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9" r:id="rId4"/>
  </p:sldMasterIdLst>
  <p:sldIdLst>
    <p:sldId id="256" r:id="rId5"/>
    <p:sldId id="260" r:id="rId6"/>
    <p:sldId id="291" r:id="rId7"/>
    <p:sldId id="290" r:id="rId8"/>
    <p:sldId id="276" r:id="rId9"/>
    <p:sldId id="279" r:id="rId10"/>
    <p:sldId id="277" r:id="rId11"/>
    <p:sldId id="295" r:id="rId12"/>
    <p:sldId id="293" r:id="rId13"/>
    <p:sldId id="284" r:id="rId14"/>
    <p:sldId id="286" r:id="rId15"/>
    <p:sldId id="294" r:id="rId16"/>
    <p:sldId id="296" r:id="rId17"/>
    <p:sldId id="297" r:id="rId18"/>
    <p:sldId id="280" r:id="rId19"/>
    <p:sldId id="282" r:id="rId20"/>
    <p:sldId id="283" r:id="rId21"/>
    <p:sldId id="285" r:id="rId22"/>
    <p:sldId id="28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343" autoAdjust="0"/>
  </p:normalViewPr>
  <p:slideViewPr>
    <p:cSldViewPr snapToGrid="0">
      <p:cViewPr varScale="1">
        <p:scale>
          <a:sx n="73" d="100"/>
          <a:sy n="73" d="100"/>
        </p:scale>
        <p:origin x="61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nl-NL" smtClean="0"/>
              <a:t>Klik om de stijl te bewerken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08B9EBBA-996F-894A-B54A-D6246ED52CEA}" type="datetimeFigureOut">
              <a:rPr lang="en-US" smtClean="0"/>
              <a:pPr/>
              <a:t>8/18/2021</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D57F1E4F-1CFF-5643-939E-217C01CDF565}" type="slidenum">
              <a:rPr lang="en-US" smtClean="0"/>
              <a:pPr/>
              <a:t>‹nr.›</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63338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19042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48844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906465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8DFA1846-DA80-1C48-A609-854EA85C59AD}" type="datetimeFigureOut">
              <a:rPr lang="en-US" smtClean="0"/>
              <a:pPr/>
              <a:t>8/18/2021</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D57F1E4F-1CFF-5643-939E-217C01CDF565}" type="slidenum">
              <a:rPr lang="en-US" smtClean="0"/>
              <a:pPr/>
              <a:t>‹nr.›</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5027943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8/18/2021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477117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1257300" y="2909102"/>
            <a:ext cx="4800600" cy="299639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6633864" y="2909102"/>
            <a:ext cx="4800600" cy="299639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8/18/2021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151729407"/>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8/18/2021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523896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8/18/2021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429652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nl-NL" smtClean="0"/>
              <a:t>Klik om de stijl te bewerken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a:xfrm>
            <a:off x="765051" y="6375679"/>
            <a:ext cx="1233355" cy="348462"/>
          </a:xfrm>
        </p:spPr>
        <p:txBody>
          <a:bodyPr/>
          <a:lstStyle/>
          <a:p>
            <a:fld id="{D0DF5E60-9974-AC48-9591-99C2BB44B7CF}" type="datetimeFigureOut">
              <a:rPr lang="en-US" smtClean="0"/>
              <a:pPr/>
              <a:t>8/18/2021</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D57F1E4F-1CFF-5643-939E-217C01CDF565}" type="slidenum">
              <a:rPr lang="en-US" smtClean="0"/>
              <a:pPr/>
              <a:t>‹nr.›</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66195468"/>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nl-NL" smtClean="0"/>
              <a:t>Klik om de stijl te bewerken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a:xfrm>
            <a:off x="765950" y="6375679"/>
            <a:ext cx="1232456" cy="348462"/>
          </a:xfrm>
        </p:spPr>
        <p:txBody>
          <a:bodyPr/>
          <a:lstStyle/>
          <a:p>
            <a:fld id="{09B482E8-6E0E-1B4F-B1FD-C69DB9E858D9}" type="datetimeFigureOut">
              <a:rPr lang="en-US" smtClean="0"/>
              <a:pPr/>
              <a:t>8/18/2021</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54473236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nl-NL" smtClean="0"/>
              <a:t>Klik om de stijl te bewerken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09B482E8-6E0E-1B4F-B1FD-C69DB9E858D9}" type="datetimeFigureOut">
              <a:rPr lang="en-US" smtClean="0"/>
              <a:pPr/>
              <a:t>8/18/2021</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D57F1E4F-1CFF-5643-939E-217C01CDF565}" type="slidenum">
              <a:rPr lang="en-US" smtClean="0"/>
              <a:pPr/>
              <a:t>‹nr.›</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7167476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sldNum="0" hdr="0" ftr="0" dt="0"/>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23.gif"/></Relationships>
</file>

<file path=ppt/slides/_rels/slide19.xml.rels><?xml version="1.0" encoding="UTF-8" standalone="yes"?>
<Relationships xmlns="http://schemas.openxmlformats.org/package/2006/relationships"><Relationship Id="rId3" Type="http://schemas.openxmlformats.org/officeDocument/2006/relationships/hyperlink" Target="https://www.npostart.nl/de-medicijnmannen/12-06-2017/KN_1691826" TargetMode="External"/><Relationship Id="rId2" Type="http://schemas.openxmlformats.org/officeDocument/2006/relationships/hyperlink" Target="https://www.npostart.nl/de-medicijnmannen/05-06-2017/KN_1691825" TargetMode="Externa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hyperlink" Target="https://www.shopdiva.nl/shop/1587/Janey-Kidswear/" TargetMode="External"/><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Zorg Kinderopvang</a:t>
            </a:r>
            <a:endParaRPr lang="nl-NL" dirty="0"/>
          </a:p>
        </p:txBody>
      </p:sp>
      <p:sp>
        <p:nvSpPr>
          <p:cNvPr id="3" name="Ondertitel 2"/>
          <p:cNvSpPr>
            <a:spLocks noGrp="1"/>
          </p:cNvSpPr>
          <p:nvPr>
            <p:ph type="subTitle" idx="1"/>
          </p:nvPr>
        </p:nvSpPr>
        <p:spPr/>
        <p:txBody>
          <a:bodyPr>
            <a:normAutofit lnSpcReduction="10000"/>
          </a:bodyPr>
          <a:lstStyle/>
          <a:p>
            <a:r>
              <a:rPr lang="nl-NL" dirty="0" smtClean="0"/>
              <a:t>Persoonlijke verzorging</a:t>
            </a:r>
          </a:p>
          <a:p>
            <a:r>
              <a:rPr lang="nl-NL" dirty="0" smtClean="0"/>
              <a:t>Lichamelijke </a:t>
            </a:r>
            <a:r>
              <a:rPr lang="nl-NL" smtClean="0"/>
              <a:t>vezroging</a:t>
            </a:r>
            <a:endParaRPr lang="nl-NL" dirty="0"/>
          </a:p>
        </p:txBody>
      </p:sp>
    </p:spTree>
    <p:extLst>
      <p:ext uri="{BB962C8B-B14F-4D97-AF65-F5344CB8AC3E}">
        <p14:creationId xmlns:p14="http://schemas.microsoft.com/office/powerpoint/2010/main" val="24762012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u="sng" dirty="0" smtClean="0"/>
              <a:t>Professioneel</a:t>
            </a:r>
            <a:r>
              <a:rPr lang="nl-NL" dirty="0" smtClean="0"/>
              <a:t>  persoonlijk verzorgen - ADL</a:t>
            </a:r>
            <a:endParaRPr lang="nl-NL" dirty="0"/>
          </a:p>
        </p:txBody>
      </p:sp>
      <p:sp>
        <p:nvSpPr>
          <p:cNvPr id="3" name="Tijdelijke aanduiding voor inhoud 2"/>
          <p:cNvSpPr>
            <a:spLocks noGrp="1"/>
          </p:cNvSpPr>
          <p:nvPr>
            <p:ph idx="1"/>
          </p:nvPr>
        </p:nvSpPr>
        <p:spPr/>
        <p:txBody>
          <a:bodyPr/>
          <a:lstStyle/>
          <a:p>
            <a:r>
              <a:rPr lang="nl-NL" sz="2400" b="1" dirty="0" smtClean="0"/>
              <a:t>A</a:t>
            </a:r>
            <a:r>
              <a:rPr lang="nl-NL" sz="2400" dirty="0" smtClean="0"/>
              <a:t>lgemeen </a:t>
            </a:r>
            <a:r>
              <a:rPr lang="nl-NL" sz="2400" b="1" dirty="0"/>
              <a:t>D</a:t>
            </a:r>
            <a:r>
              <a:rPr lang="nl-NL" sz="2400" dirty="0" smtClean="0"/>
              <a:t>agelijkse </a:t>
            </a:r>
            <a:r>
              <a:rPr lang="nl-NL" sz="2400" b="1" dirty="0" smtClean="0"/>
              <a:t>L</a:t>
            </a:r>
            <a:r>
              <a:rPr lang="nl-NL" sz="2400" dirty="0" smtClean="0"/>
              <a:t>evensverrichtingen (ADL)</a:t>
            </a:r>
          </a:p>
          <a:p>
            <a:r>
              <a:rPr lang="nl-NL" sz="2400" dirty="0" smtClean="0"/>
              <a:t>Denk </a:t>
            </a:r>
            <a:r>
              <a:rPr lang="nl-NL" sz="2400" dirty="0" err="1" smtClean="0"/>
              <a:t>oa</a:t>
            </a:r>
            <a:r>
              <a:rPr lang="nl-NL" sz="2400" dirty="0" smtClean="0"/>
              <a:t>. aan opstaan / wassen / toiletgang / aankleden / eten / drinken / tandenpoetsen </a:t>
            </a:r>
          </a:p>
          <a:p>
            <a:r>
              <a:rPr lang="nl-NL" sz="2400" dirty="0" err="1" smtClean="0"/>
              <a:t>ADL-lijst</a:t>
            </a:r>
            <a:r>
              <a:rPr lang="nl-NL" sz="2400" dirty="0" smtClean="0"/>
              <a:t> </a:t>
            </a:r>
            <a:r>
              <a:rPr lang="nl-NL" sz="2400" dirty="0"/>
              <a:t>wordt gebruikt om te kijken waar iemand hulp bij nodig heeft </a:t>
            </a:r>
            <a:r>
              <a:rPr lang="nl-NL" sz="2400" dirty="0" smtClean="0"/>
              <a:t/>
            </a:r>
            <a:br>
              <a:rPr lang="nl-NL" sz="2400" dirty="0" smtClean="0"/>
            </a:br>
            <a:r>
              <a:rPr lang="nl-NL" sz="2400" dirty="0" smtClean="0"/>
              <a:t>(</a:t>
            </a:r>
            <a:r>
              <a:rPr lang="nl-NL" sz="2400" dirty="0"/>
              <a:t>zie voorbeeld </a:t>
            </a:r>
            <a:r>
              <a:rPr lang="nl-NL" sz="2400" dirty="0" err="1"/>
              <a:t>blz</a:t>
            </a:r>
            <a:r>
              <a:rPr lang="nl-NL" sz="2400" dirty="0"/>
              <a:t> 63 boek</a:t>
            </a:r>
            <a:r>
              <a:rPr lang="nl-NL" sz="2400" dirty="0" smtClean="0"/>
              <a:t>)</a:t>
            </a:r>
          </a:p>
          <a:p>
            <a:r>
              <a:rPr lang="nl-NL" sz="2400" dirty="0" smtClean="0"/>
              <a:t>Hygiënisch werken is hierbij altijd van belang</a:t>
            </a:r>
            <a:endParaRPr lang="nl-NL" sz="2400" dirty="0"/>
          </a:p>
          <a:p>
            <a:endParaRPr lang="nl-NL" dirty="0"/>
          </a:p>
        </p:txBody>
      </p:sp>
    </p:spTree>
    <p:extLst>
      <p:ext uri="{BB962C8B-B14F-4D97-AF65-F5344CB8AC3E}">
        <p14:creationId xmlns:p14="http://schemas.microsoft.com/office/powerpoint/2010/main" val="10096299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u="sng" dirty="0" smtClean="0"/>
              <a:t>Professioneel</a:t>
            </a:r>
            <a:r>
              <a:rPr lang="nl-NL" dirty="0" smtClean="0"/>
              <a:t> persoonlijk verzorgen</a:t>
            </a:r>
            <a:endParaRPr lang="nl-NL" dirty="0"/>
          </a:p>
        </p:txBody>
      </p:sp>
      <p:sp>
        <p:nvSpPr>
          <p:cNvPr id="3" name="Tijdelijke aanduiding voor inhoud 2"/>
          <p:cNvSpPr>
            <a:spLocks noGrp="1"/>
          </p:cNvSpPr>
          <p:nvPr>
            <p:ph idx="1"/>
          </p:nvPr>
        </p:nvSpPr>
        <p:spPr>
          <a:xfrm>
            <a:off x="1251678" y="1972491"/>
            <a:ext cx="10178322" cy="3907101"/>
          </a:xfrm>
        </p:spPr>
        <p:txBody>
          <a:bodyPr/>
          <a:lstStyle/>
          <a:p>
            <a:r>
              <a:rPr lang="nl-NL" dirty="0" smtClean="0"/>
              <a:t>Vriendelijk en empathisch (inleven in de ander) zijn</a:t>
            </a:r>
          </a:p>
          <a:p>
            <a:r>
              <a:rPr lang="nl-NL" dirty="0" smtClean="0"/>
              <a:t>Geduld hebben</a:t>
            </a:r>
          </a:p>
          <a:p>
            <a:r>
              <a:rPr lang="nl-NL" dirty="0" smtClean="0"/>
              <a:t>Respect voor wat het kind zelf wil/kan</a:t>
            </a:r>
          </a:p>
          <a:p>
            <a:r>
              <a:rPr lang="nl-NL" dirty="0" smtClean="0"/>
              <a:t>Duidelijk benoemen wat je gaat doen</a:t>
            </a:r>
          </a:p>
          <a:p>
            <a:r>
              <a:rPr lang="nl-NL" dirty="0" smtClean="0"/>
              <a:t>Vaardig/doelmatig handelen (niet onnodig lang of pijnlijk)</a:t>
            </a:r>
          </a:p>
          <a:p>
            <a:r>
              <a:rPr lang="nl-NL" dirty="0" smtClean="0"/>
              <a:t>Het kind zoveel mogelijk stimuleren het zelf te doen. </a:t>
            </a:r>
          </a:p>
          <a:p>
            <a:r>
              <a:rPr lang="nl-NL" dirty="0" smtClean="0"/>
              <a:t>Regels en protocollen kennen en opvolgen</a:t>
            </a:r>
          </a:p>
          <a:p>
            <a:r>
              <a:rPr lang="nl-NL" dirty="0" smtClean="0"/>
              <a:t>Signaleren (opmerken) als er iets ‘anders’ is en dit rapporteren (mondeling/schriftelijk)</a:t>
            </a:r>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3855" y="5310415"/>
            <a:ext cx="4017754" cy="1547585"/>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7177" y="5353594"/>
            <a:ext cx="2256609" cy="1504406"/>
          </a:xfrm>
          <a:prstGeom prst="rect">
            <a:avLst/>
          </a:prstGeom>
        </p:spPr>
      </p:pic>
      <p:pic>
        <p:nvPicPr>
          <p:cNvPr id="6" name="Afbeelding 5"/>
          <p:cNvPicPr>
            <a:picLocks noChangeAspect="1"/>
          </p:cNvPicPr>
          <p:nvPr/>
        </p:nvPicPr>
        <p:blipFill>
          <a:blip r:embed="rId4"/>
          <a:stretch>
            <a:fillRect/>
          </a:stretch>
        </p:blipFill>
        <p:spPr>
          <a:xfrm>
            <a:off x="1946366" y="5334696"/>
            <a:ext cx="1547024" cy="1547024"/>
          </a:xfrm>
          <a:prstGeom prst="rect">
            <a:avLst/>
          </a:prstGeom>
        </p:spPr>
      </p:pic>
    </p:spTree>
    <p:extLst>
      <p:ext uri="{BB962C8B-B14F-4D97-AF65-F5344CB8AC3E}">
        <p14:creationId xmlns:p14="http://schemas.microsoft.com/office/powerpoint/2010/main" val="42557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Oefening/ Lesopdracht </a:t>
            </a:r>
            <a:br>
              <a:rPr lang="nl-NL" dirty="0" smtClean="0"/>
            </a:br>
            <a:endParaRPr lang="nl-NL" dirty="0"/>
          </a:p>
        </p:txBody>
      </p:sp>
      <p:sp>
        <p:nvSpPr>
          <p:cNvPr id="3" name="Tijdelijke aanduiding voor inhoud 2"/>
          <p:cNvSpPr>
            <a:spLocks noGrp="1"/>
          </p:cNvSpPr>
          <p:nvPr>
            <p:ph idx="1"/>
          </p:nvPr>
        </p:nvSpPr>
        <p:spPr>
          <a:xfrm>
            <a:off x="1251678" y="1606731"/>
            <a:ext cx="10282825" cy="5055325"/>
          </a:xfrm>
        </p:spPr>
        <p:txBody>
          <a:bodyPr>
            <a:normAutofit fontScale="92500" lnSpcReduction="10000"/>
          </a:bodyPr>
          <a:lstStyle/>
          <a:p>
            <a:pPr marL="0" indent="0">
              <a:buNone/>
            </a:pPr>
            <a:r>
              <a:rPr lang="nl-NL" u="sng" dirty="0" smtClean="0"/>
              <a:t>Lichaamscontact tijdens persoonlijke verzorging </a:t>
            </a:r>
          </a:p>
          <a:p>
            <a:endParaRPr lang="nl-NL" dirty="0"/>
          </a:p>
          <a:p>
            <a:pPr marL="0" indent="0">
              <a:buNone/>
            </a:pPr>
            <a:r>
              <a:rPr lang="nl-NL" dirty="0" smtClean="0"/>
              <a:t>Oefening 1: Hoe voelt het vastpakken voor jou?</a:t>
            </a:r>
          </a:p>
          <a:p>
            <a:pPr marL="914400" lvl="1" indent="-457200">
              <a:buFont typeface="+mj-lt"/>
              <a:buAutoNum type="arabicPeriod"/>
            </a:pPr>
            <a:r>
              <a:rPr lang="nl-NL" dirty="0" smtClean="0"/>
              <a:t>Kies een medestudent voor het uitvoeren van deze oefening. </a:t>
            </a:r>
            <a:endParaRPr lang="nl-NL" dirty="0"/>
          </a:p>
          <a:p>
            <a:pPr marL="914400" lvl="1" indent="-457200">
              <a:buFont typeface="+mj-lt"/>
              <a:buAutoNum type="arabicPeriod"/>
            </a:pPr>
            <a:r>
              <a:rPr lang="nl-NL" dirty="0" smtClean="0"/>
              <a:t>Verdeel de rollen: begeleider en kind.</a:t>
            </a:r>
          </a:p>
          <a:p>
            <a:pPr marL="914400" lvl="1" indent="-457200">
              <a:buFont typeface="+mj-lt"/>
              <a:buAutoNum type="arabicPeriod"/>
            </a:pPr>
            <a:r>
              <a:rPr lang="nl-NL" dirty="0" smtClean="0"/>
              <a:t>Lees de 3 intenties door:</a:t>
            </a:r>
          </a:p>
          <a:p>
            <a:pPr marL="1371600" lvl="2" indent="-457200">
              <a:buFont typeface="+mj-lt"/>
              <a:buAutoNum type="arabicPeriod"/>
            </a:pPr>
            <a:r>
              <a:rPr lang="nl-NL" dirty="0" smtClean="0"/>
              <a:t>Intentie 1: Er is een nieuw, verlegen kind. Het is onzeker. Je pakt het liefdevol en zorgzaam bij de arm en neemt hem mee naar een stoel.</a:t>
            </a:r>
          </a:p>
          <a:p>
            <a:pPr marL="1371600" lvl="2" indent="-457200">
              <a:buFont typeface="+mj-lt"/>
              <a:buAutoNum type="arabicPeriod"/>
            </a:pPr>
            <a:r>
              <a:rPr lang="nl-NL" dirty="0" smtClean="0"/>
              <a:t>Een kind doet onbedoeld iets gevaarlijks. Je schrikt, grijpt het kind bij de arm en zet hem op een stoel. </a:t>
            </a:r>
          </a:p>
          <a:p>
            <a:pPr marL="1371600" lvl="2" indent="-457200">
              <a:buFont typeface="+mj-lt"/>
              <a:buAutoNum type="arabicPeriod"/>
            </a:pPr>
            <a:r>
              <a:rPr lang="nl-NL" dirty="0" smtClean="0"/>
              <a:t>Een kind waarvan je je vaak ergert, doet weer iets stoms. Je voelt de boosheid in je opborrelen. Nu is het genoeg! Je pakt het kind bij de arm en zet het op een stoel. </a:t>
            </a:r>
          </a:p>
          <a:p>
            <a:pPr marL="914400" lvl="1" indent="-457200">
              <a:buFont typeface="+mj-lt"/>
              <a:buAutoNum type="arabicPeriod"/>
            </a:pPr>
            <a:r>
              <a:rPr lang="nl-NL" dirty="0" smtClean="0"/>
              <a:t>Uitvoering: Rollenspel van de drie intenties. (2x wissel van rol) </a:t>
            </a:r>
          </a:p>
          <a:p>
            <a:pPr marL="1371600" lvl="2" indent="-457200">
              <a:buFont typeface="+mj-lt"/>
              <a:buAutoNum type="arabicPeriod"/>
            </a:pPr>
            <a:r>
              <a:rPr lang="nl-NL" dirty="0" smtClean="0"/>
              <a:t>Het kind beschrijft na elke situatie welk gevoel hij kreeg en hoe het vastpakken voor hem was. Het kind vertelt ook wat de verschillen zijn tussen elke situatie. </a:t>
            </a:r>
          </a:p>
          <a:p>
            <a:pPr marL="914400" lvl="1" indent="-457200">
              <a:buFont typeface="+mj-lt"/>
              <a:buAutoNum type="arabicPeriod"/>
            </a:pPr>
            <a:r>
              <a:rPr lang="nl-NL" dirty="0" smtClean="0"/>
              <a:t>Reflectie:  Wat viel je op bij het spelen van de rollenspel?, Wat kun je hiermee in de praktijk?</a:t>
            </a:r>
          </a:p>
          <a:p>
            <a:pPr marL="914400" lvl="1" indent="-457200">
              <a:buFont typeface="+mj-lt"/>
              <a:buAutoNum type="arabicPeriod"/>
            </a:pPr>
            <a:endParaRPr lang="nl-NL" dirty="0" smtClean="0"/>
          </a:p>
          <a:p>
            <a:pPr marL="914400" lvl="1" indent="-457200">
              <a:buFont typeface="+mj-lt"/>
              <a:buAutoNum type="arabicPeriod"/>
            </a:pPr>
            <a:endParaRPr lang="nl-NL" dirty="0" smtClean="0"/>
          </a:p>
          <a:p>
            <a:pPr marL="914400" lvl="1" indent="-457200">
              <a:buFont typeface="+mj-lt"/>
              <a:buAutoNum type="arabicPeriod"/>
            </a:pPr>
            <a:endParaRPr lang="nl-NL" dirty="0"/>
          </a:p>
        </p:txBody>
      </p:sp>
    </p:spTree>
    <p:extLst>
      <p:ext uri="{BB962C8B-B14F-4D97-AF65-F5344CB8AC3E}">
        <p14:creationId xmlns:p14="http://schemas.microsoft.com/office/powerpoint/2010/main" val="8048233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Oefening/ Lesopdracht </a:t>
            </a:r>
          </a:p>
        </p:txBody>
      </p:sp>
      <p:sp>
        <p:nvSpPr>
          <p:cNvPr id="3" name="Tijdelijke aanduiding voor inhoud 2"/>
          <p:cNvSpPr>
            <a:spLocks noGrp="1"/>
          </p:cNvSpPr>
          <p:nvPr>
            <p:ph idx="1"/>
          </p:nvPr>
        </p:nvSpPr>
        <p:spPr/>
        <p:txBody>
          <a:bodyPr/>
          <a:lstStyle/>
          <a:p>
            <a:pPr marL="0" indent="0">
              <a:buNone/>
            </a:pPr>
            <a:r>
              <a:rPr lang="nl-NL" dirty="0" smtClean="0"/>
              <a:t>Oefening 2:  Wat vind jij?</a:t>
            </a:r>
          </a:p>
          <a:p>
            <a:pPr marL="0" indent="0">
              <a:buNone/>
            </a:pPr>
            <a:r>
              <a:rPr lang="nl-NL" dirty="0" smtClean="0"/>
              <a:t>Lees de volgende stellingen. Schrijf op wat jouw mening is. </a:t>
            </a:r>
          </a:p>
          <a:p>
            <a:pPr marL="457200" indent="-457200">
              <a:buFont typeface="+mj-lt"/>
              <a:buAutoNum type="arabicPeriod"/>
            </a:pPr>
            <a:r>
              <a:rPr lang="nl-NL" dirty="0" smtClean="0"/>
              <a:t>Met een kind waaraan je ergert, maak je op een andere manier lichaamscontact dan met een kind dat je erg leuk vindt. </a:t>
            </a:r>
          </a:p>
          <a:p>
            <a:pPr marL="457200" indent="-457200">
              <a:buFont typeface="+mj-lt"/>
              <a:buAutoNum type="arabicPeriod"/>
            </a:pPr>
            <a:r>
              <a:rPr lang="nl-NL" dirty="0" smtClean="0"/>
              <a:t>Bij baby’s is de manier waarop je lichaamscontact maakt nog niet belangrijk. Dit speel pas als een kind ouder wordt.</a:t>
            </a:r>
          </a:p>
          <a:p>
            <a:pPr marL="457200" indent="-457200">
              <a:buFont typeface="+mj-lt"/>
              <a:buAutoNum type="arabicPeriod"/>
            </a:pPr>
            <a:r>
              <a:rPr lang="nl-NL" dirty="0" smtClean="0"/>
              <a:t>Door zorgzaam en respectvol lichaamscontact te maken, bouw je aan jouw vertrouwensrelatie met het kind. </a:t>
            </a:r>
            <a:br>
              <a:rPr lang="nl-NL" dirty="0" smtClean="0"/>
            </a:br>
            <a:endParaRPr lang="nl-NL" dirty="0"/>
          </a:p>
        </p:txBody>
      </p:sp>
    </p:spTree>
    <p:extLst>
      <p:ext uri="{BB962C8B-B14F-4D97-AF65-F5344CB8AC3E}">
        <p14:creationId xmlns:p14="http://schemas.microsoft.com/office/powerpoint/2010/main" val="25639524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Oefening/ Lesopdracht </a:t>
            </a:r>
          </a:p>
        </p:txBody>
      </p:sp>
      <p:sp>
        <p:nvSpPr>
          <p:cNvPr id="3" name="Tijdelijke aanduiding voor inhoud 2"/>
          <p:cNvSpPr>
            <a:spLocks noGrp="1"/>
          </p:cNvSpPr>
          <p:nvPr>
            <p:ph idx="1"/>
          </p:nvPr>
        </p:nvSpPr>
        <p:spPr/>
        <p:txBody>
          <a:bodyPr/>
          <a:lstStyle/>
          <a:p>
            <a:pPr marL="0" indent="0">
              <a:buNone/>
            </a:pPr>
            <a:r>
              <a:rPr lang="nl-NL" dirty="0" smtClean="0"/>
              <a:t>Oefening 3: Hoe ga je om met privacy in de volgende situaties?</a:t>
            </a:r>
          </a:p>
          <a:p>
            <a:pPr marL="457200" indent="-457200">
              <a:buFont typeface="+mj-lt"/>
              <a:buAutoNum type="arabicPeriod"/>
            </a:pPr>
            <a:r>
              <a:rPr lang="nl-NL" dirty="0" smtClean="0"/>
              <a:t>Een kind van 3 jaar wil niet samen met de rest van de groep plassen. Hij wil op het toilet met de deur dicht en op slot. </a:t>
            </a:r>
          </a:p>
          <a:p>
            <a:pPr marL="457200" indent="-457200">
              <a:buFont typeface="+mj-lt"/>
              <a:buAutoNum type="arabicPeriod"/>
            </a:pPr>
            <a:r>
              <a:rPr lang="nl-NL" dirty="0" smtClean="0"/>
              <a:t>Een kind moet insuline prikken. </a:t>
            </a:r>
          </a:p>
          <a:p>
            <a:pPr marL="457200" indent="-457200">
              <a:buFont typeface="+mj-lt"/>
              <a:buAutoNum type="arabicPeriod"/>
            </a:pPr>
            <a:r>
              <a:rPr lang="nl-NL" dirty="0" smtClean="0"/>
              <a:t>Je moet een kind een schone luier geven terwijl ouders rondgeleid worden op een groep. </a:t>
            </a:r>
          </a:p>
          <a:p>
            <a:pPr marL="457200" indent="-457200">
              <a:buFont typeface="+mj-lt"/>
              <a:buAutoNum type="arabicPeriod"/>
            </a:pPr>
            <a:endParaRPr lang="nl-NL" dirty="0" smtClean="0"/>
          </a:p>
        </p:txBody>
      </p:sp>
    </p:spTree>
    <p:extLst>
      <p:ext uri="{BB962C8B-B14F-4D97-AF65-F5344CB8AC3E}">
        <p14:creationId xmlns:p14="http://schemas.microsoft.com/office/powerpoint/2010/main" val="7910069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Dilemma</a:t>
            </a:r>
            <a:endParaRPr lang="nl-NL"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19749" y="1573147"/>
            <a:ext cx="7109762" cy="4540269"/>
          </a:xfrm>
        </p:spPr>
      </p:pic>
      <p:sp>
        <p:nvSpPr>
          <p:cNvPr id="5" name="Tekstvak 4"/>
          <p:cNvSpPr txBox="1"/>
          <p:nvPr/>
        </p:nvSpPr>
        <p:spPr>
          <a:xfrm>
            <a:off x="1631679" y="2104343"/>
            <a:ext cx="2508069" cy="3477875"/>
          </a:xfrm>
          <a:prstGeom prst="rect">
            <a:avLst/>
          </a:prstGeom>
          <a:noFill/>
        </p:spPr>
        <p:txBody>
          <a:bodyPr wrap="square" rtlCol="0">
            <a:spAutoFit/>
          </a:bodyPr>
          <a:lstStyle/>
          <a:p>
            <a:pPr algn="ctr"/>
            <a:r>
              <a:rPr lang="nl-NL" sz="4400" dirty="0" smtClean="0"/>
              <a:t>Wat doe je als een collega niet fris ruikt?</a:t>
            </a:r>
            <a:endParaRPr lang="nl-NL" sz="4400" dirty="0"/>
          </a:p>
        </p:txBody>
      </p:sp>
    </p:spTree>
    <p:extLst>
      <p:ext uri="{BB962C8B-B14F-4D97-AF65-F5344CB8AC3E}">
        <p14:creationId xmlns:p14="http://schemas.microsoft.com/office/powerpoint/2010/main" val="4940597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31474" y="382385"/>
            <a:ext cx="7798526" cy="1492132"/>
          </a:xfrm>
        </p:spPr>
        <p:txBody>
          <a:bodyPr/>
          <a:lstStyle/>
          <a:p>
            <a:r>
              <a:rPr lang="nl-NL" dirty="0" smtClean="0"/>
              <a:t>Leuke feitjes - huid</a:t>
            </a:r>
            <a:endParaRPr lang="nl-NL" dirty="0"/>
          </a:p>
        </p:txBody>
      </p:sp>
      <p:sp>
        <p:nvSpPr>
          <p:cNvPr id="3" name="Tijdelijke aanduiding voor inhoud 2"/>
          <p:cNvSpPr>
            <a:spLocks noGrp="1"/>
          </p:cNvSpPr>
          <p:nvPr>
            <p:ph idx="1"/>
          </p:nvPr>
        </p:nvSpPr>
        <p:spPr>
          <a:xfrm>
            <a:off x="1251678" y="1874517"/>
            <a:ext cx="10178322" cy="4578534"/>
          </a:xfrm>
        </p:spPr>
        <p:txBody>
          <a:bodyPr>
            <a:normAutofit/>
          </a:bodyPr>
          <a:lstStyle/>
          <a:p>
            <a:r>
              <a:rPr lang="nl-NL" sz="2400" dirty="0" smtClean="0"/>
              <a:t>Je huid heeft een oppervlakte van 1,5 – 2 M²</a:t>
            </a:r>
          </a:p>
          <a:p>
            <a:r>
              <a:rPr lang="nl-NL" sz="2400" dirty="0" smtClean="0"/>
              <a:t>Dunste huid is bij je oogleden (0,5 mm dik) </a:t>
            </a:r>
            <a:br>
              <a:rPr lang="nl-NL" sz="2400" dirty="0" smtClean="0"/>
            </a:br>
            <a:r>
              <a:rPr lang="nl-NL" sz="2400" dirty="0" smtClean="0"/>
              <a:t>en de dikste huid is bij je voetzolen (5 mm dik)</a:t>
            </a:r>
          </a:p>
          <a:p>
            <a:r>
              <a:rPr lang="nl-NL" sz="2400" dirty="0" smtClean="0"/>
              <a:t>15</a:t>
            </a:r>
            <a:r>
              <a:rPr lang="nl-NL" sz="2400" dirty="0"/>
              <a:t>% van je lichaamsgewicht uit huid bestaat</a:t>
            </a:r>
          </a:p>
          <a:p>
            <a:r>
              <a:rPr lang="nl-NL" sz="2400" dirty="0"/>
              <a:t>Je huid zichzelf vernieuwt om de 28 dagen</a:t>
            </a:r>
          </a:p>
          <a:p>
            <a:r>
              <a:rPr lang="nl-NL" sz="2400" dirty="0"/>
              <a:t>Er op elke vierkante centimeter huid maar liefst 8 miljoen bacteriën leven</a:t>
            </a:r>
          </a:p>
          <a:p>
            <a:r>
              <a:rPr lang="nl-NL" sz="2400" dirty="0" smtClean="0"/>
              <a:t>Je </a:t>
            </a:r>
            <a:r>
              <a:rPr lang="nl-NL" sz="2400" dirty="0"/>
              <a:t>per minuut gemiddeld 30.000 dode huidcellen verliest</a:t>
            </a:r>
          </a:p>
          <a:p>
            <a:r>
              <a:rPr lang="nl-NL" sz="2400" dirty="0" smtClean="0"/>
              <a:t>1 </a:t>
            </a:r>
            <a:r>
              <a:rPr lang="nl-NL" sz="2400" dirty="0"/>
              <a:t>op de 110.000 personen een albino huid heeft</a:t>
            </a:r>
          </a:p>
          <a:p>
            <a:r>
              <a:rPr lang="nl-NL" sz="2400" dirty="0"/>
              <a:t>50% van het stof in huis dode huidcellen zijn</a:t>
            </a:r>
          </a:p>
          <a:p>
            <a:endParaRPr lang="nl-NL"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9573" y="382385"/>
            <a:ext cx="2152083" cy="1278123"/>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5989" y="4749877"/>
            <a:ext cx="2833002" cy="1703174"/>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45778" y="2055472"/>
            <a:ext cx="1383030" cy="1383030"/>
          </a:xfrm>
          <a:prstGeom prst="rect">
            <a:avLst/>
          </a:prstGeom>
        </p:spPr>
      </p:pic>
      <p:pic>
        <p:nvPicPr>
          <p:cNvPr id="8" name="Afbeelding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04767" y="1892065"/>
            <a:ext cx="2571194" cy="1709844"/>
          </a:xfrm>
          <a:prstGeom prst="rect">
            <a:avLst/>
          </a:prstGeom>
        </p:spPr>
      </p:pic>
    </p:spTree>
    <p:extLst>
      <p:ext uri="{BB962C8B-B14F-4D97-AF65-F5344CB8AC3E}">
        <p14:creationId xmlns:p14="http://schemas.microsoft.com/office/powerpoint/2010/main" val="207037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05348" y="382385"/>
            <a:ext cx="7824651" cy="1492132"/>
          </a:xfrm>
        </p:spPr>
        <p:txBody>
          <a:bodyPr/>
          <a:lstStyle/>
          <a:p>
            <a:r>
              <a:rPr lang="nl-NL" dirty="0" smtClean="0"/>
              <a:t>Leuke feitjes - nagels</a:t>
            </a:r>
            <a:endParaRPr lang="nl-NL" dirty="0"/>
          </a:p>
        </p:txBody>
      </p:sp>
      <p:sp>
        <p:nvSpPr>
          <p:cNvPr id="3" name="Tijdelijke aanduiding voor inhoud 2"/>
          <p:cNvSpPr>
            <a:spLocks noGrp="1"/>
          </p:cNvSpPr>
          <p:nvPr>
            <p:ph idx="1"/>
          </p:nvPr>
        </p:nvSpPr>
        <p:spPr>
          <a:xfrm>
            <a:off x="1251678" y="1874517"/>
            <a:ext cx="6403156" cy="4839791"/>
          </a:xfrm>
        </p:spPr>
        <p:txBody>
          <a:bodyPr>
            <a:normAutofit/>
          </a:bodyPr>
          <a:lstStyle/>
          <a:p>
            <a:r>
              <a:rPr lang="nl-NL" sz="2400" dirty="0" smtClean="0"/>
              <a:t>Je nagel die je ziet bestaat </a:t>
            </a:r>
            <a:r>
              <a:rPr lang="nl-NL" sz="2400" dirty="0"/>
              <a:t>uit dood weefsel. </a:t>
            </a:r>
            <a:endParaRPr lang="nl-NL" sz="2400" dirty="0" smtClean="0"/>
          </a:p>
          <a:p>
            <a:r>
              <a:rPr lang="nl-NL" sz="2400" dirty="0" smtClean="0"/>
              <a:t>Vingernagels </a:t>
            </a:r>
            <a:r>
              <a:rPr lang="nl-NL" sz="2400" dirty="0"/>
              <a:t>groeien vier keer sneller dan teennagels.</a:t>
            </a:r>
          </a:p>
          <a:p>
            <a:r>
              <a:rPr lang="nl-NL" sz="2400" dirty="0" smtClean="0"/>
              <a:t>Volgens </a:t>
            </a:r>
            <a:r>
              <a:rPr lang="nl-NL" sz="2400" dirty="0"/>
              <a:t>het Guinness </a:t>
            </a:r>
            <a:r>
              <a:rPr lang="nl-NL" sz="2400" dirty="0" err="1"/>
              <a:t>Book</a:t>
            </a:r>
            <a:r>
              <a:rPr lang="nl-NL" sz="2400" dirty="0"/>
              <a:t> of Records was de man met de langste vingernagels ooit de </a:t>
            </a:r>
            <a:r>
              <a:rPr lang="nl-NL" sz="2400" dirty="0" smtClean="0"/>
              <a:t>Amerikaan </a:t>
            </a:r>
            <a:r>
              <a:rPr lang="nl-NL" sz="2400" dirty="0"/>
              <a:t>Melvin </a:t>
            </a:r>
            <a:r>
              <a:rPr lang="nl-NL" sz="2400" dirty="0" err="1"/>
              <a:t>Boothe</a:t>
            </a:r>
            <a:r>
              <a:rPr lang="nl-NL" sz="2400" dirty="0"/>
              <a:t>, wiens nagels tezamen 9,85 meter lang waren </a:t>
            </a:r>
            <a:endParaRPr lang="nl-NL" sz="2400" dirty="0" smtClean="0"/>
          </a:p>
          <a:p>
            <a:r>
              <a:rPr lang="nl-NL" sz="2400" dirty="0" smtClean="0"/>
              <a:t>Tijdens </a:t>
            </a:r>
            <a:r>
              <a:rPr lang="nl-NL" sz="2400" dirty="0"/>
              <a:t>een economische crisis gaat het juist heel goed met de verkoop van nagellak en </a:t>
            </a:r>
            <a:r>
              <a:rPr lang="nl-NL" sz="2400" dirty="0" smtClean="0"/>
              <a:t>lippenstift.  </a:t>
            </a:r>
            <a:r>
              <a:rPr lang="nl-NL" dirty="0" smtClean="0"/>
              <a:t/>
            </a:r>
            <a:br>
              <a:rPr lang="nl-NL" dirty="0" smtClean="0"/>
            </a:br>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7689" y="3936452"/>
            <a:ext cx="3775166" cy="2518007"/>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9573" y="382385"/>
            <a:ext cx="2152083" cy="1278123"/>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8606" y="1397725"/>
            <a:ext cx="2693333" cy="2259874"/>
          </a:xfrm>
          <a:prstGeom prst="rect">
            <a:avLst/>
          </a:prstGeom>
        </p:spPr>
      </p:pic>
    </p:spTree>
    <p:extLst>
      <p:ext uri="{BB962C8B-B14F-4D97-AF65-F5344CB8AC3E}">
        <p14:creationId xmlns:p14="http://schemas.microsoft.com/office/powerpoint/2010/main" val="168357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61656" y="382385"/>
            <a:ext cx="7968343" cy="1492132"/>
          </a:xfrm>
        </p:spPr>
        <p:txBody>
          <a:bodyPr/>
          <a:lstStyle/>
          <a:p>
            <a:r>
              <a:rPr lang="nl-NL" dirty="0" smtClean="0"/>
              <a:t>Leuke feitjes - gebit</a:t>
            </a:r>
            <a:endParaRPr lang="nl-NL" dirty="0"/>
          </a:p>
        </p:txBody>
      </p:sp>
      <p:sp>
        <p:nvSpPr>
          <p:cNvPr id="3" name="Tijdelijke aanduiding voor inhoud 2"/>
          <p:cNvSpPr>
            <a:spLocks noGrp="1"/>
          </p:cNvSpPr>
          <p:nvPr>
            <p:ph idx="1"/>
          </p:nvPr>
        </p:nvSpPr>
        <p:spPr>
          <a:xfrm>
            <a:off x="1251678" y="1750423"/>
            <a:ext cx="6455408" cy="4872446"/>
          </a:xfrm>
        </p:spPr>
        <p:txBody>
          <a:bodyPr>
            <a:normAutofit fontScale="92500"/>
          </a:bodyPr>
          <a:lstStyle/>
          <a:p>
            <a:r>
              <a:rPr lang="nl-NL" sz="2400" dirty="0" smtClean="0"/>
              <a:t>Een </a:t>
            </a:r>
            <a:r>
              <a:rPr lang="nl-NL" sz="2400" dirty="0"/>
              <a:t>melkgebit </a:t>
            </a:r>
            <a:r>
              <a:rPr lang="nl-NL" sz="2400" dirty="0" smtClean="0"/>
              <a:t>bestaat uit </a:t>
            </a:r>
            <a:r>
              <a:rPr lang="nl-NL" sz="2400" dirty="0"/>
              <a:t>20 tanden en </a:t>
            </a:r>
            <a:r>
              <a:rPr lang="nl-NL" sz="2400" dirty="0" smtClean="0"/>
              <a:t>kiezen, </a:t>
            </a:r>
            <a:br>
              <a:rPr lang="nl-NL" sz="2400" dirty="0" smtClean="0"/>
            </a:br>
            <a:r>
              <a:rPr lang="nl-NL" sz="2400" dirty="0" smtClean="0"/>
              <a:t>een volwassengebit bestaat uit </a:t>
            </a:r>
            <a:r>
              <a:rPr lang="nl-NL" sz="2400" dirty="0"/>
              <a:t>32 tanden en </a:t>
            </a:r>
            <a:r>
              <a:rPr lang="nl-NL" sz="2400" dirty="0" smtClean="0"/>
              <a:t>kiezen</a:t>
            </a:r>
            <a:endParaRPr lang="nl-NL" sz="2400" dirty="0"/>
          </a:p>
          <a:p>
            <a:r>
              <a:rPr lang="nl-NL" sz="2400" dirty="0" smtClean="0"/>
              <a:t>Kinderen lachen gemiddeld </a:t>
            </a:r>
            <a:r>
              <a:rPr lang="nl-NL" sz="2400" dirty="0"/>
              <a:t>400 keer per dag lachen en volwassenen slechts vijftien </a:t>
            </a:r>
            <a:r>
              <a:rPr lang="nl-NL" sz="2400" dirty="0" smtClean="0"/>
              <a:t>keer</a:t>
            </a:r>
            <a:endParaRPr lang="nl-NL" sz="2400" dirty="0"/>
          </a:p>
          <a:p>
            <a:r>
              <a:rPr lang="nl-NL" sz="2400" dirty="0" smtClean="0"/>
              <a:t>Men poetste 4000 </a:t>
            </a:r>
            <a:r>
              <a:rPr lang="nl-NL" sz="2400" dirty="0"/>
              <a:t>jaar voor Christus al hun </a:t>
            </a:r>
            <a:r>
              <a:rPr lang="nl-NL" sz="2400" dirty="0" smtClean="0"/>
              <a:t>tanden</a:t>
            </a:r>
            <a:endParaRPr lang="nl-NL" sz="2400" dirty="0"/>
          </a:p>
          <a:p>
            <a:r>
              <a:rPr lang="nl-NL" sz="2400" dirty="0" smtClean="0"/>
              <a:t>De </a:t>
            </a:r>
            <a:r>
              <a:rPr lang="nl-NL" sz="2400" dirty="0"/>
              <a:t>eerste tandpasta bestond uit een mengelmoes van as, gebroken eierschalen en </a:t>
            </a:r>
            <a:r>
              <a:rPr lang="nl-NL" sz="2400" dirty="0" smtClean="0"/>
              <a:t>steengruis </a:t>
            </a:r>
            <a:r>
              <a:rPr lang="nl-NL" sz="2400" dirty="0"/>
              <a:t>Pas in 1850 werd de moderne tandpasta uitgevonden door een Engelse tandarts.</a:t>
            </a:r>
          </a:p>
          <a:p>
            <a:r>
              <a:rPr lang="nl-NL" sz="2400" dirty="0" smtClean="0"/>
              <a:t>Je maak ongeveer </a:t>
            </a:r>
            <a:r>
              <a:rPr lang="nl-NL" sz="2400" dirty="0"/>
              <a:t>één liter speeksel per dag </a:t>
            </a:r>
            <a:r>
              <a:rPr lang="nl-NL" sz="2400" dirty="0" smtClean="0"/>
              <a:t>aan. </a:t>
            </a:r>
            <a:br>
              <a:rPr lang="nl-NL" sz="2400" dirty="0" smtClean="0"/>
            </a:br>
            <a:r>
              <a:rPr lang="nl-NL" sz="2400" dirty="0" smtClean="0"/>
              <a:t>Dit </a:t>
            </a:r>
            <a:r>
              <a:rPr lang="nl-NL" sz="2400" dirty="0"/>
              <a:t>zorgt ervoor dat je mond gezond blijft.</a:t>
            </a:r>
          </a:p>
          <a:p>
            <a:pPr marL="0" indent="0">
              <a:buNone/>
            </a:pPr>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9573" y="382385"/>
            <a:ext cx="2152083" cy="1278123"/>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3993" y="2595544"/>
            <a:ext cx="3485051" cy="2011136"/>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2109" y="4969720"/>
            <a:ext cx="2836817" cy="1631170"/>
          </a:xfrm>
          <a:prstGeom prst="rect">
            <a:avLst/>
          </a:prstGeom>
        </p:spPr>
      </p:pic>
    </p:spTree>
    <p:extLst>
      <p:ext uri="{BB962C8B-B14F-4D97-AF65-F5344CB8AC3E}">
        <p14:creationId xmlns:p14="http://schemas.microsoft.com/office/powerpoint/2010/main" val="296414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Extra</a:t>
            </a:r>
            <a:r>
              <a:rPr lang="nl-NL" smtClean="0"/>
              <a:t>: </a:t>
            </a:r>
            <a:r>
              <a:rPr lang="nl-NL" dirty="0" err="1" smtClean="0"/>
              <a:t>Medijcinmannen</a:t>
            </a:r>
            <a:endParaRPr lang="nl-NL" dirty="0"/>
          </a:p>
        </p:txBody>
      </p:sp>
      <p:sp>
        <p:nvSpPr>
          <p:cNvPr id="3" name="Tijdelijke aanduiding voor inhoud 2"/>
          <p:cNvSpPr>
            <a:spLocks noGrp="1"/>
          </p:cNvSpPr>
          <p:nvPr>
            <p:ph idx="1"/>
          </p:nvPr>
        </p:nvSpPr>
        <p:spPr>
          <a:xfrm>
            <a:off x="1251678" y="5106271"/>
            <a:ext cx="10178322" cy="1751729"/>
          </a:xfrm>
        </p:spPr>
        <p:txBody>
          <a:bodyPr/>
          <a:lstStyle/>
          <a:p>
            <a:r>
              <a:rPr lang="nl-NL" dirty="0" smtClean="0"/>
              <a:t>Keuze </a:t>
            </a:r>
            <a:r>
              <a:rPr lang="nl-NL" dirty="0"/>
              <a:t>1: intieme zeep voor vrouwen</a:t>
            </a:r>
            <a:br>
              <a:rPr lang="nl-NL" dirty="0"/>
            </a:br>
            <a:r>
              <a:rPr lang="nl-NL" u="sng" dirty="0">
                <a:hlinkClick r:id="rId2"/>
              </a:rPr>
              <a:t>https://www.npostart.nl/de-medicijnmannen/05-06-2017/KN_1691825</a:t>
            </a:r>
            <a:r>
              <a:rPr lang="nl-NL" dirty="0"/>
              <a:t> </a:t>
            </a:r>
          </a:p>
          <a:p>
            <a:r>
              <a:rPr lang="nl-NL" dirty="0"/>
              <a:t>Keuze 2: spray tegen oorsmeer</a:t>
            </a:r>
          </a:p>
          <a:p>
            <a:r>
              <a:rPr lang="nl-NL" u="sng" dirty="0">
                <a:hlinkClick r:id="rId3"/>
              </a:rPr>
              <a:t>https://www.npostart.nl/de-medicijnmannen/12-06-2017/KN_1691826</a:t>
            </a:r>
            <a:r>
              <a:rPr lang="nl-NL" dirty="0"/>
              <a:t> </a:t>
            </a:r>
          </a:p>
          <a:p>
            <a:endParaRPr lang="nl-NL" dirty="0"/>
          </a:p>
        </p:txBody>
      </p:sp>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3462" y="1351516"/>
            <a:ext cx="6675120" cy="3754755"/>
          </a:xfrm>
          <a:prstGeom prst="rect">
            <a:avLst/>
          </a:prstGeom>
        </p:spPr>
      </p:pic>
    </p:spTree>
    <p:extLst>
      <p:ext uri="{BB962C8B-B14F-4D97-AF65-F5344CB8AC3E}">
        <p14:creationId xmlns:p14="http://schemas.microsoft.com/office/powerpoint/2010/main" val="11483304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Lesdoelen</a:t>
            </a:r>
            <a:endParaRPr lang="nl-NL" dirty="0"/>
          </a:p>
        </p:txBody>
      </p:sp>
      <p:sp>
        <p:nvSpPr>
          <p:cNvPr id="3" name="Tijdelijke aanduiding voor inhoud 2"/>
          <p:cNvSpPr>
            <a:spLocks noGrp="1"/>
          </p:cNvSpPr>
          <p:nvPr>
            <p:ph idx="1"/>
          </p:nvPr>
        </p:nvSpPr>
        <p:spPr>
          <a:xfrm>
            <a:off x="1251678" y="1593669"/>
            <a:ext cx="6781979" cy="4846320"/>
          </a:xfrm>
        </p:spPr>
        <p:txBody>
          <a:bodyPr>
            <a:noAutofit/>
          </a:bodyPr>
          <a:lstStyle/>
          <a:p>
            <a:pPr lvl="1"/>
            <a:r>
              <a:rPr lang="nl-NL" sz="2000" dirty="0" smtClean="0"/>
              <a:t>Kennis hebben over alle onderdelen van de lichamelijke </a:t>
            </a:r>
            <a:r>
              <a:rPr lang="nl-NL" sz="2000" dirty="0" smtClean="0"/>
              <a:t>verzorging</a:t>
            </a:r>
          </a:p>
          <a:p>
            <a:pPr lvl="1"/>
            <a:r>
              <a:rPr lang="nl-NL" sz="2000" dirty="0" smtClean="0"/>
              <a:t>Benoemen </a:t>
            </a:r>
            <a:r>
              <a:rPr lang="nl-NL" sz="2000" dirty="0"/>
              <a:t>wat men verstaat onder het begrip </a:t>
            </a:r>
            <a:r>
              <a:rPr lang="nl-NL" sz="2000" dirty="0" smtClean="0"/>
              <a:t>vertrouwelijkheid.</a:t>
            </a:r>
          </a:p>
          <a:p>
            <a:pPr lvl="1"/>
            <a:r>
              <a:rPr lang="nl-NL" sz="2000" dirty="0" smtClean="0"/>
              <a:t>Kennis </a:t>
            </a:r>
            <a:r>
              <a:rPr lang="nl-NL" sz="2000" dirty="0"/>
              <a:t>hebben waarom vertrouwen heel belangrijk is in de ondersteuning bij de lichamelijke verzorging</a:t>
            </a:r>
            <a:r>
              <a:rPr lang="nl-NL" sz="2000" dirty="0" smtClean="0"/>
              <a:t>.</a:t>
            </a:r>
          </a:p>
          <a:p>
            <a:pPr lvl="1"/>
            <a:r>
              <a:rPr lang="nl-NL" sz="2000" dirty="0" smtClean="0"/>
              <a:t>Oefenen hoe je discreet kunt omgaan met lichaamscontact tijdens verschoningsmoment.</a:t>
            </a:r>
            <a:endParaRPr lang="nl-NL" sz="2000" dirty="0"/>
          </a:p>
          <a:p>
            <a:pPr lvl="1"/>
            <a:endParaRPr lang="nl-NL" sz="2400" dirty="0" smtClean="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8381" y="1423851"/>
            <a:ext cx="2886894" cy="2886894"/>
          </a:xfrm>
          <a:prstGeom prst="rect">
            <a:avLst/>
          </a:prstGeom>
        </p:spPr>
      </p:pic>
    </p:spTree>
    <p:extLst>
      <p:ext uri="{BB962C8B-B14F-4D97-AF65-F5344CB8AC3E}">
        <p14:creationId xmlns:p14="http://schemas.microsoft.com/office/powerpoint/2010/main" val="113707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is persoonlijke verzorging?</a:t>
            </a:r>
            <a:endParaRPr lang="nl-NL" dirty="0"/>
          </a:p>
        </p:txBody>
      </p:sp>
      <p:sp>
        <p:nvSpPr>
          <p:cNvPr id="3" name="Tijdelijke aanduiding voor inhoud 2"/>
          <p:cNvSpPr>
            <a:spLocks noGrp="1"/>
          </p:cNvSpPr>
          <p:nvPr>
            <p:ph idx="1"/>
          </p:nvPr>
        </p:nvSpPr>
        <p:spPr/>
        <p:txBody>
          <a:bodyPr/>
          <a:lstStyle/>
          <a:p>
            <a:r>
              <a:rPr lang="nl-NL" dirty="0" err="1" smtClean="0"/>
              <a:t>Mindmap</a:t>
            </a:r>
            <a:r>
              <a:rPr lang="nl-NL" dirty="0" smtClean="0"/>
              <a:t> maken. </a:t>
            </a:r>
          </a:p>
          <a:p>
            <a:endParaRPr lang="nl-NL" dirty="0"/>
          </a:p>
          <a:p>
            <a:r>
              <a:rPr lang="nl-NL" dirty="0" smtClean="0"/>
              <a:t>De lichamelijke verzorging bestaat uit de verzorging van de huid, de haren, het gebit en de nagels. </a:t>
            </a:r>
            <a:endParaRPr lang="nl-NL" dirty="0"/>
          </a:p>
          <a:p>
            <a:r>
              <a:rPr lang="nl-NL" dirty="0" smtClean="0"/>
              <a:t>De hygiënische verzorging wordt in de eerste levensjaren volledig de ouders/verzorgers of pedagogisch werkers.</a:t>
            </a:r>
          </a:p>
          <a:p>
            <a:r>
              <a:rPr lang="nl-NL" dirty="0" smtClean="0"/>
              <a:t>Het is niet voor alle kinderen gemakkelijk om hulp te aanvaarden bij de persoonlijke verzorging. </a:t>
            </a:r>
          </a:p>
          <a:p>
            <a:r>
              <a:rPr lang="nl-NL" dirty="0" smtClean="0"/>
              <a:t>Een goede beroepshouding is erg belangrijk. </a:t>
            </a:r>
          </a:p>
        </p:txBody>
      </p:sp>
    </p:spTree>
    <p:extLst>
      <p:ext uri="{BB962C8B-B14F-4D97-AF65-F5344CB8AC3E}">
        <p14:creationId xmlns:p14="http://schemas.microsoft.com/office/powerpoint/2010/main" val="328908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Persoonlijke verzorging</a:t>
            </a:r>
            <a:endParaRPr lang="nl-NL"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768473"/>
            <a:ext cx="12192000" cy="2186940"/>
          </a:xfrm>
        </p:spPr>
      </p:pic>
      <p:sp>
        <p:nvSpPr>
          <p:cNvPr id="5" name="Tekstvak 4"/>
          <p:cNvSpPr txBox="1"/>
          <p:nvPr/>
        </p:nvSpPr>
        <p:spPr>
          <a:xfrm>
            <a:off x="1251678" y="1280159"/>
            <a:ext cx="5111930" cy="2954655"/>
          </a:xfrm>
          <a:prstGeom prst="rect">
            <a:avLst/>
          </a:prstGeom>
          <a:noFill/>
        </p:spPr>
        <p:txBody>
          <a:bodyPr wrap="square" rtlCol="0">
            <a:spAutoFit/>
          </a:bodyPr>
          <a:lstStyle/>
          <a:p>
            <a:r>
              <a:rPr lang="nl-NL" sz="2400" b="1" dirty="0" smtClean="0">
                <a:solidFill>
                  <a:schemeClr val="tx2">
                    <a:lumMod val="50000"/>
                    <a:lumOff val="50000"/>
                  </a:schemeClr>
                </a:solidFill>
              </a:rPr>
              <a:t>BIJVOORBEELD</a:t>
            </a:r>
          </a:p>
          <a:p>
            <a:endParaRPr lang="nl-NL" b="1" dirty="0"/>
          </a:p>
          <a:p>
            <a:r>
              <a:rPr lang="nl-NL" b="1" dirty="0" smtClean="0"/>
              <a:t>Lichaamsverzorging</a:t>
            </a:r>
          </a:p>
          <a:p>
            <a:pPr marL="285750" indent="-285750">
              <a:buFontTx/>
              <a:buChar char="-"/>
            </a:pPr>
            <a:r>
              <a:rPr lang="nl-NL" dirty="0" smtClean="0"/>
              <a:t>Handen wassen</a:t>
            </a:r>
          </a:p>
          <a:p>
            <a:pPr marL="285750" indent="-285750">
              <a:buFontTx/>
              <a:buChar char="-"/>
            </a:pPr>
            <a:r>
              <a:rPr lang="nl-NL" dirty="0" smtClean="0"/>
              <a:t>Douchen/in bad</a:t>
            </a:r>
          </a:p>
          <a:p>
            <a:r>
              <a:rPr lang="nl-NL" b="1" dirty="0" smtClean="0"/>
              <a:t>Gebitsverzorging</a:t>
            </a:r>
          </a:p>
          <a:p>
            <a:pPr marL="285750" indent="-285750">
              <a:buFontTx/>
              <a:buChar char="-"/>
            </a:pPr>
            <a:r>
              <a:rPr lang="nl-NL" dirty="0" smtClean="0"/>
              <a:t>Tanden poetsen</a:t>
            </a:r>
          </a:p>
          <a:p>
            <a:pPr marL="285750" indent="-285750">
              <a:buFontTx/>
              <a:buChar char="-"/>
            </a:pPr>
            <a:r>
              <a:rPr lang="nl-NL" dirty="0" smtClean="0"/>
              <a:t>Flossen</a:t>
            </a:r>
          </a:p>
          <a:p>
            <a:pPr marL="285750" indent="-285750">
              <a:buFontTx/>
              <a:buChar char="-"/>
            </a:pPr>
            <a:r>
              <a:rPr lang="nl-NL" dirty="0" smtClean="0"/>
              <a:t>Regelmatig tandartsbezoek </a:t>
            </a:r>
          </a:p>
          <a:p>
            <a:r>
              <a:rPr lang="nl-NL" dirty="0" smtClean="0"/>
              <a:t> </a:t>
            </a:r>
            <a:endParaRPr lang="nl-NL" dirty="0"/>
          </a:p>
        </p:txBody>
      </p:sp>
      <p:pic>
        <p:nvPicPr>
          <p:cNvPr id="6" name="Tijdelijke aanduiding voor inhoud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9580" y="382385"/>
            <a:ext cx="1290445" cy="725517"/>
          </a:xfrm>
          <a:prstGeom prst="rect">
            <a:avLst/>
          </a:prstGeom>
        </p:spPr>
      </p:pic>
      <p:sp>
        <p:nvSpPr>
          <p:cNvPr id="7" name="Tekstvak 6"/>
          <p:cNvSpPr txBox="1"/>
          <p:nvPr/>
        </p:nvSpPr>
        <p:spPr>
          <a:xfrm>
            <a:off x="5806261" y="1305018"/>
            <a:ext cx="5111930" cy="3139321"/>
          </a:xfrm>
          <a:prstGeom prst="rect">
            <a:avLst/>
          </a:prstGeom>
          <a:noFill/>
        </p:spPr>
        <p:txBody>
          <a:bodyPr wrap="square" rtlCol="0">
            <a:spAutoFit/>
          </a:bodyPr>
          <a:lstStyle/>
          <a:p>
            <a:r>
              <a:rPr lang="nl-NL" b="1" dirty="0"/>
              <a:t>Haarverzorging</a:t>
            </a:r>
          </a:p>
          <a:p>
            <a:pPr marL="285750" indent="-285750">
              <a:buFontTx/>
              <a:buChar char="-"/>
            </a:pPr>
            <a:r>
              <a:rPr lang="nl-NL" dirty="0"/>
              <a:t>Wassen</a:t>
            </a:r>
          </a:p>
          <a:p>
            <a:pPr marL="285750" indent="-285750">
              <a:buFontTx/>
              <a:buChar char="-"/>
            </a:pPr>
            <a:r>
              <a:rPr lang="nl-NL" dirty="0"/>
              <a:t>Regelmatig knippen</a:t>
            </a:r>
          </a:p>
          <a:p>
            <a:r>
              <a:rPr lang="nl-NL" b="1" dirty="0" smtClean="0"/>
              <a:t>Nagelverzorging</a:t>
            </a:r>
          </a:p>
          <a:p>
            <a:pPr marL="285750" indent="-285750">
              <a:buFontTx/>
              <a:buChar char="-"/>
            </a:pPr>
            <a:r>
              <a:rPr lang="nl-NL" dirty="0" smtClean="0"/>
              <a:t>Schoon houden</a:t>
            </a:r>
          </a:p>
          <a:p>
            <a:pPr marL="285750" indent="-285750">
              <a:buFontTx/>
              <a:buChar char="-"/>
            </a:pPr>
            <a:r>
              <a:rPr lang="nl-NL" dirty="0" smtClean="0"/>
              <a:t>Regelmatig knippen</a:t>
            </a:r>
          </a:p>
          <a:p>
            <a:r>
              <a:rPr lang="nl-NL" b="1" dirty="0" smtClean="0"/>
              <a:t>Verzorging van kleding / schoenen</a:t>
            </a:r>
          </a:p>
          <a:p>
            <a:pPr marL="285750" indent="-285750">
              <a:buFontTx/>
              <a:buChar char="-"/>
            </a:pPr>
            <a:r>
              <a:rPr lang="nl-NL" dirty="0" smtClean="0"/>
              <a:t>Schoon</a:t>
            </a:r>
          </a:p>
          <a:p>
            <a:pPr marL="285750" indent="-285750">
              <a:buFontTx/>
              <a:buChar char="-"/>
            </a:pPr>
            <a:r>
              <a:rPr lang="nl-NL" dirty="0" smtClean="0"/>
              <a:t>Goed passend</a:t>
            </a:r>
          </a:p>
          <a:p>
            <a:pPr marL="285750" indent="-285750">
              <a:buFontTx/>
              <a:buChar char="-"/>
            </a:pPr>
            <a:r>
              <a:rPr lang="nl-NL" dirty="0" smtClean="0"/>
              <a:t>niet kapot</a:t>
            </a:r>
          </a:p>
          <a:p>
            <a:r>
              <a:rPr lang="nl-NL" dirty="0" smtClean="0"/>
              <a:t> </a:t>
            </a:r>
            <a:endParaRPr lang="nl-NL" dirty="0"/>
          </a:p>
        </p:txBody>
      </p:sp>
    </p:spTree>
    <p:extLst>
      <p:ext uri="{BB962C8B-B14F-4D97-AF65-F5344CB8AC3E}">
        <p14:creationId xmlns:p14="http://schemas.microsoft.com/office/powerpoint/2010/main" val="33017729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Verzorgende taken	</a:t>
            </a:r>
            <a:endParaRPr lang="nl-NL" dirty="0"/>
          </a:p>
        </p:txBody>
      </p:sp>
      <p:sp>
        <p:nvSpPr>
          <p:cNvPr id="3" name="Tijdelijke aanduiding voor inhoud 2"/>
          <p:cNvSpPr>
            <a:spLocks noGrp="1"/>
          </p:cNvSpPr>
          <p:nvPr>
            <p:ph idx="1"/>
          </p:nvPr>
        </p:nvSpPr>
        <p:spPr>
          <a:xfrm>
            <a:off x="1251678" y="1541417"/>
            <a:ext cx="10178322" cy="4338175"/>
          </a:xfrm>
        </p:spPr>
        <p:txBody>
          <a:bodyPr/>
          <a:lstStyle/>
          <a:p>
            <a:r>
              <a:rPr lang="nl-NL" sz="2400" dirty="0" smtClean="0"/>
              <a:t>Als pedagogisch werker heb je verzorgende taken </a:t>
            </a:r>
            <a:br>
              <a:rPr lang="nl-NL" sz="2400" dirty="0" smtClean="0"/>
            </a:br>
            <a:r>
              <a:rPr lang="nl-NL" sz="2400" dirty="0" smtClean="0"/>
              <a:t>(lichamelijke zorg van een kind)</a:t>
            </a:r>
          </a:p>
          <a:p>
            <a:r>
              <a:rPr lang="nl-NL" sz="2400" dirty="0" smtClean="0"/>
              <a:t>Je verzorgt:</a:t>
            </a:r>
          </a:p>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6151" y="4761398"/>
            <a:ext cx="2955565" cy="1965451"/>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0112" y="3233449"/>
            <a:ext cx="2302328" cy="3069771"/>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8952" y="3230435"/>
            <a:ext cx="3194778" cy="1801855"/>
          </a:xfrm>
          <a:prstGeom prst="rect">
            <a:avLst/>
          </a:prstGeom>
        </p:spPr>
      </p:pic>
      <p:pic>
        <p:nvPicPr>
          <p:cNvPr id="7" name="Afbeelding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8512" y="3133258"/>
            <a:ext cx="3750335" cy="1363758"/>
          </a:xfrm>
          <a:prstGeom prst="rect">
            <a:avLst/>
          </a:prstGeom>
        </p:spPr>
      </p:pic>
      <p:pic>
        <p:nvPicPr>
          <p:cNvPr id="2050" name="Picture 2" descr="Afbeeldingsresultaat voor kinderkledi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96172" y="5169060"/>
            <a:ext cx="3900339" cy="1122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18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Doel van lichamelijk verzorging</a:t>
            </a:r>
            <a:endParaRPr lang="nl-NL" dirty="0"/>
          </a:p>
        </p:txBody>
      </p:sp>
      <p:sp>
        <p:nvSpPr>
          <p:cNvPr id="3" name="Tijdelijke aanduiding voor inhoud 2"/>
          <p:cNvSpPr>
            <a:spLocks noGrp="1"/>
          </p:cNvSpPr>
          <p:nvPr>
            <p:ph idx="1"/>
          </p:nvPr>
        </p:nvSpPr>
        <p:spPr>
          <a:xfrm>
            <a:off x="1018903" y="1737361"/>
            <a:ext cx="10411097" cy="4428308"/>
          </a:xfrm>
        </p:spPr>
        <p:txBody>
          <a:bodyPr>
            <a:noAutofit/>
          </a:bodyPr>
          <a:lstStyle/>
          <a:p>
            <a:r>
              <a:rPr lang="nl-NL" sz="2800" dirty="0" smtClean="0"/>
              <a:t>Lichamelijk verzorging draagt bij aan het goed functioneren. </a:t>
            </a:r>
          </a:p>
          <a:p>
            <a:pPr lvl="1"/>
            <a:r>
              <a:rPr lang="nl-NL" sz="2400" dirty="0" smtClean="0">
                <a:solidFill>
                  <a:schemeClr val="tx2">
                    <a:lumMod val="50000"/>
                    <a:lumOff val="50000"/>
                  </a:schemeClr>
                </a:solidFill>
              </a:rPr>
              <a:t>Bijdragen aan het </a:t>
            </a:r>
            <a:r>
              <a:rPr lang="nl-NL" sz="2400" i="1" dirty="0" smtClean="0">
                <a:solidFill>
                  <a:schemeClr val="tx2">
                    <a:lumMod val="50000"/>
                    <a:lumOff val="50000"/>
                  </a:schemeClr>
                </a:solidFill>
              </a:rPr>
              <a:t>lichamelijk functioneren</a:t>
            </a:r>
            <a:r>
              <a:rPr lang="nl-NL" sz="2000" i="1" dirty="0" smtClean="0"/>
              <a:t/>
            </a:r>
            <a:br>
              <a:rPr lang="nl-NL" sz="2000" i="1" dirty="0" smtClean="0"/>
            </a:br>
            <a:r>
              <a:rPr lang="nl-NL" sz="2000" dirty="0" smtClean="0"/>
              <a:t>Goede hygiëne zorgt ervoor dat je je lichamelijk gezien goed voelt en goed functioneert.</a:t>
            </a:r>
            <a:br>
              <a:rPr lang="nl-NL" sz="2000" dirty="0" smtClean="0"/>
            </a:br>
            <a:r>
              <a:rPr lang="nl-NL" sz="2000" dirty="0" smtClean="0"/>
              <a:t>Vb. onvoldoende tandenpoetsen kan zorgen voor tandbederf en ontstekingen in de mond</a:t>
            </a:r>
          </a:p>
          <a:p>
            <a:pPr lvl="1"/>
            <a:r>
              <a:rPr lang="nl-NL" sz="2400" dirty="0" smtClean="0">
                <a:solidFill>
                  <a:schemeClr val="tx2">
                    <a:lumMod val="50000"/>
                    <a:lumOff val="50000"/>
                  </a:schemeClr>
                </a:solidFill>
              </a:rPr>
              <a:t>Bijdragen aan het </a:t>
            </a:r>
            <a:r>
              <a:rPr lang="nl-NL" sz="2400" i="1" dirty="0" smtClean="0">
                <a:solidFill>
                  <a:schemeClr val="tx2">
                    <a:lumMod val="50000"/>
                    <a:lumOff val="50000"/>
                  </a:schemeClr>
                </a:solidFill>
              </a:rPr>
              <a:t>sociaal functioneren</a:t>
            </a:r>
            <a:r>
              <a:rPr lang="nl-NL" sz="2000" dirty="0" smtClean="0"/>
              <a:t/>
            </a:r>
            <a:br>
              <a:rPr lang="nl-NL" sz="2000" dirty="0" smtClean="0"/>
            </a:br>
            <a:r>
              <a:rPr lang="nl-NL" sz="2000" dirty="0" smtClean="0"/>
              <a:t>een verzorgt uiterlijk zorgt ervoor dat je makkelijker bij de </a:t>
            </a:r>
            <a:br>
              <a:rPr lang="nl-NL" sz="2000" dirty="0" smtClean="0"/>
            </a:br>
            <a:r>
              <a:rPr lang="nl-NL" sz="2000" dirty="0" smtClean="0"/>
              <a:t>groep hoort.</a:t>
            </a:r>
            <a:br>
              <a:rPr lang="nl-NL" sz="2000" dirty="0" smtClean="0"/>
            </a:br>
            <a:r>
              <a:rPr lang="nl-NL" sz="2000" dirty="0" smtClean="0"/>
              <a:t>Vb. een kind dat onfris ruikt. </a:t>
            </a:r>
            <a:endParaRPr lang="nl-NL" sz="2000" i="1" dirty="0" smtClean="0"/>
          </a:p>
          <a:p>
            <a:pPr lvl="1"/>
            <a:r>
              <a:rPr lang="nl-NL" sz="2400" dirty="0" smtClean="0">
                <a:solidFill>
                  <a:schemeClr val="tx2">
                    <a:lumMod val="50000"/>
                    <a:lumOff val="50000"/>
                  </a:schemeClr>
                </a:solidFill>
              </a:rPr>
              <a:t>Bijdragen aan het </a:t>
            </a:r>
            <a:r>
              <a:rPr lang="nl-NL" sz="2400" i="1" dirty="0" smtClean="0">
                <a:solidFill>
                  <a:schemeClr val="tx2">
                    <a:lumMod val="50000"/>
                    <a:lumOff val="50000"/>
                  </a:schemeClr>
                </a:solidFill>
              </a:rPr>
              <a:t>psychisch welbevinden</a:t>
            </a:r>
            <a:r>
              <a:rPr lang="nl-NL" sz="2000" dirty="0" smtClean="0"/>
              <a:t/>
            </a:r>
            <a:br>
              <a:rPr lang="nl-NL" sz="2000" dirty="0" smtClean="0"/>
            </a:br>
            <a:r>
              <a:rPr lang="nl-NL" sz="2000" dirty="0" smtClean="0"/>
              <a:t>Je voelt je goed als je jezelf hebt verzorgt.</a:t>
            </a:r>
            <a:br>
              <a:rPr lang="nl-NL" sz="2000" dirty="0" smtClean="0"/>
            </a:br>
            <a:r>
              <a:rPr lang="nl-NL" sz="2000" dirty="0" smtClean="0"/>
              <a:t>Vb. Na het douchen voel je je fit/schoon/lekker/ontspannen. </a:t>
            </a:r>
            <a:endParaRPr lang="nl-NL" sz="2000" i="1"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8607" y="3696789"/>
            <a:ext cx="2834640" cy="2834640"/>
          </a:xfrm>
          <a:prstGeom prst="rect">
            <a:avLst/>
          </a:prstGeom>
        </p:spPr>
      </p:pic>
    </p:spTree>
    <p:extLst>
      <p:ext uri="{BB962C8B-B14F-4D97-AF65-F5344CB8AC3E}">
        <p14:creationId xmlns:p14="http://schemas.microsoft.com/office/powerpoint/2010/main" val="1062291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Ontwikkeling lichamelijke verzorging kind</a:t>
            </a:r>
            <a:endParaRPr lang="nl-NL"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7746" y="2286000"/>
            <a:ext cx="5391150" cy="3594100"/>
          </a:xfr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9356" y="1622425"/>
            <a:ext cx="3171825" cy="4257675"/>
          </a:xfrm>
          <a:prstGeom prst="rect">
            <a:avLst/>
          </a:prstGeom>
        </p:spPr>
      </p:pic>
      <p:sp>
        <p:nvSpPr>
          <p:cNvPr id="6" name="Pijl-rechts 5"/>
          <p:cNvSpPr/>
          <p:nvPr/>
        </p:nvSpPr>
        <p:spPr>
          <a:xfrm>
            <a:off x="6061166" y="3200400"/>
            <a:ext cx="1645920" cy="13324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p:cNvSpPr txBox="1"/>
          <p:nvPr/>
        </p:nvSpPr>
        <p:spPr>
          <a:xfrm>
            <a:off x="1515291" y="6139543"/>
            <a:ext cx="3827418" cy="369332"/>
          </a:xfrm>
          <a:prstGeom prst="rect">
            <a:avLst/>
          </a:prstGeom>
          <a:noFill/>
        </p:spPr>
        <p:txBody>
          <a:bodyPr wrap="square" rtlCol="0">
            <a:spAutoFit/>
          </a:bodyPr>
          <a:lstStyle/>
          <a:p>
            <a:r>
              <a:rPr lang="nl-NL" dirty="0" smtClean="0"/>
              <a:t>Volledig doen voor het kind</a:t>
            </a:r>
            <a:endParaRPr lang="nl-NL" dirty="0"/>
          </a:p>
        </p:txBody>
      </p:sp>
      <p:sp>
        <p:nvSpPr>
          <p:cNvPr id="8" name="Tekstvak 7"/>
          <p:cNvSpPr txBox="1"/>
          <p:nvPr/>
        </p:nvSpPr>
        <p:spPr>
          <a:xfrm>
            <a:off x="8089356" y="6139543"/>
            <a:ext cx="3827418" cy="369332"/>
          </a:xfrm>
          <a:prstGeom prst="rect">
            <a:avLst/>
          </a:prstGeom>
          <a:noFill/>
        </p:spPr>
        <p:txBody>
          <a:bodyPr wrap="square" rtlCol="0">
            <a:spAutoFit/>
          </a:bodyPr>
          <a:lstStyle/>
          <a:p>
            <a:r>
              <a:rPr lang="nl-NL" dirty="0" smtClean="0"/>
              <a:t>Het kind is zelfstandig</a:t>
            </a:r>
            <a:endParaRPr lang="nl-NL" dirty="0"/>
          </a:p>
        </p:txBody>
      </p:sp>
    </p:spTree>
    <p:extLst>
      <p:ext uri="{BB962C8B-B14F-4D97-AF65-F5344CB8AC3E}">
        <p14:creationId xmlns:p14="http://schemas.microsoft.com/office/powerpoint/2010/main" val="3330617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Verwerkingsopdracht</a:t>
            </a:r>
            <a:endParaRPr lang="nl-NL" dirty="0"/>
          </a:p>
        </p:txBody>
      </p:sp>
      <p:sp>
        <p:nvSpPr>
          <p:cNvPr id="3" name="Tijdelijke aanduiding voor inhoud 2"/>
          <p:cNvSpPr>
            <a:spLocks noGrp="1"/>
          </p:cNvSpPr>
          <p:nvPr>
            <p:ph idx="1"/>
          </p:nvPr>
        </p:nvSpPr>
        <p:spPr/>
        <p:txBody>
          <a:bodyPr/>
          <a:lstStyle/>
          <a:p>
            <a:r>
              <a:rPr lang="nl-NL" dirty="0" smtClean="0"/>
              <a:t>Werkboek of digitale leeromgeving </a:t>
            </a:r>
          </a:p>
          <a:p>
            <a:endParaRPr lang="nl-NL" dirty="0"/>
          </a:p>
          <a:p>
            <a:r>
              <a:rPr lang="nl-NL" dirty="0" smtClean="0"/>
              <a:t>Hoofdstuk 4 vraag 1(A-E)</a:t>
            </a:r>
            <a:endParaRPr lang="nl-NL" dirty="0"/>
          </a:p>
        </p:txBody>
      </p:sp>
    </p:spTree>
    <p:extLst>
      <p:ext uri="{BB962C8B-B14F-4D97-AF65-F5344CB8AC3E}">
        <p14:creationId xmlns:p14="http://schemas.microsoft.com/office/powerpoint/2010/main" val="1948674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Persoonlijke verzorging &amp; fysieke integriteit</a:t>
            </a:r>
            <a:endParaRPr lang="nl-NL" dirty="0"/>
          </a:p>
        </p:txBody>
      </p:sp>
      <p:sp>
        <p:nvSpPr>
          <p:cNvPr id="3" name="Tijdelijke aanduiding voor inhoud 2"/>
          <p:cNvSpPr>
            <a:spLocks noGrp="1"/>
          </p:cNvSpPr>
          <p:nvPr>
            <p:ph idx="1"/>
          </p:nvPr>
        </p:nvSpPr>
        <p:spPr>
          <a:xfrm>
            <a:off x="1251678" y="2124635"/>
            <a:ext cx="10178322" cy="4491318"/>
          </a:xfrm>
        </p:spPr>
        <p:txBody>
          <a:bodyPr>
            <a:normAutofit/>
          </a:bodyPr>
          <a:lstStyle/>
          <a:p>
            <a:r>
              <a:rPr lang="nl-NL" dirty="0"/>
              <a:t>Het recht op lichamelijke integriteit betekent dat je niet zonder toestemming of goede reden aan iemands lichaam mag komen. Dit recht, dat ook is vastgelegd in de Grondwet, biedt mensen bescherming tegen ongewenste</a:t>
            </a:r>
            <a:r>
              <a:rPr lang="nl-NL" i="1" dirty="0"/>
              <a:t> (</a:t>
            </a:r>
            <a:r>
              <a:rPr lang="nl-NL" dirty="0"/>
              <a:t>medische) ingrepen aan hun lichaam. </a:t>
            </a:r>
            <a:endParaRPr lang="nl-NL" dirty="0" smtClean="0"/>
          </a:p>
          <a:p>
            <a:endParaRPr lang="nl-NL" dirty="0"/>
          </a:p>
          <a:p>
            <a:r>
              <a:rPr lang="nl-NL" dirty="0" smtClean="0"/>
              <a:t>Wat versta jij onder vertrouwelijkheid?</a:t>
            </a:r>
          </a:p>
          <a:p>
            <a:r>
              <a:rPr lang="nl-NL" dirty="0" smtClean="0"/>
              <a:t>Waarom is vertrouwen belangrijk bij persoonlijke verzorging?</a:t>
            </a:r>
          </a:p>
          <a:p>
            <a:r>
              <a:rPr lang="nl-NL" dirty="0" smtClean="0"/>
              <a:t>Hoe kun je in de praktijk discreet omgaan met lichaamscontact tijdens een verschoningsmoment? </a:t>
            </a:r>
          </a:p>
          <a:p>
            <a:endParaRPr lang="nl-NL" dirty="0"/>
          </a:p>
        </p:txBody>
      </p:sp>
    </p:spTree>
    <p:extLst>
      <p:ext uri="{BB962C8B-B14F-4D97-AF65-F5344CB8AC3E}">
        <p14:creationId xmlns:p14="http://schemas.microsoft.com/office/powerpoint/2010/main" val="364808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5C825F91837374FAE8AB05EF3AF42DC" ma:contentTypeVersion="12" ma:contentTypeDescription="Een nieuw document maken." ma:contentTypeScope="" ma:versionID="c0f1d3f7548465ef11de8bb826a36b1b">
  <xsd:schema xmlns:xsd="http://www.w3.org/2001/XMLSchema" xmlns:xs="http://www.w3.org/2001/XMLSchema" xmlns:p="http://schemas.microsoft.com/office/2006/metadata/properties" xmlns:ns2="8a386cec-7123-4b9f-b667-0e22a9c9d26c" xmlns:ns3="0b7775d8-7b99-4446-bc72-bb9e2902a75e" targetNamespace="http://schemas.microsoft.com/office/2006/metadata/properties" ma:root="true" ma:fieldsID="a66abf5618b8d7803d4070a36058a0fc" ns2:_="" ns3:_="">
    <xsd:import namespace="8a386cec-7123-4b9f-b667-0e22a9c9d26c"/>
    <xsd:import namespace="0b7775d8-7b99-4446-bc72-bb9e2902a75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386cec-7123-4b9f-b667-0e22a9c9d2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7775d8-7b99-4446-bc72-bb9e2902a75e"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03D595-10AF-4FEB-B431-887E4C134E96}">
  <ds:schemaRefs>
    <ds:schemaRef ds:uri="http://schemas.microsoft.com/office/2006/documentManagement/types"/>
    <ds:schemaRef ds:uri="http://purl.org/dc/dcmitype/"/>
    <ds:schemaRef ds:uri="ae88b579-0995-42e4-96ef-e06a7a57ddf9"/>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purl.org/dc/terms/"/>
    <ds:schemaRef ds:uri="baa8c48b-5f73-4068-bac6-831706ff2add"/>
    <ds:schemaRef ds:uri="http://www.w3.org/XML/1998/namespace"/>
  </ds:schemaRefs>
</ds:datastoreItem>
</file>

<file path=customXml/itemProps2.xml><?xml version="1.0" encoding="utf-8"?>
<ds:datastoreItem xmlns:ds="http://schemas.openxmlformats.org/officeDocument/2006/customXml" ds:itemID="{1ABA91E6-D8B7-4C49-80E1-5077D665988C}">
  <ds:schemaRefs>
    <ds:schemaRef ds:uri="http://schemas.microsoft.com/sharepoint/v3/contenttype/forms"/>
  </ds:schemaRefs>
</ds:datastoreItem>
</file>

<file path=customXml/itemProps3.xml><?xml version="1.0" encoding="utf-8"?>
<ds:datastoreItem xmlns:ds="http://schemas.openxmlformats.org/officeDocument/2006/customXml" ds:itemID="{895C00FB-1453-4797-AAA9-9A12D0688C82}"/>
</file>

<file path=docProps/app.xml><?xml version="1.0" encoding="utf-8"?>
<Properties xmlns="http://schemas.openxmlformats.org/officeDocument/2006/extended-properties" xmlns:vt="http://schemas.openxmlformats.org/officeDocument/2006/docPropsVTypes">
  <Template>TM10001106[[fn=Badge]]</Template>
  <TotalTime>1014</TotalTime>
  <Words>1145</Words>
  <Application>Microsoft Office PowerPoint</Application>
  <PresentationFormat>Breedbeeld</PresentationFormat>
  <Paragraphs>123</Paragraphs>
  <Slides>19</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19</vt:i4>
      </vt:variant>
    </vt:vector>
  </HeadingPairs>
  <TitlesOfParts>
    <vt:vector size="23" baseType="lpstr">
      <vt:lpstr>Arial</vt:lpstr>
      <vt:lpstr>Gill Sans MT</vt:lpstr>
      <vt:lpstr>Impact</vt:lpstr>
      <vt:lpstr>Badge</vt:lpstr>
      <vt:lpstr>Zorg Kinderopvang</vt:lpstr>
      <vt:lpstr>Lesdoelen</vt:lpstr>
      <vt:lpstr>Wat is persoonlijke verzorging?</vt:lpstr>
      <vt:lpstr>Persoonlijke verzorging</vt:lpstr>
      <vt:lpstr>Verzorgende taken </vt:lpstr>
      <vt:lpstr>Doel van lichamelijk verzorging</vt:lpstr>
      <vt:lpstr>Ontwikkeling lichamelijke verzorging kind</vt:lpstr>
      <vt:lpstr>Verwerkingsopdracht</vt:lpstr>
      <vt:lpstr>Persoonlijke verzorging &amp; fysieke integriteit</vt:lpstr>
      <vt:lpstr>Professioneel  persoonlijk verzorgen - ADL</vt:lpstr>
      <vt:lpstr>Professioneel persoonlijk verzorgen</vt:lpstr>
      <vt:lpstr>Oefening/ Lesopdracht  </vt:lpstr>
      <vt:lpstr>Oefening/ Lesopdracht </vt:lpstr>
      <vt:lpstr>Oefening/ Lesopdracht </vt:lpstr>
      <vt:lpstr>Dilemma</vt:lpstr>
      <vt:lpstr>Leuke feitjes - huid</vt:lpstr>
      <vt:lpstr>Leuke feitjes - nagels</vt:lpstr>
      <vt:lpstr>Leuke feitjes - gebit</vt:lpstr>
      <vt:lpstr>Extra: Medijcinmannen</vt:lpstr>
    </vt:vector>
  </TitlesOfParts>
  <Company>Kien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Zorg Kinderopvang</dc:title>
  <dc:creator>Eva Verhoeven</dc:creator>
  <cp:lastModifiedBy>Li-Any van der Biezen</cp:lastModifiedBy>
  <cp:revision>93</cp:revision>
  <dcterms:created xsi:type="dcterms:W3CDTF">2018-08-28T09:45:28Z</dcterms:created>
  <dcterms:modified xsi:type="dcterms:W3CDTF">2021-08-18T13:03:38Z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0x01010025C825F91837374FAE8AB05EF3AF42DC</vt:lpwstr>
  </property>
</Properties>
</file>