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4"/>
  </p:sldMasterIdLst>
  <p:notesMasterIdLst>
    <p:notesMasterId r:id="rId29"/>
  </p:notesMasterIdLst>
  <p:sldIdLst>
    <p:sldId id="256" r:id="rId5"/>
    <p:sldId id="260" r:id="rId6"/>
    <p:sldId id="274" r:id="rId7"/>
    <p:sldId id="300" r:id="rId8"/>
    <p:sldId id="276" r:id="rId9"/>
    <p:sldId id="287" r:id="rId10"/>
    <p:sldId id="277" r:id="rId11"/>
    <p:sldId id="289" r:id="rId12"/>
    <p:sldId id="291" r:id="rId13"/>
    <p:sldId id="292" r:id="rId14"/>
    <p:sldId id="301" r:id="rId15"/>
    <p:sldId id="278" r:id="rId16"/>
    <p:sldId id="279" r:id="rId17"/>
    <p:sldId id="294" r:id="rId18"/>
    <p:sldId id="295" r:id="rId19"/>
    <p:sldId id="296" r:id="rId20"/>
    <p:sldId id="297" r:id="rId21"/>
    <p:sldId id="298" r:id="rId22"/>
    <p:sldId id="283" r:id="rId23"/>
    <p:sldId id="284" r:id="rId24"/>
    <p:sldId id="285" r:id="rId25"/>
    <p:sldId id="299" r:id="rId26"/>
    <p:sldId id="286" r:id="rId27"/>
    <p:sldId id="30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4983A-E07A-4E59-B182-5BB061CE90A0}" type="datetimeFigureOut">
              <a:rPr lang="nl-NL" smtClean="0"/>
              <a:t>18-8-2021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31D6C-AB1B-49F3-A31D-33D8321B68DF}" type="slidenum">
              <a:rPr lang="nl-NL" smtClean="0"/>
              <a:t>‹nr.›</a:t>
            </a:fld>
            <a:endParaRPr lang="nl-NL"/>
          </a:p>
        </p:txBody>
      </p:sp>
    </p:spTree>
    <p:extLst>
      <p:ext uri="{BB962C8B-B14F-4D97-AF65-F5344CB8AC3E}">
        <p14:creationId xmlns:p14="http://schemas.microsoft.com/office/powerpoint/2010/main" val="3695159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Mantelzorg en professionele</a:t>
            </a:r>
            <a:r>
              <a:rPr lang="nl-NL" baseline="0" dirty="0" smtClean="0"/>
              <a:t> zorg</a:t>
            </a:r>
          </a:p>
          <a:p>
            <a:endParaRPr lang="nl-NL" dirty="0"/>
          </a:p>
        </p:txBody>
      </p:sp>
      <p:sp>
        <p:nvSpPr>
          <p:cNvPr id="4" name="Tijdelijke aanduiding voor dianummer 3"/>
          <p:cNvSpPr>
            <a:spLocks noGrp="1"/>
          </p:cNvSpPr>
          <p:nvPr>
            <p:ph type="sldNum" sz="quarter" idx="10"/>
          </p:nvPr>
        </p:nvSpPr>
        <p:spPr/>
        <p:txBody>
          <a:bodyPr/>
          <a:lstStyle/>
          <a:p>
            <a:fld id="{88031D6C-AB1B-49F3-A31D-33D8321B68DF}" type="slidenum">
              <a:rPr lang="nl-NL" smtClean="0"/>
              <a:t>5</a:t>
            </a:fld>
            <a:endParaRPr lang="nl-NL"/>
          </a:p>
        </p:txBody>
      </p:sp>
    </p:spTree>
    <p:extLst>
      <p:ext uri="{BB962C8B-B14F-4D97-AF65-F5344CB8AC3E}">
        <p14:creationId xmlns:p14="http://schemas.microsoft.com/office/powerpoint/2010/main" val="862327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smtClean="0"/>
              <a:t>Klik om de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8B9EBBA-996F-894A-B54A-D6246ED52CEA}" type="datetimeFigureOut">
              <a:rPr lang="en-US" smtClean="0"/>
              <a:pPr/>
              <a:t>8/18/2021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57F1E4F-1CFF-5643-939E-217C01CDF565}" type="slidenum">
              <a:rPr lang="en-US" smtClean="0"/>
              <a:pPr/>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333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1904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884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0646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DFA1846-DA80-1C48-A609-854EA85C59AD}" type="datetimeFigureOut">
              <a:rPr lang="en-US" smtClean="0"/>
              <a:pPr/>
              <a:t>8/18/2021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57F1E4F-1CFF-5643-939E-217C01CDF565}" type="slidenum">
              <a:rPr lang="en-US" smtClean="0"/>
              <a:pPr/>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02794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477117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257300" y="2909102"/>
            <a:ext cx="4800600" cy="299639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15172940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2389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42965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smtClean="0"/>
              <a:t>Klik om de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65051" y="6375679"/>
            <a:ext cx="1233355" cy="348462"/>
          </a:xfrm>
        </p:spPr>
        <p:txBody>
          <a:bodyPr/>
          <a:lstStyle/>
          <a:p>
            <a:fld id="{D0DF5E60-9974-AC48-9591-99C2BB44B7CF}" type="datetimeFigureOut">
              <a:rPr lang="en-US" smtClean="0"/>
              <a:pPr/>
              <a:t>8/18/2021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D57F1E4F-1CFF-5643-939E-217C01CDF565}" type="slidenum">
              <a:rPr lang="en-US" smtClean="0"/>
              <a:pPr/>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619546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smtClean="0"/>
              <a:t>Klik om de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65950" y="6375679"/>
            <a:ext cx="1232456" cy="348462"/>
          </a:xfrm>
        </p:spPr>
        <p:txBody>
          <a:bodyPr/>
          <a:lstStyle/>
          <a:p>
            <a:fld id="{09B482E8-6E0E-1B4F-B1FD-C69DB9E858D9}" type="datetimeFigureOut">
              <a:rPr lang="en-US" smtClean="0"/>
              <a:pPr/>
              <a:t>8/18/2021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5447323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9B482E8-6E0E-1B4F-B1FD-C69DB9E858D9}" type="datetimeFigureOut">
              <a:rPr lang="en-US" smtClean="0"/>
              <a:pPr/>
              <a:t>8/18/2021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57F1E4F-1CFF-5643-939E-217C01CDF565}" type="slidenum">
              <a:rPr lang="en-US" smtClean="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167476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youtu.be/lE7hgLf1NI4"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COIR2jKT8A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Zorg en veilig werken</a:t>
            </a:r>
            <a:endParaRPr lang="nl-NL" dirty="0"/>
          </a:p>
        </p:txBody>
      </p:sp>
      <p:sp>
        <p:nvSpPr>
          <p:cNvPr id="3" name="Ondertitel 2"/>
          <p:cNvSpPr>
            <a:spLocks noGrp="1"/>
          </p:cNvSpPr>
          <p:nvPr>
            <p:ph type="subTitle" idx="1"/>
          </p:nvPr>
        </p:nvSpPr>
        <p:spPr/>
        <p:txBody>
          <a:bodyPr>
            <a:normAutofit lnSpcReduction="10000"/>
          </a:bodyPr>
          <a:lstStyle/>
          <a:p>
            <a:r>
              <a:rPr lang="nl-NL" dirty="0" smtClean="0"/>
              <a:t>Persoonlijke verzorging </a:t>
            </a:r>
          </a:p>
          <a:p>
            <a:r>
              <a:rPr lang="nl-NL" dirty="0" smtClean="0"/>
              <a:t>Zorg voor gezondheid</a:t>
            </a:r>
            <a:endParaRPr lang="nl-NL" dirty="0"/>
          </a:p>
        </p:txBody>
      </p:sp>
    </p:spTree>
    <p:extLst>
      <p:ext uri="{BB962C8B-B14F-4D97-AF65-F5344CB8AC3E}">
        <p14:creationId xmlns:p14="http://schemas.microsoft.com/office/powerpoint/2010/main" val="2476201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3. Maatschappelijke zelfredzaamheid</a:t>
            </a:r>
            <a:endParaRPr lang="nl-NL" sz="4000" dirty="0"/>
          </a:p>
        </p:txBody>
      </p:sp>
      <p:sp>
        <p:nvSpPr>
          <p:cNvPr id="3" name="Tijdelijke aanduiding voor inhoud 2"/>
          <p:cNvSpPr>
            <a:spLocks noGrp="1"/>
          </p:cNvSpPr>
          <p:nvPr>
            <p:ph idx="1"/>
          </p:nvPr>
        </p:nvSpPr>
        <p:spPr>
          <a:xfrm>
            <a:off x="1251677" y="2286001"/>
            <a:ext cx="10566249" cy="4322617"/>
          </a:xfrm>
        </p:spPr>
        <p:txBody>
          <a:bodyPr>
            <a:noAutofit/>
          </a:bodyPr>
          <a:lstStyle/>
          <a:p>
            <a:pPr marL="0" indent="0">
              <a:buNone/>
            </a:pPr>
            <a:r>
              <a:rPr lang="nl-NL" sz="1400" dirty="0" smtClean="0">
                <a:solidFill>
                  <a:srgbClr val="FFC000"/>
                </a:solidFill>
              </a:rPr>
              <a:t>= zichzelf kunnen redden in de samenleving</a:t>
            </a:r>
          </a:p>
          <a:p>
            <a:pPr marL="0" indent="0">
              <a:buNone/>
            </a:pPr>
            <a:endParaRPr lang="nl-NL" sz="1400" dirty="0"/>
          </a:p>
          <a:p>
            <a:pPr marL="0" indent="0">
              <a:buNone/>
            </a:pPr>
            <a:r>
              <a:rPr lang="nl-NL" sz="1400" dirty="0" smtClean="0"/>
              <a:t>Kennis nodig over hoe de samenleving in elkaar zit</a:t>
            </a:r>
          </a:p>
          <a:p>
            <a:pPr marL="0" indent="0">
              <a:buNone/>
            </a:pPr>
            <a:endParaRPr lang="nl-NL" sz="1400" dirty="0"/>
          </a:p>
          <a:p>
            <a:pPr marL="0" indent="0">
              <a:buNone/>
            </a:pPr>
            <a:r>
              <a:rPr lang="nl-NL" sz="1400" dirty="0" smtClean="0"/>
              <a:t>Training over bijv.:</a:t>
            </a:r>
          </a:p>
          <a:p>
            <a:pPr>
              <a:buFontTx/>
              <a:buChar char="-"/>
            </a:pPr>
            <a:r>
              <a:rPr lang="nl-NL" sz="1400" dirty="0" smtClean="0"/>
              <a:t>Omgaan met geld</a:t>
            </a:r>
          </a:p>
          <a:p>
            <a:pPr>
              <a:buFontTx/>
              <a:buChar char="-"/>
            </a:pPr>
            <a:r>
              <a:rPr lang="nl-NL" sz="1400" dirty="0" smtClean="0"/>
              <a:t>Gebruikmaken van het ov</a:t>
            </a:r>
          </a:p>
          <a:p>
            <a:pPr>
              <a:buFontTx/>
              <a:buChar char="-"/>
            </a:pPr>
            <a:r>
              <a:rPr lang="nl-NL" sz="1400" dirty="0" smtClean="0"/>
              <a:t>Zinvolle vrijetijdsbesteding </a:t>
            </a:r>
          </a:p>
          <a:p>
            <a:pPr>
              <a:buFontTx/>
              <a:buChar char="-"/>
            </a:pPr>
            <a:endParaRPr lang="nl-NL" sz="1400" dirty="0"/>
          </a:p>
          <a:p>
            <a:pPr marL="0" indent="0">
              <a:buNone/>
            </a:pPr>
            <a:r>
              <a:rPr lang="nl-NL" sz="1400" dirty="0" smtClean="0"/>
              <a:t>Tv-programma: KRO-NCRV Net ff anders</a:t>
            </a:r>
          </a:p>
          <a:p>
            <a:pPr marL="0" indent="0">
              <a:buNone/>
            </a:pPr>
            <a:r>
              <a:rPr lang="nl-NL" sz="1400" dirty="0">
                <a:hlinkClick r:id="rId2"/>
              </a:rPr>
              <a:t>https://</a:t>
            </a:r>
            <a:r>
              <a:rPr lang="nl-NL" sz="1400" dirty="0" smtClean="0">
                <a:hlinkClick r:id="rId2"/>
              </a:rPr>
              <a:t>youtu.be/lE7hgLf1NI4</a:t>
            </a:r>
            <a:r>
              <a:rPr lang="nl-NL" sz="1400" dirty="0" smtClean="0"/>
              <a:t> (5.16min) </a:t>
            </a:r>
            <a:br>
              <a:rPr lang="nl-NL" sz="1400" dirty="0" smtClean="0"/>
            </a:br>
            <a:r>
              <a:rPr lang="nl-NL" sz="1400" dirty="0" smtClean="0"/>
              <a:t>Mitchell </a:t>
            </a:r>
            <a:r>
              <a:rPr lang="nl-NL" sz="1400" dirty="0"/>
              <a:t>gaat voor het eerst alleen met de trein!</a:t>
            </a:r>
          </a:p>
        </p:txBody>
      </p:sp>
      <p:pic>
        <p:nvPicPr>
          <p:cNvPr id="4100" name="Picture 4" descr="Afbeeldingsresultaat voor begeleiding openbaar vervo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75" y="1748663"/>
            <a:ext cx="28575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fbeeldingsresultaat voor oefenen reizen openbaar vervo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0498" y="4251222"/>
            <a:ext cx="2889377" cy="162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080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Verschil zelfredzaamheid en zelfstandigheid</a:t>
            </a:r>
            <a:br>
              <a:rPr lang="nl-NL" dirty="0"/>
            </a:br>
            <a:endParaRPr lang="nl-NL" dirty="0"/>
          </a:p>
        </p:txBody>
      </p:sp>
      <p:sp>
        <p:nvSpPr>
          <p:cNvPr id="3" name="Tijdelijke aanduiding voor inhoud 2"/>
          <p:cNvSpPr>
            <a:spLocks noGrp="1"/>
          </p:cNvSpPr>
          <p:nvPr>
            <p:ph idx="1"/>
          </p:nvPr>
        </p:nvSpPr>
        <p:spPr/>
        <p:txBody>
          <a:bodyPr/>
          <a:lstStyle/>
          <a:p>
            <a:r>
              <a:rPr lang="nl-NL" dirty="0"/>
              <a:t>Zelfstandigheid en zelfredzaamheid zijn niet hetzelfde. </a:t>
            </a:r>
            <a:endParaRPr lang="nl-NL" dirty="0" smtClean="0"/>
          </a:p>
          <a:p>
            <a:r>
              <a:rPr lang="nl-NL" dirty="0" smtClean="0"/>
              <a:t>Zelfredzaamheid </a:t>
            </a:r>
            <a:r>
              <a:rPr lang="nl-NL" dirty="0"/>
              <a:t>is het vermogen om jezelf te kunnen redden. </a:t>
            </a:r>
            <a:endParaRPr lang="nl-NL" dirty="0" smtClean="0"/>
          </a:p>
          <a:p>
            <a:r>
              <a:rPr lang="nl-NL" dirty="0" smtClean="0"/>
              <a:t>Zelfstandigheid </a:t>
            </a:r>
            <a:r>
              <a:rPr lang="nl-NL" dirty="0"/>
              <a:t>betekent in hoeverre je het alleen kan. </a:t>
            </a:r>
            <a:endParaRPr lang="nl-NL" dirty="0" smtClean="0"/>
          </a:p>
          <a:p>
            <a:endParaRPr lang="nl-NL" dirty="0" smtClean="0"/>
          </a:p>
          <a:p>
            <a:pPr marL="0" indent="0">
              <a:buNone/>
            </a:pPr>
            <a:r>
              <a:rPr lang="nl-NL" b="1" dirty="0" smtClean="0"/>
              <a:t>Voorbeeld </a:t>
            </a:r>
            <a:endParaRPr lang="nl-NL" b="1" dirty="0"/>
          </a:p>
          <a:p>
            <a:pPr marL="0" indent="0">
              <a:buNone/>
            </a:pPr>
            <a:r>
              <a:rPr lang="nl-NL" i="1" dirty="0" smtClean="0"/>
              <a:t>Een </a:t>
            </a:r>
            <a:r>
              <a:rPr lang="nl-NL" i="1" dirty="0"/>
              <a:t>peuter kan misschien wel zelfstandig zijn boterham eten, terwijl jij bij hem aan tafel zit. Maar als jij niet in de buurt bent, zal hij rond lunchtijd hoogstwaarschijnlijk niet zelf een boterham pakken, smeren en opeten. Hij kan dingen dus wel zelfstandig, maar is nog niet zelfredzaam.</a:t>
            </a:r>
            <a:endParaRPr lang="nl-NL" i="1" dirty="0"/>
          </a:p>
        </p:txBody>
      </p:sp>
    </p:spTree>
    <p:extLst>
      <p:ext uri="{BB962C8B-B14F-4D97-AF65-F5344CB8AC3E}">
        <p14:creationId xmlns:p14="http://schemas.microsoft.com/office/powerpoint/2010/main" val="213532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Zelfredzaamheid en eigenwaarde</a:t>
            </a:r>
            <a:endParaRPr lang="nl-NL" dirty="0"/>
          </a:p>
        </p:txBody>
      </p:sp>
      <p:sp>
        <p:nvSpPr>
          <p:cNvPr id="3" name="Tijdelijke aanduiding voor inhoud 2"/>
          <p:cNvSpPr>
            <a:spLocks noGrp="1"/>
          </p:cNvSpPr>
          <p:nvPr>
            <p:ph idx="1"/>
          </p:nvPr>
        </p:nvSpPr>
        <p:spPr>
          <a:xfrm>
            <a:off x="1251678" y="1515291"/>
            <a:ext cx="6651351" cy="4794069"/>
          </a:xfrm>
        </p:spPr>
        <p:txBody>
          <a:bodyPr>
            <a:noAutofit/>
          </a:bodyPr>
          <a:lstStyle/>
          <a:p>
            <a:r>
              <a:rPr lang="nl-NL" sz="2400" dirty="0" smtClean="0"/>
              <a:t>Kinderen willen dingen graag zelf doen, dat maakt ze trost (op zichzelf)</a:t>
            </a:r>
          </a:p>
          <a:p>
            <a:r>
              <a:rPr lang="nl-NL" sz="2400" dirty="0" smtClean="0"/>
              <a:t>Eigenwaarde zorgt ervoor dat een kind anderen nieuwe dingen durft te doen. </a:t>
            </a:r>
            <a:br>
              <a:rPr lang="nl-NL" sz="2400" dirty="0" smtClean="0"/>
            </a:br>
            <a:endParaRPr lang="nl-NL" sz="2400" dirty="0" smtClean="0"/>
          </a:p>
          <a:p>
            <a:endParaRPr lang="nl-NL" sz="2400" dirty="0" smtClean="0"/>
          </a:p>
          <a:p>
            <a:r>
              <a:rPr lang="nl-NL" sz="2400" dirty="0" smtClean="0"/>
              <a:t>Kun je bijvoorbeeld niet jezelf aan- en uitkleden ben je afhankelijk van anderen en kun je eerder te maken hebben met minderwaardigheidsgevoelens.</a:t>
            </a:r>
            <a:endParaRPr lang="nl-NL" sz="2400"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6478" y="1344920"/>
            <a:ext cx="2983522" cy="2931180"/>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5089" y="4443312"/>
            <a:ext cx="3586299" cy="2105670"/>
          </a:xfrm>
          <a:prstGeom prst="rect">
            <a:avLst/>
          </a:prstGeom>
        </p:spPr>
      </p:pic>
    </p:spTree>
    <p:extLst>
      <p:ext uri="{BB962C8B-B14F-4D97-AF65-F5344CB8AC3E}">
        <p14:creationId xmlns:p14="http://schemas.microsoft.com/office/powerpoint/2010/main" val="427546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Vormen van zelfredzaamheid bij kinderen</a:t>
            </a:r>
            <a:endParaRPr lang="nl-NL" dirty="0"/>
          </a:p>
        </p:txBody>
      </p:sp>
      <p:sp>
        <p:nvSpPr>
          <p:cNvPr id="3" name="Tijdelijke aanduiding voor inhoud 2"/>
          <p:cNvSpPr>
            <a:spLocks noGrp="1"/>
          </p:cNvSpPr>
          <p:nvPr>
            <p:ph idx="1"/>
          </p:nvPr>
        </p:nvSpPr>
        <p:spPr>
          <a:xfrm>
            <a:off x="1251678" y="2286001"/>
            <a:ext cx="6429282" cy="3593591"/>
          </a:xfrm>
        </p:spPr>
        <p:txBody>
          <a:bodyPr>
            <a:normAutofit lnSpcReduction="10000"/>
          </a:bodyPr>
          <a:lstStyle/>
          <a:p>
            <a:pPr marL="0" indent="0">
              <a:buNone/>
            </a:pPr>
            <a:r>
              <a:rPr lang="nl-NL" sz="2800" b="1" dirty="0" smtClean="0"/>
              <a:t>Kinderen met een: </a:t>
            </a:r>
          </a:p>
          <a:p>
            <a:r>
              <a:rPr lang="nl-NL" sz="2800" i="1" dirty="0" smtClean="0"/>
              <a:t>normale</a:t>
            </a:r>
            <a:r>
              <a:rPr lang="nl-NL" sz="2800" dirty="0" smtClean="0"/>
              <a:t> zelfredzaamheid</a:t>
            </a:r>
          </a:p>
          <a:p>
            <a:r>
              <a:rPr lang="nl-NL" sz="2800" i="1" dirty="0" smtClean="0"/>
              <a:t>achterstand</a:t>
            </a:r>
            <a:r>
              <a:rPr lang="nl-NL" sz="2800" dirty="0" smtClean="0"/>
              <a:t> in de zelfredzaamheid</a:t>
            </a:r>
          </a:p>
          <a:p>
            <a:r>
              <a:rPr lang="nl-NL" sz="2800" i="1" dirty="0" smtClean="0"/>
              <a:t>teruggang</a:t>
            </a:r>
            <a:r>
              <a:rPr lang="nl-NL" sz="2800" dirty="0" smtClean="0"/>
              <a:t> in de zelfredzaamheid</a:t>
            </a:r>
          </a:p>
          <a:p>
            <a:r>
              <a:rPr lang="nl-NL" sz="2800" i="1" dirty="0" smtClean="0"/>
              <a:t>tijdelijke onvolledige </a:t>
            </a:r>
            <a:r>
              <a:rPr lang="nl-NL" sz="2800" dirty="0" smtClean="0"/>
              <a:t>zelfredzaamheid</a:t>
            </a:r>
          </a:p>
          <a:p>
            <a:r>
              <a:rPr lang="nl-NL" sz="2800" i="1" dirty="0" smtClean="0"/>
              <a:t>geheel of gedeeltelijke ontbrekende </a:t>
            </a:r>
            <a:r>
              <a:rPr lang="nl-NL" sz="2800" dirty="0" smtClean="0"/>
              <a:t>zelfredzaamheid</a:t>
            </a:r>
          </a:p>
          <a:p>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351" y="2436878"/>
            <a:ext cx="4214649" cy="2808010"/>
          </a:xfrm>
          <a:prstGeom prst="rect">
            <a:avLst/>
          </a:prstGeom>
        </p:spPr>
      </p:pic>
    </p:spTree>
    <p:extLst>
      <p:ext uri="{BB962C8B-B14F-4D97-AF65-F5344CB8AC3E}">
        <p14:creationId xmlns:p14="http://schemas.microsoft.com/office/powerpoint/2010/main" val="3430372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 Normale zelfredzaamheid</a:t>
            </a:r>
            <a:endParaRPr lang="nl-NL" dirty="0"/>
          </a:p>
        </p:txBody>
      </p:sp>
      <p:sp>
        <p:nvSpPr>
          <p:cNvPr id="3" name="Tijdelijke aanduiding voor inhoud 2"/>
          <p:cNvSpPr>
            <a:spLocks noGrp="1"/>
          </p:cNvSpPr>
          <p:nvPr>
            <p:ph idx="1"/>
          </p:nvPr>
        </p:nvSpPr>
        <p:spPr/>
        <p:txBody>
          <a:bodyPr/>
          <a:lstStyle/>
          <a:p>
            <a:pPr marL="0" indent="0">
              <a:buNone/>
            </a:pPr>
            <a:r>
              <a:rPr lang="nl-NL" dirty="0" smtClean="0"/>
              <a:t>Meeste kinderen hebben dit</a:t>
            </a:r>
            <a:endParaRPr lang="nl-NL" dirty="0"/>
          </a:p>
        </p:txBody>
      </p:sp>
      <p:pic>
        <p:nvPicPr>
          <p:cNvPr id="4" name="Afbeelding 3" descr="Haur-jolas - Wikipedia, entziklopedia aske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802" y="2798618"/>
            <a:ext cx="3891064" cy="3810000"/>
          </a:xfrm>
          <a:prstGeom prst="rect">
            <a:avLst/>
          </a:prstGeom>
        </p:spPr>
      </p:pic>
    </p:spTree>
    <p:extLst>
      <p:ext uri="{BB962C8B-B14F-4D97-AF65-F5344CB8AC3E}">
        <p14:creationId xmlns:p14="http://schemas.microsoft.com/office/powerpoint/2010/main" val="3084013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B. Achterstand in zelfredzaamheid</a:t>
            </a:r>
            <a:endParaRPr lang="nl-NL" dirty="0"/>
          </a:p>
        </p:txBody>
      </p:sp>
      <p:sp>
        <p:nvSpPr>
          <p:cNvPr id="3" name="Tijdelijke aanduiding voor inhoud 2"/>
          <p:cNvSpPr>
            <a:spLocks noGrp="1"/>
          </p:cNvSpPr>
          <p:nvPr>
            <p:ph idx="1"/>
          </p:nvPr>
        </p:nvSpPr>
        <p:spPr>
          <a:xfrm>
            <a:off x="1066800" y="2103120"/>
            <a:ext cx="10058400" cy="2190206"/>
          </a:xfrm>
        </p:spPr>
        <p:txBody>
          <a:bodyPr>
            <a:normAutofit/>
          </a:bodyPr>
          <a:lstStyle/>
          <a:p>
            <a:pPr marL="0" indent="0">
              <a:buNone/>
            </a:pPr>
            <a:r>
              <a:rPr lang="nl-NL" dirty="0" smtClean="0"/>
              <a:t>Normale ontwikkeling van de zelfredzaamheid wordt belemmerd: </a:t>
            </a:r>
            <a:endParaRPr lang="nl-NL" dirty="0"/>
          </a:p>
          <a:p>
            <a:pPr>
              <a:buFontTx/>
              <a:buChar char="-"/>
            </a:pPr>
            <a:r>
              <a:rPr lang="nl-NL" dirty="0" smtClean="0"/>
              <a:t>Teveel beschermen</a:t>
            </a:r>
          </a:p>
          <a:p>
            <a:pPr>
              <a:buFontTx/>
              <a:buChar char="-"/>
            </a:pPr>
            <a:r>
              <a:rPr lang="nl-NL" dirty="0" smtClean="0"/>
              <a:t>Verwennen </a:t>
            </a:r>
          </a:p>
          <a:p>
            <a:pPr>
              <a:buFontTx/>
              <a:buChar char="-"/>
            </a:pPr>
            <a:r>
              <a:rPr lang="nl-NL" dirty="0" smtClean="0"/>
              <a:t>Verwaarlozing</a:t>
            </a:r>
          </a:p>
          <a:p>
            <a:pPr>
              <a:buFontTx/>
              <a:buChar char="-"/>
            </a:pPr>
            <a:r>
              <a:rPr lang="nl-NL" dirty="0" smtClean="0"/>
              <a:t>Kind aan zijn lot overlaten</a:t>
            </a:r>
          </a:p>
          <a:p>
            <a:pPr marL="0" indent="0">
              <a:buNone/>
            </a:pPr>
            <a:endParaRPr lang="nl-NL" dirty="0"/>
          </a:p>
          <a:p>
            <a:pPr marL="0" indent="0">
              <a:buNone/>
            </a:pPr>
            <a:endParaRPr lang="nl-NL" dirty="0" smtClean="0">
              <a:sym typeface="Wingdings" panose="05000000000000000000" pitchFamily="2" charset="2"/>
            </a:endParaRPr>
          </a:p>
        </p:txBody>
      </p:sp>
      <p:sp>
        <p:nvSpPr>
          <p:cNvPr id="4" name="Tekstvak 3"/>
          <p:cNvSpPr txBox="1"/>
          <p:nvPr/>
        </p:nvSpPr>
        <p:spPr>
          <a:xfrm>
            <a:off x="2538548" y="4422087"/>
            <a:ext cx="6209212" cy="646331"/>
          </a:xfrm>
          <a:prstGeom prst="rect">
            <a:avLst/>
          </a:prstGeom>
          <a:noFill/>
        </p:spPr>
        <p:txBody>
          <a:bodyPr wrap="square" rtlCol="0">
            <a:spAutoFit/>
          </a:bodyPr>
          <a:lstStyle/>
          <a:p>
            <a:pPr>
              <a:buFont typeface="Wingdings" panose="05000000000000000000" pitchFamily="2" charset="2"/>
              <a:buChar char="à"/>
            </a:pPr>
            <a:r>
              <a:rPr lang="nl-NL" dirty="0">
                <a:sym typeface="Wingdings" panose="05000000000000000000" pitchFamily="2" charset="2"/>
              </a:rPr>
              <a:t>Kind leert vaardigheden niet goed aan</a:t>
            </a:r>
          </a:p>
          <a:p>
            <a:pPr lvl="1">
              <a:buFont typeface="Wingdings" panose="05000000000000000000" pitchFamily="2" charset="2"/>
              <a:buChar char="à"/>
            </a:pPr>
            <a:r>
              <a:rPr lang="nl-NL" dirty="0">
                <a:sym typeface="Wingdings" panose="05000000000000000000" pitchFamily="2" charset="2"/>
              </a:rPr>
              <a:t>Bijv. poetst zijn tanden maar veel te kort</a:t>
            </a:r>
          </a:p>
        </p:txBody>
      </p:sp>
      <p:sp>
        <p:nvSpPr>
          <p:cNvPr id="5" name="Tekstvak 4"/>
          <p:cNvSpPr txBox="1"/>
          <p:nvPr/>
        </p:nvSpPr>
        <p:spPr>
          <a:xfrm>
            <a:off x="1140823" y="5590903"/>
            <a:ext cx="9004663" cy="369332"/>
          </a:xfrm>
          <a:prstGeom prst="rect">
            <a:avLst/>
          </a:prstGeom>
          <a:noFill/>
        </p:spPr>
        <p:txBody>
          <a:bodyPr wrap="square" rtlCol="0">
            <a:spAutoFit/>
          </a:bodyPr>
          <a:lstStyle/>
          <a:p>
            <a:r>
              <a:rPr lang="nl-NL" dirty="0" smtClean="0">
                <a:solidFill>
                  <a:srgbClr val="FFC000"/>
                </a:solidFill>
                <a:sym typeface="Wingdings" panose="05000000000000000000" pitchFamily="2" charset="2"/>
              </a:rPr>
              <a:t>Taak</a:t>
            </a:r>
            <a:r>
              <a:rPr lang="nl-NL" dirty="0" smtClean="0">
                <a:sym typeface="Wingdings" panose="05000000000000000000" pitchFamily="2" charset="2"/>
              </a:rPr>
              <a:t>: </a:t>
            </a:r>
            <a:r>
              <a:rPr lang="nl-NL" dirty="0">
                <a:sym typeface="Wingdings" panose="05000000000000000000" pitchFamily="2" charset="2"/>
              </a:rPr>
              <a:t>de zelfredzaamheid aandacht geven, vaardigheden juist aanleren</a:t>
            </a:r>
          </a:p>
        </p:txBody>
      </p:sp>
      <p:pic>
        <p:nvPicPr>
          <p:cNvPr id="6" name="Afbeelding 5"/>
          <p:cNvPicPr>
            <a:picLocks noChangeAspect="1"/>
          </p:cNvPicPr>
          <p:nvPr/>
        </p:nvPicPr>
        <p:blipFill>
          <a:blip r:embed="rId2"/>
          <a:stretch>
            <a:fillRect/>
          </a:stretch>
        </p:blipFill>
        <p:spPr>
          <a:xfrm>
            <a:off x="8851323" y="3765777"/>
            <a:ext cx="1943100" cy="2352675"/>
          </a:xfrm>
          <a:prstGeom prst="rect">
            <a:avLst/>
          </a:prstGeom>
        </p:spPr>
      </p:pic>
    </p:spTree>
    <p:extLst>
      <p:ext uri="{BB962C8B-B14F-4D97-AF65-F5344CB8AC3E}">
        <p14:creationId xmlns:p14="http://schemas.microsoft.com/office/powerpoint/2010/main" val="986642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C. Teruggang in de zelfredzaamheid</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smtClean="0"/>
              <a:t>Gevolg van ziekte of een heftige gebeurtenis bijv.:</a:t>
            </a:r>
          </a:p>
          <a:p>
            <a:pPr>
              <a:buFontTx/>
              <a:buChar char="-"/>
            </a:pPr>
            <a:r>
              <a:rPr lang="nl-NL" dirty="0" smtClean="0"/>
              <a:t>Ziekenhuisopname</a:t>
            </a:r>
          </a:p>
          <a:p>
            <a:pPr>
              <a:buFontTx/>
              <a:buChar char="-"/>
            </a:pPr>
            <a:r>
              <a:rPr lang="nl-NL" dirty="0" smtClean="0"/>
              <a:t>Grote spanningen thuis</a:t>
            </a:r>
          </a:p>
          <a:p>
            <a:pPr>
              <a:buFontTx/>
              <a:buChar char="-"/>
            </a:pPr>
            <a:r>
              <a:rPr lang="nl-NL" dirty="0" smtClean="0"/>
              <a:t>Progressieve ziekte</a:t>
            </a:r>
          </a:p>
          <a:p>
            <a:pPr>
              <a:buFontTx/>
              <a:buChar char="-"/>
            </a:pPr>
            <a:endParaRPr lang="nl-NL" dirty="0"/>
          </a:p>
          <a:p>
            <a:pPr marL="0" indent="0">
              <a:buNone/>
            </a:pPr>
            <a:endParaRPr lang="nl-NL" dirty="0" smtClean="0"/>
          </a:p>
          <a:p>
            <a:pPr marL="0" indent="0">
              <a:buNone/>
            </a:pPr>
            <a:r>
              <a:rPr lang="nl-NL" dirty="0" smtClean="0">
                <a:solidFill>
                  <a:srgbClr val="FFC000"/>
                </a:solidFill>
              </a:rPr>
              <a:t>Taak</a:t>
            </a:r>
            <a:r>
              <a:rPr lang="nl-NL" dirty="0" smtClean="0"/>
              <a:t>: </a:t>
            </a:r>
            <a:endParaRPr lang="nl-NL" dirty="0" smtClean="0"/>
          </a:p>
          <a:p>
            <a:pPr>
              <a:buFontTx/>
              <a:buChar char="-"/>
            </a:pPr>
            <a:r>
              <a:rPr lang="nl-NL" dirty="0"/>
              <a:t>Z</a:t>
            </a:r>
            <a:r>
              <a:rPr lang="nl-NL" dirty="0" smtClean="0"/>
              <a:t>elfredzaamheid in de gaten houden en blijven stimuleren</a:t>
            </a:r>
          </a:p>
          <a:p>
            <a:pPr>
              <a:buFontTx/>
              <a:buChar char="-"/>
            </a:pPr>
            <a:r>
              <a:rPr lang="nl-NL" dirty="0" smtClean="0"/>
              <a:t>Zorghandelingen ondersteunen en later misschien overnemen</a:t>
            </a:r>
          </a:p>
          <a:p>
            <a:pPr>
              <a:buFontTx/>
              <a:buChar char="-"/>
            </a:pPr>
            <a:r>
              <a:rPr lang="nl-NL" dirty="0" smtClean="0"/>
              <a:t>Begrip voor hoe zwaar dit is voor het kind</a:t>
            </a:r>
          </a:p>
          <a:p>
            <a:pPr marL="0" indent="0">
              <a:buNone/>
            </a:pPr>
            <a:endParaRPr lang="nl-NL" dirty="0" smtClean="0"/>
          </a:p>
          <a:p>
            <a:pPr>
              <a:buFontTx/>
              <a:buChar char="-"/>
            </a:pPr>
            <a:endParaRPr lang="nl-NL" dirty="0"/>
          </a:p>
          <a:p>
            <a:pPr marL="0" indent="0">
              <a:buNone/>
            </a:pPr>
            <a:endParaRPr lang="nl-NL" dirty="0" smtClean="0"/>
          </a:p>
        </p:txBody>
      </p:sp>
      <p:pic>
        <p:nvPicPr>
          <p:cNvPr id="4" name="Afbeelding 3"/>
          <p:cNvPicPr>
            <a:picLocks noChangeAspect="1"/>
          </p:cNvPicPr>
          <p:nvPr/>
        </p:nvPicPr>
        <p:blipFill>
          <a:blip r:embed="rId2"/>
          <a:stretch>
            <a:fillRect/>
          </a:stretch>
        </p:blipFill>
        <p:spPr>
          <a:xfrm>
            <a:off x="8507124" y="2392939"/>
            <a:ext cx="1800225" cy="2543175"/>
          </a:xfrm>
          <a:prstGeom prst="rect">
            <a:avLst/>
          </a:prstGeom>
        </p:spPr>
      </p:pic>
    </p:spTree>
    <p:extLst>
      <p:ext uri="{BB962C8B-B14F-4D97-AF65-F5344CB8AC3E}">
        <p14:creationId xmlns:p14="http://schemas.microsoft.com/office/powerpoint/2010/main" val="1786796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smtClean="0"/>
              <a:t>D. Tijdelijke onvolledige zelfredzaamheid</a:t>
            </a:r>
            <a:endParaRPr lang="nl-NL" sz="3600"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smtClean="0"/>
              <a:t>Gevolg van beperking: </a:t>
            </a:r>
          </a:p>
          <a:p>
            <a:pPr>
              <a:buFontTx/>
              <a:buChar char="-"/>
            </a:pPr>
            <a:r>
              <a:rPr lang="nl-NL" dirty="0" smtClean="0"/>
              <a:t>is blijvend</a:t>
            </a:r>
          </a:p>
          <a:p>
            <a:pPr>
              <a:buFontTx/>
              <a:buChar char="-"/>
            </a:pPr>
            <a:r>
              <a:rPr lang="nl-NL" dirty="0" smtClean="0"/>
              <a:t>leren omgaan met hulpmiddelen </a:t>
            </a:r>
            <a:endParaRPr lang="nl-NL" dirty="0"/>
          </a:p>
          <a:p>
            <a:pPr marL="0" indent="0">
              <a:buNone/>
            </a:pPr>
            <a:endParaRPr lang="nl-NL" dirty="0" smtClean="0"/>
          </a:p>
          <a:p>
            <a:pPr marL="0" indent="0">
              <a:buNone/>
            </a:pPr>
            <a:r>
              <a:rPr lang="nl-NL" dirty="0" smtClean="0"/>
              <a:t>Gevolg van ziekte: </a:t>
            </a:r>
          </a:p>
          <a:p>
            <a:pPr marL="0" indent="0">
              <a:buNone/>
            </a:pPr>
            <a:r>
              <a:rPr lang="nl-NL" dirty="0" smtClean="0"/>
              <a:t>- zelfredzaamheid wordt weer volledig mogelijk na herstel</a:t>
            </a:r>
          </a:p>
          <a:p>
            <a:pPr marL="0" indent="0">
              <a:buNone/>
            </a:pPr>
            <a:endParaRPr lang="nl-NL" dirty="0"/>
          </a:p>
          <a:p>
            <a:pPr marL="0" indent="0">
              <a:buNone/>
            </a:pPr>
            <a:endParaRPr lang="nl-NL" dirty="0" smtClean="0"/>
          </a:p>
          <a:p>
            <a:pPr marL="0" indent="0">
              <a:buNone/>
            </a:pPr>
            <a:r>
              <a:rPr lang="nl-NL" dirty="0" smtClean="0">
                <a:solidFill>
                  <a:srgbClr val="FFC000"/>
                </a:solidFill>
              </a:rPr>
              <a:t>Taak:</a:t>
            </a:r>
            <a:r>
              <a:rPr lang="nl-NL" dirty="0" smtClean="0"/>
              <a:t> </a:t>
            </a:r>
            <a:r>
              <a:rPr lang="nl-NL" dirty="0" smtClean="0"/>
              <a:t>Ondersteunen</a:t>
            </a:r>
          </a:p>
        </p:txBody>
      </p:sp>
      <p:pic>
        <p:nvPicPr>
          <p:cNvPr id="5" name="Afbeelding 4"/>
          <p:cNvPicPr>
            <a:picLocks noChangeAspect="1"/>
          </p:cNvPicPr>
          <p:nvPr/>
        </p:nvPicPr>
        <p:blipFill>
          <a:blip r:embed="rId2"/>
          <a:stretch>
            <a:fillRect/>
          </a:stretch>
        </p:blipFill>
        <p:spPr>
          <a:xfrm>
            <a:off x="8751310" y="3535073"/>
            <a:ext cx="2143125" cy="2143125"/>
          </a:xfrm>
          <a:prstGeom prst="rect">
            <a:avLst/>
          </a:prstGeom>
        </p:spPr>
      </p:pic>
    </p:spTree>
    <p:extLst>
      <p:ext uri="{BB962C8B-B14F-4D97-AF65-F5344CB8AC3E}">
        <p14:creationId xmlns:p14="http://schemas.microsoft.com/office/powerpoint/2010/main" val="3050070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t>E. Geheel of gedeeltelijk ontbrekende zelfredzaamheid</a:t>
            </a:r>
            <a:endParaRPr lang="nl-NL" sz="2800" dirty="0"/>
          </a:p>
        </p:txBody>
      </p:sp>
      <p:sp>
        <p:nvSpPr>
          <p:cNvPr id="3" name="Tijdelijke aanduiding voor inhoud 2"/>
          <p:cNvSpPr>
            <a:spLocks noGrp="1"/>
          </p:cNvSpPr>
          <p:nvPr>
            <p:ph idx="1"/>
          </p:nvPr>
        </p:nvSpPr>
        <p:spPr/>
        <p:txBody>
          <a:bodyPr/>
          <a:lstStyle/>
          <a:p>
            <a:pPr marL="0" indent="0">
              <a:buNone/>
            </a:pPr>
            <a:r>
              <a:rPr lang="nl-NL" dirty="0" smtClean="0"/>
              <a:t>= niet redzaam en dat zal zo blijven </a:t>
            </a:r>
            <a:r>
              <a:rPr lang="nl-NL" dirty="0" smtClean="0">
                <a:sym typeface="Wingdings" panose="05000000000000000000" pitchFamily="2" charset="2"/>
              </a:rPr>
              <a:t> Blijvend hulp nodig</a:t>
            </a:r>
            <a:endParaRPr lang="nl-NL" dirty="0" smtClean="0"/>
          </a:p>
          <a:p>
            <a:pPr marL="0" indent="0">
              <a:buNone/>
            </a:pPr>
            <a:endParaRPr lang="nl-NL" dirty="0"/>
          </a:p>
          <a:p>
            <a:pPr marL="0" indent="0">
              <a:buNone/>
            </a:pPr>
            <a:r>
              <a:rPr lang="nl-NL" dirty="0" smtClean="0"/>
              <a:t>Vaak door: lichamelijke, verstandelijke of meervoudige beperking, psychische stoornis</a:t>
            </a:r>
          </a:p>
          <a:p>
            <a:pPr marL="0" indent="0">
              <a:buNone/>
            </a:pPr>
            <a:endParaRPr lang="nl-NL" dirty="0"/>
          </a:p>
          <a:p>
            <a:pPr marL="0" indent="0">
              <a:buNone/>
            </a:pPr>
            <a:endParaRPr lang="nl-NL" dirty="0" smtClean="0"/>
          </a:p>
          <a:p>
            <a:pPr marL="0" indent="0">
              <a:buNone/>
            </a:pPr>
            <a:r>
              <a:rPr lang="nl-NL" dirty="0" smtClean="0">
                <a:solidFill>
                  <a:srgbClr val="FFC000"/>
                </a:solidFill>
              </a:rPr>
              <a:t>Taak</a:t>
            </a:r>
            <a:r>
              <a:rPr lang="nl-NL" dirty="0" smtClean="0"/>
              <a:t>: </a:t>
            </a:r>
            <a:r>
              <a:rPr lang="nl-NL" dirty="0" smtClean="0"/>
              <a:t>zelfzorg geheel overnemen op gebieden waar zelfredzaamheid niet mogelijk is</a:t>
            </a:r>
          </a:p>
          <a:p>
            <a:pPr marL="0" indent="0">
              <a:buNone/>
            </a:pPr>
            <a:endParaRPr lang="nl-NL" dirty="0"/>
          </a:p>
          <a:p>
            <a:pPr marL="0" indent="0">
              <a:buNone/>
            </a:pPr>
            <a:endParaRPr lang="nl-NL" dirty="0"/>
          </a:p>
        </p:txBody>
      </p:sp>
      <p:pic>
        <p:nvPicPr>
          <p:cNvPr id="4" name="Afbeelding 3"/>
          <p:cNvPicPr>
            <a:picLocks noChangeAspect="1"/>
          </p:cNvPicPr>
          <p:nvPr/>
        </p:nvPicPr>
        <p:blipFill>
          <a:blip r:embed="rId2"/>
          <a:stretch>
            <a:fillRect/>
          </a:stretch>
        </p:blipFill>
        <p:spPr>
          <a:xfrm>
            <a:off x="8457766" y="5008054"/>
            <a:ext cx="2619375" cy="1743075"/>
          </a:xfrm>
          <a:prstGeom prst="rect">
            <a:avLst/>
          </a:prstGeom>
        </p:spPr>
      </p:pic>
    </p:spTree>
    <p:extLst>
      <p:ext uri="{BB962C8B-B14F-4D97-AF65-F5344CB8AC3E}">
        <p14:creationId xmlns:p14="http://schemas.microsoft.com/office/powerpoint/2010/main" val="2721262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hoort bij elkaar?</a:t>
            </a:r>
            <a:endParaRPr lang="nl-NL" dirty="0"/>
          </a:p>
        </p:txBody>
      </p:sp>
      <p:sp>
        <p:nvSpPr>
          <p:cNvPr id="3" name="Tijdelijke aanduiding voor inhoud 2"/>
          <p:cNvSpPr>
            <a:spLocks noGrp="1"/>
          </p:cNvSpPr>
          <p:nvPr>
            <p:ph idx="1"/>
          </p:nvPr>
        </p:nvSpPr>
        <p:spPr>
          <a:xfrm>
            <a:off x="1029610" y="1280158"/>
            <a:ext cx="3725271" cy="5185955"/>
          </a:xfrm>
        </p:spPr>
        <p:txBody>
          <a:bodyPr>
            <a:normAutofit fontScale="92500" lnSpcReduction="20000"/>
          </a:bodyPr>
          <a:lstStyle/>
          <a:p>
            <a:pPr marL="0" indent="0">
              <a:buNone/>
            </a:pPr>
            <a:r>
              <a:rPr lang="nl-NL" sz="2800" b="1" dirty="0" smtClean="0"/>
              <a:t>Kinderen met een: </a:t>
            </a:r>
          </a:p>
          <a:p>
            <a:pPr marL="514350" indent="-514350">
              <a:buFont typeface="+mj-lt"/>
              <a:buAutoNum type="alphaUcPeriod"/>
            </a:pPr>
            <a:r>
              <a:rPr lang="nl-NL" sz="2800" i="1" dirty="0" smtClean="0"/>
              <a:t>normale</a:t>
            </a:r>
            <a:r>
              <a:rPr lang="nl-NL" sz="2800" dirty="0" smtClean="0"/>
              <a:t> zelfredzaamheid</a:t>
            </a:r>
          </a:p>
          <a:p>
            <a:pPr marL="514350" indent="-514350">
              <a:buFont typeface="+mj-lt"/>
              <a:buAutoNum type="alphaUcPeriod"/>
            </a:pPr>
            <a:r>
              <a:rPr lang="nl-NL" sz="2800" i="1" dirty="0" smtClean="0"/>
              <a:t>achterstand</a:t>
            </a:r>
            <a:r>
              <a:rPr lang="nl-NL" sz="2800" dirty="0" smtClean="0"/>
              <a:t> in de zelfredzaamheid</a:t>
            </a:r>
          </a:p>
          <a:p>
            <a:pPr marL="514350" indent="-514350">
              <a:buFont typeface="+mj-lt"/>
              <a:buAutoNum type="alphaUcPeriod"/>
            </a:pPr>
            <a:r>
              <a:rPr lang="nl-NL" sz="2800" i="1" dirty="0" smtClean="0"/>
              <a:t>teruggang</a:t>
            </a:r>
            <a:r>
              <a:rPr lang="nl-NL" sz="2800" dirty="0" smtClean="0"/>
              <a:t> in de zelfredzaamheid</a:t>
            </a:r>
          </a:p>
          <a:p>
            <a:pPr marL="514350" indent="-514350">
              <a:buFont typeface="+mj-lt"/>
              <a:buAutoNum type="alphaUcPeriod"/>
            </a:pPr>
            <a:r>
              <a:rPr lang="nl-NL" sz="2800" i="1" dirty="0" smtClean="0"/>
              <a:t>tijdelijke onvolledige </a:t>
            </a:r>
            <a:r>
              <a:rPr lang="nl-NL" sz="2800" dirty="0" smtClean="0"/>
              <a:t>zelfredzaamheid</a:t>
            </a:r>
          </a:p>
          <a:p>
            <a:pPr marL="514350" indent="-514350">
              <a:buFont typeface="+mj-lt"/>
              <a:buAutoNum type="alphaUcPeriod"/>
            </a:pPr>
            <a:r>
              <a:rPr lang="nl-NL" sz="2800" i="1" dirty="0" smtClean="0"/>
              <a:t>geheel of gedeeltelijke ontbrekende </a:t>
            </a:r>
            <a:r>
              <a:rPr lang="nl-NL" sz="2800" dirty="0" smtClean="0"/>
              <a:t>zelfredzaamheid</a:t>
            </a:r>
          </a:p>
        </p:txBody>
      </p:sp>
      <p:pic>
        <p:nvPicPr>
          <p:cNvPr id="5"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643" y="110368"/>
            <a:ext cx="2080654" cy="1169790"/>
          </a:xfrm>
          <a:prstGeom prst="rect">
            <a:avLst/>
          </a:prstGeom>
        </p:spPr>
      </p:pic>
      <p:sp>
        <p:nvSpPr>
          <p:cNvPr id="6" name="Tijdelijke aanduiding voor inhoud 2"/>
          <p:cNvSpPr txBox="1">
            <a:spLocks/>
          </p:cNvSpPr>
          <p:nvPr/>
        </p:nvSpPr>
        <p:spPr>
          <a:xfrm>
            <a:off x="4467497" y="1280158"/>
            <a:ext cx="7534787" cy="539496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nl-NL" sz="2800" b="1" dirty="0" smtClean="0"/>
              <a:t>Kinderen met een: </a:t>
            </a:r>
          </a:p>
          <a:p>
            <a:pPr marL="514350" indent="-514350">
              <a:buFont typeface="+mj-lt"/>
              <a:buAutoNum type="arabicPeriod"/>
            </a:pPr>
            <a:r>
              <a:rPr lang="nl-NL" sz="2800" i="1" dirty="0" smtClean="0"/>
              <a:t>Een </a:t>
            </a:r>
            <a:r>
              <a:rPr lang="nl-NL" sz="2800" i="1" dirty="0"/>
              <a:t>jongetje op de BSO met de spierziekte van </a:t>
            </a:r>
            <a:r>
              <a:rPr lang="nl-NL" sz="2800" i="1" dirty="0" err="1"/>
              <a:t>Duchenne</a:t>
            </a:r>
            <a:r>
              <a:rPr lang="nl-NL" sz="2800" i="1" dirty="0"/>
              <a:t> moet vanaf het nieuwe schooljaar in een rolstoel omdat hij niet meer goed kan lopen. </a:t>
            </a:r>
            <a:endParaRPr lang="nl-NL" sz="2800" dirty="0"/>
          </a:p>
          <a:p>
            <a:pPr marL="514350" indent="-514350">
              <a:buFont typeface="+mj-lt"/>
              <a:buAutoNum type="arabicPeriod"/>
            </a:pPr>
            <a:r>
              <a:rPr lang="nl-NL" sz="2800" i="1" dirty="0" smtClean="0"/>
              <a:t>Een kind dat vaak te laat op school komt, zonder brood omdat zijn alleenstaande moeder al vroeg de deur is uit om te werken.</a:t>
            </a:r>
            <a:endParaRPr lang="nl-NL" sz="2800" dirty="0" smtClean="0"/>
          </a:p>
          <a:p>
            <a:pPr marL="514350" indent="-514350">
              <a:buFont typeface="+mj-lt"/>
              <a:buAutoNum type="arabicPeriod"/>
            </a:pPr>
            <a:r>
              <a:rPr lang="nl-NL" sz="2800" i="1" dirty="0" smtClean="0"/>
              <a:t>Een 6-jarig jongetje is blind geboren en heeft extra ondersteuning nodig in een nieuwe omgeving. </a:t>
            </a:r>
            <a:endParaRPr lang="nl-NL" sz="2800" dirty="0" smtClean="0"/>
          </a:p>
          <a:p>
            <a:pPr marL="514350" indent="-514350">
              <a:buFont typeface="+mj-lt"/>
              <a:buAutoNum type="arabicPeriod"/>
            </a:pPr>
            <a:r>
              <a:rPr lang="nl-NL" sz="2800" i="1" dirty="0"/>
              <a:t>Een 1-jarig kind dat met haar handen stukjes brood in haar mond stopt</a:t>
            </a:r>
            <a:r>
              <a:rPr lang="nl-NL" sz="2800" i="1" dirty="0" smtClean="0"/>
              <a:t>.</a:t>
            </a:r>
          </a:p>
          <a:p>
            <a:pPr marL="514350" indent="-514350">
              <a:buFont typeface="+mj-lt"/>
              <a:buAutoNum type="arabicPeriod"/>
            </a:pPr>
            <a:r>
              <a:rPr lang="nl-NL" sz="2800" i="1" dirty="0"/>
              <a:t>Een peuter heeft zijn rechterarm gebroken en kan op dit moment niet meer zijn jas zelf aan doen. </a:t>
            </a:r>
          </a:p>
          <a:p>
            <a:pPr marL="514350" indent="-514350">
              <a:buFont typeface="+mj-lt"/>
              <a:buAutoNum type="arabicPeriod"/>
            </a:pPr>
            <a:endParaRPr lang="nl-NL" sz="2800" dirty="0"/>
          </a:p>
          <a:p>
            <a:pPr marL="514350" indent="-514350">
              <a:buFont typeface="+mj-lt"/>
              <a:buAutoNum type="arabicPeriod"/>
            </a:pPr>
            <a:endParaRPr lang="nl-NL" sz="2800" dirty="0" smtClean="0"/>
          </a:p>
          <a:p>
            <a:endParaRPr lang="nl-NL" sz="2800" dirty="0"/>
          </a:p>
        </p:txBody>
      </p:sp>
      <p:cxnSp>
        <p:nvCxnSpPr>
          <p:cNvPr id="8" name="Rechte verbindingslijn 7"/>
          <p:cNvCxnSpPr/>
          <p:nvPr/>
        </p:nvCxnSpPr>
        <p:spPr>
          <a:xfrm>
            <a:off x="3566160" y="2011679"/>
            <a:ext cx="1031966" cy="2886892"/>
          </a:xfrm>
          <a:prstGeom prst="line">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3409406" y="3095897"/>
            <a:ext cx="1580605" cy="470263"/>
          </a:xfrm>
          <a:prstGeom prst="line">
            <a:avLst/>
          </a:prstGeom>
          <a:ln w="762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flipV="1">
            <a:off x="3566160" y="2259874"/>
            <a:ext cx="1319349" cy="1554480"/>
          </a:xfrm>
          <a:prstGeom prst="line">
            <a:avLst/>
          </a:prstGeom>
          <a:ln w="762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a:off x="3722914" y="4454434"/>
            <a:ext cx="1042021" cy="1632857"/>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flipV="1">
            <a:off x="3788229" y="4712127"/>
            <a:ext cx="1711234" cy="92449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50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lesDoelen</a:t>
            </a:r>
            <a:r>
              <a:rPr lang="nl-NL" dirty="0" smtClean="0"/>
              <a:t> </a:t>
            </a:r>
            <a:endParaRPr lang="nl-NL" dirty="0"/>
          </a:p>
        </p:txBody>
      </p:sp>
      <p:sp>
        <p:nvSpPr>
          <p:cNvPr id="3" name="Tijdelijke aanduiding voor inhoud 2"/>
          <p:cNvSpPr>
            <a:spLocks noGrp="1"/>
          </p:cNvSpPr>
          <p:nvPr>
            <p:ph idx="1"/>
          </p:nvPr>
        </p:nvSpPr>
        <p:spPr>
          <a:xfrm>
            <a:off x="1251678" y="1593669"/>
            <a:ext cx="6781979" cy="4846320"/>
          </a:xfrm>
        </p:spPr>
        <p:txBody>
          <a:bodyPr>
            <a:noAutofit/>
          </a:bodyPr>
          <a:lstStyle/>
          <a:p>
            <a:pPr marL="0" indent="0">
              <a:buNone/>
            </a:pPr>
            <a:endParaRPr lang="nl-NL" sz="2800" b="1" dirty="0" smtClean="0"/>
          </a:p>
          <a:p>
            <a:pPr lvl="1"/>
            <a:r>
              <a:rPr lang="nl-NL" sz="2400" dirty="0" smtClean="0"/>
              <a:t>Kennis over de begrippen zelfzorg, zelfzorgtekort, zelfredzaamheid, zelfbepaling</a:t>
            </a:r>
          </a:p>
          <a:p>
            <a:pPr lvl="1"/>
            <a:r>
              <a:rPr lang="nl-NL" sz="2400" dirty="0" smtClean="0"/>
              <a:t>Weten hoe je mensen (kinderen) begeleid in hun zelfredzaamheid</a:t>
            </a:r>
          </a:p>
          <a:p>
            <a:pPr lvl="1"/>
            <a:r>
              <a:rPr lang="nl-NL" sz="2400" dirty="0" smtClean="0"/>
              <a:t>Kennis maken met persoonlijke verzorging en fysieke integriteit</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381" y="3017519"/>
            <a:ext cx="2886894" cy="2886894"/>
          </a:xfrm>
          <a:prstGeom prst="rect">
            <a:avLst/>
          </a:prstGeom>
        </p:spPr>
      </p:pic>
    </p:spTree>
    <p:extLst>
      <p:ext uri="{BB962C8B-B14F-4D97-AF65-F5344CB8AC3E}">
        <p14:creationId xmlns:p14="http://schemas.microsoft.com/office/powerpoint/2010/main" val="11370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Zelfredzaam worden</a:t>
            </a:r>
            <a:endParaRPr lang="nl-NL" dirty="0"/>
          </a:p>
        </p:txBody>
      </p:sp>
      <p:sp>
        <p:nvSpPr>
          <p:cNvPr id="3" name="Tijdelijke aanduiding voor inhoud 2"/>
          <p:cNvSpPr>
            <a:spLocks noGrp="1"/>
          </p:cNvSpPr>
          <p:nvPr>
            <p:ph idx="1"/>
          </p:nvPr>
        </p:nvSpPr>
        <p:spPr>
          <a:xfrm>
            <a:off x="1084217" y="1658983"/>
            <a:ext cx="10345783" cy="5042263"/>
          </a:xfrm>
        </p:spPr>
        <p:txBody>
          <a:bodyPr>
            <a:normAutofit/>
          </a:bodyPr>
          <a:lstStyle/>
          <a:p>
            <a:r>
              <a:rPr lang="nl-NL" i="1" dirty="0">
                <a:solidFill>
                  <a:schemeClr val="tx2"/>
                </a:solidFill>
              </a:rPr>
              <a:t>Belangrijke voorwaarden </a:t>
            </a:r>
            <a:r>
              <a:rPr lang="nl-NL" dirty="0"/>
              <a:t>om zelfredzaam te kunnen worden. </a:t>
            </a:r>
          </a:p>
          <a:p>
            <a:pPr lvl="1"/>
            <a:r>
              <a:rPr lang="nl-NL" b="1" dirty="0"/>
              <a:t>Cognitieve </a:t>
            </a:r>
            <a:r>
              <a:rPr lang="nl-NL" b="1" dirty="0" smtClean="0"/>
              <a:t>mogelijkheden</a:t>
            </a:r>
            <a:r>
              <a:rPr lang="nl-NL" dirty="0" smtClean="0"/>
              <a:t>:</a:t>
            </a:r>
            <a:br>
              <a:rPr lang="nl-NL" dirty="0" smtClean="0"/>
            </a:br>
            <a:r>
              <a:rPr lang="nl-NL" dirty="0" smtClean="0"/>
              <a:t>om vaardigheden te leren moet je een bepaalde intelligentie hebben.</a:t>
            </a:r>
            <a:br>
              <a:rPr lang="nl-NL" dirty="0" smtClean="0"/>
            </a:br>
            <a:r>
              <a:rPr lang="nl-NL" dirty="0" smtClean="0"/>
              <a:t>Vb. snappen dat de linkervoet in de linkerschoen moet</a:t>
            </a:r>
          </a:p>
          <a:p>
            <a:pPr lvl="1"/>
            <a:r>
              <a:rPr lang="nl-NL" b="1" dirty="0" smtClean="0"/>
              <a:t>Lichamelijke mogelijkheden</a:t>
            </a:r>
            <a:r>
              <a:rPr lang="nl-NL" dirty="0" smtClean="0"/>
              <a:t>:</a:t>
            </a:r>
            <a:br>
              <a:rPr lang="nl-NL" dirty="0" smtClean="0"/>
            </a:br>
            <a:r>
              <a:rPr lang="nl-NL" dirty="0" smtClean="0"/>
              <a:t>je zintuigen en spieren moeten samen werken voor motorische handelingen. </a:t>
            </a:r>
            <a:br>
              <a:rPr lang="nl-NL" dirty="0" smtClean="0"/>
            </a:br>
            <a:r>
              <a:rPr lang="nl-NL" dirty="0" smtClean="0"/>
              <a:t>Vb. je tandenborstel beet kunnen houden om je tanden te poetsen. </a:t>
            </a:r>
            <a:endParaRPr lang="nl-NL" dirty="0"/>
          </a:p>
          <a:p>
            <a:pPr lvl="1"/>
            <a:r>
              <a:rPr lang="nl-NL" b="1" dirty="0"/>
              <a:t>Zichzelf de moeite waard </a:t>
            </a:r>
            <a:r>
              <a:rPr lang="nl-NL" b="1" dirty="0" smtClean="0"/>
              <a:t>vinden</a:t>
            </a:r>
            <a:r>
              <a:rPr lang="nl-NL" dirty="0" smtClean="0"/>
              <a:t>:</a:t>
            </a:r>
            <a:br>
              <a:rPr lang="nl-NL" dirty="0" smtClean="0"/>
            </a:br>
            <a:r>
              <a:rPr lang="nl-NL" dirty="0" smtClean="0"/>
              <a:t>Voor jezelf zorgen doe je als je jezelf de moeite waard vind. </a:t>
            </a:r>
            <a:br>
              <a:rPr lang="nl-NL" dirty="0" smtClean="0"/>
            </a:br>
            <a:r>
              <a:rPr lang="nl-NL" dirty="0" smtClean="0"/>
              <a:t>Vb. Als je depressief bent vind je jezelf minder waard en douche je bijvoorbeeld minder.</a:t>
            </a:r>
            <a:endParaRPr lang="nl-NL" dirty="0"/>
          </a:p>
          <a:p>
            <a:pPr lvl="1"/>
            <a:r>
              <a:rPr lang="nl-NL" b="1" dirty="0"/>
              <a:t>De houding van de </a:t>
            </a:r>
            <a:r>
              <a:rPr lang="nl-NL" b="1" dirty="0" smtClean="0"/>
              <a:t>opvoeder / begeleider</a:t>
            </a:r>
            <a:r>
              <a:rPr lang="nl-NL" dirty="0" smtClean="0"/>
              <a:t>:</a:t>
            </a:r>
            <a:br>
              <a:rPr lang="nl-NL" dirty="0" smtClean="0"/>
            </a:br>
            <a:r>
              <a:rPr lang="nl-NL" dirty="0" smtClean="0"/>
              <a:t>Je moet ruimte van de opvoeder krijgen om dingen zelf te doen. </a:t>
            </a:r>
            <a:br>
              <a:rPr lang="nl-NL" dirty="0" smtClean="0"/>
            </a:br>
            <a:r>
              <a:rPr lang="nl-NL" dirty="0" smtClean="0"/>
              <a:t>Vb. een </a:t>
            </a:r>
            <a:r>
              <a:rPr lang="nl-NL" dirty="0" err="1" smtClean="0"/>
              <a:t>PM’er</a:t>
            </a:r>
            <a:r>
              <a:rPr lang="nl-NL" dirty="0" smtClean="0"/>
              <a:t> laat de baby zelf haar stukjes fruit pakken en in haar mond stoppen. </a:t>
            </a:r>
            <a:br>
              <a:rPr lang="nl-NL" dirty="0" smtClean="0"/>
            </a:br>
            <a:endParaRPr lang="nl-NL" dirty="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4732" y="382385"/>
            <a:ext cx="3279322" cy="2809286"/>
          </a:xfrm>
          <a:prstGeom prst="rect">
            <a:avLst/>
          </a:prstGeom>
        </p:spPr>
      </p:pic>
    </p:spTree>
    <p:extLst>
      <p:ext uri="{BB962C8B-B14F-4D97-AF65-F5344CB8AC3E}">
        <p14:creationId xmlns:p14="http://schemas.microsoft.com/office/powerpoint/2010/main" val="201631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Vormen van zelfredzaamheidszorg </a:t>
            </a:r>
          </a:p>
        </p:txBody>
      </p:sp>
      <p:sp>
        <p:nvSpPr>
          <p:cNvPr id="3" name="Tijdelijke aanduiding voor inhoud 2"/>
          <p:cNvSpPr>
            <a:spLocks noGrp="1"/>
          </p:cNvSpPr>
          <p:nvPr>
            <p:ph idx="1"/>
          </p:nvPr>
        </p:nvSpPr>
        <p:spPr>
          <a:xfrm>
            <a:off x="1084217" y="2033056"/>
            <a:ext cx="10345783" cy="4381599"/>
          </a:xfrm>
        </p:spPr>
        <p:txBody>
          <a:bodyPr>
            <a:normAutofit lnSpcReduction="10000"/>
          </a:bodyPr>
          <a:lstStyle/>
          <a:p>
            <a:pPr lvl="1"/>
            <a:r>
              <a:rPr lang="nl-NL" b="1" dirty="0" smtClean="0"/>
              <a:t>Zelfredzaamheid stimuleren</a:t>
            </a:r>
            <a:r>
              <a:rPr lang="nl-NL" dirty="0" smtClean="0"/>
              <a:t>: VB</a:t>
            </a:r>
            <a:br>
              <a:rPr lang="nl-NL" dirty="0" smtClean="0"/>
            </a:br>
            <a:r>
              <a:rPr lang="nl-NL" dirty="0" smtClean="0"/>
              <a:t>Kind aanmoedigen om zichzelf aan te kleden </a:t>
            </a:r>
            <a:br>
              <a:rPr lang="nl-NL" dirty="0" smtClean="0"/>
            </a:br>
            <a:r>
              <a:rPr lang="nl-NL" dirty="0" smtClean="0"/>
              <a:t>Goede voorbeeld geven hoe je met mes en vork eet.</a:t>
            </a:r>
          </a:p>
          <a:p>
            <a:pPr lvl="1"/>
            <a:r>
              <a:rPr lang="nl-NL" b="1" dirty="0" smtClean="0"/>
              <a:t>Zelfredzaamheid controleren</a:t>
            </a:r>
            <a:r>
              <a:rPr lang="nl-NL" dirty="0" smtClean="0"/>
              <a:t>: VB</a:t>
            </a:r>
            <a:br>
              <a:rPr lang="nl-NL" dirty="0" smtClean="0"/>
            </a:br>
            <a:r>
              <a:rPr lang="nl-NL" dirty="0" smtClean="0"/>
              <a:t>Kind erop wijzen dat hij zijn nagels moet knippen</a:t>
            </a:r>
            <a:br>
              <a:rPr lang="nl-NL" dirty="0" smtClean="0"/>
            </a:br>
            <a:r>
              <a:rPr lang="nl-NL" dirty="0" smtClean="0"/>
              <a:t>Checken of het kind zijn broek goed heeft dicht gedaan </a:t>
            </a:r>
          </a:p>
          <a:p>
            <a:pPr lvl="1"/>
            <a:r>
              <a:rPr lang="nl-NL" b="1" dirty="0" smtClean="0"/>
              <a:t>Zelfredzaamheid overnemen en ondersteunen</a:t>
            </a:r>
            <a:r>
              <a:rPr lang="nl-NL" dirty="0" smtClean="0"/>
              <a:t>: VB</a:t>
            </a:r>
            <a:br>
              <a:rPr lang="nl-NL" dirty="0" smtClean="0"/>
            </a:br>
            <a:r>
              <a:rPr lang="nl-NL" dirty="0" smtClean="0"/>
              <a:t>Bij een kleuter de schoenveters strikken</a:t>
            </a:r>
            <a:br>
              <a:rPr lang="nl-NL" dirty="0" smtClean="0"/>
            </a:br>
            <a:r>
              <a:rPr lang="nl-NL" dirty="0" smtClean="0"/>
              <a:t>Voor een kind de deksel van een nieuwe pot jam open draaien tijdens de lunch</a:t>
            </a:r>
            <a:endParaRPr lang="nl-NL" dirty="0"/>
          </a:p>
          <a:p>
            <a:pPr lvl="1"/>
            <a:r>
              <a:rPr lang="nl-NL" b="1" dirty="0" smtClean="0"/>
              <a:t>Nieuwe vaardigheden aanleren</a:t>
            </a:r>
            <a:r>
              <a:rPr lang="nl-NL" dirty="0" smtClean="0"/>
              <a:t>: VB</a:t>
            </a:r>
            <a:br>
              <a:rPr lang="nl-NL" dirty="0" smtClean="0"/>
            </a:br>
            <a:r>
              <a:rPr lang="nl-NL" dirty="0" smtClean="0"/>
              <a:t>Een peuter leren zelf zijn jas aan te trekken</a:t>
            </a:r>
            <a:br>
              <a:rPr lang="nl-NL" dirty="0" smtClean="0"/>
            </a:br>
            <a:r>
              <a:rPr lang="nl-NL" dirty="0" smtClean="0"/>
              <a:t>Een kind leren op te komen voor zijn mening ( kanjer training)</a:t>
            </a:r>
            <a:endParaRPr lang="nl-NL" dirty="0"/>
          </a:p>
          <a:p>
            <a:r>
              <a:rPr lang="nl-NL" dirty="0" smtClean="0"/>
              <a:t>Maar </a:t>
            </a:r>
            <a:r>
              <a:rPr lang="nl-NL" dirty="0"/>
              <a:t>altijd: </a:t>
            </a:r>
            <a:r>
              <a:rPr lang="nl-NL" dirty="0">
                <a:solidFill>
                  <a:srgbClr val="FFC000"/>
                </a:solidFill>
              </a:rPr>
              <a:t>zorg op </a:t>
            </a:r>
            <a:r>
              <a:rPr lang="nl-NL" dirty="0" smtClean="0">
                <a:solidFill>
                  <a:srgbClr val="FFC000"/>
                </a:solidFill>
              </a:rPr>
              <a:t>maat</a:t>
            </a:r>
            <a:r>
              <a:rPr lang="nl-NL" dirty="0" smtClean="0">
                <a:solidFill>
                  <a:srgbClr val="FFC000"/>
                </a:solidFill>
                <a:sym typeface="Wingdings" panose="05000000000000000000" pitchFamily="2" charset="2"/>
              </a:rPr>
              <a:t> sluit aan op de behoefte van het kind en </a:t>
            </a:r>
            <a:r>
              <a:rPr lang="nl-NL" dirty="0" smtClean="0">
                <a:solidFill>
                  <a:srgbClr val="FFC000"/>
                </a:solidFill>
                <a:sym typeface="Wingdings" panose="05000000000000000000" pitchFamily="2" charset="2"/>
              </a:rPr>
              <a:t>begeleidingsvraag</a:t>
            </a:r>
            <a:r>
              <a:rPr lang="nl-NL" dirty="0" smtClean="0">
                <a:solidFill>
                  <a:srgbClr val="FFC000"/>
                </a:solidFill>
                <a:sym typeface="Wingdings" panose="05000000000000000000" pitchFamily="2" charset="2"/>
              </a:rPr>
              <a:t>.</a:t>
            </a:r>
            <a:endParaRPr lang="nl-NL" dirty="0">
              <a:solidFill>
                <a:srgbClr val="FFC000"/>
              </a:solidFill>
            </a:endParaRPr>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362" y="2147455"/>
            <a:ext cx="3932638" cy="2202277"/>
          </a:xfrm>
          <a:prstGeom prst="rect">
            <a:avLst/>
          </a:prstGeom>
        </p:spPr>
      </p:pic>
    </p:spTree>
    <p:extLst>
      <p:ext uri="{BB962C8B-B14F-4D97-AF65-F5344CB8AC3E}">
        <p14:creationId xmlns:p14="http://schemas.microsoft.com/office/powerpoint/2010/main" val="262630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Zelfbepaling</a:t>
            </a:r>
            <a:endParaRPr lang="nl-NL" dirty="0"/>
          </a:p>
        </p:txBody>
      </p:sp>
      <p:sp>
        <p:nvSpPr>
          <p:cNvPr id="3" name="Tijdelijke aanduiding voor inhoud 2"/>
          <p:cNvSpPr>
            <a:spLocks noGrp="1"/>
          </p:cNvSpPr>
          <p:nvPr>
            <p:ph idx="1"/>
          </p:nvPr>
        </p:nvSpPr>
        <p:spPr/>
        <p:txBody>
          <a:bodyPr>
            <a:normAutofit fontScale="85000" lnSpcReduction="20000"/>
          </a:bodyPr>
          <a:lstStyle/>
          <a:p>
            <a:pPr marL="0" indent="0">
              <a:buNone/>
            </a:pPr>
            <a:r>
              <a:rPr lang="nl-NL" dirty="0" smtClean="0"/>
              <a:t>= mogelijkheid om zelf richting te geven aan </a:t>
            </a:r>
            <a:br>
              <a:rPr lang="nl-NL" dirty="0" smtClean="0"/>
            </a:br>
            <a:r>
              <a:rPr lang="nl-NL" dirty="0" smtClean="0"/>
              <a:t>eigen ontwikkeling</a:t>
            </a:r>
          </a:p>
          <a:p>
            <a:pPr marL="0" indent="0">
              <a:buNone/>
            </a:pPr>
            <a:endParaRPr lang="nl-NL" dirty="0"/>
          </a:p>
          <a:p>
            <a:pPr marL="0" indent="0">
              <a:buNone/>
            </a:pPr>
            <a:r>
              <a:rPr lang="nl-NL" dirty="0" smtClean="0"/>
              <a:t>Zelfbewustzijn</a:t>
            </a:r>
          </a:p>
          <a:p>
            <a:pPr marL="0" indent="0">
              <a:buNone/>
            </a:pPr>
            <a:r>
              <a:rPr lang="nl-NL" dirty="0" smtClean="0"/>
              <a:t>Zelfwaardering </a:t>
            </a:r>
          </a:p>
          <a:p>
            <a:pPr marL="0" indent="0">
              <a:buNone/>
            </a:pPr>
            <a:r>
              <a:rPr lang="nl-NL" dirty="0" smtClean="0"/>
              <a:t>Omgeving</a:t>
            </a:r>
          </a:p>
          <a:p>
            <a:pPr marL="0" indent="0">
              <a:buNone/>
            </a:pPr>
            <a:r>
              <a:rPr lang="nl-NL" dirty="0" smtClean="0"/>
              <a:t>Wat als het even tegenzit? </a:t>
            </a:r>
          </a:p>
          <a:p>
            <a:pPr marL="0" indent="0">
              <a:buNone/>
            </a:pPr>
            <a:endParaRPr lang="nl-NL" dirty="0"/>
          </a:p>
          <a:p>
            <a:pPr marL="0" indent="0">
              <a:buNone/>
            </a:pPr>
            <a:endParaRPr lang="nl-NL" dirty="0" smtClean="0"/>
          </a:p>
          <a:p>
            <a:pPr marL="0" indent="0">
              <a:buNone/>
            </a:pPr>
            <a:r>
              <a:rPr lang="nl-NL" dirty="0" smtClean="0">
                <a:solidFill>
                  <a:srgbClr val="FFC000"/>
                </a:solidFill>
              </a:rPr>
              <a:t>Taak OA</a:t>
            </a:r>
            <a:r>
              <a:rPr lang="nl-NL" dirty="0" smtClean="0"/>
              <a:t>: de ander in zijn waarde laten, vertrouwen niet beschamen. Maar je kunt worden aangesproken op je keuzes, weet wanneer je wel MOET delen, wat de grenzen zijn. </a:t>
            </a:r>
            <a:endParaRPr lang="nl-NL" dirty="0"/>
          </a:p>
        </p:txBody>
      </p:sp>
      <p:pic>
        <p:nvPicPr>
          <p:cNvPr id="6146" name="Picture 2" descr="Afbeeldingsresultaat voor zelfbepa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694" y="515530"/>
            <a:ext cx="4050990" cy="415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097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Oefening </a:t>
            </a:r>
            <a:br>
              <a:rPr lang="nl-NL" dirty="0" smtClean="0"/>
            </a:br>
            <a:r>
              <a:rPr lang="nl-NL" dirty="0" smtClean="0"/>
              <a:t>zelfredzaamheid stimuleren</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8631" y="2063931"/>
            <a:ext cx="6528978" cy="4349932"/>
          </a:xfrm>
        </p:spPr>
      </p:pic>
      <p:graphicFrame>
        <p:nvGraphicFramePr>
          <p:cNvPr id="5" name="Object 4"/>
          <p:cNvGraphicFramePr>
            <a:graphicFrameLocks noChangeAspect="1"/>
          </p:cNvGraphicFramePr>
          <p:nvPr>
            <p:extLst>
              <p:ext uri="{D42A27DB-BD31-4B8C-83A1-F6EECF244321}">
                <p14:modId xmlns:p14="http://schemas.microsoft.com/office/powerpoint/2010/main" val="351292910"/>
              </p:ext>
            </p:extLst>
          </p:nvPr>
        </p:nvGraphicFramePr>
        <p:xfrm>
          <a:off x="10471884" y="5642338"/>
          <a:ext cx="914400" cy="771525"/>
        </p:xfrm>
        <a:graphic>
          <a:graphicData uri="http://schemas.openxmlformats.org/presentationml/2006/ole">
            <mc:AlternateContent xmlns:mc="http://schemas.openxmlformats.org/markup-compatibility/2006">
              <mc:Choice xmlns:v="urn:schemas-microsoft-com:vml" Requires="v">
                <p:oleObj spid="_x0000_s2050"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10471884" y="56423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855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verwerkingsopdrachten</a:t>
            </a:r>
            <a:endParaRPr lang="nl-NL" dirty="0"/>
          </a:p>
        </p:txBody>
      </p:sp>
      <p:sp>
        <p:nvSpPr>
          <p:cNvPr id="3" name="Tijdelijke aanduiding voor inhoud 2"/>
          <p:cNvSpPr>
            <a:spLocks noGrp="1"/>
          </p:cNvSpPr>
          <p:nvPr>
            <p:ph idx="1"/>
          </p:nvPr>
        </p:nvSpPr>
        <p:spPr/>
        <p:txBody>
          <a:bodyPr/>
          <a:lstStyle/>
          <a:p>
            <a:r>
              <a:rPr lang="nl-NL" dirty="0" smtClean="0"/>
              <a:t>Werkboek of digitale leeromgeving </a:t>
            </a:r>
          </a:p>
          <a:p>
            <a:endParaRPr lang="nl-NL" dirty="0"/>
          </a:p>
          <a:p>
            <a:r>
              <a:rPr lang="nl-NL" dirty="0" smtClean="0"/>
              <a:t>Verwerkingsopdrachten van hoofdstuk 2</a:t>
            </a:r>
            <a:endParaRPr lang="nl-NL" dirty="0"/>
          </a:p>
          <a:p>
            <a:endParaRPr lang="nl-NL" dirty="0"/>
          </a:p>
        </p:txBody>
      </p:sp>
      <p:pic>
        <p:nvPicPr>
          <p:cNvPr id="5" name="Afbeelding 4"/>
          <p:cNvPicPr>
            <a:picLocks noChangeAspect="1"/>
          </p:cNvPicPr>
          <p:nvPr/>
        </p:nvPicPr>
        <p:blipFill>
          <a:blip r:embed="rId2"/>
          <a:stretch>
            <a:fillRect/>
          </a:stretch>
        </p:blipFill>
        <p:spPr>
          <a:xfrm>
            <a:off x="3740514" y="4256809"/>
            <a:ext cx="2600325" cy="1752600"/>
          </a:xfrm>
          <a:prstGeom prst="rect">
            <a:avLst/>
          </a:prstGeom>
        </p:spPr>
      </p:pic>
    </p:spTree>
    <p:extLst>
      <p:ext uri="{BB962C8B-B14F-4D97-AF65-F5344CB8AC3E}">
        <p14:creationId xmlns:p14="http://schemas.microsoft.com/office/powerpoint/2010/main" val="475537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Zorgen voor andermans gezondheid</a:t>
            </a:r>
            <a:endParaRPr lang="nl-NL" dirty="0"/>
          </a:p>
        </p:txBody>
      </p:sp>
      <p:sp>
        <p:nvSpPr>
          <p:cNvPr id="3" name="Tijdelijke aanduiding voor inhoud 2"/>
          <p:cNvSpPr>
            <a:spLocks noGrp="1"/>
          </p:cNvSpPr>
          <p:nvPr>
            <p:ph idx="1"/>
          </p:nvPr>
        </p:nvSpPr>
        <p:spPr/>
        <p:txBody>
          <a:bodyPr>
            <a:normAutofit/>
          </a:bodyPr>
          <a:lstStyle/>
          <a:p>
            <a:r>
              <a:rPr lang="nl-NL" sz="2400" b="1" dirty="0" smtClean="0"/>
              <a:t>Zorgverlening</a:t>
            </a:r>
          </a:p>
          <a:p>
            <a:pPr lvl="1"/>
            <a:r>
              <a:rPr lang="nl-NL" sz="2000" dirty="0">
                <a:sym typeface="Wingdings" panose="05000000000000000000" pitchFamily="2" charset="2"/>
              </a:rPr>
              <a:t>Z</a:t>
            </a:r>
            <a:r>
              <a:rPr lang="nl-NL" sz="2000" dirty="0" smtClean="0">
                <a:sym typeface="Wingdings" panose="05000000000000000000" pitchFamily="2" charset="2"/>
              </a:rPr>
              <a:t>orgen bij ziekte (vb. in ziekenhuis)</a:t>
            </a:r>
            <a:br>
              <a:rPr lang="nl-NL" sz="2000" dirty="0" smtClean="0">
                <a:sym typeface="Wingdings" panose="05000000000000000000" pitchFamily="2" charset="2"/>
              </a:rPr>
            </a:br>
            <a:endParaRPr lang="nl-NL" sz="2000" dirty="0" smtClean="0">
              <a:sym typeface="Wingdings" panose="05000000000000000000" pitchFamily="2" charset="2"/>
            </a:endParaRPr>
          </a:p>
          <a:p>
            <a:r>
              <a:rPr lang="nl-NL" sz="2400" b="1" dirty="0" smtClean="0">
                <a:sym typeface="Wingdings" panose="05000000000000000000" pitchFamily="2" charset="2"/>
              </a:rPr>
              <a:t>Zorgverlening als </a:t>
            </a:r>
            <a:r>
              <a:rPr lang="nl-NL" sz="2400" b="1" dirty="0" smtClean="0">
                <a:sym typeface="Wingdings" panose="05000000000000000000" pitchFamily="2" charset="2"/>
              </a:rPr>
              <a:t>pedagogisch medewerker/onderwijsassistent </a:t>
            </a:r>
            <a:endParaRPr lang="nl-NL" sz="2400" b="1" dirty="0" smtClean="0">
              <a:sym typeface="Wingdings" panose="05000000000000000000" pitchFamily="2" charset="2"/>
            </a:endParaRPr>
          </a:p>
          <a:p>
            <a:pPr lvl="1"/>
            <a:r>
              <a:rPr lang="nl-NL" sz="2000" dirty="0" smtClean="0">
                <a:sym typeface="Wingdings" panose="05000000000000000000" pitchFamily="2" charset="2"/>
              </a:rPr>
              <a:t>Zorgen voor de gezondheid omdat (kleine) kinderen nog niet volledig voor zichzelf kunnen zorgen. </a:t>
            </a:r>
          </a:p>
          <a:p>
            <a:pPr lvl="1"/>
            <a:r>
              <a:rPr lang="nl-NL" sz="2000" dirty="0" smtClean="0">
                <a:sym typeface="Wingdings" panose="05000000000000000000" pitchFamily="2" charset="2"/>
              </a:rPr>
              <a:t>Je bewaakt de gezondheid van kinderen en probeert hen bewust te maken van hun eigen verantwoordelijkheid bij het bevorderen van hun gezondheid. </a:t>
            </a:r>
            <a:endParaRPr lang="nl-NL" sz="20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083" y="155676"/>
            <a:ext cx="2161723" cy="1945550"/>
          </a:xfrm>
          <a:prstGeom prst="rect">
            <a:avLst/>
          </a:prstGeom>
        </p:spPr>
      </p:pic>
    </p:spTree>
    <p:extLst>
      <p:ext uri="{BB962C8B-B14F-4D97-AF65-F5344CB8AC3E}">
        <p14:creationId xmlns:p14="http://schemas.microsoft.com/office/powerpoint/2010/main" val="151904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Filmpje: Ray</a:t>
            </a:r>
            <a:endParaRPr lang="nl-NL" dirty="0"/>
          </a:p>
        </p:txBody>
      </p:sp>
      <p:sp>
        <p:nvSpPr>
          <p:cNvPr id="3" name="Tijdelijke aanduiding voor inhoud 2"/>
          <p:cNvSpPr>
            <a:spLocks noGrp="1"/>
          </p:cNvSpPr>
          <p:nvPr>
            <p:ph idx="1"/>
          </p:nvPr>
        </p:nvSpPr>
        <p:spPr/>
        <p:txBody>
          <a:bodyPr/>
          <a:lstStyle/>
          <a:p>
            <a:r>
              <a:rPr lang="nl-NL" dirty="0">
                <a:hlinkClick r:id="rId2"/>
              </a:rPr>
              <a:t>https://www.youtube.com/watch?v=COIR2jKT8A4</a:t>
            </a:r>
            <a:endParaRPr lang="nl-NL" dirty="0"/>
          </a:p>
          <a:p>
            <a:endParaRPr lang="nl-NL" dirty="0" smtClean="0"/>
          </a:p>
          <a:p>
            <a:endParaRPr lang="nl-NL" dirty="0"/>
          </a:p>
          <a:p>
            <a:r>
              <a:rPr lang="nl-NL" dirty="0" smtClean="0"/>
              <a:t>Wat zou jij als (mede) opvoeder doen? Geeft toelichting. </a:t>
            </a:r>
          </a:p>
          <a:p>
            <a:endParaRPr lang="nl-NL" dirty="0"/>
          </a:p>
          <a:p>
            <a:endParaRPr lang="nl-NL" dirty="0"/>
          </a:p>
        </p:txBody>
      </p:sp>
      <p:pic>
        <p:nvPicPr>
          <p:cNvPr id="4" name="Afbeelding 3"/>
          <p:cNvPicPr>
            <a:picLocks noChangeAspect="1"/>
          </p:cNvPicPr>
          <p:nvPr/>
        </p:nvPicPr>
        <p:blipFill>
          <a:blip r:embed="rId3"/>
          <a:stretch>
            <a:fillRect/>
          </a:stretch>
        </p:blipFill>
        <p:spPr>
          <a:xfrm>
            <a:off x="3506066" y="4790641"/>
            <a:ext cx="3600450" cy="1266825"/>
          </a:xfrm>
          <a:prstGeom prst="rect">
            <a:avLst/>
          </a:prstGeom>
        </p:spPr>
      </p:pic>
    </p:spTree>
    <p:extLst>
      <p:ext uri="{BB962C8B-B14F-4D97-AF65-F5344CB8AC3E}">
        <p14:creationId xmlns:p14="http://schemas.microsoft.com/office/powerpoint/2010/main" val="227601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Zelfzorg en Zelfzorgtekort</a:t>
            </a:r>
            <a:endParaRPr lang="nl-NL" dirty="0"/>
          </a:p>
        </p:txBody>
      </p:sp>
      <p:sp>
        <p:nvSpPr>
          <p:cNvPr id="3" name="Tijdelijke aanduiding voor inhoud 2"/>
          <p:cNvSpPr>
            <a:spLocks noGrp="1"/>
          </p:cNvSpPr>
          <p:nvPr>
            <p:ph idx="1"/>
          </p:nvPr>
        </p:nvSpPr>
        <p:spPr>
          <a:xfrm>
            <a:off x="1251678" y="1541417"/>
            <a:ext cx="10940322" cy="5316583"/>
          </a:xfrm>
        </p:spPr>
        <p:txBody>
          <a:bodyPr>
            <a:normAutofit/>
          </a:bodyPr>
          <a:lstStyle/>
          <a:p>
            <a:r>
              <a:rPr lang="nl-NL" sz="2400" dirty="0" smtClean="0"/>
              <a:t>Zelfzorg: is aangeleerd en doelgericht gedrag. </a:t>
            </a:r>
            <a:r>
              <a:rPr lang="nl-NL" sz="2400" dirty="0"/>
              <a:t> </a:t>
            </a:r>
            <a:r>
              <a:rPr lang="nl-NL" sz="2400" dirty="0" smtClean="0"/>
              <a:t>Alle handelingen zoals jezelf wassen, eten koken, tanden poetsen ect..</a:t>
            </a:r>
            <a:endParaRPr lang="nl-NL" sz="2400" dirty="0"/>
          </a:p>
          <a:p>
            <a:r>
              <a:rPr lang="nl-NL" sz="2400" dirty="0" smtClean="0"/>
              <a:t>Niet iedereen kan zichzelf helemaal verzorgen. </a:t>
            </a:r>
          </a:p>
          <a:p>
            <a:r>
              <a:rPr lang="nl-NL" sz="2400" dirty="0" smtClean="0"/>
              <a:t>Redenen: bijv. ziekte/handicap, leeftijd, depressief</a:t>
            </a:r>
          </a:p>
          <a:p>
            <a:endParaRPr lang="nl-NL" sz="2400" dirty="0"/>
          </a:p>
          <a:p>
            <a:r>
              <a:rPr lang="nl-NL" sz="2400" b="1" dirty="0" smtClean="0"/>
              <a:t>Zelfzorgtekort</a:t>
            </a:r>
            <a:r>
              <a:rPr lang="nl-NL" sz="2400" dirty="0" smtClean="0"/>
              <a:t>: problemen ervaren bij de zorg voor zichzelf en niet in staat om op eigen kracht en naar eigen vermogen de zelfzorg uit te voeren.</a:t>
            </a:r>
          </a:p>
          <a:p>
            <a:pPr lvl="1"/>
            <a:r>
              <a:rPr lang="en-US" dirty="0" err="1"/>
              <a:t>Aagje</a:t>
            </a:r>
            <a:r>
              <a:rPr lang="en-US" dirty="0"/>
              <a:t>: </a:t>
            </a:r>
            <a:r>
              <a:rPr lang="en-US" dirty="0" err="1"/>
              <a:t>verstandelijk</a:t>
            </a:r>
            <a:r>
              <a:rPr lang="en-US" dirty="0"/>
              <a:t> </a:t>
            </a:r>
            <a:r>
              <a:rPr lang="en-US" dirty="0" err="1"/>
              <a:t>bepert</a:t>
            </a:r>
            <a:r>
              <a:rPr lang="en-US" dirty="0"/>
              <a:t>, </a:t>
            </a:r>
            <a:r>
              <a:rPr lang="en-US" dirty="0" err="1"/>
              <a:t>autistisch</a:t>
            </a:r>
            <a:r>
              <a:rPr lang="en-US" dirty="0"/>
              <a:t>, </a:t>
            </a:r>
            <a:r>
              <a:rPr lang="en-US" dirty="0" err="1"/>
              <a:t>niet</a:t>
            </a:r>
            <a:r>
              <a:rPr lang="en-US" dirty="0"/>
              <a:t> in </a:t>
            </a:r>
            <a:r>
              <a:rPr lang="en-US" dirty="0" err="1"/>
              <a:t>staat</a:t>
            </a:r>
            <a:r>
              <a:rPr lang="en-US" dirty="0"/>
              <a:t> </a:t>
            </a:r>
            <a:r>
              <a:rPr lang="en-US" dirty="0" err="1"/>
              <a:t>voor</a:t>
            </a:r>
            <a:r>
              <a:rPr lang="en-US" dirty="0"/>
              <a:t> </a:t>
            </a:r>
            <a:r>
              <a:rPr lang="en-US" dirty="0" err="1"/>
              <a:t>zichzelf</a:t>
            </a:r>
            <a:r>
              <a:rPr lang="en-US" dirty="0"/>
              <a:t> </a:t>
            </a:r>
            <a:r>
              <a:rPr lang="en-US" dirty="0" err="1"/>
              <a:t>te</a:t>
            </a:r>
            <a:r>
              <a:rPr lang="en-US" dirty="0"/>
              <a:t> </a:t>
            </a:r>
            <a:r>
              <a:rPr lang="en-US" dirty="0" err="1"/>
              <a:t>zorgen</a:t>
            </a:r>
            <a:r>
              <a:rPr lang="en-US" dirty="0"/>
              <a:t>, </a:t>
            </a:r>
            <a:r>
              <a:rPr lang="en-US" dirty="0" err="1"/>
              <a:t>ouders</a:t>
            </a:r>
            <a:r>
              <a:rPr lang="en-US" dirty="0"/>
              <a:t> </a:t>
            </a:r>
            <a:r>
              <a:rPr lang="en-US" dirty="0" err="1"/>
              <a:t>zijn</a:t>
            </a:r>
            <a:r>
              <a:rPr lang="en-US" dirty="0"/>
              <a:t> </a:t>
            </a:r>
            <a:r>
              <a:rPr lang="en-US" dirty="0" err="1"/>
              <a:t>niet</a:t>
            </a:r>
            <a:r>
              <a:rPr lang="en-US" dirty="0"/>
              <a:t> in </a:t>
            </a:r>
            <a:r>
              <a:rPr lang="en-US" dirty="0" err="1"/>
              <a:t>staat</a:t>
            </a:r>
            <a:r>
              <a:rPr lang="en-US" dirty="0"/>
              <a:t> </a:t>
            </a:r>
            <a:r>
              <a:rPr lang="en-US" dirty="0" err="1"/>
              <a:t>te</a:t>
            </a:r>
            <a:r>
              <a:rPr lang="en-US" dirty="0"/>
              <a:t> </a:t>
            </a:r>
            <a:r>
              <a:rPr lang="en-US" dirty="0" err="1"/>
              <a:t>bieden</a:t>
            </a:r>
            <a:r>
              <a:rPr lang="en-US" dirty="0"/>
              <a:t> wat </a:t>
            </a:r>
            <a:r>
              <a:rPr lang="en-US" dirty="0" err="1"/>
              <a:t>nodig</a:t>
            </a:r>
            <a:r>
              <a:rPr lang="en-US" dirty="0"/>
              <a:t> is</a:t>
            </a:r>
          </a:p>
          <a:p>
            <a:pPr lvl="1"/>
            <a:r>
              <a:rPr lang="en-US" dirty="0" err="1"/>
              <a:t>Janneke</a:t>
            </a:r>
            <a:r>
              <a:rPr lang="en-US" dirty="0"/>
              <a:t>: </a:t>
            </a:r>
            <a:r>
              <a:rPr lang="en-US" dirty="0" err="1"/>
              <a:t>eiwitstoornis</a:t>
            </a:r>
            <a:r>
              <a:rPr lang="en-US" dirty="0"/>
              <a:t>, om de 4 </a:t>
            </a:r>
            <a:r>
              <a:rPr lang="en-US" dirty="0" err="1"/>
              <a:t>uur</a:t>
            </a:r>
            <a:r>
              <a:rPr lang="en-US" dirty="0"/>
              <a:t> </a:t>
            </a:r>
            <a:r>
              <a:rPr lang="en-US" dirty="0" err="1"/>
              <a:t>kunstmatig</a:t>
            </a:r>
            <a:r>
              <a:rPr lang="en-US" dirty="0"/>
              <a:t> </a:t>
            </a:r>
            <a:r>
              <a:rPr lang="en-US" dirty="0" err="1"/>
              <a:t>gevoed</a:t>
            </a:r>
            <a:r>
              <a:rPr lang="en-US" dirty="0"/>
              <a:t> met </a:t>
            </a:r>
            <a:r>
              <a:rPr lang="en-US" dirty="0" err="1"/>
              <a:t>sondevoeding</a:t>
            </a:r>
            <a:r>
              <a:rPr lang="en-US" dirty="0"/>
              <a:t>, </a:t>
            </a:r>
            <a:r>
              <a:rPr lang="en-US" dirty="0" err="1"/>
              <a:t>kan</a:t>
            </a:r>
            <a:r>
              <a:rPr lang="en-US" dirty="0"/>
              <a:t> </a:t>
            </a:r>
            <a:r>
              <a:rPr lang="en-US" dirty="0" err="1"/>
              <a:t>ze</a:t>
            </a:r>
            <a:r>
              <a:rPr lang="en-US" dirty="0"/>
              <a:t> </a:t>
            </a:r>
            <a:r>
              <a:rPr lang="en-US" dirty="0" err="1"/>
              <a:t>niet</a:t>
            </a:r>
            <a:r>
              <a:rPr lang="en-US" dirty="0"/>
              <a:t> </a:t>
            </a:r>
            <a:r>
              <a:rPr lang="en-US" dirty="0" err="1"/>
              <a:t>zelf</a:t>
            </a:r>
            <a:endParaRPr lang="en-US" dirty="0"/>
          </a:p>
          <a:p>
            <a:pPr lvl="1"/>
            <a:r>
              <a:rPr lang="en-US" dirty="0" err="1"/>
              <a:t>Baukje</a:t>
            </a:r>
            <a:r>
              <a:rPr lang="en-US" dirty="0"/>
              <a:t>: </a:t>
            </a:r>
            <a:r>
              <a:rPr lang="en-US" dirty="0" err="1"/>
              <a:t>syndroom</a:t>
            </a:r>
            <a:r>
              <a:rPr lang="en-US" dirty="0"/>
              <a:t> van Down, </a:t>
            </a:r>
            <a:r>
              <a:rPr lang="en-US" dirty="0" err="1"/>
              <a:t>kan</a:t>
            </a:r>
            <a:r>
              <a:rPr lang="en-US" dirty="0"/>
              <a:t> </a:t>
            </a:r>
            <a:r>
              <a:rPr lang="en-US" dirty="0" err="1"/>
              <a:t>zich</a:t>
            </a:r>
            <a:r>
              <a:rPr lang="en-US" dirty="0"/>
              <a:t> met </a:t>
            </a:r>
            <a:r>
              <a:rPr lang="en-US" dirty="0" err="1"/>
              <a:t>aanwijzingen</a:t>
            </a:r>
            <a:r>
              <a:rPr lang="en-US" dirty="0"/>
              <a:t> </a:t>
            </a:r>
            <a:r>
              <a:rPr lang="en-US" dirty="0" err="1"/>
              <a:t>wel</a:t>
            </a:r>
            <a:r>
              <a:rPr lang="en-US" dirty="0"/>
              <a:t> </a:t>
            </a:r>
            <a:r>
              <a:rPr lang="en-US" dirty="0" err="1"/>
              <a:t>zelf</a:t>
            </a:r>
            <a:r>
              <a:rPr lang="en-US" dirty="0"/>
              <a:t> </a:t>
            </a:r>
            <a:r>
              <a:rPr lang="en-US" dirty="0" err="1"/>
              <a:t>aankleden</a:t>
            </a:r>
            <a:endParaRPr lang="en-US" dirty="0"/>
          </a:p>
          <a:p>
            <a:endParaRPr lang="nl-NL" sz="24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5481" y="2254060"/>
            <a:ext cx="1304702" cy="1746570"/>
          </a:xfrm>
          <a:prstGeom prst="rect">
            <a:avLst/>
          </a:prstGeom>
        </p:spPr>
      </p:pic>
    </p:spTree>
    <p:extLst>
      <p:ext uri="{BB962C8B-B14F-4D97-AF65-F5344CB8AC3E}">
        <p14:creationId xmlns:p14="http://schemas.microsoft.com/office/powerpoint/2010/main" val="253493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Vormen van zorg</a:t>
            </a:r>
            <a:endParaRPr lang="nl-NL" dirty="0"/>
          </a:p>
        </p:txBody>
      </p:sp>
      <p:sp>
        <p:nvSpPr>
          <p:cNvPr id="3" name="Tijdelijke aanduiding voor inhoud 2"/>
          <p:cNvSpPr>
            <a:spLocks noGrp="1"/>
          </p:cNvSpPr>
          <p:nvPr>
            <p:ph idx="1"/>
          </p:nvPr>
        </p:nvSpPr>
        <p:spPr>
          <a:xfrm>
            <a:off x="1251678" y="1874517"/>
            <a:ext cx="10552394" cy="4664828"/>
          </a:xfrm>
        </p:spPr>
        <p:txBody>
          <a:bodyPr>
            <a:normAutofit fontScale="92500" lnSpcReduction="20000"/>
          </a:bodyPr>
          <a:lstStyle/>
          <a:p>
            <a:pPr marL="0" indent="0">
              <a:buNone/>
            </a:pPr>
            <a:r>
              <a:rPr lang="nl-NL" b="1" dirty="0" smtClean="0"/>
              <a:t>Mantelzorg:</a:t>
            </a:r>
          </a:p>
          <a:p>
            <a:r>
              <a:rPr lang="en-US" dirty="0" err="1" smtClean="0"/>
              <a:t>Zorgverlening</a:t>
            </a:r>
            <a:r>
              <a:rPr lang="en-US" dirty="0" smtClean="0"/>
              <a:t> </a:t>
            </a:r>
            <a:r>
              <a:rPr lang="en-US" dirty="0"/>
              <a:t>door </a:t>
            </a:r>
            <a:r>
              <a:rPr lang="en-US" dirty="0" err="1"/>
              <a:t>een</a:t>
            </a:r>
            <a:r>
              <a:rPr lang="en-US" dirty="0"/>
              <a:t> of </a:t>
            </a:r>
            <a:r>
              <a:rPr lang="en-US" dirty="0" err="1"/>
              <a:t>meerdere</a:t>
            </a:r>
            <a:r>
              <a:rPr lang="en-US" dirty="0"/>
              <a:t> </a:t>
            </a:r>
            <a:r>
              <a:rPr lang="en-US" dirty="0" err="1"/>
              <a:t>sociale</a:t>
            </a:r>
            <a:r>
              <a:rPr lang="en-US" dirty="0"/>
              <a:t> </a:t>
            </a:r>
            <a:r>
              <a:rPr lang="en-US" dirty="0" err="1"/>
              <a:t>relaties</a:t>
            </a:r>
            <a:r>
              <a:rPr lang="en-US" dirty="0"/>
              <a:t>, </a:t>
            </a:r>
            <a:r>
              <a:rPr lang="en-US" dirty="0" err="1"/>
              <a:t>dus</a:t>
            </a:r>
            <a:r>
              <a:rPr lang="en-US" dirty="0"/>
              <a:t> </a:t>
            </a:r>
            <a:r>
              <a:rPr lang="en-US" dirty="0" err="1"/>
              <a:t>niet</a:t>
            </a:r>
            <a:r>
              <a:rPr lang="en-US" dirty="0"/>
              <a:t> door </a:t>
            </a:r>
            <a:r>
              <a:rPr lang="en-US" dirty="0" err="1"/>
              <a:t>een</a:t>
            </a:r>
            <a:r>
              <a:rPr lang="en-US" dirty="0"/>
              <a:t> professional met </a:t>
            </a:r>
            <a:r>
              <a:rPr lang="en-US" dirty="0" err="1"/>
              <a:t>een</a:t>
            </a:r>
            <a:r>
              <a:rPr lang="en-US" dirty="0"/>
              <a:t> </a:t>
            </a:r>
            <a:r>
              <a:rPr lang="en-US" dirty="0" err="1"/>
              <a:t>hulpverlenend</a:t>
            </a:r>
            <a:r>
              <a:rPr lang="en-US" dirty="0"/>
              <a:t> </a:t>
            </a:r>
            <a:r>
              <a:rPr lang="en-US" dirty="0" err="1" smtClean="0"/>
              <a:t>beroep</a:t>
            </a:r>
            <a:endParaRPr lang="en-US" dirty="0" smtClean="0"/>
          </a:p>
          <a:p>
            <a:endParaRPr lang="en-US" dirty="0"/>
          </a:p>
          <a:p>
            <a:pPr marL="0" indent="0">
              <a:buNone/>
            </a:pPr>
            <a:r>
              <a:rPr lang="en-US" b="1" dirty="0" err="1" smtClean="0"/>
              <a:t>Professionele</a:t>
            </a:r>
            <a:r>
              <a:rPr lang="en-US" b="1" dirty="0" smtClean="0"/>
              <a:t> </a:t>
            </a:r>
            <a:r>
              <a:rPr lang="en-US" b="1" dirty="0" err="1" smtClean="0"/>
              <a:t>zorg</a:t>
            </a:r>
            <a:r>
              <a:rPr lang="en-US" b="1" dirty="0" smtClean="0"/>
              <a:t> </a:t>
            </a:r>
          </a:p>
          <a:p>
            <a:r>
              <a:rPr lang="en-US" dirty="0"/>
              <a:t>Door </a:t>
            </a:r>
            <a:r>
              <a:rPr lang="en-US" dirty="0" err="1"/>
              <a:t>professionele</a:t>
            </a:r>
            <a:r>
              <a:rPr lang="en-US" dirty="0"/>
              <a:t> </a:t>
            </a:r>
            <a:r>
              <a:rPr lang="en-US" dirty="0" err="1"/>
              <a:t>zorgverleners</a:t>
            </a:r>
            <a:endParaRPr lang="en-US" dirty="0"/>
          </a:p>
          <a:p>
            <a:r>
              <a:rPr lang="en-US" dirty="0" err="1"/>
              <a:t>Personen</a:t>
            </a:r>
            <a:r>
              <a:rPr lang="en-US" dirty="0"/>
              <a:t> die van </a:t>
            </a:r>
            <a:r>
              <a:rPr lang="en-US" dirty="0" err="1"/>
              <a:t>zorg</a:t>
            </a:r>
            <a:r>
              <a:rPr lang="en-US" dirty="0"/>
              <a:t> </a:t>
            </a:r>
            <a:r>
              <a:rPr lang="en-US" dirty="0" err="1"/>
              <a:t>verlenen</a:t>
            </a:r>
            <a:r>
              <a:rPr lang="en-US" dirty="0"/>
              <a:t> </a:t>
            </a:r>
            <a:r>
              <a:rPr lang="en-US" dirty="0" err="1"/>
              <a:t>hun</a:t>
            </a:r>
            <a:r>
              <a:rPr lang="en-US" dirty="0"/>
              <a:t> </a:t>
            </a:r>
            <a:r>
              <a:rPr lang="en-US" dirty="0" err="1"/>
              <a:t>beroep</a:t>
            </a:r>
            <a:r>
              <a:rPr lang="en-US" dirty="0"/>
              <a:t> </a:t>
            </a:r>
            <a:r>
              <a:rPr lang="en-US" dirty="0" err="1"/>
              <a:t>hebben</a:t>
            </a:r>
            <a:r>
              <a:rPr lang="en-US" dirty="0"/>
              <a:t> </a:t>
            </a:r>
            <a:r>
              <a:rPr lang="en-US" dirty="0" err="1"/>
              <a:t>gemaakt</a:t>
            </a:r>
            <a:endParaRPr lang="en-US" dirty="0"/>
          </a:p>
          <a:p>
            <a:r>
              <a:rPr lang="en-US" dirty="0" err="1"/>
              <a:t>Pedagogisch</a:t>
            </a:r>
            <a:r>
              <a:rPr lang="en-US" dirty="0"/>
              <a:t> </a:t>
            </a:r>
            <a:r>
              <a:rPr lang="en-US" dirty="0" err="1"/>
              <a:t>medewerker</a:t>
            </a:r>
            <a:r>
              <a:rPr lang="en-US" dirty="0"/>
              <a:t> is </a:t>
            </a:r>
            <a:r>
              <a:rPr lang="en-US" dirty="0" err="1"/>
              <a:t>professioneel</a:t>
            </a:r>
            <a:r>
              <a:rPr lang="en-US" dirty="0"/>
              <a:t> </a:t>
            </a:r>
            <a:r>
              <a:rPr lang="en-US" dirty="0" err="1"/>
              <a:t>zorgverlener</a:t>
            </a:r>
            <a:r>
              <a:rPr lang="en-US" dirty="0"/>
              <a:t>! </a:t>
            </a:r>
          </a:p>
          <a:p>
            <a:endParaRPr lang="en-US" dirty="0"/>
          </a:p>
          <a:p>
            <a:r>
              <a:rPr lang="en-US" dirty="0" err="1"/>
              <a:t>Kenmerken</a:t>
            </a:r>
            <a:r>
              <a:rPr lang="en-US" dirty="0"/>
              <a:t> </a:t>
            </a:r>
            <a:r>
              <a:rPr lang="en-US" dirty="0" err="1"/>
              <a:t>professionele</a:t>
            </a:r>
            <a:r>
              <a:rPr lang="en-US" dirty="0"/>
              <a:t> </a:t>
            </a:r>
            <a:r>
              <a:rPr lang="en-US" dirty="0" err="1"/>
              <a:t>zorgverlening</a:t>
            </a:r>
            <a:r>
              <a:rPr lang="en-US" dirty="0"/>
              <a:t>: </a:t>
            </a:r>
          </a:p>
          <a:p>
            <a:pPr lvl="1"/>
            <a:r>
              <a:rPr lang="en-US" dirty="0"/>
              <a:t>Op </a:t>
            </a:r>
            <a:r>
              <a:rPr lang="en-US" dirty="0" err="1"/>
              <a:t>methodische</a:t>
            </a:r>
            <a:r>
              <a:rPr lang="en-US" dirty="0"/>
              <a:t> </a:t>
            </a:r>
            <a:r>
              <a:rPr lang="en-US" dirty="0" err="1"/>
              <a:t>wijze</a:t>
            </a:r>
            <a:r>
              <a:rPr lang="en-US" dirty="0"/>
              <a:t> </a:t>
            </a:r>
            <a:r>
              <a:rPr lang="en-US" dirty="0" err="1"/>
              <a:t>werken</a:t>
            </a:r>
            <a:endParaRPr lang="en-US" dirty="0"/>
          </a:p>
          <a:p>
            <a:pPr lvl="1"/>
            <a:r>
              <a:rPr lang="en-US" dirty="0" err="1"/>
              <a:t>Samen</a:t>
            </a:r>
            <a:r>
              <a:rPr lang="en-US" dirty="0"/>
              <a:t> met </a:t>
            </a:r>
            <a:r>
              <a:rPr lang="en-US" dirty="0" err="1"/>
              <a:t>anderen</a:t>
            </a:r>
            <a:r>
              <a:rPr lang="en-US" dirty="0"/>
              <a:t> </a:t>
            </a:r>
            <a:r>
              <a:rPr lang="en-US" dirty="0" err="1"/>
              <a:t>werken</a:t>
            </a:r>
            <a:r>
              <a:rPr lang="en-US" dirty="0"/>
              <a:t> </a:t>
            </a:r>
          </a:p>
          <a:p>
            <a:pPr lvl="1"/>
            <a:r>
              <a:rPr lang="en-US" dirty="0" err="1"/>
              <a:t>Goed</a:t>
            </a:r>
            <a:r>
              <a:rPr lang="en-US" dirty="0"/>
              <a:t> </a:t>
            </a:r>
            <a:r>
              <a:rPr lang="en-US" dirty="0" err="1"/>
              <a:t>nadenken</a:t>
            </a:r>
            <a:r>
              <a:rPr lang="en-US" dirty="0"/>
              <a:t> over </a:t>
            </a:r>
            <a:r>
              <a:rPr lang="en-US" dirty="0" err="1"/>
              <a:t>welke</a:t>
            </a:r>
            <a:r>
              <a:rPr lang="en-US" dirty="0"/>
              <a:t> </a:t>
            </a:r>
            <a:r>
              <a:rPr lang="en-US" dirty="0" err="1"/>
              <a:t>zorg</a:t>
            </a:r>
            <a:r>
              <a:rPr lang="en-US" dirty="0"/>
              <a:t> je </a:t>
            </a:r>
            <a:r>
              <a:rPr lang="en-US" dirty="0" err="1"/>
              <a:t>gaat</a:t>
            </a:r>
            <a:r>
              <a:rPr lang="en-US" dirty="0"/>
              <a:t> </a:t>
            </a:r>
            <a:r>
              <a:rPr lang="en-US" dirty="0" err="1"/>
              <a:t>verlenen</a:t>
            </a:r>
            <a:r>
              <a:rPr lang="en-US" dirty="0"/>
              <a:t> </a:t>
            </a:r>
            <a:r>
              <a:rPr lang="en-US" dirty="0" err="1"/>
              <a:t>en</a:t>
            </a:r>
            <a:r>
              <a:rPr lang="en-US" dirty="0"/>
              <a:t> wat je </a:t>
            </a:r>
            <a:r>
              <a:rPr lang="en-US" dirty="0" err="1"/>
              <a:t>daarmee</a:t>
            </a:r>
            <a:r>
              <a:rPr lang="en-US" dirty="0"/>
              <a:t> wilt </a:t>
            </a:r>
            <a:r>
              <a:rPr lang="en-US" dirty="0" err="1"/>
              <a:t>bereiken</a:t>
            </a:r>
            <a:endParaRPr lang="en-US" dirty="0"/>
          </a:p>
          <a:p>
            <a:endParaRPr lang="en-US" dirty="0" smtClean="0"/>
          </a:p>
          <a:p>
            <a:endParaRPr lang="en-US" dirty="0"/>
          </a:p>
          <a:p>
            <a:endParaRPr lang="en-US" dirty="0"/>
          </a:p>
          <a:p>
            <a:endParaRPr lang="nl-NL" dirty="0"/>
          </a:p>
        </p:txBody>
      </p:sp>
    </p:spTree>
    <p:extLst>
      <p:ext uri="{BB962C8B-B14F-4D97-AF65-F5344CB8AC3E}">
        <p14:creationId xmlns:p14="http://schemas.microsoft.com/office/powerpoint/2010/main" val="4266791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Zelfredzaamheid</a:t>
            </a:r>
            <a:endParaRPr lang="nl-NL" dirty="0"/>
          </a:p>
        </p:txBody>
      </p:sp>
      <p:sp>
        <p:nvSpPr>
          <p:cNvPr id="3" name="Tijdelijke aanduiding voor inhoud 2"/>
          <p:cNvSpPr>
            <a:spLocks noGrp="1"/>
          </p:cNvSpPr>
          <p:nvPr>
            <p:ph idx="1"/>
          </p:nvPr>
        </p:nvSpPr>
        <p:spPr>
          <a:xfrm>
            <a:off x="1251678" y="1515291"/>
            <a:ext cx="7004048" cy="4794069"/>
          </a:xfrm>
        </p:spPr>
        <p:txBody>
          <a:bodyPr>
            <a:noAutofit/>
          </a:bodyPr>
          <a:lstStyle/>
          <a:p>
            <a:r>
              <a:rPr lang="nl-NL" sz="2400" dirty="0" smtClean="0"/>
              <a:t>Zelfredzaamheid: het vermogen om voor jezelf te zorgen zonder hulp van anderen. </a:t>
            </a:r>
          </a:p>
          <a:p>
            <a:r>
              <a:rPr lang="nl-NL" sz="2400" dirty="0" err="1" smtClean="0"/>
              <a:t>Niveau’s</a:t>
            </a:r>
            <a:r>
              <a:rPr lang="nl-NL" sz="2400" dirty="0" smtClean="0"/>
              <a:t>: ADL, sociale en maatschappelijk </a:t>
            </a:r>
          </a:p>
          <a:p>
            <a:endParaRPr lang="nl-NL" sz="2400" dirty="0"/>
          </a:p>
          <a:p>
            <a:r>
              <a:rPr lang="nl-NL" sz="2400" dirty="0" smtClean="0"/>
              <a:t>Als </a:t>
            </a:r>
            <a:r>
              <a:rPr lang="nl-NL" sz="2400" dirty="0" err="1" smtClean="0"/>
              <a:t>PW’er</a:t>
            </a:r>
            <a:r>
              <a:rPr lang="nl-NL" sz="2400" dirty="0" smtClean="0"/>
              <a:t>/</a:t>
            </a:r>
            <a:r>
              <a:rPr lang="nl-NL" sz="2400" dirty="0" err="1" smtClean="0"/>
              <a:t>OA’er</a:t>
            </a:r>
            <a:r>
              <a:rPr lang="nl-NL" sz="2400" dirty="0" smtClean="0"/>
              <a:t> </a:t>
            </a:r>
            <a:r>
              <a:rPr lang="nl-NL" sz="2400" dirty="0" smtClean="0"/>
              <a:t>is het je taak om de zelfredzaamheid van kinderen en jongeren te bevorderen.</a:t>
            </a:r>
          </a:p>
          <a:p>
            <a:r>
              <a:rPr lang="nl-NL" sz="2400" dirty="0" smtClean="0"/>
              <a:t>Is het kind zelfredzaam, dan heeft het minder hulp nodig van anderen, geeft het meer vrijheid en zelfstandigheid.</a:t>
            </a:r>
            <a:r>
              <a:rPr lang="nl-NL" sz="2400" dirty="0"/>
              <a:t/>
            </a:r>
            <a:br>
              <a:rPr lang="nl-NL" sz="2400" dirty="0"/>
            </a:br>
            <a:r>
              <a:rPr lang="nl-NL" sz="2400" dirty="0" smtClean="0"/>
              <a:t>Dit geeft het kind een groter gevoel van eigenwaarde.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6095" y="767975"/>
            <a:ext cx="2957823" cy="1975224"/>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095" y="3284900"/>
            <a:ext cx="2919957" cy="2919957"/>
          </a:xfrm>
          <a:prstGeom prst="rect">
            <a:avLst/>
          </a:prstGeom>
        </p:spPr>
      </p:pic>
    </p:spTree>
    <p:extLst>
      <p:ext uri="{BB962C8B-B14F-4D97-AF65-F5344CB8AC3E}">
        <p14:creationId xmlns:p14="http://schemas.microsoft.com/office/powerpoint/2010/main" val="318471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ADL-activiteiten		</a:t>
            </a:r>
            <a:endParaRPr lang="nl-NL" dirty="0"/>
          </a:p>
        </p:txBody>
      </p:sp>
      <p:sp>
        <p:nvSpPr>
          <p:cNvPr id="3" name="Tijdelijke aanduiding voor inhoud 2"/>
          <p:cNvSpPr>
            <a:spLocks noGrp="1"/>
          </p:cNvSpPr>
          <p:nvPr>
            <p:ph idx="1"/>
          </p:nvPr>
        </p:nvSpPr>
        <p:spPr/>
        <p:txBody>
          <a:bodyPr/>
          <a:lstStyle/>
          <a:p>
            <a:pPr marL="0" indent="0">
              <a:buNone/>
            </a:pPr>
            <a:r>
              <a:rPr lang="nl-NL" dirty="0" smtClean="0"/>
              <a:t>= </a:t>
            </a:r>
            <a:r>
              <a:rPr lang="nl-NL" dirty="0" smtClean="0">
                <a:solidFill>
                  <a:srgbClr val="FFC000"/>
                </a:solidFill>
              </a:rPr>
              <a:t>Algemene Dagelijkse Levensverrichtingen</a:t>
            </a:r>
          </a:p>
          <a:p>
            <a:pPr marL="0" indent="0">
              <a:buNone/>
            </a:pPr>
            <a:r>
              <a:rPr lang="nl-NL" dirty="0" smtClean="0"/>
              <a:t>= activiteiten van het dagelijks leven</a:t>
            </a:r>
          </a:p>
          <a:p>
            <a:pPr marL="0" indent="0">
              <a:buNone/>
            </a:pPr>
            <a:endParaRPr lang="nl-NL" dirty="0"/>
          </a:p>
          <a:p>
            <a:pPr marL="0" indent="0">
              <a:buNone/>
            </a:pPr>
            <a:r>
              <a:rPr lang="nl-NL" dirty="0" smtClean="0"/>
              <a:t>Bijvoorbeeld: </a:t>
            </a:r>
          </a:p>
          <a:p>
            <a:r>
              <a:rPr lang="nl-NL" dirty="0" smtClean="0"/>
              <a:t>In en uit bed komen</a:t>
            </a:r>
          </a:p>
          <a:p>
            <a:r>
              <a:rPr lang="nl-NL" dirty="0" smtClean="0"/>
              <a:t>Verplaatsen binnenshuis en buitenshuis</a:t>
            </a:r>
          </a:p>
          <a:p>
            <a:r>
              <a:rPr lang="nl-NL" dirty="0" smtClean="0"/>
              <a:t>Zichzelf verzorgen</a:t>
            </a:r>
            <a:endParaRPr lang="nl-NL" dirty="0"/>
          </a:p>
        </p:txBody>
      </p:sp>
      <p:pic>
        <p:nvPicPr>
          <p:cNvPr id="2054" name="Picture 6" descr="Afbeeldingsresultaat voor adl activitei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4882" y="2939149"/>
            <a:ext cx="4273518" cy="348629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beeldingsresultaat voor sociale zelfredzaamheid k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6804" y="438637"/>
            <a:ext cx="1709674" cy="2363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067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Sociale zelfredzaamheid</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smtClean="0">
                <a:solidFill>
                  <a:srgbClr val="FFC000"/>
                </a:solidFill>
              </a:rPr>
              <a:t>= jezelf kunnen redden in sociale situaties</a:t>
            </a:r>
          </a:p>
          <a:p>
            <a:pPr marL="0" indent="0">
              <a:buNone/>
            </a:pPr>
            <a:endParaRPr lang="nl-NL" dirty="0"/>
          </a:p>
          <a:p>
            <a:pPr marL="0" indent="0">
              <a:buNone/>
            </a:pPr>
            <a:r>
              <a:rPr lang="nl-NL" dirty="0" smtClean="0"/>
              <a:t>Sociale vaardigheden zoals: </a:t>
            </a:r>
          </a:p>
          <a:p>
            <a:pPr>
              <a:buFont typeface="Wingdings" panose="05000000000000000000" pitchFamily="2" charset="2"/>
              <a:buChar char="à"/>
            </a:pPr>
            <a:r>
              <a:rPr lang="nl-NL" dirty="0" smtClean="0">
                <a:sym typeface="Wingdings" panose="05000000000000000000" pitchFamily="2" charset="2"/>
              </a:rPr>
              <a:t>Luisteren</a:t>
            </a:r>
          </a:p>
          <a:p>
            <a:pPr>
              <a:buFont typeface="Wingdings" panose="05000000000000000000" pitchFamily="2" charset="2"/>
              <a:buChar char="à"/>
            </a:pPr>
            <a:r>
              <a:rPr lang="nl-NL" dirty="0" smtClean="0">
                <a:sym typeface="Wingdings" panose="05000000000000000000" pitchFamily="2" charset="2"/>
              </a:rPr>
              <a:t>Nee zeggen</a:t>
            </a:r>
          </a:p>
          <a:p>
            <a:pPr>
              <a:buFont typeface="Wingdings" panose="05000000000000000000" pitchFamily="2" charset="2"/>
              <a:buChar char="à"/>
            </a:pPr>
            <a:r>
              <a:rPr lang="nl-NL" dirty="0" smtClean="0">
                <a:sym typeface="Wingdings" panose="05000000000000000000" pitchFamily="2" charset="2"/>
              </a:rPr>
              <a:t>Vragen stellen</a:t>
            </a:r>
          </a:p>
          <a:p>
            <a:pPr>
              <a:buFont typeface="Wingdings" panose="05000000000000000000" pitchFamily="2" charset="2"/>
              <a:buChar char="à"/>
            </a:pPr>
            <a:endParaRPr lang="nl-NL" dirty="0">
              <a:sym typeface="Wingdings" panose="05000000000000000000" pitchFamily="2" charset="2"/>
            </a:endParaRPr>
          </a:p>
          <a:p>
            <a:pPr marL="0" indent="0">
              <a:buNone/>
            </a:pPr>
            <a:r>
              <a:rPr lang="nl-NL" dirty="0" smtClean="0">
                <a:sym typeface="Wingdings" panose="05000000000000000000" pitchFamily="2" charset="2"/>
              </a:rPr>
              <a:t>Sociale redzaamheidstraining voornamelijk voor mensen met een matige en lichte verstandelijke beperking</a:t>
            </a:r>
            <a:endParaRPr lang="nl-NL" dirty="0"/>
          </a:p>
        </p:txBody>
      </p:sp>
      <p:pic>
        <p:nvPicPr>
          <p:cNvPr id="3074" name="Picture 2" descr="Afbeeldingsresultaat voor sociale zelfredzaamheid k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5831" y="1762696"/>
            <a:ext cx="48768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437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C825F91837374FAE8AB05EF3AF42DC" ma:contentTypeVersion="12" ma:contentTypeDescription="Een nieuw document maken." ma:contentTypeScope="" ma:versionID="c0f1d3f7548465ef11de8bb826a36b1b">
  <xsd:schema xmlns:xsd="http://www.w3.org/2001/XMLSchema" xmlns:xs="http://www.w3.org/2001/XMLSchema" xmlns:p="http://schemas.microsoft.com/office/2006/metadata/properties" xmlns:ns2="8a386cec-7123-4b9f-b667-0e22a9c9d26c" xmlns:ns3="0b7775d8-7b99-4446-bc72-bb9e2902a75e" targetNamespace="http://schemas.microsoft.com/office/2006/metadata/properties" ma:root="true" ma:fieldsID="a66abf5618b8d7803d4070a36058a0fc" ns2:_="" ns3:_="">
    <xsd:import namespace="8a386cec-7123-4b9f-b667-0e22a9c9d26c"/>
    <xsd:import namespace="0b7775d8-7b99-4446-bc72-bb9e2902a7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386cec-7123-4b9f-b667-0e22a9c9d2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7775d8-7b99-4446-bc72-bb9e2902a75e"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0DF445-50C6-4034-AE40-B142C8D101F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e88b579-0995-42e4-96ef-e06a7a57ddf9"/>
    <ds:schemaRef ds:uri="baa8c48b-5f73-4068-bac6-831706ff2add"/>
    <ds:schemaRef ds:uri="http://www.w3.org/XML/1998/namespace"/>
    <ds:schemaRef ds:uri="http://purl.org/dc/dcmitype/"/>
  </ds:schemaRefs>
</ds:datastoreItem>
</file>

<file path=customXml/itemProps2.xml><?xml version="1.0" encoding="utf-8"?>
<ds:datastoreItem xmlns:ds="http://schemas.openxmlformats.org/officeDocument/2006/customXml" ds:itemID="{29D4B175-E042-4074-B023-85C41E7900D8}"/>
</file>

<file path=customXml/itemProps3.xml><?xml version="1.0" encoding="utf-8"?>
<ds:datastoreItem xmlns:ds="http://schemas.openxmlformats.org/officeDocument/2006/customXml" ds:itemID="{A4DB93A4-E95A-4DA9-B3E8-C30CC9EBAC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TM10001106[[fn=Badge]]</Template>
  <TotalTime>863</TotalTime>
  <Words>1320</Words>
  <Application>Microsoft Office PowerPoint</Application>
  <PresentationFormat>Breedbeeld</PresentationFormat>
  <Paragraphs>180</Paragraphs>
  <Slides>24</Slides>
  <Notes>1</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24</vt:i4>
      </vt:variant>
    </vt:vector>
  </HeadingPairs>
  <TitlesOfParts>
    <vt:vector size="31" baseType="lpstr">
      <vt:lpstr>Arial</vt:lpstr>
      <vt:lpstr>Calibri</vt:lpstr>
      <vt:lpstr>Gill Sans MT</vt:lpstr>
      <vt:lpstr>Impact</vt:lpstr>
      <vt:lpstr>Wingdings</vt:lpstr>
      <vt:lpstr>Badge</vt:lpstr>
      <vt:lpstr>Microsoft Word-document</vt:lpstr>
      <vt:lpstr>Zorg en veilig werken</vt:lpstr>
      <vt:lpstr>lesDoelen </vt:lpstr>
      <vt:lpstr>Zorgen voor andermans gezondheid</vt:lpstr>
      <vt:lpstr>Filmpje: Ray</vt:lpstr>
      <vt:lpstr>Zelfzorg en Zelfzorgtekort</vt:lpstr>
      <vt:lpstr>Vormen van zorg</vt:lpstr>
      <vt:lpstr>Zelfredzaamheid</vt:lpstr>
      <vt:lpstr>1. ADL-activiteiten  </vt:lpstr>
      <vt:lpstr>2. Sociale zelfredzaamheid</vt:lpstr>
      <vt:lpstr>3. Maatschappelijke zelfredzaamheid</vt:lpstr>
      <vt:lpstr>Verschil zelfredzaamheid en zelfstandigheid </vt:lpstr>
      <vt:lpstr>Zelfredzaamheid en eigenwaarde</vt:lpstr>
      <vt:lpstr>Vormen van zelfredzaamheid bij kinderen</vt:lpstr>
      <vt:lpstr>A. Normale zelfredzaamheid</vt:lpstr>
      <vt:lpstr>B. Achterstand in zelfredzaamheid</vt:lpstr>
      <vt:lpstr>C. Teruggang in de zelfredzaamheid</vt:lpstr>
      <vt:lpstr>D. Tijdelijke onvolledige zelfredzaamheid</vt:lpstr>
      <vt:lpstr>E. Geheel of gedeeltelijk ontbrekende zelfredzaamheid</vt:lpstr>
      <vt:lpstr>Wat hoort bij elkaar?</vt:lpstr>
      <vt:lpstr>Zelfredzaam worden</vt:lpstr>
      <vt:lpstr>Vormen van zelfredzaamheidszorg </vt:lpstr>
      <vt:lpstr>Zelfbepaling</vt:lpstr>
      <vt:lpstr>Oefening  zelfredzaamheid stimuleren</vt:lpstr>
      <vt:lpstr>verwerkingsopdrachten</vt:lpstr>
    </vt:vector>
  </TitlesOfParts>
  <Company>Kien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Zorg Kinderopvang</dc:title>
  <dc:creator>Eva Verhoeven</dc:creator>
  <cp:lastModifiedBy>Li-Any van der Biezen</cp:lastModifiedBy>
  <cp:revision>76</cp:revision>
  <dcterms:created xsi:type="dcterms:W3CDTF">2018-08-28T09:45:28Z</dcterms:created>
  <dcterms:modified xsi:type="dcterms:W3CDTF">2021-08-18T11:52:55Z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0x01010025C825F91837374FAE8AB05EF3AF42DC</vt:lpwstr>
  </property>
</Properties>
</file>