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4"/>
  </p:sldMasterIdLst>
  <p:notesMasterIdLst>
    <p:notesMasterId r:id="rId22"/>
  </p:notesMasterIdLst>
  <p:sldIdLst>
    <p:sldId id="256" r:id="rId5"/>
    <p:sldId id="258" r:id="rId6"/>
    <p:sldId id="275" r:id="rId7"/>
    <p:sldId id="260" r:id="rId8"/>
    <p:sldId id="259" r:id="rId9"/>
    <p:sldId id="262" r:id="rId10"/>
    <p:sldId id="263" r:id="rId11"/>
    <p:sldId id="264"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AD81E-19D7-4079-AD65-FF3559D70EA2}" type="datetimeFigureOut">
              <a:rPr lang="nl-NL" smtClean="0"/>
              <a:t>18-8-2021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A6C8B-3124-4D4B-BFB4-F8F73639D16E}" type="slidenum">
              <a:rPr lang="nl-NL" smtClean="0"/>
              <a:t>‹nr.›</a:t>
            </a:fld>
            <a:endParaRPr lang="nl-NL"/>
          </a:p>
        </p:txBody>
      </p:sp>
    </p:spTree>
    <p:extLst>
      <p:ext uri="{BB962C8B-B14F-4D97-AF65-F5344CB8AC3E}">
        <p14:creationId xmlns:p14="http://schemas.microsoft.com/office/powerpoint/2010/main" val="1834018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mn-lt"/>
                <a:ea typeface="+mn-ea"/>
                <a:cs typeface="+mn-cs"/>
              </a:rPr>
              <a:t>De WHO is een internationale organisatie die wereldwijd bekijkt hoe het zit met de gezondheid en neemt hierin een leidersrol aan. De WHO helpt landen met de organisatie van de gezondheidszorg, maar doet ook onderzoek naar gezondheid en houdt toezicht op nieuwe trends in gezondheid. Een mooi voorbeeld van het werk wat de WHO onder andere doet is de rol die zij hebben bij de uitbraak van het Corona virus.</a:t>
            </a:r>
            <a:endParaRPr lang="nl-NL" dirty="0"/>
          </a:p>
        </p:txBody>
      </p:sp>
      <p:sp>
        <p:nvSpPr>
          <p:cNvPr id="4" name="Tijdelijke aanduiding voor dianummer 3"/>
          <p:cNvSpPr>
            <a:spLocks noGrp="1"/>
          </p:cNvSpPr>
          <p:nvPr>
            <p:ph type="sldNum" sz="quarter" idx="10"/>
          </p:nvPr>
        </p:nvSpPr>
        <p:spPr/>
        <p:txBody>
          <a:bodyPr/>
          <a:lstStyle/>
          <a:p>
            <a:fld id="{322A6C8B-3124-4D4B-BFB4-F8F73639D16E}" type="slidenum">
              <a:rPr lang="nl-NL" smtClean="0"/>
              <a:t>6</a:t>
            </a:fld>
            <a:endParaRPr lang="nl-NL"/>
          </a:p>
        </p:txBody>
      </p:sp>
    </p:spTree>
    <p:extLst>
      <p:ext uri="{BB962C8B-B14F-4D97-AF65-F5344CB8AC3E}">
        <p14:creationId xmlns:p14="http://schemas.microsoft.com/office/powerpoint/2010/main" val="4147863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Tip: Met de studenten de tool uitproberen</a:t>
            </a:r>
            <a:r>
              <a:rPr lang="nl-NL" baseline="0" dirty="0" smtClean="0"/>
              <a:t> : https://mijnpositievegezondheid.nl/home/watishet/ </a:t>
            </a:r>
          </a:p>
          <a:p>
            <a:r>
              <a:rPr lang="nl-NL" dirty="0" smtClean="0"/>
              <a:t>https://kind.mijnpositievegezondheid.nl/login.php </a:t>
            </a:r>
            <a:endParaRPr lang="nl-NL" dirty="0"/>
          </a:p>
        </p:txBody>
      </p:sp>
      <p:sp>
        <p:nvSpPr>
          <p:cNvPr id="4" name="Tijdelijke aanduiding voor dianummer 3"/>
          <p:cNvSpPr>
            <a:spLocks noGrp="1"/>
          </p:cNvSpPr>
          <p:nvPr>
            <p:ph type="sldNum" sz="quarter" idx="10"/>
          </p:nvPr>
        </p:nvSpPr>
        <p:spPr/>
        <p:txBody>
          <a:bodyPr/>
          <a:lstStyle/>
          <a:p>
            <a:fld id="{322A6C8B-3124-4D4B-BFB4-F8F73639D16E}" type="slidenum">
              <a:rPr lang="nl-NL" smtClean="0"/>
              <a:t>7</a:t>
            </a:fld>
            <a:endParaRPr lang="nl-NL"/>
          </a:p>
        </p:txBody>
      </p:sp>
    </p:spTree>
    <p:extLst>
      <p:ext uri="{BB962C8B-B14F-4D97-AF65-F5344CB8AC3E}">
        <p14:creationId xmlns:p14="http://schemas.microsoft.com/office/powerpoint/2010/main" val="381317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smtClean="0"/>
              <a:t>Klik om de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8B9EBBA-996F-894A-B54A-D6246ED52CEA}" type="datetimeFigureOut">
              <a:rPr lang="en-US" smtClean="0"/>
              <a:pPr/>
              <a:t>8/18/2021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57F1E4F-1CFF-5643-939E-217C01CDF565}" type="slidenum">
              <a:rPr lang="en-US" smtClean="0"/>
              <a:pPr/>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333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1904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884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0646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DFA1846-DA80-1C48-A609-854EA85C59AD}" type="datetimeFigureOut">
              <a:rPr lang="en-US" smtClean="0"/>
              <a:pPr/>
              <a:t>8/18/2021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57F1E4F-1CFF-5643-939E-217C01CDF565}" type="slidenum">
              <a:rPr lang="en-US" smtClean="0"/>
              <a:pPr/>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02794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477117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257300" y="2909102"/>
            <a:ext cx="4800600" cy="299639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15172940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52389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42965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smtClean="0"/>
              <a:t>Klik om de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65051" y="6375679"/>
            <a:ext cx="1233355" cy="348462"/>
          </a:xfrm>
        </p:spPr>
        <p:txBody>
          <a:bodyPr/>
          <a:lstStyle/>
          <a:p>
            <a:fld id="{D0DF5E60-9974-AC48-9591-99C2BB44B7CF}" type="datetimeFigureOut">
              <a:rPr lang="en-US" smtClean="0"/>
              <a:pPr/>
              <a:t>8/18/2021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D57F1E4F-1CFF-5643-939E-217C01CDF565}" type="slidenum">
              <a:rPr lang="en-US" smtClean="0"/>
              <a:pPr/>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619546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smtClean="0"/>
              <a:t>Klik om de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765950" y="6375679"/>
            <a:ext cx="1232456" cy="348462"/>
          </a:xfrm>
        </p:spPr>
        <p:txBody>
          <a:bodyPr/>
          <a:lstStyle/>
          <a:p>
            <a:fld id="{09B482E8-6E0E-1B4F-B1FD-C69DB9E858D9}" type="datetimeFigureOut">
              <a:rPr lang="en-US" smtClean="0"/>
              <a:pPr/>
              <a:t>8/18/2021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5447323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9B482E8-6E0E-1B4F-B1FD-C69DB9E858D9}" type="datetimeFigureOut">
              <a:rPr lang="en-US" smtClean="0"/>
              <a:pPr/>
              <a:t>8/18/2021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57F1E4F-1CFF-5643-939E-217C01CDF565}" type="slidenum">
              <a:rPr lang="en-US" smtClean="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167476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howtoflourish.nl/welbevinden-vragenlijs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pLUfi3rtjmc&amp;t=93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Zorg en veilig werken</a:t>
            </a:r>
            <a:endParaRPr lang="nl-NL" dirty="0"/>
          </a:p>
        </p:txBody>
      </p:sp>
      <p:sp>
        <p:nvSpPr>
          <p:cNvPr id="3" name="Ondertitel 2"/>
          <p:cNvSpPr>
            <a:spLocks noGrp="1"/>
          </p:cNvSpPr>
          <p:nvPr>
            <p:ph type="subTitle" idx="1"/>
          </p:nvPr>
        </p:nvSpPr>
        <p:spPr/>
        <p:txBody>
          <a:bodyPr>
            <a:normAutofit lnSpcReduction="10000"/>
          </a:bodyPr>
          <a:lstStyle/>
          <a:p>
            <a:r>
              <a:rPr lang="nl-NL" dirty="0" smtClean="0"/>
              <a:t>Persoonlijke verzorging </a:t>
            </a:r>
          </a:p>
          <a:p>
            <a:r>
              <a:rPr lang="nl-NL" dirty="0" smtClean="0"/>
              <a:t>Gezondheid</a:t>
            </a:r>
            <a:endParaRPr lang="nl-NL" dirty="0"/>
          </a:p>
        </p:txBody>
      </p:sp>
    </p:spTree>
    <p:extLst>
      <p:ext uri="{BB962C8B-B14F-4D97-AF65-F5344CB8AC3E}">
        <p14:creationId xmlns:p14="http://schemas.microsoft.com/office/powerpoint/2010/main" val="2476201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Wel of niet gezond?</a:t>
            </a:r>
            <a:endParaRPr lang="nl-NL" dirty="0"/>
          </a:p>
        </p:txBody>
      </p:sp>
      <p:sp>
        <p:nvSpPr>
          <p:cNvPr id="3" name="Tijdelijke aanduiding voor inhoud 2"/>
          <p:cNvSpPr>
            <a:spLocks noGrp="1"/>
          </p:cNvSpPr>
          <p:nvPr>
            <p:ph idx="1"/>
          </p:nvPr>
        </p:nvSpPr>
        <p:spPr>
          <a:xfrm>
            <a:off x="1251678" y="1410789"/>
            <a:ext cx="6677478" cy="4937760"/>
          </a:xfrm>
        </p:spPr>
        <p:txBody>
          <a:bodyPr/>
          <a:lstStyle/>
          <a:p>
            <a:r>
              <a:rPr lang="nl-NL" sz="2400" dirty="0" smtClean="0"/>
              <a:t>Gebaseerd op </a:t>
            </a:r>
            <a:r>
              <a:rPr lang="nl-NL" sz="2400" b="1" dirty="0" smtClean="0"/>
              <a:t>feiten</a:t>
            </a:r>
          </a:p>
          <a:p>
            <a:pPr lvl="1"/>
            <a:r>
              <a:rPr lang="nl-NL" sz="2000" dirty="0" smtClean="0"/>
              <a:t>Vb. griep </a:t>
            </a:r>
            <a:r>
              <a:rPr lang="nl-NL" sz="2000" dirty="0" smtClean="0">
                <a:sym typeface="Wingdings" panose="05000000000000000000" pitchFamily="2" charset="2"/>
              </a:rPr>
              <a:t> hogere lichaamstemperatuur</a:t>
            </a:r>
          </a:p>
          <a:p>
            <a:pPr lvl="1"/>
            <a:r>
              <a:rPr lang="nl-NL" sz="2000" dirty="0" smtClean="0">
                <a:sym typeface="Wingdings" panose="05000000000000000000" pitchFamily="2" charset="2"/>
              </a:rPr>
              <a:t>Vb. eenzaam  1 x in de maand een afspraak met een vriend</a:t>
            </a:r>
            <a:endParaRPr lang="nl-NL" sz="2000" dirty="0" smtClean="0"/>
          </a:p>
          <a:p>
            <a:r>
              <a:rPr lang="nl-NL" sz="2400" dirty="0" smtClean="0"/>
              <a:t>Gebaseerd op je eigen </a:t>
            </a:r>
            <a:r>
              <a:rPr lang="nl-NL" sz="2400" b="1" dirty="0" smtClean="0"/>
              <a:t>beleving</a:t>
            </a:r>
          </a:p>
          <a:p>
            <a:pPr lvl="1"/>
            <a:r>
              <a:rPr lang="nl-NL" sz="2000" dirty="0" smtClean="0"/>
              <a:t>Vb. accepteren dat je suikerziekte hebt en het beste er van maken</a:t>
            </a:r>
          </a:p>
          <a:p>
            <a:endParaRPr lang="nl-NL" sz="2400" dirty="0" smtClean="0"/>
          </a:p>
          <a:p>
            <a:r>
              <a:rPr lang="nl-NL" sz="2400" dirty="0" smtClean="0"/>
              <a:t>Beleving hangt samen met je </a:t>
            </a:r>
            <a:br>
              <a:rPr lang="nl-NL" sz="2400" dirty="0" smtClean="0"/>
            </a:br>
            <a:r>
              <a:rPr lang="nl-NL" sz="2400" dirty="0" smtClean="0"/>
              <a:t>persoonlijke instelling, gedachten, gevoelens</a:t>
            </a:r>
          </a:p>
        </p:txBody>
      </p:sp>
      <p:sp>
        <p:nvSpPr>
          <p:cNvPr id="4" name="Tekstvak 3"/>
          <p:cNvSpPr txBox="1"/>
          <p:nvPr/>
        </p:nvSpPr>
        <p:spPr>
          <a:xfrm>
            <a:off x="8067041" y="4679855"/>
            <a:ext cx="3506651" cy="1569660"/>
          </a:xfrm>
          <a:prstGeom prst="rect">
            <a:avLst/>
          </a:prstGeom>
          <a:solidFill>
            <a:schemeClr val="accent4">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sz="2400" i="1" dirty="0" smtClean="0"/>
              <a:t>In hoeverre je wel of niet gezond bent hangt dus ook af van hoe je er zelf mee omgaat</a:t>
            </a:r>
            <a:endParaRPr lang="nl-NL" sz="2400" i="1"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7040" y="1219891"/>
            <a:ext cx="3506651" cy="3283188"/>
          </a:xfrm>
          <a:prstGeom prst="rect">
            <a:avLst/>
          </a:prstGeom>
        </p:spPr>
      </p:pic>
    </p:spTree>
    <p:extLst>
      <p:ext uri="{BB962C8B-B14F-4D97-AF65-F5344CB8AC3E}">
        <p14:creationId xmlns:p14="http://schemas.microsoft.com/office/powerpoint/2010/main" val="292174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a:t>
            </a:r>
            <a:r>
              <a:rPr lang="nl-NL" dirty="0" err="1" smtClean="0"/>
              <a:t>wELBEVINDEN</a:t>
            </a:r>
            <a:r>
              <a:rPr lang="nl-NL" dirty="0" smtClean="0"/>
              <a:t>?</a:t>
            </a:r>
            <a:endParaRPr lang="nl-NL" dirty="0"/>
          </a:p>
        </p:txBody>
      </p:sp>
      <p:sp>
        <p:nvSpPr>
          <p:cNvPr id="3" name="Tijdelijke aanduiding voor inhoud 2"/>
          <p:cNvSpPr>
            <a:spLocks noGrp="1"/>
          </p:cNvSpPr>
          <p:nvPr>
            <p:ph idx="1"/>
          </p:nvPr>
        </p:nvSpPr>
        <p:spPr/>
        <p:txBody>
          <a:bodyPr/>
          <a:lstStyle/>
          <a:p>
            <a:r>
              <a:rPr lang="nl-NL" sz="2400" dirty="0" smtClean="0"/>
              <a:t>Je wel bevinden </a:t>
            </a:r>
            <a:r>
              <a:rPr lang="nl-NL" sz="2400" dirty="0" smtClean="0">
                <a:sym typeface="Wingdings" panose="05000000000000000000" pitchFamily="2" charset="2"/>
              </a:rPr>
              <a:t> je prettig en oké voelen.</a:t>
            </a:r>
          </a:p>
          <a:p>
            <a:r>
              <a:rPr lang="nl-NL" sz="2400" dirty="0" smtClean="0">
                <a:sym typeface="Wingdings" panose="05000000000000000000" pitchFamily="2" charset="2"/>
              </a:rPr>
              <a:t>= subjectief</a:t>
            </a:r>
          </a:p>
          <a:p>
            <a:endParaRPr lang="nl-NL" sz="2400" dirty="0">
              <a:sym typeface="Wingdings" panose="05000000000000000000" pitchFamily="2" charset="2"/>
            </a:endParaRPr>
          </a:p>
          <a:p>
            <a:pPr marL="0" indent="0">
              <a:buNone/>
            </a:pPr>
            <a:r>
              <a:rPr lang="nl-NL" sz="2400" b="1" dirty="0" smtClean="0">
                <a:sym typeface="Wingdings" panose="05000000000000000000" pitchFamily="2" charset="2"/>
              </a:rPr>
              <a:t>Test je welbevinden</a:t>
            </a:r>
          </a:p>
          <a:p>
            <a:r>
              <a:rPr lang="nl-NL" sz="2400" dirty="0">
                <a:hlinkClick r:id="rId2"/>
              </a:rPr>
              <a:t>https://www.howtoflourish.nl/welbevinden-vragenlijst</a:t>
            </a:r>
            <a:r>
              <a:rPr lang="nl-NL" sz="2400" dirty="0" smtClean="0">
                <a:hlinkClick r:id="rId2"/>
              </a:rPr>
              <a:t>/</a:t>
            </a:r>
            <a:endParaRPr lang="nl-NL" sz="2400" dirty="0" smtClean="0"/>
          </a:p>
          <a:p>
            <a:pPr marL="0" indent="0">
              <a:buNone/>
            </a:pPr>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1802" y="2286001"/>
            <a:ext cx="2448198" cy="2448198"/>
          </a:xfrm>
          <a:prstGeom prst="rect">
            <a:avLst/>
          </a:prstGeom>
        </p:spPr>
      </p:pic>
    </p:spTree>
    <p:extLst>
      <p:ext uri="{BB962C8B-B14F-4D97-AF65-F5344CB8AC3E}">
        <p14:creationId xmlns:p14="http://schemas.microsoft.com/office/powerpoint/2010/main" val="53593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Gezondheid bevorderen/bedreigen</a:t>
            </a:r>
            <a:endParaRPr lang="nl-NL" dirty="0"/>
          </a:p>
        </p:txBody>
      </p:sp>
      <p:sp>
        <p:nvSpPr>
          <p:cNvPr id="3" name="Tijdelijke aanduiding voor inhoud 2"/>
          <p:cNvSpPr>
            <a:spLocks noGrp="1"/>
          </p:cNvSpPr>
          <p:nvPr>
            <p:ph idx="1"/>
          </p:nvPr>
        </p:nvSpPr>
        <p:spPr>
          <a:xfrm>
            <a:off x="2743200" y="2286001"/>
            <a:ext cx="8686800" cy="4075610"/>
          </a:xfrm>
        </p:spPr>
        <p:txBody>
          <a:bodyPr>
            <a:normAutofit/>
          </a:bodyPr>
          <a:lstStyle/>
          <a:p>
            <a:pPr marL="0" indent="0">
              <a:buNone/>
            </a:pPr>
            <a:r>
              <a:rPr lang="nl-NL" sz="2400" dirty="0" smtClean="0"/>
              <a:t>Verschillende factoren hebben invloed op de gezondheid</a:t>
            </a:r>
            <a:br>
              <a:rPr lang="nl-NL" sz="2400" dirty="0" smtClean="0"/>
            </a:br>
            <a:endParaRPr lang="nl-NL" sz="2400" dirty="0" smtClean="0"/>
          </a:p>
          <a:p>
            <a:r>
              <a:rPr lang="nl-NL" sz="2400" b="1" dirty="0" err="1" smtClean="0"/>
              <a:t>Gezondheidsbevorderende</a:t>
            </a:r>
            <a:r>
              <a:rPr lang="nl-NL" sz="2400" b="1" dirty="0" smtClean="0"/>
              <a:t> factoren</a:t>
            </a:r>
            <a:r>
              <a:rPr lang="nl-NL" sz="2400" dirty="0" smtClean="0"/>
              <a:t>: </a:t>
            </a:r>
            <a:br>
              <a:rPr lang="nl-NL" sz="2400" dirty="0" smtClean="0"/>
            </a:br>
            <a:r>
              <a:rPr lang="nl-NL" sz="2400" dirty="0" smtClean="0"/>
              <a:t>factoren die voordelig voor je gezondheid kunnen zijn. </a:t>
            </a:r>
          </a:p>
          <a:p>
            <a:pPr lvl="1"/>
            <a:r>
              <a:rPr lang="nl-NL" sz="2000" dirty="0" smtClean="0"/>
              <a:t>Vb. Gezond eten, sporten, ontspanning, zelfvertrouwen</a:t>
            </a:r>
          </a:p>
          <a:p>
            <a:pPr marL="457200" lvl="1" indent="0">
              <a:buNone/>
            </a:pPr>
            <a:endParaRPr lang="nl-NL" sz="2000" dirty="0" smtClean="0"/>
          </a:p>
          <a:p>
            <a:r>
              <a:rPr lang="nl-NL" sz="2400" b="1" dirty="0" smtClean="0"/>
              <a:t>Gezondheidsbedreigende factoren</a:t>
            </a:r>
            <a:r>
              <a:rPr lang="nl-NL" sz="2400" dirty="0" smtClean="0"/>
              <a:t>: </a:t>
            </a:r>
            <a:br>
              <a:rPr lang="nl-NL" sz="2400" dirty="0" smtClean="0"/>
            </a:br>
            <a:r>
              <a:rPr lang="nl-NL" sz="2400" dirty="0" smtClean="0"/>
              <a:t>factoren die nadelig voor je gezondheid kunnen zijn.</a:t>
            </a:r>
          </a:p>
          <a:p>
            <a:pPr lvl="1"/>
            <a:r>
              <a:rPr lang="nl-NL" sz="2000" dirty="0" smtClean="0"/>
              <a:t>Vb. roken, te vet eten, angsten, minderwaardigheidsgevoelens, pesten</a:t>
            </a:r>
          </a:p>
          <a:p>
            <a:endParaRPr lang="nl-NL" sz="2400"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672" y="2965268"/>
            <a:ext cx="1763486" cy="3526971"/>
          </a:xfrm>
          <a:prstGeom prst="rect">
            <a:avLst/>
          </a:prstGeom>
        </p:spPr>
      </p:pic>
    </p:spTree>
    <p:extLst>
      <p:ext uri="{BB962C8B-B14F-4D97-AF65-F5344CB8AC3E}">
        <p14:creationId xmlns:p14="http://schemas.microsoft.com/office/powerpoint/2010/main" val="97361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Gezond gedrag?</a:t>
            </a:r>
            <a:endParaRPr lang="nl-NL" dirty="0"/>
          </a:p>
        </p:txBody>
      </p:sp>
      <p:sp>
        <p:nvSpPr>
          <p:cNvPr id="3" name="Tijdelijke aanduiding voor inhoud 2"/>
          <p:cNvSpPr>
            <a:spLocks noGrp="1"/>
          </p:cNvSpPr>
          <p:nvPr>
            <p:ph idx="1"/>
          </p:nvPr>
        </p:nvSpPr>
        <p:spPr>
          <a:xfrm>
            <a:off x="1251678" y="1319349"/>
            <a:ext cx="6102711" cy="5434148"/>
          </a:xfrm>
        </p:spPr>
        <p:txBody>
          <a:bodyPr>
            <a:normAutofit/>
          </a:bodyPr>
          <a:lstStyle/>
          <a:p>
            <a:r>
              <a:rPr lang="nl-NL" sz="2400" dirty="0" smtClean="0"/>
              <a:t>Het bewust of onbewust maken van </a:t>
            </a:r>
            <a:r>
              <a:rPr lang="nl-NL" sz="2400" dirty="0" err="1" smtClean="0"/>
              <a:t>gezondheidsbevorderende</a:t>
            </a:r>
            <a:r>
              <a:rPr lang="nl-NL" sz="2400" dirty="0" smtClean="0"/>
              <a:t> keuzes</a:t>
            </a:r>
          </a:p>
          <a:p>
            <a:pPr marL="457200" lvl="1" indent="0">
              <a:buNone/>
            </a:pPr>
            <a:r>
              <a:rPr lang="nl-NL" sz="2000" b="1" dirty="0" smtClean="0"/>
              <a:t>Voorbeelden</a:t>
            </a:r>
          </a:p>
          <a:p>
            <a:pPr lvl="1"/>
            <a:r>
              <a:rPr lang="nl-NL" sz="2000" dirty="0" smtClean="0"/>
              <a:t>Veel water drinken i.p.v. frisdrank</a:t>
            </a:r>
          </a:p>
          <a:p>
            <a:pPr lvl="1"/>
            <a:r>
              <a:rPr lang="nl-NL" sz="2000" dirty="0" smtClean="0"/>
              <a:t>2 x in de week sporten</a:t>
            </a:r>
          </a:p>
          <a:p>
            <a:pPr lvl="1"/>
            <a:r>
              <a:rPr lang="nl-NL" sz="2000" dirty="0" smtClean="0"/>
              <a:t>Na een lange stagedag een rustige ontspannen avond thuis inplannen</a:t>
            </a:r>
          </a:p>
          <a:p>
            <a:pPr lvl="1"/>
            <a:r>
              <a:rPr lang="nl-NL" sz="2000" dirty="0" smtClean="0"/>
              <a:t>Niet piekeren over morgen</a:t>
            </a:r>
          </a:p>
          <a:p>
            <a:pPr lvl="1"/>
            <a:r>
              <a:rPr lang="nl-NL" sz="2000" dirty="0" smtClean="0"/>
              <a:t>Op tijd naar bed gaan en je telefoon in de woonkamer laten liggen</a:t>
            </a:r>
          </a:p>
          <a:p>
            <a:pPr lvl="1"/>
            <a:r>
              <a:rPr lang="nl-NL" sz="2000" dirty="0" smtClean="0"/>
              <a:t>Op de fiets naar school</a:t>
            </a:r>
          </a:p>
          <a:p>
            <a:pPr lvl="1"/>
            <a:r>
              <a:rPr lang="nl-NL" sz="2000" dirty="0" smtClean="0"/>
              <a:t>Je handen wassen na het plassen</a:t>
            </a:r>
            <a:endParaRPr lang="nl-NL" sz="20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786" y="1319349"/>
            <a:ext cx="3810816" cy="3810816"/>
          </a:xfrm>
          <a:prstGeom prst="rect">
            <a:avLst/>
          </a:prstGeom>
        </p:spPr>
      </p:pic>
      <p:sp>
        <p:nvSpPr>
          <p:cNvPr id="5" name="Tekstvak 4"/>
          <p:cNvSpPr txBox="1"/>
          <p:nvPr/>
        </p:nvSpPr>
        <p:spPr>
          <a:xfrm>
            <a:off x="7354389" y="5743963"/>
            <a:ext cx="381081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l-NL" b="1" u="sng" dirty="0" smtClean="0"/>
              <a:t>Hygiëne</a:t>
            </a:r>
            <a:r>
              <a:rPr lang="nl-NL" dirty="0" smtClean="0"/>
              <a:t> draagt bij aan een goede gezondheid</a:t>
            </a:r>
            <a:endParaRPr lang="nl-NL" dirty="0"/>
          </a:p>
        </p:txBody>
      </p:sp>
      <p:sp>
        <p:nvSpPr>
          <p:cNvPr id="6" name="Pijl-rechts 5"/>
          <p:cNvSpPr/>
          <p:nvPr/>
        </p:nvSpPr>
        <p:spPr>
          <a:xfrm>
            <a:off x="5641976" y="5901005"/>
            <a:ext cx="1397726" cy="3728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7006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ziekte?</a:t>
            </a:r>
            <a:endParaRPr lang="nl-NL" dirty="0"/>
          </a:p>
        </p:txBody>
      </p:sp>
      <p:sp>
        <p:nvSpPr>
          <p:cNvPr id="3" name="Tijdelijke aanduiding voor inhoud 2"/>
          <p:cNvSpPr>
            <a:spLocks noGrp="1"/>
          </p:cNvSpPr>
          <p:nvPr>
            <p:ph idx="1"/>
          </p:nvPr>
        </p:nvSpPr>
        <p:spPr>
          <a:xfrm>
            <a:off x="1251678" y="1593669"/>
            <a:ext cx="10178322" cy="5081452"/>
          </a:xfrm>
        </p:spPr>
        <p:txBody>
          <a:bodyPr>
            <a:noAutofit/>
          </a:bodyPr>
          <a:lstStyle/>
          <a:p>
            <a:pPr marL="0" indent="0">
              <a:buNone/>
            </a:pPr>
            <a:r>
              <a:rPr lang="nl-NL" sz="2400" dirty="0" smtClean="0"/>
              <a:t>Vaak duidelijk wanneer iemand ziek is, maar….</a:t>
            </a:r>
          </a:p>
          <a:p>
            <a:r>
              <a:rPr lang="nl-NL" sz="2400" dirty="0" smtClean="0"/>
              <a:t>…..iemand kan een ziekte hebben maar niet ‘ziek’ zijn en goed functioneren.</a:t>
            </a:r>
          </a:p>
          <a:p>
            <a:pPr lvl="1"/>
            <a:r>
              <a:rPr lang="nl-NL" sz="2200" i="1" dirty="0" smtClean="0"/>
              <a:t>Je kunt lichamelijk ziek zijn en geestelijk (psychisch)ziek zijn. </a:t>
            </a:r>
          </a:p>
          <a:p>
            <a:endParaRPr lang="nl-NL" sz="2400" dirty="0" smtClean="0"/>
          </a:p>
          <a:p>
            <a:r>
              <a:rPr lang="nl-NL" sz="2400" dirty="0" smtClean="0">
                <a:solidFill>
                  <a:schemeClr val="tx2">
                    <a:lumMod val="50000"/>
                    <a:lumOff val="50000"/>
                  </a:schemeClr>
                </a:solidFill>
              </a:rPr>
              <a:t>Bij geestelijk ziek kijk je naar de ernst van de klachten. </a:t>
            </a:r>
            <a:br>
              <a:rPr lang="nl-NL" sz="2400" dirty="0" smtClean="0">
                <a:solidFill>
                  <a:schemeClr val="tx2">
                    <a:lumMod val="50000"/>
                    <a:lumOff val="50000"/>
                  </a:schemeClr>
                </a:solidFill>
              </a:rPr>
            </a:br>
            <a:r>
              <a:rPr lang="nl-NL" sz="2400" dirty="0" smtClean="0">
                <a:solidFill>
                  <a:schemeClr val="tx2">
                    <a:lumMod val="50000"/>
                    <a:lumOff val="50000"/>
                  </a:schemeClr>
                </a:solidFill>
              </a:rPr>
              <a:t>Psychische klachten (vb. depressieve gevoelens) vs. Psychische/psychiatrische ziekte (vb.  depressie, schizofrenie, angststoornis)</a:t>
            </a:r>
          </a:p>
          <a:p>
            <a:endParaRPr lang="nl-NL" sz="2400" dirty="0" smtClean="0"/>
          </a:p>
          <a:p>
            <a:r>
              <a:rPr lang="nl-NL" sz="2400" dirty="0" smtClean="0">
                <a:solidFill>
                  <a:schemeClr val="tx2">
                    <a:lumMod val="75000"/>
                    <a:lumOff val="25000"/>
                  </a:schemeClr>
                </a:solidFill>
              </a:rPr>
              <a:t>Lichamelijke ziekte kan een psychische oorzaak hebben</a:t>
            </a:r>
            <a:r>
              <a:rPr lang="nl-NL" sz="2400" dirty="0">
                <a:solidFill>
                  <a:schemeClr val="tx2">
                    <a:lumMod val="75000"/>
                    <a:lumOff val="25000"/>
                  </a:schemeClr>
                </a:solidFill>
              </a:rPr>
              <a:t> </a:t>
            </a:r>
            <a:r>
              <a:rPr lang="nl-NL" sz="2400" dirty="0" smtClean="0">
                <a:solidFill>
                  <a:schemeClr val="tx2">
                    <a:lumMod val="75000"/>
                    <a:lumOff val="25000"/>
                  </a:schemeClr>
                </a:solidFill>
              </a:rPr>
              <a:t>(vb. Spanning kan leiden tot diarree of hoofdpijn) </a:t>
            </a:r>
            <a:r>
              <a:rPr lang="nl-NL" sz="2400" dirty="0" smtClean="0">
                <a:solidFill>
                  <a:schemeClr val="tx2">
                    <a:lumMod val="75000"/>
                    <a:lumOff val="25000"/>
                  </a:schemeClr>
                </a:solidFill>
                <a:sym typeface="Wingdings" panose="05000000000000000000" pitchFamily="2" charset="2"/>
              </a:rPr>
              <a:t> </a:t>
            </a:r>
            <a:r>
              <a:rPr lang="nl-NL" sz="2400" i="1" dirty="0" smtClean="0">
                <a:solidFill>
                  <a:schemeClr val="tx2">
                    <a:lumMod val="75000"/>
                    <a:lumOff val="25000"/>
                  </a:schemeClr>
                </a:solidFill>
                <a:sym typeface="Wingdings" panose="05000000000000000000" pitchFamily="2" charset="2"/>
              </a:rPr>
              <a:t>psychosomatische ziekte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4246" y="211148"/>
            <a:ext cx="1834606" cy="1834606"/>
          </a:xfrm>
          <a:prstGeom prst="rect">
            <a:avLst/>
          </a:prstGeom>
        </p:spPr>
      </p:pic>
    </p:spTree>
    <p:extLst>
      <p:ext uri="{BB962C8B-B14F-4D97-AF65-F5344CB8AC3E}">
        <p14:creationId xmlns:p14="http://schemas.microsoft.com/office/powerpoint/2010/main" val="289469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Ziekte</a:t>
            </a:r>
            <a:endParaRPr lang="nl-NL" dirty="0"/>
          </a:p>
        </p:txBody>
      </p:sp>
      <p:sp>
        <p:nvSpPr>
          <p:cNvPr id="3" name="Tijdelijke aanduiding voor inhoud 2"/>
          <p:cNvSpPr>
            <a:spLocks noGrp="1"/>
          </p:cNvSpPr>
          <p:nvPr>
            <p:ph idx="1"/>
          </p:nvPr>
        </p:nvSpPr>
        <p:spPr>
          <a:xfrm>
            <a:off x="1251678" y="1698171"/>
            <a:ext cx="6729728" cy="4689566"/>
          </a:xfrm>
        </p:spPr>
        <p:txBody>
          <a:bodyPr>
            <a:normAutofit/>
          </a:bodyPr>
          <a:lstStyle/>
          <a:p>
            <a:r>
              <a:rPr lang="nl-NL" sz="2400" dirty="0" smtClean="0"/>
              <a:t>Bij een ziekte horen </a:t>
            </a:r>
            <a:r>
              <a:rPr lang="nl-NL" sz="2400" b="1" dirty="0" smtClean="0"/>
              <a:t>symptomen</a:t>
            </a:r>
            <a:r>
              <a:rPr lang="nl-NL" sz="2400" dirty="0" smtClean="0"/>
              <a:t> </a:t>
            </a:r>
            <a:r>
              <a:rPr lang="nl-NL" sz="2400" dirty="0" smtClean="0">
                <a:sym typeface="Wingdings" panose="05000000000000000000" pitchFamily="2" charset="2"/>
              </a:rPr>
              <a:t> de klachten die iemand heeft.</a:t>
            </a:r>
            <a:br>
              <a:rPr lang="nl-NL" sz="2400" dirty="0" smtClean="0">
                <a:sym typeface="Wingdings" panose="05000000000000000000" pitchFamily="2" charset="2"/>
              </a:rPr>
            </a:br>
            <a:endParaRPr lang="nl-NL" sz="2400" dirty="0" smtClean="0">
              <a:sym typeface="Wingdings" panose="05000000000000000000" pitchFamily="2" charset="2"/>
            </a:endParaRPr>
          </a:p>
          <a:p>
            <a:r>
              <a:rPr lang="nl-NL" sz="2400" b="1" dirty="0" smtClean="0">
                <a:sym typeface="Wingdings" panose="05000000000000000000" pitchFamily="2" charset="2"/>
              </a:rPr>
              <a:t>Objectieve symptomen </a:t>
            </a:r>
            <a:r>
              <a:rPr lang="nl-NL" sz="2400" dirty="0" smtClean="0">
                <a:sym typeface="Wingdings" panose="05000000000000000000" pitchFamily="2" charset="2"/>
              </a:rPr>
              <a:t> klachten die voor een ander zichtbaar / meetbaar zijn</a:t>
            </a:r>
          </a:p>
          <a:p>
            <a:pPr lvl="1"/>
            <a:r>
              <a:rPr lang="nl-NL" sz="2000" dirty="0" smtClean="0">
                <a:sym typeface="Wingdings" panose="05000000000000000000" pitchFamily="2" charset="2"/>
              </a:rPr>
              <a:t>Vb. koorts, haaruitval, verhoogde hartslag</a:t>
            </a:r>
          </a:p>
          <a:p>
            <a:r>
              <a:rPr lang="nl-NL" sz="2400" b="1" dirty="0" smtClean="0">
                <a:sym typeface="Wingdings" panose="05000000000000000000" pitchFamily="2" charset="2"/>
              </a:rPr>
              <a:t>Subjectieve symptomen </a:t>
            </a:r>
            <a:r>
              <a:rPr lang="nl-NL" sz="2400" dirty="0" smtClean="0">
                <a:sym typeface="Wingdings" panose="05000000000000000000" pitchFamily="2" charset="2"/>
              </a:rPr>
              <a:t> klachten die voor een ander niet zichtbaar zijn, maar die de zieke vertelt te voelen.</a:t>
            </a:r>
          </a:p>
          <a:p>
            <a:pPr lvl="1"/>
            <a:r>
              <a:rPr lang="nl-NL" sz="2000" dirty="0" smtClean="0">
                <a:sym typeface="Wingdings" panose="05000000000000000000" pitchFamily="2" charset="2"/>
              </a:rPr>
              <a:t>vb. Pijn bij het plassen, buikpijn, tintelende handen, misselijkheid</a:t>
            </a:r>
          </a:p>
          <a:p>
            <a:endParaRPr lang="nl-NL" sz="2400" dirty="0" smtClean="0">
              <a:sym typeface="Wingdings" panose="05000000000000000000" pitchFamily="2" charset="2"/>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3934" y="3347491"/>
            <a:ext cx="3356066" cy="2215381"/>
          </a:xfrm>
          <a:prstGeom prst="rect">
            <a:avLst/>
          </a:prstGeom>
        </p:spPr>
      </p:pic>
    </p:spTree>
    <p:extLst>
      <p:ext uri="{BB962C8B-B14F-4D97-AF65-F5344CB8AC3E}">
        <p14:creationId xmlns:p14="http://schemas.microsoft.com/office/powerpoint/2010/main" val="67889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Ziekte vaststellen</a:t>
            </a:r>
            <a:endParaRPr lang="nl-NL" dirty="0"/>
          </a:p>
        </p:txBody>
      </p:sp>
      <p:sp>
        <p:nvSpPr>
          <p:cNvPr id="3" name="Tijdelijke aanduiding voor inhoud 2"/>
          <p:cNvSpPr>
            <a:spLocks noGrp="1"/>
          </p:cNvSpPr>
          <p:nvPr>
            <p:ph idx="1"/>
          </p:nvPr>
        </p:nvSpPr>
        <p:spPr>
          <a:xfrm>
            <a:off x="1251678" y="1711235"/>
            <a:ext cx="10178322" cy="4168358"/>
          </a:xfrm>
        </p:spPr>
        <p:txBody>
          <a:bodyPr>
            <a:normAutofit/>
          </a:bodyPr>
          <a:lstStyle/>
          <a:p>
            <a:r>
              <a:rPr lang="nl-NL" sz="2400" dirty="0" smtClean="0"/>
              <a:t>Een arts stelt op basis van alle symptomen een diagnose.</a:t>
            </a:r>
          </a:p>
          <a:p>
            <a:r>
              <a:rPr lang="nl-NL" sz="2400" dirty="0" smtClean="0"/>
              <a:t>Pas na een diagnose is behandeling/therapie mogelijk. </a:t>
            </a:r>
          </a:p>
          <a:p>
            <a:r>
              <a:rPr lang="nl-NL" sz="2400" dirty="0" smtClean="0"/>
              <a:t>Niet altijd mogelijk de oorzaak van de ziekte te behandelen </a:t>
            </a:r>
            <a:r>
              <a:rPr lang="nl-NL" sz="2400" dirty="0" smtClean="0">
                <a:sym typeface="Wingdings" panose="05000000000000000000" pitchFamily="2" charset="2"/>
              </a:rPr>
              <a:t> dan symptoombestrijding.</a:t>
            </a:r>
          </a:p>
          <a:p>
            <a:pPr lvl="1"/>
            <a:r>
              <a:rPr lang="nl-NL" sz="2000" dirty="0" err="1" smtClean="0">
                <a:sym typeface="Wingdings" panose="05000000000000000000" pitchFamily="2" charset="2"/>
              </a:rPr>
              <a:t>Vb</a:t>
            </a:r>
            <a:r>
              <a:rPr lang="nl-NL" sz="2000" dirty="0" smtClean="0">
                <a:sym typeface="Wingdings" panose="05000000000000000000" pitchFamily="2" charset="2"/>
              </a:rPr>
              <a:t> paracetamol tegen hoofdpijn. </a:t>
            </a:r>
          </a:p>
          <a:p>
            <a:pPr marL="0" indent="0">
              <a:buNone/>
            </a:pPr>
            <a:endParaRPr lang="nl-NL" sz="2400" dirty="0" smtClean="0">
              <a:sym typeface="Wingdings" panose="05000000000000000000" pitchFamily="2" charset="2"/>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2804" y="4159538"/>
            <a:ext cx="3463835" cy="2597877"/>
          </a:xfrm>
          <a:prstGeom prst="rect">
            <a:avLst/>
          </a:prstGeom>
        </p:spPr>
      </p:pic>
    </p:spTree>
    <p:extLst>
      <p:ext uri="{BB962C8B-B14F-4D97-AF65-F5344CB8AC3E}">
        <p14:creationId xmlns:p14="http://schemas.microsoft.com/office/powerpoint/2010/main" val="417831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Verwerkingsgopdrachten</a:t>
            </a:r>
            <a:r>
              <a:rPr lang="nl-NL" dirty="0" smtClean="0"/>
              <a:t> </a:t>
            </a:r>
            <a:endParaRPr lang="nl-NL" dirty="0"/>
          </a:p>
        </p:txBody>
      </p:sp>
      <p:sp>
        <p:nvSpPr>
          <p:cNvPr id="3" name="Tijdelijke aanduiding voor inhoud 2"/>
          <p:cNvSpPr>
            <a:spLocks noGrp="1"/>
          </p:cNvSpPr>
          <p:nvPr>
            <p:ph idx="1"/>
          </p:nvPr>
        </p:nvSpPr>
        <p:spPr/>
        <p:txBody>
          <a:bodyPr/>
          <a:lstStyle/>
          <a:p>
            <a:r>
              <a:rPr lang="nl-NL" dirty="0" smtClean="0"/>
              <a:t>Pak je werkboek en/of ga naar de digitale leeromgeving van </a:t>
            </a:r>
            <a:r>
              <a:rPr lang="nl-NL" dirty="0" err="1" smtClean="0"/>
              <a:t>thiememeulenhoff</a:t>
            </a:r>
            <a:r>
              <a:rPr lang="nl-NL" dirty="0" smtClean="0"/>
              <a:t> </a:t>
            </a:r>
          </a:p>
          <a:p>
            <a:endParaRPr lang="nl-NL" dirty="0"/>
          </a:p>
          <a:p>
            <a:r>
              <a:rPr lang="nl-NL" dirty="0" smtClean="0"/>
              <a:t>Thema 1.1 Gezondheid </a:t>
            </a:r>
          </a:p>
          <a:p>
            <a:endParaRPr lang="nl-NL" dirty="0"/>
          </a:p>
          <a:p>
            <a:endParaRPr lang="nl-NL" dirty="0"/>
          </a:p>
        </p:txBody>
      </p:sp>
      <p:pic>
        <p:nvPicPr>
          <p:cNvPr id="4" name="Afbeelding 3"/>
          <p:cNvPicPr>
            <a:picLocks noChangeAspect="1"/>
          </p:cNvPicPr>
          <p:nvPr/>
        </p:nvPicPr>
        <p:blipFill rotWithShape="1">
          <a:blip r:embed="rId2"/>
          <a:srcRect t="8807" r="2616" b="55398"/>
          <a:stretch/>
        </p:blipFill>
        <p:spPr>
          <a:xfrm>
            <a:off x="1251678" y="4184072"/>
            <a:ext cx="9653977" cy="1995054"/>
          </a:xfrm>
          <a:prstGeom prst="rect">
            <a:avLst/>
          </a:prstGeom>
        </p:spPr>
      </p:pic>
    </p:spTree>
    <p:extLst>
      <p:ext uri="{BB962C8B-B14F-4D97-AF65-F5344CB8AC3E}">
        <p14:creationId xmlns:p14="http://schemas.microsoft.com/office/powerpoint/2010/main" val="262467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Lesboek </a:t>
            </a:r>
            <a:endParaRPr lang="nl-NL" dirty="0"/>
          </a:p>
        </p:txBody>
      </p:sp>
      <p:sp>
        <p:nvSpPr>
          <p:cNvPr id="3" name="Tijdelijke aanduiding voor inhoud 2"/>
          <p:cNvSpPr>
            <a:spLocks noGrp="1"/>
          </p:cNvSpPr>
          <p:nvPr>
            <p:ph idx="1"/>
          </p:nvPr>
        </p:nvSpPr>
        <p:spPr>
          <a:xfrm>
            <a:off x="4493623" y="1932459"/>
            <a:ext cx="6936376" cy="4651221"/>
          </a:xfrm>
        </p:spPr>
        <p:txBody>
          <a:bodyPr/>
          <a:lstStyle/>
          <a:p>
            <a:r>
              <a:rPr lang="nl-NL" b="1" dirty="0" smtClean="0"/>
              <a:t>Thema 1</a:t>
            </a:r>
            <a:r>
              <a:rPr lang="nl-NL" dirty="0" smtClean="0"/>
              <a:t> – gezond gedrag en hygiëne </a:t>
            </a:r>
          </a:p>
          <a:p>
            <a:pPr lvl="1"/>
            <a:r>
              <a:rPr lang="nl-NL" dirty="0" err="1" smtClean="0"/>
              <a:t>Hfst</a:t>
            </a:r>
            <a:r>
              <a:rPr lang="nl-NL" dirty="0" smtClean="0"/>
              <a:t> 1 – Gezondheid</a:t>
            </a:r>
          </a:p>
          <a:p>
            <a:pPr lvl="1"/>
            <a:r>
              <a:rPr lang="nl-NL" dirty="0" err="1" smtClean="0"/>
              <a:t>Hfst</a:t>
            </a:r>
            <a:r>
              <a:rPr lang="nl-NL" dirty="0" smtClean="0"/>
              <a:t> 2 – Zorg voor gezondheid</a:t>
            </a:r>
          </a:p>
          <a:p>
            <a:r>
              <a:rPr lang="nl-NL" b="1" dirty="0" smtClean="0"/>
              <a:t>Thema 2</a:t>
            </a:r>
            <a:r>
              <a:rPr lang="nl-NL" dirty="0" smtClean="0"/>
              <a:t> – lichamelijke verzorging</a:t>
            </a:r>
          </a:p>
          <a:p>
            <a:pPr lvl="1"/>
            <a:r>
              <a:rPr lang="nl-NL" dirty="0" err="1" smtClean="0"/>
              <a:t>Hfst</a:t>
            </a:r>
            <a:r>
              <a:rPr lang="nl-NL" dirty="0" smtClean="0"/>
              <a:t> 4 – Lichamelijke verzorging</a:t>
            </a:r>
          </a:p>
          <a:p>
            <a:pPr lvl="1"/>
            <a:r>
              <a:rPr lang="nl-NL" dirty="0" err="1" smtClean="0"/>
              <a:t>Hfst</a:t>
            </a:r>
            <a:r>
              <a:rPr lang="nl-NL" dirty="0" smtClean="0"/>
              <a:t> 5 – Hulp en ondersteuning bij de hygiënische verzorging van doelgroepen</a:t>
            </a:r>
          </a:p>
          <a:p>
            <a:r>
              <a:rPr lang="nl-NL" b="1" dirty="0" smtClean="0"/>
              <a:t>Thema 4</a:t>
            </a:r>
            <a:r>
              <a:rPr lang="nl-NL" dirty="0" smtClean="0"/>
              <a:t> – ondersteuning bij uitscheiding</a:t>
            </a:r>
            <a:endParaRPr lang="nl-NL" b="1" dirty="0" smtClean="0"/>
          </a:p>
          <a:p>
            <a:pPr lvl="1"/>
            <a:r>
              <a:rPr lang="nl-NL" dirty="0" err="1" smtClean="0"/>
              <a:t>Hfst</a:t>
            </a:r>
            <a:r>
              <a:rPr lang="nl-NL" dirty="0" smtClean="0"/>
              <a:t> 10 – uitscheiding van urine</a:t>
            </a:r>
          </a:p>
          <a:p>
            <a:pPr lvl="1"/>
            <a:r>
              <a:rPr lang="nl-NL" dirty="0" err="1" smtClean="0"/>
              <a:t>Hfst</a:t>
            </a:r>
            <a:r>
              <a:rPr lang="nl-NL" dirty="0" smtClean="0"/>
              <a:t> 11 – uitscheiding van feces</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678" y="1932459"/>
            <a:ext cx="3024509" cy="4300673"/>
          </a:xfrm>
          <a:prstGeom prst="rect">
            <a:avLst/>
          </a:prstGeom>
        </p:spPr>
      </p:pic>
    </p:spTree>
    <p:extLst>
      <p:ext uri="{BB962C8B-B14F-4D97-AF65-F5344CB8AC3E}">
        <p14:creationId xmlns:p14="http://schemas.microsoft.com/office/powerpoint/2010/main" val="74122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Belangrijk</a:t>
            </a:r>
            <a:r>
              <a:rPr lang="nl-NL" smtClean="0"/>
              <a:t>: eindbeoordeling </a:t>
            </a:r>
            <a:endParaRPr lang="nl-NL" dirty="0"/>
          </a:p>
        </p:txBody>
      </p:sp>
      <p:sp>
        <p:nvSpPr>
          <p:cNvPr id="3" name="Tijdelijke aanduiding voor inhoud 2"/>
          <p:cNvSpPr>
            <a:spLocks noGrp="1"/>
          </p:cNvSpPr>
          <p:nvPr>
            <p:ph idx="1"/>
          </p:nvPr>
        </p:nvSpPr>
        <p:spPr/>
        <p:txBody>
          <a:bodyPr/>
          <a:lstStyle/>
          <a:p>
            <a:r>
              <a:rPr lang="nl-NL" dirty="0" smtClean="0"/>
              <a:t>Tijdens de zorg lessen krijg je theorie en praktijk lessen. </a:t>
            </a:r>
          </a:p>
          <a:p>
            <a:endParaRPr lang="nl-NL" dirty="0"/>
          </a:p>
          <a:p>
            <a:r>
              <a:rPr lang="nl-NL" dirty="0" smtClean="0"/>
              <a:t>Hoe wordt je beoordeeld?</a:t>
            </a:r>
          </a:p>
          <a:p>
            <a:pPr lvl="1"/>
            <a:r>
              <a:rPr lang="nl-NL" dirty="0" smtClean="0"/>
              <a:t>Actieve deelname aan de lessen  </a:t>
            </a:r>
          </a:p>
          <a:p>
            <a:pPr lvl="1"/>
            <a:r>
              <a:rPr lang="nl-NL" dirty="0" smtClean="0"/>
              <a:t>Zorgvaardigheden oefenen en bijhouden van de aftekenlijst. </a:t>
            </a:r>
          </a:p>
          <a:p>
            <a:pPr lvl="1"/>
            <a:r>
              <a:rPr lang="nl-NL" dirty="0" err="1" smtClean="0"/>
              <a:t>Dmv</a:t>
            </a:r>
            <a:r>
              <a:rPr lang="nl-NL" dirty="0" smtClean="0"/>
              <a:t> </a:t>
            </a:r>
            <a:r>
              <a:rPr lang="nl-NL" dirty="0"/>
              <a:t>een filmpje van een persoonlijk verzorgingsmoment  laten zien hoe je discreet kunt omgaan met lichaamscontact tijdens persoonlijke verzorging.</a:t>
            </a:r>
            <a:endParaRPr lang="nl-NL" dirty="0" smtClean="0"/>
          </a:p>
        </p:txBody>
      </p:sp>
    </p:spTree>
    <p:extLst>
      <p:ext uri="{BB962C8B-B14F-4D97-AF65-F5344CB8AC3E}">
        <p14:creationId xmlns:p14="http://schemas.microsoft.com/office/powerpoint/2010/main" val="1114135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Lesdoelen </a:t>
            </a:r>
            <a:endParaRPr lang="nl-NL" dirty="0"/>
          </a:p>
        </p:txBody>
      </p:sp>
      <p:sp>
        <p:nvSpPr>
          <p:cNvPr id="3" name="Tijdelijke aanduiding voor inhoud 2"/>
          <p:cNvSpPr>
            <a:spLocks noGrp="1"/>
          </p:cNvSpPr>
          <p:nvPr>
            <p:ph idx="1"/>
          </p:nvPr>
        </p:nvSpPr>
        <p:spPr>
          <a:xfrm>
            <a:off x="1251678" y="1593669"/>
            <a:ext cx="6781979" cy="4846320"/>
          </a:xfrm>
        </p:spPr>
        <p:txBody>
          <a:bodyPr>
            <a:noAutofit/>
          </a:bodyPr>
          <a:lstStyle/>
          <a:p>
            <a:pPr marL="0" indent="0">
              <a:buNone/>
            </a:pPr>
            <a:endParaRPr lang="nl-NL" sz="2400" dirty="0" smtClean="0"/>
          </a:p>
          <a:p>
            <a:pPr lvl="1"/>
            <a:r>
              <a:rPr lang="nl-NL" sz="2400" dirty="0" smtClean="0"/>
              <a:t>Kennis over wat is (positieve) gezondheid </a:t>
            </a:r>
            <a:r>
              <a:rPr lang="nl-NL" sz="2400" dirty="0"/>
              <a:t>e</a:t>
            </a:r>
            <a:r>
              <a:rPr lang="nl-NL" sz="2400" dirty="0" smtClean="0"/>
              <a:t>n waar het uit bestaat</a:t>
            </a:r>
          </a:p>
          <a:p>
            <a:pPr lvl="1"/>
            <a:r>
              <a:rPr lang="nl-NL" sz="2400" dirty="0" smtClean="0"/>
              <a:t>Kennis over </a:t>
            </a:r>
            <a:r>
              <a:rPr lang="nl-NL" sz="2400" dirty="0" err="1" smtClean="0"/>
              <a:t>gezondheidsbevorderende</a:t>
            </a:r>
            <a:r>
              <a:rPr lang="nl-NL" sz="2400" dirty="0" smtClean="0"/>
              <a:t> en belemmerende factoren. </a:t>
            </a:r>
          </a:p>
          <a:p>
            <a:pPr lvl="1"/>
            <a:endParaRPr lang="nl-NL" sz="2400" dirty="0" smtClean="0"/>
          </a:p>
          <a:p>
            <a:pPr lvl="1"/>
            <a:endParaRPr lang="nl-NL" sz="2400" dirty="0" smtClean="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8607" y="2573382"/>
            <a:ext cx="2886894" cy="2886894"/>
          </a:xfrm>
          <a:prstGeom prst="rect">
            <a:avLst/>
          </a:prstGeom>
        </p:spPr>
      </p:pic>
    </p:spTree>
    <p:extLst>
      <p:ext uri="{BB962C8B-B14F-4D97-AF65-F5344CB8AC3E}">
        <p14:creationId xmlns:p14="http://schemas.microsoft.com/office/powerpoint/2010/main" val="1137074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gezondheid</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sz="2400" dirty="0" smtClean="0"/>
              <a:t>Als pedagogisch werker heb je o.a. verzorgende en opvoedingstaken.</a:t>
            </a:r>
          </a:p>
          <a:p>
            <a:r>
              <a:rPr lang="nl-NL" sz="2400" dirty="0" smtClean="0"/>
              <a:t>Hiervoor is kennis nodig van gezondheid / gezond gedrag / hygiëne. </a:t>
            </a:r>
          </a:p>
          <a:p>
            <a:endParaRPr lang="nl-NL" sz="2400" dirty="0"/>
          </a:p>
          <a:p>
            <a:pPr marL="0" indent="0">
              <a:buNone/>
            </a:pPr>
            <a:r>
              <a:rPr lang="nl-NL" sz="2400" u="sng" dirty="0" smtClean="0"/>
              <a:t>Dit vak start met de volgende vragen:</a:t>
            </a:r>
          </a:p>
          <a:p>
            <a:pPr marL="457200" indent="-457200">
              <a:buFont typeface="+mj-lt"/>
              <a:buAutoNum type="arabicPeriod"/>
            </a:pPr>
            <a:r>
              <a:rPr lang="nl-NL" dirty="0"/>
              <a:t>Wat denk jij dat gezondheid is? Leg dit aan de hand van verschillende voorbeelden uit</a:t>
            </a:r>
            <a:r>
              <a:rPr lang="nl-NL" dirty="0" smtClean="0"/>
              <a:t>.</a:t>
            </a:r>
          </a:p>
          <a:p>
            <a:pPr marL="457200" indent="-457200">
              <a:buFont typeface="+mj-lt"/>
              <a:buAutoNum type="arabicPeriod"/>
            </a:pPr>
            <a:r>
              <a:rPr lang="nl-NL" dirty="0"/>
              <a:t>Vind jij dat je gezond bent? Leg uit waarom jij dat vindt. Beschrijf hoe je gezond kan blijven, of je gezondheid kan verbeteren</a:t>
            </a:r>
            <a:r>
              <a:rPr lang="nl-NL" dirty="0" smtClean="0"/>
              <a:t>.</a:t>
            </a:r>
          </a:p>
          <a:p>
            <a:pPr marL="457200" indent="-457200">
              <a:buFont typeface="+mj-lt"/>
              <a:buAutoNum type="arabicPeriod"/>
            </a:pPr>
            <a:r>
              <a:rPr lang="nl-NL" dirty="0"/>
              <a:t>Ken jij mensen in je omgeving die ziek zijn? Beschrijf in je eigen woorden wat maakt dat zij ziek zijn</a:t>
            </a:r>
            <a:r>
              <a:rPr lang="nl-NL" dirty="0" smtClean="0"/>
              <a:t>.</a:t>
            </a:r>
            <a:endParaRPr lang="nl-NL" dirty="0"/>
          </a:p>
          <a:p>
            <a:pPr lvl="8"/>
            <a:r>
              <a:rPr lang="nl-NL" sz="1800" dirty="0" smtClean="0">
                <a:solidFill>
                  <a:srgbClr val="FF0000"/>
                </a:solidFill>
              </a:rPr>
              <a:t>Klassikale bespreking </a:t>
            </a:r>
            <a:r>
              <a:rPr lang="nl-NL" sz="1800" dirty="0" smtClean="0">
                <a:solidFill>
                  <a:srgbClr val="FF0000"/>
                </a:solidFill>
                <a:sym typeface="Wingdings" panose="05000000000000000000" pitchFamily="2" charset="2"/>
              </a:rPr>
              <a:t> wat zijn de gelijkenissen en verschillen </a:t>
            </a:r>
            <a:endParaRPr lang="nl-NL" sz="1800" dirty="0" smtClean="0">
              <a:solidFill>
                <a:srgbClr val="FF0000"/>
              </a:solidFill>
            </a:endParaRPr>
          </a:p>
        </p:txBody>
      </p:sp>
    </p:spTree>
    <p:extLst>
      <p:ext uri="{BB962C8B-B14F-4D97-AF65-F5344CB8AC3E}">
        <p14:creationId xmlns:p14="http://schemas.microsoft.com/office/powerpoint/2010/main" val="20498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“gezondheid”?</a:t>
            </a:r>
            <a:endParaRPr lang="nl-NL" dirty="0"/>
          </a:p>
        </p:txBody>
      </p:sp>
      <p:sp>
        <p:nvSpPr>
          <p:cNvPr id="3" name="Tijdelijke aanduiding voor inhoud 2"/>
          <p:cNvSpPr>
            <a:spLocks noGrp="1"/>
          </p:cNvSpPr>
          <p:nvPr>
            <p:ph idx="1"/>
          </p:nvPr>
        </p:nvSpPr>
        <p:spPr>
          <a:xfrm>
            <a:off x="1460683" y="1887579"/>
            <a:ext cx="7808007" cy="4761415"/>
          </a:xfrm>
        </p:spPr>
        <p:txBody>
          <a:bodyPr>
            <a:noAutofit/>
          </a:bodyPr>
          <a:lstStyle/>
          <a:p>
            <a:pPr marL="0" indent="0">
              <a:buNone/>
            </a:pPr>
            <a:r>
              <a:rPr lang="nl-NL" sz="2400" dirty="0" smtClean="0"/>
              <a:t>Volgens de </a:t>
            </a:r>
            <a:r>
              <a:rPr lang="nl-NL" sz="2400" i="1" dirty="0" smtClean="0"/>
              <a:t>Wereldgezondheidsorganisatie</a:t>
            </a:r>
          </a:p>
          <a:p>
            <a:r>
              <a:rPr lang="nl-NL" sz="2400" b="1" i="1" dirty="0"/>
              <a:t>Gezondheid is een toestand van volledig fysiek, geestelijk en sociaal welbevinden en niet alleen het ontbreken van ziekte of gebrek</a:t>
            </a:r>
            <a:r>
              <a:rPr lang="nl-NL" b="1" dirty="0"/>
              <a:t>.</a:t>
            </a:r>
          </a:p>
          <a:p>
            <a:pPr lvl="1"/>
            <a:r>
              <a:rPr lang="nl-NL" sz="2000" dirty="0" smtClean="0"/>
              <a:t>Gezondheid is meer dan “niet ziek zijn” </a:t>
            </a:r>
            <a:br>
              <a:rPr lang="nl-NL" sz="2000" dirty="0" smtClean="0"/>
            </a:br>
            <a:r>
              <a:rPr lang="nl-NL" sz="2000" dirty="0" smtClean="0"/>
              <a:t>Gezondheid is dat je op lichamelijk, geestelijk en sociaal gebied goed functioneert</a:t>
            </a:r>
            <a:r>
              <a:rPr lang="nl-NL" sz="2000" smtClean="0"/>
              <a:t>. </a:t>
            </a:r>
          </a:p>
          <a:p>
            <a:pPr lvl="1"/>
            <a:endParaRPr lang="nl-NL" sz="2400" dirty="0"/>
          </a:p>
          <a:p>
            <a:pPr marL="0" indent="0">
              <a:buNone/>
            </a:pPr>
            <a:r>
              <a:rPr lang="nl-NL" sz="2400" dirty="0" smtClean="0"/>
              <a:t>Kritiek:</a:t>
            </a:r>
          </a:p>
          <a:p>
            <a:r>
              <a:rPr lang="nl-NL" dirty="0"/>
              <a:t>Als we goed kijken naar deze omschrijving, dan is bijna niemand helemaal gezond, want wie verkeerd er nu constant in deze toestand?</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3064" y="1128451"/>
            <a:ext cx="2846426" cy="2721309"/>
          </a:xfrm>
          <a:prstGeom prst="rect">
            <a:avLst/>
          </a:prstGeom>
        </p:spPr>
      </p:pic>
    </p:spTree>
    <p:extLst>
      <p:ext uri="{BB962C8B-B14F-4D97-AF65-F5344CB8AC3E}">
        <p14:creationId xmlns:p14="http://schemas.microsoft.com/office/powerpoint/2010/main" val="18608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positieve gezondheid?</a:t>
            </a:r>
            <a:endParaRPr lang="nl-NL" dirty="0"/>
          </a:p>
        </p:txBody>
      </p:sp>
      <p:sp>
        <p:nvSpPr>
          <p:cNvPr id="3" name="Tijdelijke aanduiding voor inhoud 2"/>
          <p:cNvSpPr>
            <a:spLocks noGrp="1"/>
          </p:cNvSpPr>
          <p:nvPr>
            <p:ph idx="1"/>
          </p:nvPr>
        </p:nvSpPr>
        <p:spPr>
          <a:xfrm>
            <a:off x="1251677" y="1332411"/>
            <a:ext cx="8363378" cy="4995189"/>
          </a:xfrm>
        </p:spPr>
        <p:txBody>
          <a:bodyPr>
            <a:normAutofit/>
          </a:bodyPr>
          <a:lstStyle/>
          <a:p>
            <a:pPr marL="0" indent="0">
              <a:buNone/>
            </a:pPr>
            <a:r>
              <a:rPr lang="nl-NL" sz="2400" dirty="0"/>
              <a:t>V</a:t>
            </a:r>
            <a:r>
              <a:rPr lang="nl-NL" sz="2400" dirty="0" smtClean="0"/>
              <a:t>olgens </a:t>
            </a:r>
            <a:r>
              <a:rPr lang="nl-NL" sz="2400" i="1" dirty="0" smtClean="0"/>
              <a:t>Machteld Huber </a:t>
            </a:r>
            <a:br>
              <a:rPr lang="nl-NL" sz="2400" i="1" dirty="0" smtClean="0"/>
            </a:br>
            <a:r>
              <a:rPr lang="nl-NL" sz="2400" i="1" dirty="0" smtClean="0"/>
              <a:t>(positieve gezondheid)</a:t>
            </a:r>
          </a:p>
          <a:p>
            <a:r>
              <a:rPr lang="nl-NL" sz="2400" dirty="0" smtClean="0"/>
              <a:t>Het vermogen van mensen om zich aan te passen en een eigen regie te voeren bij de fysieke, emotionele en sociale uitdagingen van het leven.</a:t>
            </a:r>
            <a:endParaRPr lang="nl-NL" sz="2400" dirty="0"/>
          </a:p>
          <a:p>
            <a:r>
              <a:rPr lang="nl-NL" sz="2400" dirty="0" smtClean="0"/>
              <a:t>Nadruk ligt op de ‘veerkracht’ van mensen. </a:t>
            </a:r>
          </a:p>
          <a:p>
            <a:pPr marL="0" indent="0">
              <a:buNone/>
            </a:pPr>
            <a:r>
              <a:rPr lang="nl-NL" sz="2400" u="sng" dirty="0" smtClean="0"/>
              <a:t>Filmpje positieve  gezondheid </a:t>
            </a:r>
            <a:r>
              <a:rPr lang="nl-NL" sz="2400" u="sng" dirty="0" err="1" smtClean="0"/>
              <a:t>kindtool</a:t>
            </a:r>
            <a:r>
              <a:rPr lang="nl-NL" sz="2400" u="sng" dirty="0" smtClean="0"/>
              <a:t>:</a:t>
            </a:r>
          </a:p>
          <a:p>
            <a:r>
              <a:rPr lang="nl-NL" sz="2400" dirty="0">
                <a:hlinkClick r:id="rId3"/>
              </a:rPr>
              <a:t>https://</a:t>
            </a:r>
            <a:r>
              <a:rPr lang="nl-NL" sz="2400" dirty="0" smtClean="0">
                <a:hlinkClick r:id="rId3"/>
              </a:rPr>
              <a:t>www.youtube.com/watch?v=pLUfi3rtjmc&amp;t=93s</a:t>
            </a:r>
            <a:r>
              <a:rPr lang="nl-NL" sz="2400" dirty="0" smtClean="0"/>
              <a:t> </a:t>
            </a:r>
          </a:p>
          <a:p>
            <a:pPr marL="0" indent="0">
              <a:buNone/>
            </a:pPr>
            <a:r>
              <a:rPr lang="nl-NL" sz="2400" u="sng" dirty="0" smtClean="0"/>
              <a:t>Uitproberen</a:t>
            </a:r>
            <a:r>
              <a:rPr lang="nl-NL" sz="2400" dirty="0" smtClean="0">
                <a:sym typeface="Wingdings" panose="05000000000000000000" pitchFamily="2" charset="2"/>
              </a:rPr>
              <a:t> </a:t>
            </a:r>
            <a:r>
              <a:rPr lang="nl-NL" sz="2400" dirty="0"/>
              <a:t>https://kind.mijnpositievegezondheid.nl/login.php </a:t>
            </a:r>
          </a:p>
          <a:p>
            <a:endParaRPr lang="nl-NL" sz="2400" dirty="0" smtClean="0"/>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3273" y="3899259"/>
            <a:ext cx="2826655" cy="2958741"/>
          </a:xfrm>
          <a:prstGeom prst="rect">
            <a:avLst/>
          </a:prstGeom>
        </p:spPr>
      </p:pic>
    </p:spTree>
    <p:extLst>
      <p:ext uri="{BB962C8B-B14F-4D97-AF65-F5344CB8AC3E}">
        <p14:creationId xmlns:p14="http://schemas.microsoft.com/office/powerpoint/2010/main" val="239022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Aspecten van gezondheid</a:t>
            </a:r>
            <a:endParaRPr lang="nl-NL" dirty="0"/>
          </a:p>
        </p:txBody>
      </p:sp>
      <p:sp>
        <p:nvSpPr>
          <p:cNvPr id="3" name="Tijdelijke aanduiding voor inhoud 2"/>
          <p:cNvSpPr>
            <a:spLocks noGrp="1"/>
          </p:cNvSpPr>
          <p:nvPr>
            <p:ph idx="1"/>
          </p:nvPr>
        </p:nvSpPr>
        <p:spPr>
          <a:xfrm>
            <a:off x="1251678" y="1874517"/>
            <a:ext cx="10178322" cy="4552409"/>
          </a:xfrm>
        </p:spPr>
        <p:txBody>
          <a:bodyPr>
            <a:normAutofit/>
          </a:bodyPr>
          <a:lstStyle/>
          <a:p>
            <a:r>
              <a:rPr lang="nl-NL" sz="2400" b="1" dirty="0" smtClean="0">
                <a:solidFill>
                  <a:schemeClr val="tx2">
                    <a:lumMod val="50000"/>
                    <a:lumOff val="50000"/>
                  </a:schemeClr>
                </a:solidFill>
              </a:rPr>
              <a:t>Lichamelijke</a:t>
            </a:r>
            <a:r>
              <a:rPr lang="nl-NL" sz="2400" dirty="0" smtClean="0">
                <a:solidFill>
                  <a:schemeClr val="tx2">
                    <a:lumMod val="50000"/>
                    <a:lumOff val="50000"/>
                  </a:schemeClr>
                </a:solidFill>
              </a:rPr>
              <a:t> gezondheid</a:t>
            </a:r>
          </a:p>
          <a:p>
            <a:pPr lvl="1"/>
            <a:r>
              <a:rPr lang="nl-NL" sz="2000" dirty="0" smtClean="0"/>
              <a:t>Je lichaam functioneert goed, je hebt geen last van lichamelijke ongemakken / ziekten / etc.</a:t>
            </a:r>
          </a:p>
          <a:p>
            <a:pPr lvl="1"/>
            <a:r>
              <a:rPr lang="nl-NL" sz="2000" dirty="0" smtClean="0"/>
              <a:t>Ongezond = Vb. een knieblessure, griep, migraine, suikerziekte</a:t>
            </a:r>
          </a:p>
          <a:p>
            <a:r>
              <a:rPr lang="nl-NL" sz="2400" b="1" dirty="0" smtClean="0">
                <a:solidFill>
                  <a:schemeClr val="tx2">
                    <a:lumMod val="50000"/>
                    <a:lumOff val="50000"/>
                  </a:schemeClr>
                </a:solidFill>
              </a:rPr>
              <a:t>Geestelijke</a:t>
            </a:r>
            <a:r>
              <a:rPr lang="nl-NL" sz="2400" dirty="0" smtClean="0">
                <a:solidFill>
                  <a:schemeClr val="tx2">
                    <a:lumMod val="50000"/>
                    <a:lumOff val="50000"/>
                  </a:schemeClr>
                </a:solidFill>
              </a:rPr>
              <a:t> gezondheid</a:t>
            </a:r>
          </a:p>
          <a:p>
            <a:pPr lvl="1"/>
            <a:r>
              <a:rPr lang="nl-NL" sz="2000" dirty="0" smtClean="0"/>
              <a:t>Je zit lekker in je vel, bent tevreden over je jezelf en hebt plezier in de dingen die je doet.</a:t>
            </a:r>
          </a:p>
          <a:p>
            <a:pPr lvl="1"/>
            <a:r>
              <a:rPr lang="nl-NL" sz="2000" dirty="0"/>
              <a:t>Ongezond = </a:t>
            </a:r>
            <a:r>
              <a:rPr lang="nl-NL" sz="2000" dirty="0" smtClean="0"/>
              <a:t>Vb. minderwaardig voelen, depressief,  erg angstig of verlegen</a:t>
            </a:r>
          </a:p>
          <a:p>
            <a:r>
              <a:rPr lang="nl-NL" sz="2400" b="1" dirty="0" smtClean="0">
                <a:solidFill>
                  <a:schemeClr val="tx2">
                    <a:lumMod val="50000"/>
                    <a:lumOff val="50000"/>
                  </a:schemeClr>
                </a:solidFill>
              </a:rPr>
              <a:t>Sociale</a:t>
            </a:r>
            <a:r>
              <a:rPr lang="nl-NL" sz="2400" dirty="0" smtClean="0">
                <a:solidFill>
                  <a:schemeClr val="tx2">
                    <a:lumMod val="50000"/>
                    <a:lumOff val="50000"/>
                  </a:schemeClr>
                </a:solidFill>
              </a:rPr>
              <a:t> gezondheid</a:t>
            </a:r>
          </a:p>
          <a:p>
            <a:pPr lvl="1"/>
            <a:r>
              <a:rPr lang="nl-NL" sz="2000" dirty="0" smtClean="0"/>
              <a:t>Je voelt je prettig in je leef/woonomgeving en in de omgang met andere mensen.</a:t>
            </a:r>
          </a:p>
          <a:p>
            <a:pPr lvl="1"/>
            <a:r>
              <a:rPr lang="nl-NL" sz="2000" dirty="0"/>
              <a:t>Ongezond = Vb. </a:t>
            </a:r>
            <a:r>
              <a:rPr lang="nl-NL" sz="2000" dirty="0" smtClean="0"/>
              <a:t>eenzaamheid, ruzie met buren</a:t>
            </a:r>
          </a:p>
          <a:p>
            <a:endParaRPr lang="nl-NL" dirty="0"/>
          </a:p>
        </p:txBody>
      </p:sp>
    </p:spTree>
    <p:extLst>
      <p:ext uri="{BB962C8B-B14F-4D97-AF65-F5344CB8AC3E}">
        <p14:creationId xmlns:p14="http://schemas.microsoft.com/office/powerpoint/2010/main" val="140372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Aspecten van gezondheid (Vervolg)</a:t>
            </a:r>
            <a:endParaRPr lang="nl-NL" dirty="0"/>
          </a:p>
        </p:txBody>
      </p:sp>
      <p:sp>
        <p:nvSpPr>
          <p:cNvPr id="3" name="Tijdelijke aanduiding voor inhoud 2"/>
          <p:cNvSpPr>
            <a:spLocks noGrp="1"/>
          </p:cNvSpPr>
          <p:nvPr>
            <p:ph idx="1"/>
          </p:nvPr>
        </p:nvSpPr>
        <p:spPr>
          <a:xfrm>
            <a:off x="1251678" y="1874517"/>
            <a:ext cx="10178322" cy="4552409"/>
          </a:xfrm>
        </p:spPr>
        <p:txBody>
          <a:bodyPr>
            <a:normAutofit/>
          </a:bodyPr>
          <a:lstStyle/>
          <a:p>
            <a:r>
              <a:rPr lang="nl-NL" sz="2400" dirty="0" smtClean="0">
                <a:solidFill>
                  <a:schemeClr val="tx1"/>
                </a:solidFill>
              </a:rPr>
              <a:t>Lichamelijke, geestelijke en sociale gezondheid kun je </a:t>
            </a:r>
            <a:r>
              <a:rPr lang="nl-NL" sz="2400" b="1" dirty="0" smtClean="0">
                <a:solidFill>
                  <a:schemeClr val="tx1"/>
                </a:solidFill>
              </a:rPr>
              <a:t>wel/niet</a:t>
            </a:r>
            <a:r>
              <a:rPr lang="nl-NL" sz="2400" dirty="0" smtClean="0">
                <a:solidFill>
                  <a:schemeClr val="tx1"/>
                </a:solidFill>
              </a:rPr>
              <a:t> los van elkaar zien</a:t>
            </a:r>
          </a:p>
          <a:p>
            <a:pPr lvl="1"/>
            <a:r>
              <a:rPr lang="nl-NL" sz="2200" b="1" dirty="0" smtClean="0">
                <a:solidFill>
                  <a:schemeClr val="tx1"/>
                </a:solidFill>
              </a:rPr>
              <a:t>Wel</a:t>
            </a:r>
            <a:r>
              <a:rPr lang="nl-NL" sz="2200" dirty="0" smtClean="0">
                <a:solidFill>
                  <a:schemeClr val="tx1"/>
                </a:solidFill>
              </a:rPr>
              <a:t>: je kan suikerziekte hebben (lichamelijk) , maar je zit wel erg lekker in je vel (geestelijk).</a:t>
            </a:r>
          </a:p>
          <a:p>
            <a:pPr lvl="1"/>
            <a:r>
              <a:rPr lang="nl-NL" sz="2200" b="1" dirty="0" smtClean="0">
                <a:solidFill>
                  <a:schemeClr val="tx1"/>
                </a:solidFill>
              </a:rPr>
              <a:t>Niet</a:t>
            </a:r>
            <a:r>
              <a:rPr lang="nl-NL" sz="2200" dirty="0" smtClean="0">
                <a:solidFill>
                  <a:schemeClr val="tx1"/>
                </a:solidFill>
              </a:rPr>
              <a:t>: je kunt gespannen en nerveus zijn (geestelijk) wat als gevolg heeft dat je hoofdpijn krijgt (lichamelijk) en je minder vaak afspreekt met vrienden (sociaal) </a:t>
            </a:r>
          </a:p>
          <a:p>
            <a:endParaRPr lang="nl-NL" sz="2000" dirty="0" smtClean="0">
              <a:solidFill>
                <a:schemeClr val="tx1"/>
              </a:solidFill>
            </a:endParaRP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2186" y="4642192"/>
            <a:ext cx="4952545" cy="1960266"/>
          </a:xfrm>
          <a:prstGeom prst="rect">
            <a:avLst/>
          </a:prstGeom>
        </p:spPr>
      </p:pic>
    </p:spTree>
    <p:extLst>
      <p:ext uri="{BB962C8B-B14F-4D97-AF65-F5344CB8AC3E}">
        <p14:creationId xmlns:p14="http://schemas.microsoft.com/office/powerpoint/2010/main" val="360245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C825F91837374FAE8AB05EF3AF42DC" ma:contentTypeVersion="12" ma:contentTypeDescription="Een nieuw document maken." ma:contentTypeScope="" ma:versionID="c0f1d3f7548465ef11de8bb826a36b1b">
  <xsd:schema xmlns:xsd="http://www.w3.org/2001/XMLSchema" xmlns:xs="http://www.w3.org/2001/XMLSchema" xmlns:p="http://schemas.microsoft.com/office/2006/metadata/properties" xmlns:ns2="8a386cec-7123-4b9f-b667-0e22a9c9d26c" xmlns:ns3="0b7775d8-7b99-4446-bc72-bb9e2902a75e" targetNamespace="http://schemas.microsoft.com/office/2006/metadata/properties" ma:root="true" ma:fieldsID="a66abf5618b8d7803d4070a36058a0fc" ns2:_="" ns3:_="">
    <xsd:import namespace="8a386cec-7123-4b9f-b667-0e22a9c9d26c"/>
    <xsd:import namespace="0b7775d8-7b99-4446-bc72-bb9e2902a7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386cec-7123-4b9f-b667-0e22a9c9d2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7775d8-7b99-4446-bc72-bb9e2902a75e"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CA4A99-A434-4A55-B9F0-C6F72ECB31F9}"/>
</file>

<file path=customXml/itemProps2.xml><?xml version="1.0" encoding="utf-8"?>
<ds:datastoreItem xmlns:ds="http://schemas.openxmlformats.org/officeDocument/2006/customXml" ds:itemID="{A701A232-723B-43A7-8439-DBF4ADBF12E0}">
  <ds:schemaRefs>
    <ds:schemaRef ds:uri="http://schemas.microsoft.com/sharepoint/v3/contenttype/forms"/>
  </ds:schemaRefs>
</ds:datastoreItem>
</file>

<file path=customXml/itemProps3.xml><?xml version="1.0" encoding="utf-8"?>
<ds:datastoreItem xmlns:ds="http://schemas.openxmlformats.org/officeDocument/2006/customXml" ds:itemID="{E0DB400A-B6A3-40BD-A9FF-35096D136711}">
  <ds:schemaRefs>
    <ds:schemaRef ds:uri="http://schemas.microsoft.com/office/2006/metadata/properties"/>
    <ds:schemaRef ds:uri="ae88b579-0995-42e4-96ef-e06a7a57ddf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baa8c48b-5f73-4068-bac6-831706ff2ad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TM10001106[[fn=Badge]]</Template>
  <TotalTime>341</TotalTime>
  <Words>1098</Words>
  <Application>Microsoft Office PowerPoint</Application>
  <PresentationFormat>Breedbeeld</PresentationFormat>
  <Paragraphs>122</Paragraphs>
  <Slides>17</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Gill Sans MT</vt:lpstr>
      <vt:lpstr>Impact</vt:lpstr>
      <vt:lpstr>Wingdings</vt:lpstr>
      <vt:lpstr>Badge</vt:lpstr>
      <vt:lpstr>Zorg en veilig werken</vt:lpstr>
      <vt:lpstr>Lesboek </vt:lpstr>
      <vt:lpstr>Belangrijk: eindbeoordeling </vt:lpstr>
      <vt:lpstr>Lesdoelen </vt:lpstr>
      <vt:lpstr>gezondheid</vt:lpstr>
      <vt:lpstr>Wat is “gezondheid”?</vt:lpstr>
      <vt:lpstr>Wat is positieve gezondheid?</vt:lpstr>
      <vt:lpstr>Aspecten van gezondheid</vt:lpstr>
      <vt:lpstr>Aspecten van gezondheid (Vervolg)</vt:lpstr>
      <vt:lpstr>Wel of niet gezond?</vt:lpstr>
      <vt:lpstr>Wat is wELBEVINDEN?</vt:lpstr>
      <vt:lpstr>Gezondheid bevorderen/bedreigen</vt:lpstr>
      <vt:lpstr>Wat is Gezond gedrag?</vt:lpstr>
      <vt:lpstr>Wat is ziekte?</vt:lpstr>
      <vt:lpstr>Ziekte</vt:lpstr>
      <vt:lpstr>Ziekte vaststellen</vt:lpstr>
      <vt:lpstr>Verwerkingsgopdrachten </vt:lpstr>
    </vt:vector>
  </TitlesOfParts>
  <Company>Kien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Zorg Kinderopvang</dc:title>
  <dc:creator>Eva Verhoeven</dc:creator>
  <cp:lastModifiedBy>Li-Any van der Biezen</cp:lastModifiedBy>
  <cp:revision>44</cp:revision>
  <dcterms:created xsi:type="dcterms:W3CDTF">2018-08-28T09:45:28Z</dcterms:created>
  <dcterms:modified xsi:type="dcterms:W3CDTF">2021-08-18T11:11:20Z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0x01010025C825F91837374FAE8AB05EF3AF42DC</vt:lpwstr>
  </property>
</Properties>
</file>