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307" r:id="rId8"/>
    <p:sldId id="308" r:id="rId9"/>
    <p:sldId id="309" r:id="rId10"/>
    <p:sldId id="310" r:id="rId11"/>
    <p:sldId id="311" r:id="rId12"/>
    <p:sldId id="31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B0807-E099-4782-A258-6FE28D7EA1D5}" v="3" dt="2021-11-02T12:00:53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91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tta Oterdoom" userId="S::aoterdoom@davinci.nl::cd707498-17ed-4857-982c-22a72662a239" providerId="AD" clId="Web-{E8DB0807-E099-4782-A258-6FE28D7EA1D5}"/>
    <pc:docChg chg="modSld">
      <pc:chgData name="Aletta Oterdoom" userId="S::aoterdoom@davinci.nl::cd707498-17ed-4857-982c-22a72662a239" providerId="AD" clId="Web-{E8DB0807-E099-4782-A258-6FE28D7EA1D5}" dt="2021-11-02T12:00:53.512" v="2" actId="20577"/>
      <pc:docMkLst>
        <pc:docMk/>
      </pc:docMkLst>
      <pc:sldChg chg="modSp">
        <pc:chgData name="Aletta Oterdoom" userId="S::aoterdoom@davinci.nl::cd707498-17ed-4857-982c-22a72662a239" providerId="AD" clId="Web-{E8DB0807-E099-4782-A258-6FE28D7EA1D5}" dt="2021-11-02T12:00:53.512" v="2" actId="20577"/>
        <pc:sldMkLst>
          <pc:docMk/>
          <pc:sldMk cId="1698184009" sldId="256"/>
        </pc:sldMkLst>
        <pc:spChg chg="mod">
          <ac:chgData name="Aletta Oterdoom" userId="S::aoterdoom@davinci.nl::cd707498-17ed-4857-982c-22a72662a239" providerId="AD" clId="Web-{E8DB0807-E099-4782-A258-6FE28D7EA1D5}" dt="2021-11-02T12:00:53.512" v="2" actId="20577"/>
          <ac:spMkLst>
            <pc:docMk/>
            <pc:sldMk cId="1698184009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FF827-0EA3-48E5-83BB-2BEA8E562FBC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F55F-7BB4-4788-90CC-4EC45F9AD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98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F55F-7BB4-4788-90CC-4EC45F9AD2A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61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Zorg en veilig 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Kinderziekte H5 Zorg bij ziekte en aandoeningen</a:t>
            </a:r>
          </a:p>
        </p:txBody>
      </p:sp>
    </p:spTree>
    <p:extLst>
      <p:ext uri="{BB962C8B-B14F-4D97-AF65-F5344CB8AC3E}">
        <p14:creationId xmlns:p14="http://schemas.microsoft.com/office/powerpoint/2010/main" val="169818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 en vooruitblikken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Afsluiten</a:t>
            </a:r>
          </a:p>
          <a:p>
            <a:pPr lvl="1"/>
            <a:r>
              <a:rPr lang="nl-NL" dirty="0"/>
              <a:t>Wat neem je uit deze les?</a:t>
            </a:r>
          </a:p>
          <a:p>
            <a:r>
              <a:rPr lang="nl-NL" b="1" dirty="0"/>
              <a:t>Vooruitblikken</a:t>
            </a:r>
          </a:p>
          <a:p>
            <a:pPr lvl="1"/>
            <a:r>
              <a:rPr lang="nl-NL"/>
              <a:t>Formatieve toetsing </a:t>
            </a:r>
            <a:endParaRPr lang="nl-NL" dirty="0"/>
          </a:p>
          <a:p>
            <a:pPr marL="324000" lvl="1" indent="0">
              <a:buNone/>
            </a:pPr>
            <a:endParaRPr lang="nl-NL" dirty="0"/>
          </a:p>
        </p:txBody>
      </p:sp>
      <p:pic>
        <p:nvPicPr>
          <p:cNvPr id="4" name="Afbeelding 3" descr="Light Bulb Idea Enlightenment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5" y="2441933"/>
            <a:ext cx="3308160" cy="36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Lesdoelen </a:t>
            </a:r>
          </a:p>
          <a:p>
            <a:r>
              <a:rPr lang="nl-NL" dirty="0"/>
              <a:t>Theorie en opdrachten ‘zorg bij ziekte en aandoeningen’</a:t>
            </a:r>
          </a:p>
          <a:p>
            <a:r>
              <a:rPr lang="nl-NL" dirty="0"/>
              <a:t>Afsluiten en vooruitblikken </a:t>
            </a:r>
          </a:p>
        </p:txBody>
      </p:sp>
    </p:spTree>
    <p:extLst>
      <p:ext uri="{BB962C8B-B14F-4D97-AF65-F5344CB8AC3E}">
        <p14:creationId xmlns:p14="http://schemas.microsoft.com/office/powerpoint/2010/main" val="142614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/>
              <a:t>Lesdoel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Kennis</a:t>
            </a:r>
            <a:r>
              <a:rPr lang="en-US" sz="2400" dirty="0"/>
              <a:t> over het </a:t>
            </a:r>
            <a:r>
              <a:rPr lang="en-US" sz="2400" dirty="0" err="1"/>
              <a:t>zorg</a:t>
            </a:r>
            <a:r>
              <a:rPr lang="en-US" sz="2400" dirty="0"/>
              <a:t> van </a:t>
            </a:r>
            <a:r>
              <a:rPr lang="en-US" sz="2400" dirty="0" err="1"/>
              <a:t>ziekte</a:t>
            </a:r>
            <a:r>
              <a:rPr lang="en-US" sz="2400" dirty="0"/>
              <a:t> </a:t>
            </a:r>
            <a:r>
              <a:rPr lang="en-US" sz="2400" dirty="0" err="1"/>
              <a:t>kinderen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20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bij ziekte en aandoening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Ziekte signaleren</a:t>
            </a:r>
          </a:p>
          <a:p>
            <a:pPr marL="0" indent="0">
              <a:buNone/>
            </a:pPr>
            <a:r>
              <a:rPr lang="nl-NL" dirty="0"/>
              <a:t>Vaak merk je dit aan gedrag, wat kinderen zelf aangeven of symptomen als koorts/braken</a:t>
            </a:r>
          </a:p>
          <a:p>
            <a:pPr marL="0" indent="0">
              <a:buNone/>
            </a:pPr>
            <a:r>
              <a:rPr lang="nl-NL" dirty="0"/>
              <a:t>Wat je kunt doen:</a:t>
            </a:r>
          </a:p>
          <a:p>
            <a:pPr>
              <a:buFontTx/>
              <a:buChar char="-"/>
            </a:pPr>
            <a:r>
              <a:rPr lang="nl-NL" dirty="0"/>
              <a:t>Afwachten</a:t>
            </a:r>
          </a:p>
          <a:p>
            <a:pPr>
              <a:buFontTx/>
              <a:buChar char="-"/>
            </a:pPr>
            <a:r>
              <a:rPr lang="nl-NL" dirty="0"/>
              <a:t>Ouders informeren/kind op laten halen</a:t>
            </a:r>
          </a:p>
          <a:p>
            <a:pPr>
              <a:buFontTx/>
              <a:buChar char="-"/>
            </a:pPr>
            <a:r>
              <a:rPr lang="nl-NL" dirty="0"/>
              <a:t>(Huis)arts inschakelen</a:t>
            </a:r>
          </a:p>
          <a:p>
            <a:pPr>
              <a:buFontTx/>
              <a:buChar char="-"/>
            </a:pPr>
            <a:r>
              <a:rPr lang="nl-NL" dirty="0"/>
              <a:t>Met kind naar de huisartsenpost gaan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05" y="3602304"/>
            <a:ext cx="1822422" cy="27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Ouders waarschuwen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Wacht niet tot het laatste moment</a:t>
            </a:r>
          </a:p>
          <a:p>
            <a:r>
              <a:rPr lang="nl-NL" dirty="0"/>
              <a:t>Geef de ouders/ verzorgers de tijd om af te ronden waar ze mee bezig zijn. er zorg niet voor haast.</a:t>
            </a:r>
          </a:p>
          <a:p>
            <a:r>
              <a:rPr lang="nl-NL" dirty="0"/>
              <a:t>Geef waar mogelijk vooraf een melding</a:t>
            </a:r>
          </a:p>
          <a:p>
            <a:r>
              <a:rPr lang="nl-NL" dirty="0"/>
              <a:t>Er zijn ook ouders die hun kinderen op school of kinderopvang afleveren ook al is het kind helemaal niet lekker.</a:t>
            </a:r>
          </a:p>
          <a:p>
            <a:r>
              <a:rPr lang="nl-NL" dirty="0"/>
              <a:t>Wees in deze situatie duidelijk dat dit onverantwoord is.</a:t>
            </a:r>
          </a:p>
          <a:p>
            <a:r>
              <a:rPr lang="nl-NL" dirty="0"/>
              <a:t>Schakel een leidinggevende in waar neer het niet lukt.</a:t>
            </a:r>
            <a:endParaRPr lang="en-CA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54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een huisarts inschakelen?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13613"/>
            <a:ext cx="11029615" cy="4332157"/>
          </a:xfrm>
        </p:spPr>
        <p:txBody>
          <a:bodyPr>
            <a:normAutofit/>
          </a:bodyPr>
          <a:lstStyle/>
          <a:p>
            <a:r>
              <a:rPr lang="nl-NL" dirty="0"/>
              <a:t>Zeer hoge koorts/koortsstuipen</a:t>
            </a:r>
          </a:p>
          <a:p>
            <a:r>
              <a:rPr lang="nl-NL" dirty="0"/>
              <a:t>Aanhoudend braken/diarree</a:t>
            </a:r>
          </a:p>
          <a:p>
            <a:r>
              <a:rPr lang="nl-NL" dirty="0"/>
              <a:t>Uitpuilende fontanel bij baby’s</a:t>
            </a:r>
          </a:p>
          <a:p>
            <a:r>
              <a:rPr lang="nl-NL" dirty="0"/>
              <a:t>Benauwdheid/moeite met ademen/blauwe huidskleur</a:t>
            </a:r>
          </a:p>
          <a:p>
            <a:r>
              <a:rPr lang="nl-NL" dirty="0"/>
              <a:t>Sufheid (toenemend)</a:t>
            </a:r>
          </a:p>
          <a:p>
            <a:r>
              <a:rPr lang="nl-NL" dirty="0"/>
              <a:t>Ernstige, aanhoudende pijn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Belangrijk </a:t>
            </a:r>
            <a:r>
              <a:rPr lang="nl-NL" dirty="0">
                <a:sym typeface="Wingdings" panose="05000000000000000000" pitchFamily="2" charset="2"/>
              </a:rPr>
              <a:t> voldoende gegevens van het kind tot je beschikking hebben  Deze zijn (als het goed is) verzamelend bij de inschrijving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!! Voor een aantal besmettelijke ziekten geldt een </a:t>
            </a:r>
            <a:r>
              <a:rPr lang="nl-NL" i="1" u="sng" dirty="0"/>
              <a:t>registratieplicht:</a:t>
            </a:r>
            <a:r>
              <a:rPr lang="nl-NL" dirty="0"/>
              <a:t> melden bij de GGD, bijv. bij bof, hersenvliesontsteking, kinkhoest en rode hond, mazelen. </a:t>
            </a:r>
            <a:endParaRPr lang="nl-NL" i="1" u="sng" dirty="0"/>
          </a:p>
          <a:p>
            <a:endParaRPr lang="nl-NL" dirty="0"/>
          </a:p>
        </p:txBody>
      </p:sp>
      <p:pic>
        <p:nvPicPr>
          <p:cNvPr id="4" name="Afbeelding 3" descr="File:Stub doctors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15" y="2113613"/>
            <a:ext cx="1712135" cy="20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Verzorgen bij ziekte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>
                <a:sym typeface="Wingdings" panose="05000000000000000000" pitchFamily="2" charset="2"/>
              </a:rPr>
              <a:t>KOORTS</a:t>
            </a:r>
          </a:p>
          <a:p>
            <a:r>
              <a:rPr lang="nl-NL" dirty="0"/>
              <a:t>Gewoonlijke schommelt de lichaamstemperatuur tussen de 36,5 en 37,5 graden Celsius.</a:t>
            </a:r>
          </a:p>
          <a:p>
            <a:r>
              <a:rPr lang="nl-NL" dirty="0"/>
              <a:t>Er is sprake van koorts bij als de temperatuur </a:t>
            </a:r>
            <a:r>
              <a:rPr lang="nl-NL" b="1" dirty="0"/>
              <a:t>boven de 38 graden </a:t>
            </a:r>
            <a:r>
              <a:rPr lang="nl-NL" dirty="0"/>
              <a:t>Celsius komt.</a:t>
            </a:r>
          </a:p>
          <a:p>
            <a:r>
              <a:rPr lang="nl-NL" dirty="0"/>
              <a:t>Koorts is een signaal dat er sprake is van een infectie.</a:t>
            </a:r>
          </a:p>
          <a:p>
            <a:r>
              <a:rPr lang="nl-NL" dirty="0"/>
              <a:t>Nuttige afweerreactie van het lichaam </a:t>
            </a:r>
            <a:r>
              <a:rPr lang="nl-NL" dirty="0">
                <a:sym typeface="Wingdings" panose="05000000000000000000" pitchFamily="2" charset="2"/>
              </a:rPr>
              <a:t> afweer gaat beter werken bij een hogere temperatuur  ziekteverwekkers doen het juist slecht bij een hoge temperatuur </a:t>
            </a:r>
          </a:p>
          <a:p>
            <a:r>
              <a:rPr lang="nl-NL" dirty="0">
                <a:sym typeface="Wingdings" panose="05000000000000000000" pitchFamily="2" charset="2"/>
              </a:rPr>
              <a:t>Drinken is belangrijk (zeker jonge kinderen drogen snel uit)</a:t>
            </a:r>
          </a:p>
          <a:p>
            <a:r>
              <a:rPr lang="nl-NL" dirty="0">
                <a:sym typeface="Wingdings" panose="05000000000000000000" pitchFamily="2" charset="2"/>
              </a:rPr>
              <a:t>Uitdroging kan levensgevaarlijk zijn.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69" y="4172250"/>
            <a:ext cx="2416163" cy="21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8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Verzorgen bij ziekte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>
                <a:sym typeface="Wingdings" panose="05000000000000000000" pitchFamily="2" charset="2"/>
              </a:rPr>
              <a:t>PIJN EN PIJNSTILLERS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signaleren bij jonge kinderen (gespannen lijfje + ontroostbaar zijn = signaal van pijn) </a:t>
            </a:r>
          </a:p>
          <a:p>
            <a:r>
              <a:rPr lang="nl-NL" dirty="0">
                <a:sym typeface="Wingdings" panose="05000000000000000000" pitchFamily="2" charset="2"/>
              </a:rPr>
              <a:t>Stil zijn = eerder alarmsignaal dan hard huilen </a:t>
            </a:r>
          </a:p>
          <a:p>
            <a:r>
              <a:rPr lang="nl-NL" dirty="0">
                <a:sym typeface="Wingdings" panose="05000000000000000000" pitchFamily="2" charset="2"/>
              </a:rPr>
              <a:t>Je kan kinderparacetamol geven ( altijd in overleg met ouders) </a:t>
            </a:r>
            <a:r>
              <a:rPr lang="nl-NL" b="1" i="1" dirty="0">
                <a:sym typeface="Wingdings" panose="05000000000000000000" pitchFamily="2" charset="2"/>
              </a:rPr>
              <a:t>Sommige </a:t>
            </a:r>
            <a:r>
              <a:rPr lang="nl-NL" b="1" i="1" dirty="0" err="1">
                <a:sym typeface="Wingdings" panose="05000000000000000000" pitchFamily="2" charset="2"/>
              </a:rPr>
              <a:t>kdv</a:t>
            </a:r>
            <a:r>
              <a:rPr lang="nl-NL" b="1" i="1" dirty="0">
                <a:sym typeface="Wingdings" panose="05000000000000000000" pitchFamily="2" charset="2"/>
              </a:rPr>
              <a:t> geeft dit niet!</a:t>
            </a:r>
          </a:p>
          <a:p>
            <a:r>
              <a:rPr lang="nl-NL" dirty="0">
                <a:sym typeface="Wingdings" panose="05000000000000000000" pitchFamily="2" charset="2"/>
              </a:rPr>
              <a:t>Bij aanhoudende pijn huisarts inschakelen.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A00857-E9DE-4D8E-9F64-6775A4C0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96" y="4378386"/>
            <a:ext cx="2645397" cy="23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97853"/>
          </a:xfrm>
        </p:spPr>
        <p:txBody>
          <a:bodyPr>
            <a:normAutofit/>
          </a:bodyPr>
          <a:lstStyle/>
          <a:p>
            <a:r>
              <a:rPr lang="nl-NL" dirty="0"/>
              <a:t>Kleding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4459" y="2173574"/>
            <a:ext cx="8649325" cy="4272196"/>
          </a:xfrm>
        </p:spPr>
        <p:txBody>
          <a:bodyPr>
            <a:normAutofit/>
          </a:bodyPr>
          <a:lstStyle/>
          <a:p>
            <a:r>
              <a:rPr lang="nl-NL" dirty="0"/>
              <a:t>Niet nodig om een ziek kind extra warm aan te kleden </a:t>
            </a:r>
          </a:p>
          <a:p>
            <a:r>
              <a:rPr lang="nl-NL" dirty="0"/>
              <a:t>Te dun gekleed is ook niet verstandig </a:t>
            </a:r>
            <a:r>
              <a:rPr lang="nl-NL" dirty="0">
                <a:sym typeface="Wingdings" panose="05000000000000000000" pitchFamily="2" charset="2"/>
              </a:rPr>
              <a:t> tocht vermijden</a:t>
            </a:r>
          </a:p>
          <a:p>
            <a:pPr marL="0" indent="0">
              <a:buNone/>
            </a:pPr>
            <a:r>
              <a:rPr lang="nl-NL" b="1" u="sng" dirty="0">
                <a:sym typeface="Wingdings" panose="05000000000000000000" pitchFamily="2" charset="2"/>
              </a:rPr>
              <a:t>Verwennen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Behoefte aan extra aandacht, troost en zorg  of juist extra met rust gelaten worden (afhankelijk van het kind)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Regels kunnen iets versoepeld worden (kind voelt zich immers niet fit)</a:t>
            </a:r>
          </a:p>
          <a:p>
            <a:pPr marL="0" indent="0">
              <a:buNone/>
            </a:pPr>
            <a:r>
              <a:rPr lang="nl-NL" b="1" u="sng" dirty="0">
                <a:sym typeface="Wingdings" panose="05000000000000000000" pitchFamily="2" charset="2"/>
              </a:rPr>
              <a:t>Uitzieken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Bij veel ziekten de enige manier om er weer bovenop te komen.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Wel/niet naar school?  Te snel betekent vaak een terugslag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Teveel prikkels vermijden, langzaam opbouwen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A4080B-0D59-4747-A39A-B9F74B90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09" r="2" b="11927"/>
          <a:stretch/>
        </p:blipFill>
        <p:spPr>
          <a:xfrm>
            <a:off x="8492012" y="3837481"/>
            <a:ext cx="2937703" cy="27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914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1B7F100E1C045B31A454FC3878550" ma:contentTypeVersion="8" ma:contentTypeDescription="Een nieuw document maken." ma:contentTypeScope="" ma:versionID="058c84d28909c387871fcf3e4c5e39cb">
  <xsd:schema xmlns:xsd="http://www.w3.org/2001/XMLSchema" xmlns:xs="http://www.w3.org/2001/XMLSchema" xmlns:p="http://schemas.microsoft.com/office/2006/metadata/properties" xmlns:ns2="87731161-fc10-45a3-8dfe-0f52ba4d1d55" targetNamespace="http://schemas.microsoft.com/office/2006/metadata/properties" ma:root="true" ma:fieldsID="3383e08a53f6a7a7cbb8dfbae209051d" ns2:_="">
    <xsd:import namespace="87731161-fc10-45a3-8dfe-0f52ba4d1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1161-fc10-45a3-8dfe-0f52ba4d1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22CDD-E1D5-480A-80F0-17C43A2E618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e88b579-0995-42e4-96ef-e06a7a57ddf9"/>
    <ds:schemaRef ds:uri="http://schemas.microsoft.com/office/2006/documentManagement/types"/>
    <ds:schemaRef ds:uri="baa8c48b-5f73-4068-bac6-831706ff2a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3050E0-AECB-4F4F-A152-F1A3BE81FE3C}"/>
</file>

<file path=customXml/itemProps3.xml><?xml version="1.0" encoding="utf-8"?>
<ds:datastoreItem xmlns:ds="http://schemas.openxmlformats.org/officeDocument/2006/customXml" ds:itemID="{12521A4A-78D2-45C4-89E3-C82A8A874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870</TotalTime>
  <Words>474</Words>
  <Application>Microsoft Office PowerPoint</Application>
  <PresentationFormat>Breedbeeld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Dividend</vt:lpstr>
      <vt:lpstr>Zorg en veilig werken</vt:lpstr>
      <vt:lpstr>Lesprogramma</vt:lpstr>
      <vt:lpstr>Lesdoel</vt:lpstr>
      <vt:lpstr>Zorg bij ziekte en aandoening </vt:lpstr>
      <vt:lpstr>Ouders waarschuwen</vt:lpstr>
      <vt:lpstr>Wanneer een huisarts inschakelen?</vt:lpstr>
      <vt:lpstr>Verzorgen bij ziekte </vt:lpstr>
      <vt:lpstr>Verzorgen bij ziekte </vt:lpstr>
      <vt:lpstr>Kleding</vt:lpstr>
      <vt:lpstr>Afsluiten en vooruitblikken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 voor kinderopvang</dc:title>
  <dc:creator>Li-Any van der Biezen</dc:creator>
  <cp:lastModifiedBy>Li-Any van der Biezen</cp:lastModifiedBy>
  <cp:revision>80</cp:revision>
  <dcterms:created xsi:type="dcterms:W3CDTF">2020-02-09T14:37:44Z</dcterms:created>
  <dcterms:modified xsi:type="dcterms:W3CDTF">2021-11-02T12:00:56Z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0x010100BC81B7F100E1C045B31A454FC3878550</vt:lpwstr>
  </property>
</Properties>
</file>