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58" r:id="rId7"/>
    <p:sldId id="281" r:id="rId8"/>
    <p:sldId id="282" r:id="rId9"/>
    <p:sldId id="283" r:id="rId10"/>
    <p:sldId id="284" r:id="rId11"/>
    <p:sldId id="285" r:id="rId12"/>
    <p:sldId id="286" r:id="rId13"/>
    <p:sldId id="292" r:id="rId14"/>
    <p:sldId id="293" r:id="rId15"/>
    <p:sldId id="288" r:id="rId16"/>
    <p:sldId id="289" r:id="rId17"/>
    <p:sldId id="29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67D9E0-37BD-4D6D-8AC6-B9BCD1204134}" v="3" dt="2021-11-02T11:59:59.992"/>
    <p1510:client id="{6B043AD9-2C03-4442-BCAD-835AFBE7F1FC}" v="18" dt="2021-10-01T08:44:58.997"/>
    <p1510:client id="{9D4265AB-2C17-4FA8-B113-59B644C2F4DF}" v="27" dt="2021-09-27T08:29:12.614"/>
    <p1510:client id="{A00ADCD5-E70A-4A6D-969A-4B184624400A}" v="4" dt="2021-10-01T09:40:44.4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241" autoAdjust="0"/>
  </p:normalViewPr>
  <p:slideViewPr>
    <p:cSldViewPr snapToGrid="0">
      <p:cViewPr varScale="1">
        <p:scale>
          <a:sx n="67" d="100"/>
          <a:sy n="67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ahat Yurekli" userId="S::myurekli@davinci.nl::39d30ba0-5fbc-4b01-beb9-2703afa8a660" providerId="AD" clId="Web-{6B043AD9-2C03-4442-BCAD-835AFBE7F1FC}"/>
    <pc:docChg chg="modSld">
      <pc:chgData name="Melahat Yurekli" userId="S::myurekli@davinci.nl::39d30ba0-5fbc-4b01-beb9-2703afa8a660" providerId="AD" clId="Web-{6B043AD9-2C03-4442-BCAD-835AFBE7F1FC}" dt="2021-10-01T08:44:58.762" v="19" actId="20577"/>
      <pc:docMkLst>
        <pc:docMk/>
      </pc:docMkLst>
      <pc:sldChg chg="modSp">
        <pc:chgData name="Melahat Yurekli" userId="S::myurekli@davinci.nl::39d30ba0-5fbc-4b01-beb9-2703afa8a660" providerId="AD" clId="Web-{6B043AD9-2C03-4442-BCAD-835AFBE7F1FC}" dt="2021-10-01T08:44:25.496" v="4" actId="20577"/>
        <pc:sldMkLst>
          <pc:docMk/>
          <pc:sldMk cId="1426144449" sldId="257"/>
        </pc:sldMkLst>
        <pc:spChg chg="mod">
          <ac:chgData name="Melahat Yurekli" userId="S::myurekli@davinci.nl::39d30ba0-5fbc-4b01-beb9-2703afa8a660" providerId="AD" clId="Web-{6B043AD9-2C03-4442-BCAD-835AFBE7F1FC}" dt="2021-10-01T08:44:25.496" v="4" actId="20577"/>
          <ac:spMkLst>
            <pc:docMk/>
            <pc:sldMk cId="1426144449" sldId="257"/>
            <ac:spMk id="3" creationId="{00000000-0000-0000-0000-000000000000}"/>
          </ac:spMkLst>
        </pc:spChg>
      </pc:sldChg>
      <pc:sldChg chg="modSp">
        <pc:chgData name="Melahat Yurekli" userId="S::myurekli@davinci.nl::39d30ba0-5fbc-4b01-beb9-2703afa8a660" providerId="AD" clId="Web-{6B043AD9-2C03-4442-BCAD-835AFBE7F1FC}" dt="2021-10-01T08:44:30.668" v="7" actId="20577"/>
        <pc:sldMkLst>
          <pc:docMk/>
          <pc:sldMk cId="1312004810" sldId="258"/>
        </pc:sldMkLst>
        <pc:spChg chg="mod">
          <ac:chgData name="Melahat Yurekli" userId="S::myurekli@davinci.nl::39d30ba0-5fbc-4b01-beb9-2703afa8a660" providerId="AD" clId="Web-{6B043AD9-2C03-4442-BCAD-835AFBE7F1FC}" dt="2021-10-01T08:44:30.668" v="7" actId="20577"/>
          <ac:spMkLst>
            <pc:docMk/>
            <pc:sldMk cId="1312004810" sldId="258"/>
            <ac:spMk id="3" creationId="{00000000-0000-0000-0000-000000000000}"/>
          </ac:spMkLst>
        </pc:spChg>
      </pc:sldChg>
      <pc:sldChg chg="modSp">
        <pc:chgData name="Melahat Yurekli" userId="S::myurekli@davinci.nl::39d30ba0-5fbc-4b01-beb9-2703afa8a660" providerId="AD" clId="Web-{6B043AD9-2C03-4442-BCAD-835AFBE7F1FC}" dt="2021-10-01T08:44:37.715" v="11" actId="20577"/>
        <pc:sldMkLst>
          <pc:docMk/>
          <pc:sldMk cId="486688471" sldId="281"/>
        </pc:sldMkLst>
        <pc:spChg chg="mod">
          <ac:chgData name="Melahat Yurekli" userId="S::myurekli@davinci.nl::39d30ba0-5fbc-4b01-beb9-2703afa8a660" providerId="AD" clId="Web-{6B043AD9-2C03-4442-BCAD-835AFBE7F1FC}" dt="2021-10-01T08:44:37.715" v="11" actId="20577"/>
          <ac:spMkLst>
            <pc:docMk/>
            <pc:sldMk cId="486688471" sldId="281"/>
            <ac:spMk id="3" creationId="{00000000-0000-0000-0000-000000000000}"/>
          </ac:spMkLst>
        </pc:spChg>
      </pc:sldChg>
      <pc:sldChg chg="modSp">
        <pc:chgData name="Melahat Yurekli" userId="S::myurekli@davinci.nl::39d30ba0-5fbc-4b01-beb9-2703afa8a660" providerId="AD" clId="Web-{6B043AD9-2C03-4442-BCAD-835AFBE7F1FC}" dt="2021-10-01T08:44:58.762" v="19" actId="20577"/>
        <pc:sldMkLst>
          <pc:docMk/>
          <pc:sldMk cId="1555041598" sldId="282"/>
        </pc:sldMkLst>
        <pc:spChg chg="mod">
          <ac:chgData name="Melahat Yurekli" userId="S::myurekli@davinci.nl::39d30ba0-5fbc-4b01-beb9-2703afa8a660" providerId="AD" clId="Web-{6B043AD9-2C03-4442-BCAD-835AFBE7F1FC}" dt="2021-10-01T08:44:58.762" v="19" actId="20577"/>
          <ac:spMkLst>
            <pc:docMk/>
            <pc:sldMk cId="1555041598" sldId="282"/>
            <ac:spMk id="3" creationId="{00000000-0000-0000-0000-000000000000}"/>
          </ac:spMkLst>
        </pc:spChg>
      </pc:sldChg>
    </pc:docChg>
  </pc:docChgLst>
  <pc:docChgLst>
    <pc:chgData name="Aletta Oterdoom" userId="S::aoterdoom@davinci.nl::cd707498-17ed-4857-982c-22a72662a239" providerId="AD" clId="Web-{6067D9E0-37BD-4D6D-8AC6-B9BCD1204134}"/>
    <pc:docChg chg="modSld">
      <pc:chgData name="Aletta Oterdoom" userId="S::aoterdoom@davinci.nl::cd707498-17ed-4857-982c-22a72662a239" providerId="AD" clId="Web-{6067D9E0-37BD-4D6D-8AC6-B9BCD1204134}" dt="2021-11-02T11:59:55.023" v="1" actId="20577"/>
      <pc:docMkLst>
        <pc:docMk/>
      </pc:docMkLst>
      <pc:sldChg chg="modSp">
        <pc:chgData name="Aletta Oterdoom" userId="S::aoterdoom@davinci.nl::cd707498-17ed-4857-982c-22a72662a239" providerId="AD" clId="Web-{6067D9E0-37BD-4D6D-8AC6-B9BCD1204134}" dt="2021-11-02T11:59:55.023" v="1" actId="20577"/>
        <pc:sldMkLst>
          <pc:docMk/>
          <pc:sldMk cId="1698184009" sldId="256"/>
        </pc:sldMkLst>
        <pc:spChg chg="mod">
          <ac:chgData name="Aletta Oterdoom" userId="S::aoterdoom@davinci.nl::cd707498-17ed-4857-982c-22a72662a239" providerId="AD" clId="Web-{6067D9E0-37BD-4D6D-8AC6-B9BCD1204134}" dt="2021-11-02T11:59:55.023" v="1" actId="20577"/>
          <ac:spMkLst>
            <pc:docMk/>
            <pc:sldMk cId="1698184009" sldId="256"/>
            <ac:spMk id="3" creationId="{00000000-0000-0000-0000-000000000000}"/>
          </ac:spMkLst>
        </pc:spChg>
      </pc:sldChg>
    </pc:docChg>
  </pc:docChgLst>
  <pc:docChgLst>
    <pc:chgData name="Melahat Yurekli" userId="S::myurekli@davinci.nl::39d30ba0-5fbc-4b01-beb9-2703afa8a660" providerId="AD" clId="Web-{9D4265AB-2C17-4FA8-B113-59B644C2F4DF}"/>
    <pc:docChg chg="modSld">
      <pc:chgData name="Melahat Yurekli" userId="S::myurekli@davinci.nl::39d30ba0-5fbc-4b01-beb9-2703afa8a660" providerId="AD" clId="Web-{9D4265AB-2C17-4FA8-B113-59B644C2F4DF}" dt="2021-09-27T08:29:12.614" v="24" actId="20577"/>
      <pc:docMkLst>
        <pc:docMk/>
      </pc:docMkLst>
      <pc:sldChg chg="modSp">
        <pc:chgData name="Melahat Yurekli" userId="S::myurekli@davinci.nl::39d30ba0-5fbc-4b01-beb9-2703afa8a660" providerId="AD" clId="Web-{9D4265AB-2C17-4FA8-B113-59B644C2F4DF}" dt="2021-09-27T08:28:23.941" v="6" actId="20577"/>
        <pc:sldMkLst>
          <pc:docMk/>
          <pc:sldMk cId="486688471" sldId="281"/>
        </pc:sldMkLst>
        <pc:spChg chg="mod">
          <ac:chgData name="Melahat Yurekli" userId="S::myurekli@davinci.nl::39d30ba0-5fbc-4b01-beb9-2703afa8a660" providerId="AD" clId="Web-{9D4265AB-2C17-4FA8-B113-59B644C2F4DF}" dt="2021-09-27T08:28:23.941" v="6" actId="20577"/>
          <ac:spMkLst>
            <pc:docMk/>
            <pc:sldMk cId="486688471" sldId="281"/>
            <ac:spMk id="3" creationId="{00000000-0000-0000-0000-000000000000}"/>
          </ac:spMkLst>
        </pc:spChg>
      </pc:sldChg>
      <pc:sldChg chg="modSp">
        <pc:chgData name="Melahat Yurekli" userId="S::myurekli@davinci.nl::39d30ba0-5fbc-4b01-beb9-2703afa8a660" providerId="AD" clId="Web-{9D4265AB-2C17-4FA8-B113-59B644C2F4DF}" dt="2021-09-27T08:28:59.207" v="21" actId="20577"/>
        <pc:sldMkLst>
          <pc:docMk/>
          <pc:sldMk cId="1555041598" sldId="282"/>
        </pc:sldMkLst>
        <pc:spChg chg="mod">
          <ac:chgData name="Melahat Yurekli" userId="S::myurekli@davinci.nl::39d30ba0-5fbc-4b01-beb9-2703afa8a660" providerId="AD" clId="Web-{9D4265AB-2C17-4FA8-B113-59B644C2F4DF}" dt="2021-09-27T08:28:59.207" v="21" actId="20577"/>
          <ac:spMkLst>
            <pc:docMk/>
            <pc:sldMk cId="1555041598" sldId="282"/>
            <ac:spMk id="3" creationId="{00000000-0000-0000-0000-000000000000}"/>
          </ac:spMkLst>
        </pc:spChg>
      </pc:sldChg>
      <pc:sldChg chg="modSp">
        <pc:chgData name="Melahat Yurekli" userId="S::myurekli@davinci.nl::39d30ba0-5fbc-4b01-beb9-2703afa8a660" providerId="AD" clId="Web-{9D4265AB-2C17-4FA8-B113-59B644C2F4DF}" dt="2021-09-27T08:29:12.614" v="24" actId="20577"/>
        <pc:sldMkLst>
          <pc:docMk/>
          <pc:sldMk cId="763107547" sldId="283"/>
        </pc:sldMkLst>
        <pc:spChg chg="mod">
          <ac:chgData name="Melahat Yurekli" userId="S::myurekli@davinci.nl::39d30ba0-5fbc-4b01-beb9-2703afa8a660" providerId="AD" clId="Web-{9D4265AB-2C17-4FA8-B113-59B644C2F4DF}" dt="2021-09-27T08:29:12.614" v="24" actId="20577"/>
          <ac:spMkLst>
            <pc:docMk/>
            <pc:sldMk cId="763107547" sldId="283"/>
            <ac:spMk id="2" creationId="{00000000-0000-0000-0000-000000000000}"/>
          </ac:spMkLst>
        </pc:spChg>
      </pc:sldChg>
    </pc:docChg>
  </pc:docChgLst>
  <pc:docChgLst>
    <pc:chgData name="Melahat Yurekli" userId="S::myurekli@davinci.nl::39d30ba0-5fbc-4b01-beb9-2703afa8a660" providerId="AD" clId="Web-{A00ADCD5-E70A-4A6D-969A-4B184624400A}"/>
    <pc:docChg chg="modSld">
      <pc:chgData name="Melahat Yurekli" userId="S::myurekli@davinci.nl::39d30ba0-5fbc-4b01-beb9-2703afa8a660" providerId="AD" clId="Web-{A00ADCD5-E70A-4A6D-969A-4B184624400A}" dt="2021-10-01T09:40:44.431" v="3" actId="20577"/>
      <pc:docMkLst>
        <pc:docMk/>
      </pc:docMkLst>
      <pc:sldChg chg="modSp">
        <pc:chgData name="Melahat Yurekli" userId="S::myurekli@davinci.nl::39d30ba0-5fbc-4b01-beb9-2703afa8a660" providerId="AD" clId="Web-{A00ADCD5-E70A-4A6D-969A-4B184624400A}" dt="2021-10-01T09:40:44.431" v="3" actId="20577"/>
        <pc:sldMkLst>
          <pc:docMk/>
          <pc:sldMk cId="405653778" sldId="293"/>
        </pc:sldMkLst>
        <pc:spChg chg="mod">
          <ac:chgData name="Melahat Yurekli" userId="S::myurekli@davinci.nl::39d30ba0-5fbc-4b01-beb9-2703afa8a660" providerId="AD" clId="Web-{A00ADCD5-E70A-4A6D-969A-4B184624400A}" dt="2021-10-01T09:40:44.431" v="3" actId="20577"/>
          <ac:spMkLst>
            <pc:docMk/>
            <pc:sldMk cId="405653778" sldId="293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FF827-0EA3-48E5-83BB-2BEA8E562FBC}" type="datetimeFigureOut">
              <a:rPr lang="nl-NL" smtClean="0"/>
              <a:t>2-11-2021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0F55F-7BB4-4788-90CC-4EC45F9AD2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0981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0F55F-7BB4-4788-90CC-4EC45F9AD2A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7193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A6DD9-213C-44F3-94EC-ECCC4504B587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3253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0F55F-7BB4-4788-90CC-4EC45F9AD2A3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6179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 diabetes is het lichaam niet meer instaat de bloedsuiker te regelen. Dit wordt normaal gesproken geregeld door het hormoon insuline (diabetesfonds,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z.d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In Nederland komen twee types voor type één en type twee. Type twee komt het meest voor in Nederland.</a:t>
            </a:r>
          </a:p>
          <a:p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 is nou </a:t>
            </a:r>
            <a:r>
              <a:rPr lang="nl-NL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eigelijk</a:t>
            </a:r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diabetes type één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: Het lichaam van mensen met diabetes type 1 maakt te weinig insuline aan. Dit komt doordat het afweersysteem de cellen die insuline aanmaken zo goed als vernielt. Daarom moeten mensen met type één insuline spuiten (diabetesfonds,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z.d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 </a:t>
            </a:r>
          </a:p>
          <a:p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 is nou </a:t>
            </a:r>
            <a:r>
              <a:rPr lang="nl-NL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eigelijk</a:t>
            </a:r>
            <a:r>
              <a:rPr lang="nl-NL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diabetes type twee: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Bij diabetes type twee heeft het lichaam weinig/ tot geen insuline. Het lichaam reageert niet goed meer op insuline. Mensen met diabetes type twee krijgen vaak voedings- en bewegingsadviezen, en soms aangevuld met medicijnen. Ook kan het zijn dat iemand ook insuline moet spuiten (diabetesfonds, 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z.d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 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0F55F-7BB4-4788-90CC-4EC45F9AD2A3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8011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J,o,j,o,j,j</a:t>
            </a:r>
            <a:r>
              <a:rPr lang="nl-NL" dirty="0"/>
              <a:t>,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0F55F-7BB4-4788-90CC-4EC45F9AD2A3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41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121&amp;v=qdQ5_ZZ1d_Y&amp;feature=emb_log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hersenstichting.nl/1-op-de-4/isabella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137&amp;v=xkbVQI7Cr_s&amp;feature=emb_log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63ne21jDn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Zorg en veilig werken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Kinderziekte H3 kinderen en jongeren met een lichamelijke beperking </a:t>
            </a:r>
          </a:p>
        </p:txBody>
      </p:sp>
    </p:spTree>
    <p:extLst>
      <p:ext uri="{BB962C8B-B14F-4D97-AF65-F5344CB8AC3E}">
        <p14:creationId xmlns:p14="http://schemas.microsoft.com/office/powerpoint/2010/main" val="1698184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Zintuigelijke beperking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Doofheid</a:t>
            </a:r>
            <a:r>
              <a:rPr lang="nl-NL" dirty="0">
                <a:sym typeface="Wingdings" panose="05000000000000000000" pitchFamily="2" charset="2"/>
              </a:rPr>
              <a:t> de mogelijkheid om te horen is geheel afwezig. </a:t>
            </a:r>
          </a:p>
          <a:p>
            <a:r>
              <a:rPr lang="nl-NL" dirty="0">
                <a:sym typeface="Wingdings" panose="05000000000000000000" pitchFamily="2" charset="2"/>
              </a:rPr>
              <a:t>Slechthorendheid iemand beperkt kan horen en dit is niet voldoende gecorrigeerd kan worden door hulpmiddelen zoals gehoorapparaat. </a:t>
            </a:r>
          </a:p>
          <a:p>
            <a:r>
              <a:rPr lang="nl-NL" dirty="0">
                <a:sym typeface="Wingdings" panose="05000000000000000000" pitchFamily="2" charset="2"/>
              </a:rPr>
              <a:t>Blindheid iemand minder dan 5 %ziet.</a:t>
            </a:r>
          </a:p>
          <a:p>
            <a:r>
              <a:rPr lang="nl-NL" dirty="0">
                <a:sym typeface="Wingdings" panose="05000000000000000000" pitchFamily="2" charset="2"/>
              </a:rPr>
              <a:t>Slechtziendheid  wanneer de mogelijkheid om te zien beperkt is en een bril onvoldoende helpt.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26048"/>
          <a:stretch/>
        </p:blipFill>
        <p:spPr>
          <a:xfrm>
            <a:off x="9569333" y="5139559"/>
            <a:ext cx="2194369" cy="1557829"/>
          </a:xfrm>
          <a:prstGeom prst="rect">
            <a:avLst/>
          </a:prstGeom>
        </p:spPr>
      </p:pic>
      <p:pic>
        <p:nvPicPr>
          <p:cNvPr id="1026" name="Picture 2" descr="Onderzoek moet resultaat van cochleair implantaat beter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97" y="5145673"/>
            <a:ext cx="2813050" cy="155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010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aandachtspunten bij het begeleiden van kinderen met een zintuiglijk beperking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marL="305435" indent="-305435"/>
            <a:r>
              <a:rPr lang="nl-NL" sz="2000" dirty="0"/>
              <a:t>Vraag om aandacht door even lichamelijk contact te maken;</a:t>
            </a:r>
          </a:p>
          <a:p>
            <a:pPr marL="305435" indent="-305435"/>
            <a:r>
              <a:rPr lang="nl-NL" sz="2000" dirty="0"/>
              <a:t>Benader iemand niet van achteren, hij hoort je niet kan schrikken;</a:t>
            </a:r>
          </a:p>
          <a:p>
            <a:pPr marL="305435" indent="-305435"/>
            <a:r>
              <a:rPr lang="nl-NL" sz="2000" dirty="0"/>
              <a:t>Zorg ervoor dat de ander je kan aankijken als je spreekt;</a:t>
            </a:r>
          </a:p>
          <a:p>
            <a:pPr marL="305435" indent="-305435"/>
            <a:r>
              <a:rPr lang="nl-NL" sz="2000" dirty="0"/>
              <a:t>Herhaal zo nodig hetzelfde in andere woorden;</a:t>
            </a:r>
          </a:p>
          <a:p>
            <a:pPr marL="305435" indent="-305435"/>
            <a:r>
              <a:rPr lang="nl-NL" sz="2000" dirty="0"/>
              <a:t>Zorg voor een goed verlichte ruimte en ga met je gezicht naar het licht toe zitten;</a:t>
            </a:r>
          </a:p>
          <a:p>
            <a:pPr marL="305435" indent="-305435"/>
            <a:r>
              <a:rPr lang="nl-NL" sz="2000" dirty="0"/>
              <a:t>Leg altijd uit waarom je om een misverstand moet lachen, zodat de ander niet het gevoel krijgt at je hem uitlacht;</a:t>
            </a:r>
          </a:p>
          <a:p>
            <a:pPr marL="305435" indent="-305435"/>
            <a:r>
              <a:rPr lang="nl-NL" sz="2000" dirty="0"/>
              <a:t>Praat duidelijk, niet te snel en ook niet te overdreven;</a:t>
            </a:r>
          </a:p>
          <a:p>
            <a:pPr marL="305435" indent="-305435"/>
            <a:r>
              <a:rPr lang="nl-NL" sz="2000" dirty="0"/>
              <a:t>Mijn rumoerige ruimten, want horen en spreken kosten veel energie en in rumoerige ruimtes nog mee</a:t>
            </a:r>
          </a:p>
        </p:txBody>
      </p:sp>
      <p:sp>
        <p:nvSpPr>
          <p:cNvPr id="5" name="Rechthoek 4"/>
          <p:cNvSpPr/>
          <p:nvPr/>
        </p:nvSpPr>
        <p:spPr>
          <a:xfrm rot="11037820" flipV="1">
            <a:off x="6756715" y="2086504"/>
            <a:ext cx="523453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Totale communicatie </a:t>
            </a:r>
          </a:p>
        </p:txBody>
      </p:sp>
    </p:spTree>
    <p:extLst>
      <p:ext uri="{BB962C8B-B14F-4D97-AF65-F5344CB8AC3E}">
        <p14:creationId xmlns:p14="http://schemas.microsoft.com/office/powerpoint/2010/main" val="405653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Orgaanbeperking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Er is sprake van een orgaanbeperking wanneer een bepaald orgaan niet, gedeeltelijk of niet goed functioneert. </a:t>
            </a:r>
          </a:p>
          <a:p>
            <a:r>
              <a:rPr lang="nl-NL" dirty="0"/>
              <a:t>Voorbeelden </a:t>
            </a:r>
            <a:r>
              <a:rPr lang="nl-NL" dirty="0">
                <a:sym typeface="Wingdings" panose="05000000000000000000" pitchFamily="2" charset="2"/>
              </a:rPr>
              <a:t> COPD, Diabetes, hartfalen, nierziekten</a:t>
            </a:r>
          </a:p>
          <a:p>
            <a:r>
              <a:rPr lang="nl-NL" dirty="0">
                <a:sym typeface="Wingdings" panose="05000000000000000000" pitchFamily="2" charset="2"/>
              </a:rPr>
              <a:t>Een </a:t>
            </a:r>
            <a:r>
              <a:rPr lang="nl-NL" b="1" dirty="0">
                <a:sym typeface="Wingdings" panose="05000000000000000000" pitchFamily="2" charset="2"/>
              </a:rPr>
              <a:t>progressieve ziekte  </a:t>
            </a:r>
            <a:r>
              <a:rPr lang="nl-NL" dirty="0">
                <a:sym typeface="Wingdings" panose="05000000000000000000" pitchFamily="2" charset="2"/>
              </a:rPr>
              <a:t> de ziekte wordt steeds erger overlijden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b="1" dirty="0"/>
              <a:t>Diabetes</a:t>
            </a:r>
            <a:r>
              <a:rPr lang="nl-NL" dirty="0"/>
              <a:t>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dirty="0">
                <a:hlinkClick r:id="rId3"/>
              </a:rPr>
              <a:t>https://www.youtube.com/watch?time_continue=121&amp;v=qdQ5_ZZ1d_Y&amp;feature=emb_logo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/>
          <a:srcRect b="14414"/>
          <a:stretch/>
        </p:blipFill>
        <p:spPr>
          <a:xfrm>
            <a:off x="8849594" y="3803074"/>
            <a:ext cx="2954163" cy="273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5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NAH en Epilepsie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NAH</a:t>
            </a:r>
            <a:r>
              <a:rPr lang="nl-NL" dirty="0">
                <a:sym typeface="Wingdings" panose="05000000000000000000" pitchFamily="2" charset="2"/>
              </a:rPr>
              <a:t> Niet aangeboren letsel  verzamelnaam voor alle letsels aan de hersen die op later leeftijd is ontstaan. 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Bijvoorbeeld; ongeval, trauma, ziekte  </a:t>
            </a:r>
            <a:r>
              <a:rPr lang="nl-NL" dirty="0">
                <a:hlinkClick r:id="rId2"/>
              </a:rPr>
              <a:t>https://www.hersenstichting.nl/1-op-de-4/isabella/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Epilepsie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dirty="0"/>
              <a:t>Epilepsie is een aandoening die zich uit in de vorm van aanvallen. Aanvallen ontstaan door een plotselinge, tijdelijke verstoring van de elektrische prikkeloverdracht in de hersenen.</a:t>
            </a:r>
          </a:p>
          <a:p>
            <a:pPr lvl="1"/>
            <a:r>
              <a:rPr lang="nl-NL" dirty="0"/>
              <a:t>Er zijn verschillende soorten aanvallen en oorzaken. 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3019" y="4686301"/>
            <a:ext cx="2006259" cy="174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225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Stellingen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b="1" dirty="0"/>
              <a:t>JUIST of ONJUIST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1193" y="1866900"/>
            <a:ext cx="10810708" cy="4781550"/>
          </a:xfrm>
        </p:spPr>
        <p:txBody>
          <a:bodyPr>
            <a:normAutofit/>
          </a:bodyPr>
          <a:lstStyle/>
          <a:p>
            <a:r>
              <a:rPr lang="nl-NL" sz="2400" dirty="0"/>
              <a:t>Beperkingen zijn moeilijkheden die iemand heeft met het uitvoeren van activiteiten.</a:t>
            </a:r>
          </a:p>
          <a:p>
            <a:r>
              <a:rPr lang="nl-NL" sz="2400" dirty="0"/>
              <a:t>Ziekte is een overkoepelend begrip voor het geheel van symptomen, ziekteverschijnselen, aandoeningen, beperkingen en letsels</a:t>
            </a:r>
          </a:p>
          <a:p>
            <a:r>
              <a:rPr lang="nl-NL" sz="2400" dirty="0"/>
              <a:t>Beperkingen op verstandelijk gebied kunnen aangeboren en niet-aangeboren zijn.</a:t>
            </a:r>
          </a:p>
          <a:p>
            <a:r>
              <a:rPr lang="nl-NL" sz="2400" dirty="0"/>
              <a:t>Er zijn twee manieren waarop je mensen met een verstandelijke beperking kunt indelen: op basis van intelligentie en op basis van leeftijd </a:t>
            </a:r>
          </a:p>
          <a:p>
            <a:r>
              <a:rPr lang="nl-NL" sz="2400" dirty="0"/>
              <a:t>Het fragiele-X-syndroom is de meest voorkomende erfelijk bepaalde verstandelijke beperking</a:t>
            </a:r>
          </a:p>
          <a:p>
            <a:r>
              <a:rPr lang="nl-NL" sz="2400" dirty="0"/>
              <a:t>Epilepsie is een voorbeeld van een bewustzijnsstoornis</a:t>
            </a:r>
          </a:p>
        </p:txBody>
      </p:sp>
    </p:spTree>
    <p:extLst>
      <p:ext uri="{BB962C8B-B14F-4D97-AF65-F5344CB8AC3E}">
        <p14:creationId xmlns:p14="http://schemas.microsoft.com/office/powerpoint/2010/main" val="92095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Afsluiten en vooruitblikken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Afsluiten</a:t>
            </a:r>
          </a:p>
          <a:p>
            <a:pPr lvl="1"/>
            <a:r>
              <a:rPr lang="nl-NL" dirty="0"/>
              <a:t>Wat neem je uit deze les?</a:t>
            </a:r>
          </a:p>
          <a:p>
            <a:pPr lvl="1"/>
            <a:r>
              <a:rPr lang="nl-NL" dirty="0"/>
              <a:t>Terugblikken op de lesdoelen. </a:t>
            </a:r>
          </a:p>
          <a:p>
            <a:endParaRPr lang="nl-NL" dirty="0"/>
          </a:p>
          <a:p>
            <a:r>
              <a:rPr lang="nl-NL" b="1" dirty="0"/>
              <a:t>Vooruitblikken</a:t>
            </a:r>
          </a:p>
          <a:p>
            <a:pPr lvl="1"/>
            <a:r>
              <a:rPr lang="nl-NL"/>
              <a:t>Thema  </a:t>
            </a:r>
            <a:r>
              <a:rPr lang="nl-NL" dirty="0"/>
              <a:t>‘ziekte en aandoeningen’</a:t>
            </a:r>
          </a:p>
          <a:p>
            <a:pPr marL="324000" lvl="1" indent="0">
              <a:buNone/>
            </a:pPr>
            <a:endParaRPr lang="nl-NL" dirty="0"/>
          </a:p>
        </p:txBody>
      </p:sp>
      <p:pic>
        <p:nvPicPr>
          <p:cNvPr id="4" name="Afbeelding 3" descr="Light Bulb Idea Enlightenment · Free vector graphic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055" y="2441933"/>
            <a:ext cx="3308160" cy="369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29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Lesprogramma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nl-NL" sz="3600" dirty="0"/>
              <a:t>Lesdoelen </a:t>
            </a:r>
          </a:p>
          <a:p>
            <a:pPr marL="305435" indent="-305435"/>
            <a:r>
              <a:rPr lang="nl-NL" sz="3600" dirty="0"/>
              <a:t>Theorie + filmpje + opdrachten  ‘lichamelijke beperking’</a:t>
            </a:r>
          </a:p>
          <a:p>
            <a:pPr marL="305435" indent="-305435"/>
            <a:r>
              <a:rPr lang="nl-NL" sz="3600" dirty="0"/>
              <a:t>Afsluiten en vooruitblikken </a:t>
            </a:r>
          </a:p>
        </p:txBody>
      </p:sp>
    </p:spTree>
    <p:extLst>
      <p:ext uri="{BB962C8B-B14F-4D97-AF65-F5344CB8AC3E}">
        <p14:creationId xmlns:p14="http://schemas.microsoft.com/office/powerpoint/2010/main" val="1426144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err="1"/>
              <a:t>Lesdoel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Kennis </a:t>
            </a:r>
            <a:r>
              <a:rPr lang="en-US" sz="3600" err="1"/>
              <a:t>hebben</a:t>
            </a:r>
            <a:r>
              <a:rPr lang="en-US" sz="3600" dirty="0"/>
              <a:t> over de </a:t>
            </a:r>
            <a:r>
              <a:rPr lang="en-US" sz="3600" err="1"/>
              <a:t>oorzaken</a:t>
            </a:r>
            <a:r>
              <a:rPr lang="en-US" sz="3600" dirty="0"/>
              <a:t>, </a:t>
            </a:r>
            <a:r>
              <a:rPr lang="en-US" sz="3600" err="1"/>
              <a:t>gevolgen</a:t>
            </a:r>
            <a:r>
              <a:rPr lang="en-US" sz="3600" dirty="0"/>
              <a:t> </a:t>
            </a:r>
            <a:r>
              <a:rPr lang="en-US" sz="3600" err="1"/>
              <a:t>en</a:t>
            </a:r>
            <a:r>
              <a:rPr lang="en-US" sz="3600" dirty="0"/>
              <a:t> </a:t>
            </a:r>
            <a:r>
              <a:rPr lang="en-US" sz="3600" err="1"/>
              <a:t>begeleiding</a:t>
            </a:r>
            <a:r>
              <a:rPr lang="en-US" sz="3600" dirty="0"/>
              <a:t> van </a:t>
            </a:r>
            <a:r>
              <a:rPr lang="en-US" sz="3600" err="1"/>
              <a:t>kinderen</a:t>
            </a:r>
            <a:r>
              <a:rPr lang="en-US" sz="3600" dirty="0"/>
              <a:t> </a:t>
            </a:r>
            <a:r>
              <a:rPr lang="en-US" sz="3600" err="1"/>
              <a:t>en</a:t>
            </a:r>
            <a:r>
              <a:rPr lang="en-US" sz="3600" dirty="0"/>
              <a:t> </a:t>
            </a:r>
            <a:r>
              <a:rPr lang="en-US" sz="3600" err="1"/>
              <a:t>jongeren</a:t>
            </a:r>
            <a:r>
              <a:rPr lang="en-US" sz="3600" dirty="0"/>
              <a:t> met </a:t>
            </a:r>
            <a:r>
              <a:rPr lang="en-US" sz="3600" err="1"/>
              <a:t>een</a:t>
            </a:r>
            <a:r>
              <a:rPr lang="en-US" sz="3600" dirty="0"/>
              <a:t> </a:t>
            </a:r>
            <a:r>
              <a:rPr lang="en-US" sz="3600" err="1"/>
              <a:t>lichamelijke</a:t>
            </a:r>
            <a:r>
              <a:rPr lang="en-US" sz="3600" dirty="0"/>
              <a:t> </a:t>
            </a:r>
            <a:r>
              <a:rPr lang="en-US" sz="3600" err="1"/>
              <a:t>beperking</a:t>
            </a:r>
            <a:r>
              <a:rPr lang="en-US" sz="3600" dirty="0"/>
              <a:t> (</a:t>
            </a:r>
            <a:r>
              <a:rPr lang="en-US" sz="3600" err="1"/>
              <a:t>dwarsleasie</a:t>
            </a:r>
            <a:r>
              <a:rPr lang="en-US" sz="3600" dirty="0"/>
              <a:t>, Spina bifida, </a:t>
            </a:r>
            <a:r>
              <a:rPr lang="en-US" sz="3600" err="1"/>
              <a:t>spierziekten</a:t>
            </a:r>
            <a:r>
              <a:rPr lang="en-US" sz="3600" dirty="0"/>
              <a:t>, </a:t>
            </a:r>
            <a:r>
              <a:rPr lang="en-US" sz="3600" err="1"/>
              <a:t>zintuigelijke</a:t>
            </a:r>
            <a:r>
              <a:rPr lang="en-US" sz="3600" dirty="0"/>
              <a:t> </a:t>
            </a:r>
            <a:r>
              <a:rPr lang="en-US" sz="3600" err="1"/>
              <a:t>beperkingen</a:t>
            </a:r>
            <a:r>
              <a:rPr 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12004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Lichamelijke beperking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677504"/>
          </a:xfrm>
        </p:spPr>
        <p:txBody>
          <a:bodyPr>
            <a:normAutofit fontScale="92500" lnSpcReduction="20000"/>
          </a:bodyPr>
          <a:lstStyle/>
          <a:p>
            <a:pPr marL="305435" indent="-305435"/>
            <a:r>
              <a:rPr lang="nl-NL" sz="2400" dirty="0"/>
              <a:t>In Nederland 2,3 miljoen zelfstandig wonende mensen met een matige of ernstige beperking</a:t>
            </a:r>
          </a:p>
          <a:p>
            <a:pPr marL="305435" indent="-305435"/>
            <a:r>
              <a:rPr lang="nl-NL" sz="2400" dirty="0"/>
              <a:t>Vaker bij vrouwen dan mannen</a:t>
            </a:r>
          </a:p>
          <a:p>
            <a:pPr marL="305435" indent="-305435"/>
            <a:r>
              <a:rPr lang="nl-NL" sz="2400" dirty="0"/>
              <a:t>De term ‘beperking’ (</a:t>
            </a:r>
            <a:r>
              <a:rPr lang="nl-NL" sz="2400" dirty="0" err="1"/>
              <a:t>v.b</a:t>
            </a:r>
            <a:r>
              <a:rPr lang="nl-NL" sz="2400" dirty="0"/>
              <a:t> visuele beperking)</a:t>
            </a:r>
          </a:p>
          <a:p>
            <a:pPr marL="305435" indent="-305435"/>
            <a:r>
              <a:rPr lang="nl-NL" sz="2400" dirty="0"/>
              <a:t>Het dagelijkse functionering is niet vanzelfsprekend. </a:t>
            </a:r>
          </a:p>
          <a:p>
            <a:pPr marL="305435" indent="-305435"/>
            <a:r>
              <a:rPr lang="nl-NL" sz="2400" b="1" u="sng" dirty="0"/>
              <a:t>Problemen:</a:t>
            </a:r>
          </a:p>
          <a:p>
            <a:pPr marL="305435" indent="-305435" algn="ctr">
              <a:buFont typeface="Wingdings" panose="05000000000000000000" pitchFamily="2" charset="2"/>
              <a:buChar char="Ø"/>
            </a:pPr>
            <a:r>
              <a:rPr lang="nl-NL" sz="2400" dirty="0"/>
              <a:t>Voeding en uitscheiding</a:t>
            </a:r>
          </a:p>
          <a:p>
            <a:pPr marL="305435" indent="-305435" algn="ctr">
              <a:buFont typeface="Wingdings" panose="05000000000000000000" pitchFamily="2" charset="2"/>
              <a:buChar char="Ø"/>
            </a:pPr>
            <a:r>
              <a:rPr lang="nl-NL" sz="2400" dirty="0"/>
              <a:t>Mobiliteit</a:t>
            </a:r>
          </a:p>
          <a:p>
            <a:pPr marL="305435" indent="-305435" algn="ctr">
              <a:buFont typeface="Wingdings" panose="05000000000000000000" pitchFamily="2" charset="2"/>
              <a:buChar char="Ø"/>
            </a:pPr>
            <a:r>
              <a:rPr lang="nl-NL" sz="2400" dirty="0"/>
              <a:t>Communicatie</a:t>
            </a:r>
          </a:p>
          <a:p>
            <a:pPr marL="305435" indent="-305435" algn="ctr">
              <a:buFont typeface="Wingdings" panose="05000000000000000000" pitchFamily="2" charset="2"/>
              <a:buChar char="Ø"/>
            </a:pPr>
            <a:r>
              <a:rPr lang="nl-NL" sz="2400" dirty="0"/>
              <a:t>Wonen en werken</a:t>
            </a:r>
          </a:p>
          <a:p>
            <a:pPr marL="305435" indent="-305435" algn="ctr">
              <a:buFont typeface="Wingdings" panose="05000000000000000000" pitchFamily="2" charset="2"/>
              <a:buChar char="Ø"/>
            </a:pPr>
            <a:r>
              <a:rPr lang="nl-NL" sz="2400" dirty="0"/>
              <a:t>Relaties </a:t>
            </a:r>
          </a:p>
          <a:p>
            <a:pPr marL="305435" indent="-305435"/>
            <a:r>
              <a:rPr lang="nl-NL" dirty="0">
                <a:hlinkClick r:id="rId3"/>
              </a:rPr>
              <a:t>https://www.youtube.com/watch?time_continue=137&amp;v=xkbVQI7Cr_s&amp;feature=emb_logo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7511" y="3640468"/>
            <a:ext cx="4884489" cy="2728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6688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Functiebeperking op lichamelijk gebied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8641" y="2180496"/>
            <a:ext cx="11082166" cy="442716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05435" indent="-305435">
              <a:buFont typeface="Wingdings" panose="05000000000000000000" pitchFamily="2" charset="2"/>
              <a:buChar char="§"/>
            </a:pPr>
            <a:r>
              <a:rPr lang="en-US" sz="2600" dirty="0" err="1"/>
              <a:t>Lichamelijke</a:t>
            </a:r>
            <a:r>
              <a:rPr lang="en-US" sz="2600" dirty="0"/>
              <a:t> </a:t>
            </a:r>
            <a:r>
              <a:rPr lang="en-US" sz="2600" dirty="0" err="1"/>
              <a:t>beperkingen</a:t>
            </a:r>
            <a:r>
              <a:rPr lang="en-US" sz="2600" dirty="0"/>
              <a:t> </a:t>
            </a:r>
            <a:r>
              <a:rPr lang="en-US" sz="2600" dirty="0" err="1"/>
              <a:t>kunnen</a:t>
            </a:r>
            <a:r>
              <a:rPr lang="en-US" sz="2600" dirty="0"/>
              <a:t> </a:t>
            </a:r>
            <a:r>
              <a:rPr lang="en-US" sz="2600" dirty="0" err="1"/>
              <a:t>aangeboren</a:t>
            </a:r>
            <a:r>
              <a:rPr lang="en-US" sz="2600" dirty="0"/>
              <a:t> </a:t>
            </a:r>
            <a:r>
              <a:rPr lang="en-US" sz="2600" dirty="0" err="1"/>
              <a:t>zijn</a:t>
            </a:r>
            <a:r>
              <a:rPr lang="en-US" sz="2600" dirty="0"/>
              <a:t> of later </a:t>
            </a:r>
            <a:r>
              <a:rPr lang="en-US" sz="2600" dirty="0" err="1"/>
              <a:t>komen</a:t>
            </a:r>
            <a:endParaRPr lang="en-US" sz="2600" dirty="0"/>
          </a:p>
          <a:p>
            <a:pPr marL="305435" indent="-305435">
              <a:buFont typeface="Wingdings" panose="05000000000000000000" pitchFamily="2" charset="2"/>
              <a:buChar char="§"/>
            </a:pPr>
            <a:r>
              <a:rPr lang="en-US" sz="2600" dirty="0" err="1"/>
              <a:t>Aangeboren</a:t>
            </a:r>
            <a:r>
              <a:rPr lang="en-US" sz="2600" dirty="0"/>
              <a:t> </a:t>
            </a:r>
            <a:r>
              <a:rPr lang="en-US" sz="2600" dirty="0" err="1"/>
              <a:t>lichamelijke</a:t>
            </a:r>
            <a:r>
              <a:rPr lang="en-US" sz="2600" dirty="0"/>
              <a:t> </a:t>
            </a:r>
            <a:r>
              <a:rPr lang="en-US" sz="2600" dirty="0" err="1"/>
              <a:t>beperking</a:t>
            </a:r>
            <a:r>
              <a:rPr lang="en-US" sz="2600" dirty="0"/>
              <a:t> </a:t>
            </a:r>
            <a:r>
              <a:rPr lang="en-US" sz="2600" dirty="0" err="1"/>
              <a:t>kan</a:t>
            </a:r>
            <a:r>
              <a:rPr lang="en-US" sz="2600" dirty="0"/>
              <a:t> </a:t>
            </a:r>
            <a:r>
              <a:rPr lang="en-US" sz="2600" dirty="0" err="1"/>
              <a:t>negatieve</a:t>
            </a:r>
            <a:r>
              <a:rPr lang="en-US" sz="2600" dirty="0"/>
              <a:t> </a:t>
            </a:r>
            <a:r>
              <a:rPr lang="en-US" sz="2600" dirty="0" err="1"/>
              <a:t>invloed</a:t>
            </a:r>
            <a:r>
              <a:rPr lang="en-US" sz="2600" dirty="0"/>
              <a:t> </a:t>
            </a:r>
            <a:r>
              <a:rPr lang="en-US" sz="2600" dirty="0" err="1"/>
              <a:t>hebben</a:t>
            </a:r>
            <a:r>
              <a:rPr lang="en-US" sz="2600" dirty="0"/>
              <a:t> op </a:t>
            </a:r>
            <a:r>
              <a:rPr lang="en-US" sz="2600" dirty="0" err="1"/>
              <a:t>totale</a:t>
            </a:r>
            <a:r>
              <a:rPr lang="en-US" sz="2600" dirty="0"/>
              <a:t> </a:t>
            </a:r>
            <a:r>
              <a:rPr lang="en-US" sz="2600" dirty="0" err="1"/>
              <a:t>ontwikkeling</a:t>
            </a:r>
            <a:r>
              <a:rPr lang="en-US" sz="2600" dirty="0"/>
              <a:t> van kind</a:t>
            </a:r>
          </a:p>
          <a:p>
            <a:pPr marL="305435" indent="-305435"/>
            <a:endParaRPr lang="nl-NL" sz="2600" dirty="0"/>
          </a:p>
          <a:p>
            <a:pPr marL="305435" indent="-305435"/>
            <a:r>
              <a:rPr lang="en-US" sz="2600" dirty="0"/>
              <a:t>Er </a:t>
            </a:r>
            <a:r>
              <a:rPr lang="en-US" sz="2600" dirty="0" err="1"/>
              <a:t>zijn</a:t>
            </a:r>
            <a:r>
              <a:rPr lang="en-US" sz="2600" dirty="0"/>
              <a:t> </a:t>
            </a:r>
            <a:r>
              <a:rPr lang="en-US" sz="2600" dirty="0" err="1"/>
              <a:t>verschillende</a:t>
            </a:r>
            <a:r>
              <a:rPr lang="en-US" sz="2600" dirty="0"/>
              <a:t> </a:t>
            </a:r>
            <a:r>
              <a:rPr lang="en-US" sz="2600" dirty="0" err="1"/>
              <a:t>functie</a:t>
            </a:r>
            <a:r>
              <a:rPr lang="en-US" sz="2600" dirty="0"/>
              <a:t> </a:t>
            </a:r>
            <a:r>
              <a:rPr lang="en-US" sz="2600" dirty="0" err="1"/>
              <a:t>beperkingen</a:t>
            </a:r>
            <a:r>
              <a:rPr lang="en-US" sz="2600" dirty="0"/>
              <a:t>:</a:t>
            </a:r>
          </a:p>
          <a:p>
            <a:pPr marL="629920" lvl="1" indent="-305435"/>
            <a:r>
              <a:rPr lang="en-US" sz="2200" dirty="0" err="1"/>
              <a:t>Motorisch</a:t>
            </a:r>
            <a:r>
              <a:rPr lang="en-US" sz="2200" dirty="0"/>
              <a:t> (</a:t>
            </a:r>
            <a:r>
              <a:rPr lang="en-US" sz="2200" dirty="0" err="1"/>
              <a:t>dwarslesie</a:t>
            </a:r>
            <a:r>
              <a:rPr lang="en-US" sz="2200" dirty="0"/>
              <a:t>, spina </a:t>
            </a:r>
            <a:r>
              <a:rPr lang="en-US" sz="2200" dirty="0" err="1"/>
              <a:t>bifda</a:t>
            </a:r>
            <a:r>
              <a:rPr lang="en-US" sz="2200" dirty="0"/>
              <a:t>, </a:t>
            </a:r>
            <a:r>
              <a:rPr lang="en-US" sz="2200" dirty="0" err="1"/>
              <a:t>spierziekte</a:t>
            </a:r>
            <a:r>
              <a:rPr lang="en-US" sz="2200" dirty="0"/>
              <a:t>)</a:t>
            </a:r>
          </a:p>
          <a:p>
            <a:pPr marL="629920" lvl="1" indent="-305435"/>
            <a:r>
              <a:rPr lang="en-US" sz="2200" dirty="0"/>
              <a:t>Zintuigelijk </a:t>
            </a:r>
          </a:p>
          <a:p>
            <a:pPr marL="629920" lvl="1" indent="-305435"/>
            <a:r>
              <a:rPr lang="en-US" sz="2200" dirty="0" err="1"/>
              <a:t>Orgaan</a:t>
            </a:r>
            <a:r>
              <a:rPr lang="en-US" sz="2200" dirty="0"/>
              <a:t> ( </a:t>
            </a:r>
            <a:r>
              <a:rPr lang="en-US" sz="2200" dirty="0" err="1"/>
              <a:t>nierziekte</a:t>
            </a:r>
            <a:r>
              <a:rPr lang="en-US" sz="2200" dirty="0"/>
              <a:t>, diabetes) </a:t>
            </a:r>
          </a:p>
          <a:p>
            <a:pPr marL="629920" lvl="1" indent="-305435"/>
            <a:r>
              <a:rPr lang="en-US" sz="2200" dirty="0" err="1"/>
              <a:t>Bewustzijnstoornissen</a:t>
            </a:r>
            <a:r>
              <a:rPr lang="en-US" sz="2200" dirty="0"/>
              <a:t> ( Coma)</a:t>
            </a:r>
          </a:p>
          <a:p>
            <a:pPr marL="629920" lvl="1" indent="-305435"/>
            <a:r>
              <a:rPr lang="en-US" sz="2200" dirty="0" err="1"/>
              <a:t>Geheugenstoornissen</a:t>
            </a:r>
            <a:r>
              <a:rPr lang="en-US" sz="2200" dirty="0"/>
              <a:t> </a:t>
            </a:r>
          </a:p>
          <a:p>
            <a:pPr marL="629920" lvl="1" indent="-305435"/>
            <a:r>
              <a:rPr lang="en-US" sz="2200" dirty="0" err="1"/>
              <a:t>Spraak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taalstoornissen</a:t>
            </a:r>
            <a:endParaRPr lang="en-US" sz="2200" dirty="0"/>
          </a:p>
          <a:p>
            <a:pPr marL="629920" lvl="1" indent="-30543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041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Motorische beperking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Een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motorische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beperking</a:t>
            </a:r>
            <a:r>
              <a:rPr lang="en-US" dirty="0">
                <a:solidFill>
                  <a:schemeClr val="tx1"/>
                </a:solidFill>
              </a:rPr>
              <a:t> is </a:t>
            </a:r>
            <a:r>
              <a:rPr lang="en-US" dirty="0" err="1">
                <a:solidFill>
                  <a:schemeClr val="tx1"/>
                </a:solidFill>
              </a:rPr>
              <a:t>een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stoornis</a:t>
            </a:r>
            <a:r>
              <a:rPr lang="en-US" dirty="0">
                <a:solidFill>
                  <a:schemeClr val="tx1"/>
                </a:solidFill>
              </a:rPr>
              <a:t> in of </a:t>
            </a:r>
            <a:r>
              <a:rPr lang="en-US" dirty="0" err="1">
                <a:solidFill>
                  <a:schemeClr val="tx1"/>
                </a:solidFill>
              </a:rPr>
              <a:t>aan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ledematen</a:t>
            </a:r>
            <a:r>
              <a:rPr lang="en-US" dirty="0">
                <a:solidFill>
                  <a:schemeClr val="tx1"/>
                </a:solidFill>
              </a:rPr>
              <a:t>,  </a:t>
            </a:r>
            <a:r>
              <a:rPr lang="en-US" dirty="0" err="1">
                <a:solidFill>
                  <a:schemeClr val="tx1"/>
                </a:solidFill>
              </a:rPr>
              <a:t>waardoor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iemand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gehinderd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wordt</a:t>
            </a:r>
            <a:r>
              <a:rPr lang="en-US" dirty="0">
                <a:solidFill>
                  <a:schemeClr val="tx1"/>
                </a:solidFill>
              </a:rPr>
              <a:t> in </a:t>
            </a:r>
            <a:r>
              <a:rPr lang="en-US" dirty="0" err="1">
                <a:solidFill>
                  <a:schemeClr val="tx1"/>
                </a:solidFill>
              </a:rPr>
              <a:t>handelen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en</a:t>
            </a:r>
            <a:r>
              <a:rPr lang="en-US" dirty="0">
                <a:solidFill>
                  <a:schemeClr val="tx1"/>
                </a:solidFill>
              </a:rPr>
              <a:t>/of </a:t>
            </a:r>
            <a:r>
              <a:rPr lang="en-US" dirty="0" err="1">
                <a:solidFill>
                  <a:schemeClr val="tx1"/>
                </a:solidFill>
              </a:rPr>
              <a:t>bewegen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7407" y="3957341"/>
            <a:ext cx="3894082" cy="261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107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7639" y="679195"/>
            <a:ext cx="10058400" cy="972065"/>
          </a:xfrm>
        </p:spPr>
        <p:txBody>
          <a:bodyPr/>
          <a:lstStyle/>
          <a:p>
            <a:r>
              <a:rPr lang="en-US" dirty="0" err="1"/>
              <a:t>Dwarslaesie</a:t>
            </a:r>
            <a:r>
              <a:rPr lang="en-US" dirty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Beschadiging</a:t>
            </a:r>
            <a:r>
              <a:rPr lang="en-US" dirty="0"/>
              <a:t> </a:t>
            </a:r>
            <a:r>
              <a:rPr lang="en-US" dirty="0" err="1"/>
              <a:t>ruggenmerg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gevolgen</a:t>
            </a:r>
            <a:r>
              <a:rPr lang="en-US" dirty="0"/>
              <a:t> </a:t>
            </a:r>
            <a:r>
              <a:rPr lang="en-US" dirty="0" err="1"/>
              <a:t>uitval</a:t>
            </a:r>
            <a:r>
              <a:rPr lang="en-US" dirty="0"/>
              <a:t> </a:t>
            </a:r>
            <a:r>
              <a:rPr lang="en-US" dirty="0" err="1"/>
              <a:t>motoriek</a:t>
            </a:r>
            <a:r>
              <a:rPr lang="en-US" dirty="0"/>
              <a:t> (</a:t>
            </a:r>
            <a:r>
              <a:rPr lang="en-US" dirty="0" err="1"/>
              <a:t>verlamming</a:t>
            </a:r>
            <a:r>
              <a:rPr lang="en-US" dirty="0"/>
              <a:t>)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gevoel</a:t>
            </a:r>
            <a:r>
              <a:rPr lang="en-US" dirty="0"/>
              <a:t> </a:t>
            </a:r>
            <a:r>
              <a:rPr lang="en-US" dirty="0" err="1"/>
              <a:t>vanaf</a:t>
            </a:r>
            <a:r>
              <a:rPr lang="en-US" dirty="0"/>
              <a:t> </a:t>
            </a:r>
            <a:r>
              <a:rPr lang="en-US" dirty="0" err="1"/>
              <a:t>beschadiging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Volledig</a:t>
            </a:r>
            <a:r>
              <a:rPr lang="en-US" dirty="0"/>
              <a:t> of </a:t>
            </a:r>
            <a:r>
              <a:rPr lang="en-US" dirty="0" err="1"/>
              <a:t>gedeeltelijk</a:t>
            </a:r>
            <a:r>
              <a:rPr lang="en-US" dirty="0"/>
              <a:t> (</a:t>
            </a:r>
            <a:r>
              <a:rPr lang="en-US" dirty="0" err="1"/>
              <a:t>herstel</a:t>
            </a:r>
            <a:r>
              <a:rPr lang="en-US" dirty="0"/>
              <a:t> </a:t>
            </a:r>
            <a:r>
              <a:rPr lang="en-US" dirty="0" err="1"/>
              <a:t>mogelijk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gedeeltelijk</a:t>
            </a:r>
            <a:r>
              <a:rPr lang="en-US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Vaak</a:t>
            </a:r>
            <a:r>
              <a:rPr lang="en-US" dirty="0"/>
              <a:t> door </a:t>
            </a:r>
            <a:r>
              <a:rPr lang="en-US" dirty="0" err="1"/>
              <a:t>ongeval</a:t>
            </a:r>
            <a:r>
              <a:rPr lang="en-US" dirty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1979" y="757463"/>
            <a:ext cx="2248839" cy="556146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t="28133" b="6224"/>
          <a:stretch/>
        </p:blipFill>
        <p:spPr>
          <a:xfrm>
            <a:off x="4398579" y="4474675"/>
            <a:ext cx="4220010" cy="21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4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362606" y="1820800"/>
            <a:ext cx="4587765" cy="2012859"/>
          </a:xfrm>
          <a:prstGeom prst="rect">
            <a:avLst/>
          </a:prstGeom>
          <a:solidFill>
            <a:schemeClr val="accent1">
              <a:lumMod val="50000"/>
              <a:alpha val="65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nl-NL" sz="2400" dirty="0">
                <a:solidFill>
                  <a:prstClr val="white"/>
                </a:solidFill>
              </a:rPr>
              <a:t>Is een aangeboren afwijking waarbij de wervelkolom niet geheel gesloten is rondom het ruggenmerg.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nl-NL" sz="2400" dirty="0">
                <a:solidFill>
                  <a:prstClr val="white"/>
                </a:solidFill>
              </a:rPr>
              <a:t>Open ruggetje </a:t>
            </a:r>
          </a:p>
        </p:txBody>
      </p:sp>
      <p:pic>
        <p:nvPicPr>
          <p:cNvPr id="8" name="Tijdelijke aanduiding voor inhoud 7" descr="hycrocephalu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257669" y="2129350"/>
            <a:ext cx="3234363" cy="3341284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8492032" y="3153661"/>
            <a:ext cx="3307735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Soms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drain </a:t>
            </a:r>
            <a:r>
              <a:rPr lang="en-US" dirty="0" err="1"/>
              <a:t>voor</a:t>
            </a:r>
            <a:r>
              <a:rPr lang="en-US" dirty="0"/>
              <a:t> het </a:t>
            </a:r>
            <a:r>
              <a:rPr lang="en-US" dirty="0" err="1"/>
              <a:t>afvoeren</a:t>
            </a:r>
            <a:r>
              <a:rPr lang="en-US" dirty="0"/>
              <a:t> van het </a:t>
            </a:r>
            <a:r>
              <a:rPr lang="en-US" dirty="0" err="1"/>
              <a:t>hersenvocht</a:t>
            </a:r>
            <a:r>
              <a:rPr lang="en-US" dirty="0"/>
              <a:t>. 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6784287" y="5647209"/>
            <a:ext cx="5173362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Gevolgen</a:t>
            </a:r>
            <a:r>
              <a:rPr lang="en-US" dirty="0"/>
              <a:t> </a:t>
            </a:r>
            <a:r>
              <a:rPr lang="en-US" dirty="0" err="1"/>
              <a:t>verschillen</a:t>
            </a:r>
            <a:r>
              <a:rPr lang="en-US" dirty="0"/>
              <a:t>: </a:t>
            </a:r>
            <a:r>
              <a:rPr lang="en-US" dirty="0" err="1"/>
              <a:t>meeste</a:t>
            </a:r>
            <a:r>
              <a:rPr lang="en-US" dirty="0"/>
              <a:t> </a:t>
            </a:r>
            <a:r>
              <a:rPr lang="en-US" dirty="0" err="1"/>
              <a:t>gevallen</a:t>
            </a:r>
            <a:r>
              <a:rPr lang="en-US" dirty="0"/>
              <a:t> </a:t>
            </a:r>
            <a:r>
              <a:rPr lang="en-US" dirty="0" err="1"/>
              <a:t>benen</a:t>
            </a:r>
            <a:r>
              <a:rPr lang="en-US" dirty="0"/>
              <a:t>, </a:t>
            </a:r>
            <a:r>
              <a:rPr lang="en-US" dirty="0" err="1"/>
              <a:t>spieren</a:t>
            </a:r>
            <a:r>
              <a:rPr lang="en-US" dirty="0"/>
              <a:t>, </a:t>
            </a:r>
            <a:r>
              <a:rPr lang="en-US" dirty="0" err="1"/>
              <a:t>blaas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endeldarm</a:t>
            </a:r>
            <a:r>
              <a:rPr lang="en-US" dirty="0"/>
              <a:t> </a:t>
            </a:r>
            <a:r>
              <a:rPr lang="en-US" dirty="0" err="1"/>
              <a:t>verlamd</a:t>
            </a:r>
            <a:r>
              <a:rPr lang="en-US" dirty="0"/>
              <a:t>, </a:t>
            </a:r>
            <a:r>
              <a:rPr lang="en-US" dirty="0" err="1"/>
              <a:t>verhoogde</a:t>
            </a:r>
            <a:r>
              <a:rPr lang="en-US" dirty="0"/>
              <a:t> </a:t>
            </a:r>
            <a:r>
              <a:rPr lang="en-US" dirty="0" err="1"/>
              <a:t>kans</a:t>
            </a:r>
            <a:r>
              <a:rPr lang="en-US" dirty="0"/>
              <a:t> op </a:t>
            </a:r>
            <a:r>
              <a:rPr lang="en-US" dirty="0" err="1"/>
              <a:t>klompvoet</a:t>
            </a:r>
            <a:r>
              <a:rPr lang="en-US" dirty="0"/>
              <a:t> </a:t>
            </a:r>
            <a:r>
              <a:rPr lang="en-US" dirty="0" err="1"/>
              <a:t>epilepsie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scoliose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Spina bifida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/>
          <a:srcRect l="12301" t="33201" r="12389" b="29743"/>
          <a:stretch/>
        </p:blipFill>
        <p:spPr>
          <a:xfrm>
            <a:off x="362606" y="3799992"/>
            <a:ext cx="4470543" cy="294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8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Spierziekten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Aandoening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zenuwen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spieren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Progressieve</a:t>
            </a:r>
            <a:r>
              <a:rPr lang="en-US" dirty="0"/>
              <a:t> (</a:t>
            </a:r>
            <a:r>
              <a:rPr lang="en-US" dirty="0" err="1"/>
              <a:t>ongeneeslijk</a:t>
            </a:r>
            <a:r>
              <a:rPr lang="en-US" dirty="0"/>
              <a:t>)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niet-progressieve</a:t>
            </a:r>
            <a:r>
              <a:rPr lang="en-US" dirty="0"/>
              <a:t> </a:t>
            </a:r>
            <a:r>
              <a:rPr lang="en-US" dirty="0" err="1"/>
              <a:t>spierziekten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b="1" dirty="0">
                <a:solidFill>
                  <a:schemeClr val="accent6">
                    <a:lumMod val="50000"/>
                  </a:schemeClr>
                </a:solidFill>
              </a:rPr>
              <a:t>Ziekte van </a:t>
            </a:r>
            <a:r>
              <a:rPr lang="nl-NL" b="1" dirty="0" err="1">
                <a:solidFill>
                  <a:schemeClr val="accent6">
                    <a:lumMod val="50000"/>
                  </a:schemeClr>
                </a:solidFill>
              </a:rPr>
              <a:t>Duchenne</a:t>
            </a:r>
            <a:r>
              <a:rPr lang="nl-NL" b="1" dirty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nl-NL" dirty="0"/>
              <a:t>Spieratrofie (vermindering spierweefsel)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Erfelijk -Alleen bij jongens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Ernstig progressief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Op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gegeven</a:t>
            </a:r>
            <a:r>
              <a:rPr lang="en-US" dirty="0"/>
              <a:t> moment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ademhalingsproblemen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hartproblemen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Helft</a:t>
            </a:r>
            <a:r>
              <a:rPr lang="en-US" dirty="0"/>
              <a:t> nu </a:t>
            </a:r>
            <a:r>
              <a:rPr lang="en-US" dirty="0" err="1"/>
              <a:t>ouder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30 </a:t>
            </a:r>
            <a:r>
              <a:rPr lang="en-US" dirty="0" err="1"/>
              <a:t>jaar</a:t>
            </a:r>
            <a:r>
              <a:rPr lang="en-US" dirty="0"/>
              <a:t> door </a:t>
            </a:r>
            <a:r>
              <a:rPr lang="en-US" dirty="0" err="1"/>
              <a:t>oefentherapie</a:t>
            </a:r>
            <a:r>
              <a:rPr lang="en-US" dirty="0"/>
              <a:t>, </a:t>
            </a:r>
            <a:r>
              <a:rPr lang="en-US" dirty="0" err="1"/>
              <a:t>revalidatieprogramma’s</a:t>
            </a:r>
            <a:r>
              <a:rPr lang="en-US" dirty="0"/>
              <a:t> ed. </a:t>
            </a:r>
          </a:p>
        </p:txBody>
      </p:sp>
      <p:sp>
        <p:nvSpPr>
          <p:cNvPr id="4" name="Rechthoek 3"/>
          <p:cNvSpPr/>
          <p:nvPr/>
        </p:nvSpPr>
        <p:spPr>
          <a:xfrm>
            <a:off x="6421821" y="600017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hlinkClick r:id="rId3"/>
              </a:rPr>
              <a:t>https://www.youtube.com/watch?v=i63ne21jDnE</a:t>
            </a:r>
            <a:endParaRPr lang="nl-NL" dirty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3608" y="2538248"/>
            <a:ext cx="3892425" cy="20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5643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81B7F100E1C045B31A454FC3878550" ma:contentTypeVersion="8" ma:contentTypeDescription="Een nieuw document maken." ma:contentTypeScope="" ma:versionID="058c84d28909c387871fcf3e4c5e39cb">
  <xsd:schema xmlns:xsd="http://www.w3.org/2001/XMLSchema" xmlns:xs="http://www.w3.org/2001/XMLSchema" xmlns:p="http://schemas.microsoft.com/office/2006/metadata/properties" xmlns:ns2="87731161-fc10-45a3-8dfe-0f52ba4d1d55" targetNamespace="http://schemas.microsoft.com/office/2006/metadata/properties" ma:root="true" ma:fieldsID="3383e08a53f6a7a7cbb8dfbae209051d" ns2:_="">
    <xsd:import namespace="87731161-fc10-45a3-8dfe-0f52ba4d1d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731161-fc10-45a3-8dfe-0f52ba4d1d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8F5223-C303-4008-B5A8-98B6E5A5240A}"/>
</file>

<file path=customXml/itemProps2.xml><?xml version="1.0" encoding="utf-8"?>
<ds:datastoreItem xmlns:ds="http://schemas.openxmlformats.org/officeDocument/2006/customXml" ds:itemID="{18B22CDD-E1D5-480A-80F0-17C43A2E618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ae88b579-0995-42e4-96ef-e06a7a57ddf9"/>
    <ds:schemaRef ds:uri="http://schemas.microsoft.com/office/infopath/2007/PartnerControls"/>
    <ds:schemaRef ds:uri="baa8c48b-5f73-4068-bac6-831706ff2ad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2521A4A-78D2-45C4-89E3-C82A8A874D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625</TotalTime>
  <Words>897</Words>
  <Application>Microsoft Office PowerPoint</Application>
  <PresentationFormat>Breedbeeld</PresentationFormat>
  <Paragraphs>104</Paragraphs>
  <Slides>15</Slides>
  <Notes>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Dividend</vt:lpstr>
      <vt:lpstr>Zorg en veilig werken </vt:lpstr>
      <vt:lpstr>Lesprogramma</vt:lpstr>
      <vt:lpstr>Lesdoel</vt:lpstr>
      <vt:lpstr>Lichamelijke beperking </vt:lpstr>
      <vt:lpstr>Functiebeperking op lichamelijk gebied </vt:lpstr>
      <vt:lpstr>Motorische beperking</vt:lpstr>
      <vt:lpstr>Dwarslaesie </vt:lpstr>
      <vt:lpstr>Spina bifida</vt:lpstr>
      <vt:lpstr>Spierziekten</vt:lpstr>
      <vt:lpstr>Zintuigelijke beperking</vt:lpstr>
      <vt:lpstr>aandachtspunten bij het begeleiden van kinderen met een zintuiglijk beperking</vt:lpstr>
      <vt:lpstr>Orgaanbeperking </vt:lpstr>
      <vt:lpstr>NAH en Epilepsie </vt:lpstr>
      <vt:lpstr>Stellingen  JUIST of ONJUIST</vt:lpstr>
      <vt:lpstr>Afsluiten en vooruitblikken</vt:lpstr>
    </vt:vector>
  </TitlesOfParts>
  <Company>Kien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Zorg voor kinderopvang</dc:title>
  <dc:creator>Li-Any van der Biezen</dc:creator>
  <cp:lastModifiedBy>Li-Any van der Biezen</cp:lastModifiedBy>
  <cp:revision>73</cp:revision>
  <dcterms:created xsi:type="dcterms:W3CDTF">2020-02-09T14:37:44Z</dcterms:created>
  <dcterms:modified xsi:type="dcterms:W3CDTF">2021-11-02T12:00:03Z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0x010100BC81B7F100E1C045B31A454FC3878550</vt:lpwstr>
  </property>
</Properties>
</file>