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4866B-F783-414F-BA83-B5AACDF1A65E}" v="2" dt="2021-10-11T05:59:40.808"/>
    <p1510:client id="{6B4A3D73-5AF7-4E71-8825-7AF40FC4D7D5}" v="10" dt="2021-11-02T12:00:25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75" d="100"/>
          <a:sy n="75" d="100"/>
        </p:scale>
        <p:origin x="45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hat Yurekli" userId="S::myurekli@davinci.nl::39d30ba0-5fbc-4b01-beb9-2703afa8a660" providerId="AD" clId="Web-{2D54866B-F783-414F-BA83-B5AACDF1A65E}"/>
    <pc:docChg chg="modSld">
      <pc:chgData name="Melahat Yurekli" userId="S::myurekli@davinci.nl::39d30ba0-5fbc-4b01-beb9-2703afa8a660" providerId="AD" clId="Web-{2D54866B-F783-414F-BA83-B5AACDF1A65E}" dt="2021-10-11T05:59:40.401" v="0" actId="20577"/>
      <pc:docMkLst>
        <pc:docMk/>
      </pc:docMkLst>
      <pc:sldChg chg="modSp">
        <pc:chgData name="Melahat Yurekli" userId="S::myurekli@davinci.nl::39d30ba0-5fbc-4b01-beb9-2703afa8a660" providerId="AD" clId="Web-{2D54866B-F783-414F-BA83-B5AACDF1A65E}" dt="2021-10-11T05:59:40.401" v="0" actId="20577"/>
        <pc:sldMkLst>
          <pc:docMk/>
          <pc:sldMk cId="43641180" sldId="262"/>
        </pc:sldMkLst>
        <pc:spChg chg="mod">
          <ac:chgData name="Melahat Yurekli" userId="S::myurekli@davinci.nl::39d30ba0-5fbc-4b01-beb9-2703afa8a660" providerId="AD" clId="Web-{2D54866B-F783-414F-BA83-B5AACDF1A65E}" dt="2021-10-11T05:59:40.401" v="0" actId="20577"/>
          <ac:spMkLst>
            <pc:docMk/>
            <pc:sldMk cId="43641180" sldId="262"/>
            <ac:spMk id="3" creationId="{00000000-0000-0000-0000-000000000000}"/>
          </ac:spMkLst>
        </pc:spChg>
      </pc:sldChg>
    </pc:docChg>
  </pc:docChgLst>
  <pc:docChgLst>
    <pc:chgData name="Aletta Oterdoom" userId="S::aoterdoom@davinci.nl::cd707498-17ed-4857-982c-22a72662a239" providerId="AD" clId="Web-{6B4A3D73-5AF7-4E71-8825-7AF40FC4D7D5}"/>
    <pc:docChg chg="modSld">
      <pc:chgData name="Aletta Oterdoom" userId="S::aoterdoom@davinci.nl::cd707498-17ed-4857-982c-22a72662a239" providerId="AD" clId="Web-{6B4A3D73-5AF7-4E71-8825-7AF40FC4D7D5}" dt="2021-11-02T12:00:25.516" v="7" actId="20577"/>
      <pc:docMkLst>
        <pc:docMk/>
      </pc:docMkLst>
      <pc:sldChg chg="modSp">
        <pc:chgData name="Aletta Oterdoom" userId="S::aoterdoom@davinci.nl::cd707498-17ed-4857-982c-22a72662a239" providerId="AD" clId="Web-{6B4A3D73-5AF7-4E71-8825-7AF40FC4D7D5}" dt="2021-11-02T12:00:18.797" v="4" actId="20577"/>
        <pc:sldMkLst>
          <pc:docMk/>
          <pc:sldMk cId="2337593922" sldId="256"/>
        </pc:sldMkLst>
        <pc:spChg chg="mod">
          <ac:chgData name="Aletta Oterdoom" userId="S::aoterdoom@davinci.nl::cd707498-17ed-4857-982c-22a72662a239" providerId="AD" clId="Web-{6B4A3D73-5AF7-4E71-8825-7AF40FC4D7D5}" dt="2021-11-02T12:00:18.797" v="4" actId="20577"/>
          <ac:spMkLst>
            <pc:docMk/>
            <pc:sldMk cId="2337593922" sldId="256"/>
            <ac:spMk id="3" creationId="{00000000-0000-0000-0000-000000000000}"/>
          </ac:spMkLst>
        </pc:spChg>
      </pc:sldChg>
      <pc:sldChg chg="modSp">
        <pc:chgData name="Aletta Oterdoom" userId="S::aoterdoom@davinci.nl::cd707498-17ed-4857-982c-22a72662a239" providerId="AD" clId="Web-{6B4A3D73-5AF7-4E71-8825-7AF40FC4D7D5}" dt="2021-11-02T12:00:25.516" v="7" actId="20577"/>
        <pc:sldMkLst>
          <pc:docMk/>
          <pc:sldMk cId="3612097117" sldId="257"/>
        </pc:sldMkLst>
        <pc:spChg chg="mod">
          <ac:chgData name="Aletta Oterdoom" userId="S::aoterdoom@davinci.nl::cd707498-17ed-4857-982c-22a72662a239" providerId="AD" clId="Web-{6B4A3D73-5AF7-4E71-8825-7AF40FC4D7D5}" dt="2021-11-02T12:00:25.516" v="7" actId="20577"/>
          <ac:spMkLst>
            <pc:docMk/>
            <pc:sldMk cId="3612097117" sldId="257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1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8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C6F52A-A82B-47A2-A83A-8C4C91F2D59F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7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9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6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191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2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5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1BE4249-C0D0-4B06-8692-E8BB871AF643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4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0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561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Zorg en veilig 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Kinderziekten H4 ziekten en aandoeningen</a:t>
            </a:r>
          </a:p>
        </p:txBody>
      </p:sp>
    </p:spTree>
    <p:extLst>
      <p:ext uri="{BB962C8B-B14F-4D97-AF65-F5344CB8AC3E}">
        <p14:creationId xmlns:p14="http://schemas.microsoft.com/office/powerpoint/2010/main" val="233759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073" y="1080655"/>
            <a:ext cx="7729728" cy="734291"/>
          </a:xfrm>
        </p:spPr>
        <p:txBody>
          <a:bodyPr>
            <a:normAutofit/>
          </a:bodyPr>
          <a:lstStyle/>
          <a:p>
            <a:r>
              <a:rPr lang="nl-NL" dirty="0"/>
              <a:t>Veelvoorkomende infectieziekten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073" y="1814946"/>
            <a:ext cx="11325497" cy="3925082"/>
          </a:xfrm>
        </p:spPr>
        <p:txBody>
          <a:bodyPr/>
          <a:lstStyle/>
          <a:p>
            <a:r>
              <a:rPr lang="nl-NL" dirty="0"/>
              <a:t>Infectieziekten komen veel voor </a:t>
            </a:r>
            <a:r>
              <a:rPr lang="nl-NL" dirty="0">
                <a:sym typeface="Wingdings" panose="05000000000000000000" pitchFamily="2" charset="2"/>
              </a:rPr>
              <a:t> zijn besmettelijk  ziekteverwekkende micro-organismen worden overgedragen van jezelf naar een ander </a:t>
            </a:r>
          </a:p>
          <a:p>
            <a:r>
              <a:rPr lang="nl-NL" dirty="0">
                <a:sym typeface="Wingdings" panose="05000000000000000000" pitchFamily="2" charset="2"/>
              </a:rPr>
              <a:t>Infectieziekten variëren van onschuldig (verkoudheid) naar zeer ernstig (hepatitis)</a:t>
            </a:r>
          </a:p>
          <a:p>
            <a:r>
              <a:rPr lang="nl-NL" dirty="0">
                <a:sym typeface="Wingdings" panose="05000000000000000000" pitchFamily="2" charset="2"/>
              </a:rPr>
              <a:t>Belangrijke groep voor deze opleiding: </a:t>
            </a:r>
            <a:r>
              <a:rPr lang="nl-NL" b="1" dirty="0">
                <a:sym typeface="Wingdings" panose="05000000000000000000" pitchFamily="2" charset="2"/>
              </a:rPr>
              <a:t>kinderziekten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99" y="4339011"/>
            <a:ext cx="5120071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587" y="1043070"/>
            <a:ext cx="7729728" cy="739417"/>
          </a:xfrm>
        </p:spPr>
        <p:txBody>
          <a:bodyPr>
            <a:normAutofit/>
          </a:bodyPr>
          <a:lstStyle/>
          <a:p>
            <a:r>
              <a:rPr lang="nl-NL" dirty="0"/>
              <a:t>Verkoudheid, griep &amp; </a:t>
            </a:r>
            <a:r>
              <a:rPr lang="nl-NL" dirty="0" err="1"/>
              <a:t>rs</a:t>
            </a:r>
            <a:r>
              <a:rPr lang="nl-NL" dirty="0"/>
              <a:t>-virus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4587" y="2008909"/>
            <a:ext cx="11262796" cy="4308763"/>
          </a:xfrm>
        </p:spPr>
        <p:txBody>
          <a:bodyPr>
            <a:normAutofit/>
          </a:bodyPr>
          <a:lstStyle/>
          <a:p>
            <a:r>
              <a:rPr lang="nl-NL" dirty="0"/>
              <a:t>Neusverkoudheid en griep </a:t>
            </a:r>
            <a:r>
              <a:rPr lang="nl-NL" dirty="0">
                <a:sym typeface="Wingdings" panose="05000000000000000000" pitchFamily="2" charset="2"/>
              </a:rPr>
              <a:t> veroorzaakt door een virus</a:t>
            </a:r>
          </a:p>
          <a:p>
            <a:r>
              <a:rPr lang="nl-NL" dirty="0">
                <a:sym typeface="Wingdings" panose="05000000000000000000" pitchFamily="2" charset="2"/>
              </a:rPr>
              <a:t>Verkoudheidsvirus verspreidt zich door druppelinfectie: bij hoesten en niezen komen er kleine druppeltjes in de lucht, die anderen kunnen inademen</a:t>
            </a:r>
          </a:p>
          <a:p>
            <a:r>
              <a:rPr lang="nl-NL" dirty="0">
                <a:sym typeface="Wingdings" panose="05000000000000000000" pitchFamily="2" charset="2"/>
              </a:rPr>
              <a:t>Het virus kan ook via de handen worden overgedragen</a:t>
            </a:r>
          </a:p>
          <a:p>
            <a:r>
              <a:rPr lang="nl-NL" dirty="0">
                <a:sym typeface="Wingdings" panose="05000000000000000000" pitchFamily="2" charset="2"/>
              </a:rPr>
              <a:t>Antibiotica werken niet bij griep en verkoudheid  geen infectie, maar een virus</a:t>
            </a:r>
          </a:p>
          <a:p>
            <a:r>
              <a:rPr lang="nl-NL" dirty="0">
                <a:sym typeface="Wingdings" panose="05000000000000000000" pitchFamily="2" charset="2"/>
              </a:rPr>
              <a:t>Griepprik: vermindert de kans op griep (voor speciale doelgroepen)</a:t>
            </a:r>
          </a:p>
          <a:p>
            <a:r>
              <a:rPr lang="nl-NL" dirty="0">
                <a:sym typeface="Wingdings" panose="05000000000000000000" pitchFamily="2" charset="2"/>
              </a:rPr>
              <a:t>Voldoende rust en vocht zijn belangrijk voor herstel</a:t>
            </a:r>
          </a:p>
          <a:p>
            <a:r>
              <a:rPr lang="nl-NL" dirty="0">
                <a:sym typeface="Wingdings" panose="05000000000000000000" pitchFamily="2" charset="2"/>
              </a:rPr>
              <a:t>Papieren zakdoekjes gebruiken  Waarom?</a:t>
            </a:r>
          </a:p>
          <a:p>
            <a:r>
              <a:rPr lang="nl-NL" dirty="0">
                <a:sym typeface="Wingdings" panose="05000000000000000000" pitchFamily="2" charset="2"/>
              </a:rPr>
              <a:t>RS-virus: veroorzaakt infectie in de luchtwegen  kan leiden tot ernstige benauwdheid  vooral bij baby’s en peuters  soms ziekenhuisopname (jonge kinderen drogen snel uit!)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054" y="3965669"/>
            <a:ext cx="2252144" cy="149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69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389" y="990818"/>
            <a:ext cx="7729728" cy="822544"/>
          </a:xfrm>
        </p:spPr>
        <p:txBody>
          <a:bodyPr/>
          <a:lstStyle/>
          <a:p>
            <a:r>
              <a:rPr lang="nl-NL" dirty="0"/>
              <a:t>Herpes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389" y="2133600"/>
            <a:ext cx="9157062" cy="4280263"/>
          </a:xfrm>
        </p:spPr>
        <p:txBody>
          <a:bodyPr>
            <a:normAutofit/>
          </a:bodyPr>
          <a:lstStyle/>
          <a:p>
            <a:r>
              <a:rPr lang="nl-NL" dirty="0"/>
              <a:t>Herpesvirussen veroorzaken verschillende aandoeningen aan de huid en inwendige organen</a:t>
            </a:r>
          </a:p>
          <a:p>
            <a:r>
              <a:rPr lang="nl-NL" dirty="0"/>
              <a:t>Koortslip: met vocht gevulde blaasjes (pijn, branderig gevoel)</a:t>
            </a:r>
          </a:p>
          <a:p>
            <a:r>
              <a:rPr lang="nl-NL" dirty="0"/>
              <a:t>Gordelroos: </a:t>
            </a:r>
          </a:p>
          <a:p>
            <a:r>
              <a:rPr lang="nl-NL" dirty="0"/>
              <a:t>Ziekte van Pfeiffer: zwelling van lymfeklieren, keelontsteking, lichte geelzucht en langdurige vermoeidheid </a:t>
            </a:r>
            <a:r>
              <a:rPr lang="nl-NL" dirty="0">
                <a:sym typeface="Wingdings" panose="05000000000000000000" pitchFamily="2" charset="2"/>
              </a:rPr>
              <a:t> besmetting via speeksel</a:t>
            </a:r>
            <a:endParaRPr lang="nl-NL" dirty="0"/>
          </a:p>
          <a:p>
            <a:r>
              <a:rPr lang="nl-NL" dirty="0"/>
              <a:t>herpes genitalis: penis, vagina, mond en anus (zelfde blaasjes als bij koortslip)</a:t>
            </a:r>
          </a:p>
          <a:p>
            <a:endParaRPr lang="nl-NL" dirty="0"/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Herpesinfectie: virus blijft levenslang aanwezig, maar wordt alleen actief bij momenten van verminderde weerstand.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Kan overgebracht worden d.m.v. de eigen handen naar andere lichaamsdelen  Daarom zo min mogelijk aanraken!</a:t>
            </a:r>
            <a:endParaRPr lang="nl-NL" dirty="0"/>
          </a:p>
        </p:txBody>
      </p:sp>
      <p:pic>
        <p:nvPicPr>
          <p:cNvPr id="3074" name="Picture 2" descr="herpes simplex stomat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48" y="2538548"/>
            <a:ext cx="2212881" cy="18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83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2965" y="912441"/>
            <a:ext cx="7729728" cy="877963"/>
          </a:xfrm>
        </p:spPr>
        <p:txBody>
          <a:bodyPr/>
          <a:lstStyle/>
          <a:p>
            <a:r>
              <a:rPr lang="nl-NL" dirty="0"/>
              <a:t>hepatitis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965" y="2390502"/>
            <a:ext cx="9427899" cy="3649971"/>
          </a:xfrm>
        </p:spPr>
        <p:txBody>
          <a:bodyPr>
            <a:normAutofit/>
          </a:bodyPr>
          <a:lstStyle/>
          <a:p>
            <a:r>
              <a:rPr lang="nl-NL" dirty="0"/>
              <a:t>Verzamelnaam voor leverontstekingen, meestal veroorzaakt door virussen</a:t>
            </a:r>
          </a:p>
          <a:p>
            <a:r>
              <a:rPr lang="nl-NL" dirty="0"/>
              <a:t>Hepatitis B = (geelzucht) ernstige ziekte die blijvende leverschade kan veroorzaken</a:t>
            </a:r>
          </a:p>
          <a:p>
            <a:r>
              <a:rPr lang="nl-NL" dirty="0"/>
              <a:t>Medewerkers in de gezondheidzorg worden ingeënt tegen </a:t>
            </a:r>
            <a:r>
              <a:rPr lang="nl-NL" dirty="0" err="1"/>
              <a:t>heptitis</a:t>
            </a:r>
            <a:r>
              <a:rPr lang="nl-NL" dirty="0"/>
              <a:t> B</a:t>
            </a:r>
          </a:p>
          <a:p>
            <a:r>
              <a:rPr lang="nl-NL" dirty="0"/>
              <a:t>Besmetting door bloed-bloedcontact</a:t>
            </a:r>
          </a:p>
          <a:p>
            <a:r>
              <a:rPr lang="nl-NL" dirty="0"/>
              <a:t>Incubatietijd = 3 tot 6 maanden</a:t>
            </a:r>
          </a:p>
          <a:p>
            <a:r>
              <a:rPr lang="nl-NL" dirty="0"/>
              <a:t>Klachten: vermoeidheid, slechte eetlust, donkere urine, gele verkleuring van huid en oogwit (afhankelijk per persoon of en welke klachten optreden)</a:t>
            </a:r>
          </a:p>
          <a:p>
            <a:r>
              <a:rPr lang="nl-NL" dirty="0"/>
              <a:t>1 op de 100 mensen overlijdt aan hepatitis B </a:t>
            </a:r>
          </a:p>
          <a:p>
            <a:r>
              <a:rPr lang="nl-NL" dirty="0"/>
              <a:t>Na genezing kan men dragen blijven van de infectie (en dus besmetting veroorzaken)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36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Seksueel overdraagbare aandoening</a:t>
            </a:r>
          </a:p>
          <a:p>
            <a:r>
              <a:rPr lang="nl-NL" dirty="0"/>
              <a:t>In Nederland per jaar ongeveer 100.000 mensen</a:t>
            </a:r>
          </a:p>
          <a:p>
            <a:r>
              <a:rPr lang="nl-NL" dirty="0"/>
              <a:t>Risicofactoren: veel wisselende seksuele contacten, vrijen zonder condoom</a:t>
            </a:r>
          </a:p>
          <a:p>
            <a:r>
              <a:rPr lang="nl-NL" dirty="0"/>
              <a:t>Meeste soa’s zijn goed te behandelen</a:t>
            </a:r>
          </a:p>
          <a:p>
            <a:r>
              <a:rPr lang="nl-NL" dirty="0"/>
              <a:t>Soa’s worden overgedragen via bloed, sperma, vaginaal vocht en bij contact tussen slijmvliezen (van penis, vagina, anus en mond)</a:t>
            </a:r>
          </a:p>
          <a:p>
            <a:r>
              <a:rPr lang="nl-NL" dirty="0"/>
              <a:t>Een aantal soa’s kan tijdens de zwangerschap worden overgedragen van moeder op kind</a:t>
            </a:r>
          </a:p>
        </p:txBody>
      </p:sp>
      <p:pic>
        <p:nvPicPr>
          <p:cNvPr id="4098" name="Picture 2" descr="Standaardbehandeling tegen deze soa helpt niet meer in all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0" y="2504088"/>
            <a:ext cx="2331629" cy="15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0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Chlamydia = meest voorkomend  </a:t>
            </a:r>
            <a:r>
              <a:rPr lang="nl-NL" dirty="0">
                <a:sym typeface="Wingdings" panose="05000000000000000000" pitchFamily="2" charset="2"/>
              </a:rPr>
              <a:t> veroorzaakt door bacterie  vage klachten (bij vrouwen minder klachten dan bij mannen)  onbehandeld kan het ernstige gevolgen hebben  onvruchtbaarheid</a:t>
            </a:r>
            <a:endParaRPr lang="nl-NL" dirty="0"/>
          </a:p>
          <a:p>
            <a:r>
              <a:rPr lang="nl-NL" dirty="0"/>
              <a:t>HIV en aids = aids is een stoornis is het afweersysteem </a:t>
            </a:r>
            <a:r>
              <a:rPr lang="nl-NL" dirty="0">
                <a:sym typeface="Wingdings" panose="05000000000000000000" pitchFamily="2" charset="2"/>
              </a:rPr>
              <a:t> ontstaat na infectie met HIV  tast het immuunsysteem aan </a:t>
            </a:r>
          </a:p>
          <a:p>
            <a:r>
              <a:rPr lang="nl-NL" dirty="0">
                <a:sym typeface="Wingdings" panose="05000000000000000000" pitchFamily="2" charset="2"/>
              </a:rPr>
              <a:t>Overgedragen via bloed, zwangerschap en seksueel contact</a:t>
            </a:r>
          </a:p>
          <a:p>
            <a:r>
              <a:rPr lang="nl-NL" dirty="0">
                <a:sym typeface="Wingdings" panose="05000000000000000000" pitchFamily="2" charset="2"/>
              </a:rPr>
              <a:t>Incubatietijd kan zeer lang zijn, bijv. 10 jaar</a:t>
            </a:r>
          </a:p>
          <a:p>
            <a:r>
              <a:rPr lang="nl-NL" dirty="0">
                <a:sym typeface="Wingdings" panose="05000000000000000000" pitchFamily="2" charset="2"/>
              </a:rPr>
              <a:t>Niet meer dodelijk  door medicatie nu een chronische ziekte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82" y="4375354"/>
            <a:ext cx="2937163" cy="220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07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650" y="720437"/>
            <a:ext cx="7729728" cy="1094509"/>
          </a:xfrm>
        </p:spPr>
        <p:txBody>
          <a:bodyPr>
            <a:normAutofit/>
          </a:bodyPr>
          <a:lstStyle/>
          <a:p>
            <a:r>
              <a:rPr lang="nl-NL" dirty="0"/>
              <a:t>Voedselvergiftiging &amp; voedselinfecties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7017" y="2050474"/>
            <a:ext cx="11038114" cy="4049880"/>
          </a:xfrm>
        </p:spPr>
        <p:txBody>
          <a:bodyPr/>
          <a:lstStyle/>
          <a:p>
            <a:r>
              <a:rPr lang="nl-NL" dirty="0"/>
              <a:t>Voedselvergiftiging = maag-darmklachten door </a:t>
            </a:r>
            <a:r>
              <a:rPr lang="nl-NL" b="1" dirty="0"/>
              <a:t>giftige stoffen in voedsel</a:t>
            </a:r>
            <a:r>
              <a:rPr lang="nl-NL" dirty="0"/>
              <a:t>, geproduceerd door bacteriën en schimmels</a:t>
            </a:r>
          </a:p>
          <a:p>
            <a:r>
              <a:rPr lang="nl-NL" dirty="0"/>
              <a:t>Voedselinfectie =  maag-darmklachten door het eten van voedsel met een </a:t>
            </a:r>
            <a:r>
              <a:rPr lang="nl-NL" b="1" dirty="0"/>
              <a:t>ziekmakende hoeveelheid bacteriën, parasieten of virussen.  </a:t>
            </a:r>
            <a:r>
              <a:rPr lang="nl-NL" dirty="0"/>
              <a:t>Komt vooral voor in de zomer door bijv. BBQ-vlees dat onvoldoende verhit is of te lang in de zon heeft gelegen.</a:t>
            </a:r>
          </a:p>
          <a:p>
            <a:r>
              <a:rPr lang="nl-NL" dirty="0"/>
              <a:t>Na een voedselinfectie blijft men nog lang besmettelijk </a:t>
            </a:r>
            <a:r>
              <a:rPr lang="nl-NL" dirty="0">
                <a:sym typeface="Wingdings" panose="05000000000000000000" pitchFamily="2" charset="2"/>
              </a:rPr>
              <a:t> bijv. door niet goed de handen te wassen na toiletbezoek. </a:t>
            </a:r>
          </a:p>
          <a:p>
            <a:r>
              <a:rPr lang="nl-NL" b="1" dirty="0">
                <a:sym typeface="Wingdings" panose="05000000000000000000" pitchFamily="2" charset="2"/>
              </a:rPr>
              <a:t>Voldoende verhitten </a:t>
            </a:r>
            <a:r>
              <a:rPr lang="nl-NL" dirty="0">
                <a:sym typeface="Wingdings" panose="05000000000000000000" pitchFamily="2" charset="2"/>
              </a:rPr>
              <a:t>van voedsel kan </a:t>
            </a:r>
            <a:r>
              <a:rPr lang="nl-NL" b="1" dirty="0">
                <a:sym typeface="Wingdings" panose="05000000000000000000" pitchFamily="2" charset="2"/>
              </a:rPr>
              <a:t>voedselinfectie</a:t>
            </a:r>
            <a:r>
              <a:rPr lang="nl-NL" dirty="0">
                <a:sym typeface="Wingdings" panose="05000000000000000000" pitchFamily="2" charset="2"/>
              </a:rPr>
              <a:t> voorkomen</a:t>
            </a:r>
          </a:p>
          <a:p>
            <a:r>
              <a:rPr lang="nl-NL" dirty="0">
                <a:sym typeface="Wingdings" panose="05000000000000000000" pitchFamily="2" charset="2"/>
              </a:rPr>
              <a:t>Voedselvergiftiging </a:t>
            </a:r>
            <a:r>
              <a:rPr lang="nl-NL" b="1" dirty="0">
                <a:sym typeface="Wingdings" panose="05000000000000000000" pitchFamily="2" charset="2"/>
              </a:rPr>
              <a:t>niet</a:t>
            </a:r>
            <a:r>
              <a:rPr lang="nl-NL" dirty="0">
                <a:sym typeface="Wingdings" panose="05000000000000000000" pitchFamily="2" charset="2"/>
              </a:rPr>
              <a:t> te voorkomen door verhitten  </a:t>
            </a:r>
            <a:r>
              <a:rPr lang="nl-NL" b="1" dirty="0">
                <a:sym typeface="Wingdings" panose="05000000000000000000" pitchFamily="2" charset="2"/>
              </a:rPr>
              <a:t>gifstoffen</a:t>
            </a:r>
            <a:r>
              <a:rPr lang="nl-NL" dirty="0">
                <a:sym typeface="Wingdings" panose="05000000000000000000" pitchFamily="2" charset="2"/>
              </a:rPr>
              <a:t> verdwijnen hierdoor niet!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98" y="5277394"/>
            <a:ext cx="1880312" cy="12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588" y="858101"/>
            <a:ext cx="7729728" cy="905672"/>
          </a:xfrm>
        </p:spPr>
        <p:txBody>
          <a:bodyPr/>
          <a:lstStyle/>
          <a:p>
            <a:r>
              <a:rPr lang="nl-NL" dirty="0"/>
              <a:t>Schimmelinfecties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4588" y="2493818"/>
            <a:ext cx="9506276" cy="3246209"/>
          </a:xfrm>
        </p:spPr>
        <p:txBody>
          <a:bodyPr/>
          <a:lstStyle/>
          <a:p>
            <a:r>
              <a:rPr lang="nl-NL" dirty="0"/>
              <a:t>Onschuldige, maar vervelende infectie</a:t>
            </a:r>
          </a:p>
          <a:p>
            <a:r>
              <a:rPr lang="nl-NL" dirty="0"/>
              <a:t>‘Klachten als jeuk, schilfering, rode uitslag en blaasjes</a:t>
            </a:r>
          </a:p>
          <a:p>
            <a:r>
              <a:rPr lang="nl-NL" dirty="0"/>
              <a:t>Kunnen erg hardnekkig zijn en regelmatig terugkomen</a:t>
            </a:r>
          </a:p>
          <a:p>
            <a:r>
              <a:rPr lang="nl-NL" dirty="0"/>
              <a:t>Kan overal op het lichaam voorkomen</a:t>
            </a:r>
          </a:p>
          <a:p>
            <a:r>
              <a:rPr lang="nl-NL" dirty="0"/>
              <a:t>Vooral grote kans bij warm weer en in warme ruimten</a:t>
            </a:r>
          </a:p>
          <a:p>
            <a:r>
              <a:rPr lang="nl-NL" dirty="0"/>
              <a:t>Meest bekende: voetschimmel</a:t>
            </a:r>
          </a:p>
          <a:p>
            <a:r>
              <a:rPr lang="nl-NL" dirty="0"/>
              <a:t>Goed te behandelen met crème die de huisarts voorschrijft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187" y="3117272"/>
            <a:ext cx="259283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6839" y="1006138"/>
            <a:ext cx="7729728" cy="711708"/>
          </a:xfrm>
        </p:spPr>
        <p:txBody>
          <a:bodyPr>
            <a:normAutofit/>
          </a:bodyPr>
          <a:lstStyle/>
          <a:p>
            <a:r>
              <a:rPr lang="nl-NL" dirty="0"/>
              <a:t>wratten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6839" y="2064328"/>
            <a:ext cx="9454025" cy="3675700"/>
          </a:xfrm>
        </p:spPr>
        <p:txBody>
          <a:bodyPr/>
          <a:lstStyle/>
          <a:p>
            <a:r>
              <a:rPr lang="nl-NL" dirty="0"/>
              <a:t>Gewone wratten ontstaan door een virusinfectie </a:t>
            </a:r>
            <a:r>
              <a:rPr lang="nl-NL" dirty="0">
                <a:sym typeface="Wingdings" panose="05000000000000000000" pitchFamily="2" charset="2"/>
              </a:rPr>
              <a:t> besmettelijk</a:t>
            </a:r>
          </a:p>
          <a:p>
            <a:r>
              <a:rPr lang="nl-NL" dirty="0">
                <a:sym typeface="Wingdings" panose="05000000000000000000" pitchFamily="2" charset="2"/>
              </a:rPr>
              <a:t>Incubatietijd 3 maanden of langer</a:t>
            </a:r>
          </a:p>
          <a:p>
            <a:r>
              <a:rPr lang="nl-NL" dirty="0">
                <a:sym typeface="Wingdings" panose="05000000000000000000" pitchFamily="2" charset="2"/>
              </a:rPr>
              <a:t>Gewone wratten komen meestal bij kinderen voor (voetzolen, handen)</a:t>
            </a:r>
          </a:p>
          <a:p>
            <a:r>
              <a:rPr lang="nl-NL" dirty="0">
                <a:sym typeface="Wingdings" panose="05000000000000000000" pitchFamily="2" charset="2"/>
              </a:rPr>
              <a:t>Kan ook besmettelijk zijn via indirect contact (zwembadvloer, zandbak, gymzaal)</a:t>
            </a:r>
          </a:p>
          <a:p>
            <a:r>
              <a:rPr lang="nl-NL" dirty="0">
                <a:sym typeface="Wingdings" panose="05000000000000000000" pitchFamily="2" charset="2"/>
              </a:rPr>
              <a:t>Door krabben ook ‘</a:t>
            </a:r>
            <a:r>
              <a:rPr lang="nl-NL" dirty="0" err="1">
                <a:sym typeface="Wingdings" panose="05000000000000000000" pitchFamily="2" charset="2"/>
              </a:rPr>
              <a:t>herbesmetting</a:t>
            </a:r>
            <a:r>
              <a:rPr lang="nl-NL" dirty="0">
                <a:sym typeface="Wingdings" panose="05000000000000000000" pitchFamily="2" charset="2"/>
              </a:rPr>
              <a:t>’ van jezelf</a:t>
            </a:r>
          </a:p>
          <a:p>
            <a:r>
              <a:rPr lang="nl-NL" dirty="0">
                <a:sym typeface="Wingdings" panose="05000000000000000000" pitchFamily="2" charset="2"/>
              </a:rPr>
              <a:t>Te verwijderen met stikstof door de huisarts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567" y="4038536"/>
            <a:ext cx="3662371" cy="24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651" y="807938"/>
            <a:ext cx="7729728" cy="1002653"/>
          </a:xfrm>
        </p:spPr>
        <p:txBody>
          <a:bodyPr/>
          <a:lstStyle/>
          <a:p>
            <a:r>
              <a:rPr lang="nl-NL" dirty="0"/>
              <a:t>Impetigo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651" y="2479964"/>
            <a:ext cx="9493213" cy="3260063"/>
          </a:xfrm>
        </p:spPr>
        <p:txBody>
          <a:bodyPr>
            <a:normAutofit/>
          </a:bodyPr>
          <a:lstStyle/>
          <a:p>
            <a:r>
              <a:rPr lang="nl-NL" dirty="0"/>
              <a:t>‘Krentenbaard’</a:t>
            </a:r>
          </a:p>
          <a:p>
            <a:r>
              <a:rPr lang="nl-NL" dirty="0"/>
              <a:t>Ontsteking van de huid</a:t>
            </a:r>
          </a:p>
          <a:p>
            <a:r>
              <a:rPr lang="nl-NL" dirty="0"/>
              <a:t>Veroorzaakt door </a:t>
            </a:r>
            <a:r>
              <a:rPr lang="nl-NL" dirty="0" err="1"/>
              <a:t>pusbacterien</a:t>
            </a:r>
            <a:endParaRPr lang="nl-NL" dirty="0"/>
          </a:p>
          <a:p>
            <a:r>
              <a:rPr lang="nl-NL" dirty="0"/>
              <a:t>Ontsteking is zeer besmettelijk </a:t>
            </a:r>
            <a:r>
              <a:rPr lang="nl-NL" dirty="0">
                <a:sym typeface="Wingdings" panose="05000000000000000000" pitchFamily="2" charset="2"/>
              </a:rPr>
              <a:t> komt vaak voor bij groepen kinderen op scholen</a:t>
            </a:r>
          </a:p>
          <a:p>
            <a:r>
              <a:rPr lang="nl-NL" dirty="0">
                <a:sym typeface="Wingdings" panose="05000000000000000000" pitchFamily="2" charset="2"/>
              </a:rPr>
              <a:t>Meestal gepaard met verkoudheid + blaasjes gevuld met vocht / gele plakkerige zweren</a:t>
            </a:r>
          </a:p>
          <a:p>
            <a:r>
              <a:rPr lang="nl-NL" dirty="0">
                <a:sym typeface="Wingdings" panose="05000000000000000000" pitchFamily="2" charset="2"/>
              </a:rPr>
              <a:t>Vocht uit kapotte blaasjes is zeer besmettelijk</a:t>
            </a:r>
          </a:p>
          <a:p>
            <a:r>
              <a:rPr lang="nl-NL" dirty="0">
                <a:sym typeface="Wingdings" panose="05000000000000000000" pitchFamily="2" charset="2"/>
              </a:rPr>
              <a:t>Goede </a:t>
            </a:r>
            <a:r>
              <a:rPr lang="nl-NL" dirty="0" err="1">
                <a:sym typeface="Wingdings" panose="05000000000000000000" pitchFamily="2" charset="2"/>
              </a:rPr>
              <a:t>hygienische</a:t>
            </a:r>
            <a:r>
              <a:rPr lang="nl-NL" dirty="0">
                <a:sym typeface="Wingdings" panose="05000000000000000000" pitchFamily="2" charset="2"/>
              </a:rPr>
              <a:t> verzorging + eventueel </a:t>
            </a:r>
            <a:r>
              <a:rPr lang="nl-NL" dirty="0" err="1">
                <a:sym typeface="Wingdings" panose="05000000000000000000" pitchFamily="2" charset="2"/>
              </a:rPr>
              <a:t>antobiotica</a:t>
            </a:r>
            <a:r>
              <a:rPr lang="nl-NL" dirty="0">
                <a:sym typeface="Wingdings" panose="05000000000000000000" pitchFamily="2" charset="2"/>
              </a:rPr>
              <a:t>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094" y="4495800"/>
            <a:ext cx="2570175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7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Lesprogramma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nl-NL" dirty="0"/>
              <a:t>Lesdoelen </a:t>
            </a:r>
            <a:endParaRPr lang="nl-NL"/>
          </a:p>
          <a:p>
            <a:pPr marL="305435" indent="-305435"/>
            <a:r>
              <a:rPr lang="nl-NL" dirty="0"/>
              <a:t>Theorie ‘ziekten en aandoeningen’</a:t>
            </a:r>
          </a:p>
          <a:p>
            <a:pPr marL="305435" indent="-305435"/>
            <a:r>
              <a:rPr lang="nl-NL" dirty="0"/>
              <a:t>Afsluiten en vooruitblikken </a:t>
            </a:r>
          </a:p>
        </p:txBody>
      </p:sp>
    </p:spTree>
    <p:extLst>
      <p:ext uri="{BB962C8B-B14F-4D97-AF65-F5344CB8AC3E}">
        <p14:creationId xmlns:p14="http://schemas.microsoft.com/office/powerpoint/2010/main" val="361209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Ziekten veroorzaakt door macro-organismen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sz="2000" dirty="0"/>
              <a:t>Hoofdluis</a:t>
            </a:r>
          </a:p>
          <a:p>
            <a:pPr lvl="2"/>
            <a:r>
              <a:rPr lang="nl-NL" sz="1800" dirty="0"/>
              <a:t>3 soorten; hoofdluis, schaamluis en kleerluis</a:t>
            </a:r>
          </a:p>
          <a:p>
            <a:pPr lvl="1"/>
            <a:r>
              <a:rPr lang="nl-NL" sz="2000" dirty="0"/>
              <a:t>Aarsmade en spoelworm</a:t>
            </a:r>
          </a:p>
          <a:p>
            <a:pPr lvl="2"/>
            <a:r>
              <a:rPr lang="nl-NL" sz="1800" dirty="0"/>
              <a:t>Aarsmade wormen leven in de darmen.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25" y="2180496"/>
            <a:ext cx="3028950" cy="15144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050579"/>
            <a:ext cx="3586162" cy="25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3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Leeftijdsgebonden ziekten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200" b="1" u="sng" dirty="0"/>
              <a:t>Baby’s</a:t>
            </a:r>
            <a:endParaRPr lang="nl-NL" sz="2200" dirty="0"/>
          </a:p>
          <a:p>
            <a:pPr lvl="1"/>
            <a:r>
              <a:rPr lang="nl-NL" sz="2000" dirty="0"/>
              <a:t>Wiegendood</a:t>
            </a:r>
          </a:p>
          <a:p>
            <a:pPr lvl="1"/>
            <a:r>
              <a:rPr lang="nl-NL" sz="2000" dirty="0"/>
              <a:t>Zuigflescariës</a:t>
            </a:r>
          </a:p>
          <a:p>
            <a:pPr lvl="1"/>
            <a:r>
              <a:rPr lang="nl-NL" sz="2000" dirty="0"/>
              <a:t>Buikpijn/misselijkheid en braken bij jonge kinderen</a:t>
            </a:r>
          </a:p>
          <a:p>
            <a:pPr marL="0" indent="0">
              <a:buNone/>
            </a:pPr>
            <a:r>
              <a:rPr lang="nl-NL" sz="2200" b="1" u="sng" dirty="0"/>
              <a:t>Kinderziekten </a:t>
            </a:r>
          </a:p>
          <a:p>
            <a:pPr lvl="2"/>
            <a:r>
              <a:rPr lang="nl-NL" sz="1800" dirty="0"/>
              <a:t>Bof, mazelen, rodehond, kinkhoest, waterpokken, roodvonk, vijfde en zesde ziekte</a:t>
            </a:r>
          </a:p>
          <a:p>
            <a:pPr marL="0" indent="0">
              <a:buNone/>
            </a:pPr>
            <a:r>
              <a:rPr lang="nl-NL" sz="2200" b="1" u="sng" dirty="0"/>
              <a:t>Pubers en adolescenten</a:t>
            </a:r>
          </a:p>
          <a:p>
            <a:pPr lvl="2"/>
            <a:r>
              <a:rPr lang="nl-NL" sz="1800" dirty="0"/>
              <a:t>Acne en mee-eters, vermoeidheid</a:t>
            </a:r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400" b="1" u="sng" dirty="0"/>
              <a:t>Welvaartziekten</a:t>
            </a:r>
          </a:p>
          <a:p>
            <a:pPr lvl="1"/>
            <a:r>
              <a:rPr lang="nl-NL" sz="2000" dirty="0"/>
              <a:t>Astma</a:t>
            </a:r>
          </a:p>
          <a:p>
            <a:pPr lvl="1"/>
            <a:r>
              <a:rPr lang="nl-NL" sz="2000" dirty="0"/>
              <a:t>Allergieën en eczeem</a:t>
            </a:r>
          </a:p>
          <a:p>
            <a:pPr lvl="1"/>
            <a:r>
              <a:rPr lang="nl-NL" sz="2000" dirty="0"/>
              <a:t>Kanker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496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Afsluiten en vooruitblikken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Afsluiten</a:t>
            </a:r>
          </a:p>
          <a:p>
            <a:pPr lvl="1"/>
            <a:r>
              <a:rPr lang="nl-NL" dirty="0"/>
              <a:t>Wat neem je uit deze les?</a:t>
            </a:r>
          </a:p>
          <a:p>
            <a:pPr lvl="1"/>
            <a:r>
              <a:rPr lang="nl-NL" dirty="0"/>
              <a:t>Terugblik op </a:t>
            </a:r>
            <a:r>
              <a:rPr lang="nl-NL"/>
              <a:t>de lesdoelen</a:t>
            </a:r>
          </a:p>
          <a:p>
            <a:pPr lvl="1"/>
            <a:endParaRPr lang="nl-NL" dirty="0"/>
          </a:p>
          <a:p>
            <a:r>
              <a:rPr lang="nl-NL" b="1" dirty="0"/>
              <a:t>Vooruitblikken</a:t>
            </a:r>
          </a:p>
          <a:p>
            <a:pPr lvl="1"/>
            <a:r>
              <a:rPr lang="nl-NL" dirty="0"/>
              <a:t>Hoofdstuk 17 ‘zorg bij ziekte en aandoening’</a:t>
            </a:r>
          </a:p>
          <a:p>
            <a:pPr marL="324000" lvl="1" indent="0">
              <a:buNone/>
            </a:pPr>
            <a:endParaRPr lang="nl-NL" dirty="0"/>
          </a:p>
        </p:txBody>
      </p:sp>
      <p:pic>
        <p:nvPicPr>
          <p:cNvPr id="4" name="Afbeelding 3" descr="Light Bulb Idea Enlightenment · Free vector graphic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5" y="2441933"/>
            <a:ext cx="3308160" cy="369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van ziekten en aandoeningen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u="sng" dirty="0"/>
              <a:t>Twee hoofdgroepen</a:t>
            </a:r>
          </a:p>
          <a:p>
            <a:pPr marL="0" indent="0">
              <a:buNone/>
            </a:pPr>
            <a:r>
              <a:rPr lang="nl-NL" dirty="0"/>
              <a:t>1. Inwendige oorzaken (erfelijk, aangeboren, auto-immuunziekten)</a:t>
            </a:r>
          </a:p>
          <a:p>
            <a:pPr marL="0" indent="0">
              <a:buNone/>
            </a:pPr>
            <a:r>
              <a:rPr lang="nl-NL" dirty="0"/>
              <a:t>2. Uitwendige oorzaken (mechanisch, hoge/lage temperaturen, elektriciteit, straling van apparaten en uv-straling, chemisch, leefstijl, voeding, psychosomatisch, micro-organismen (infecties), macro-organismen (hoofdluis, spoelwormen)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Auto-immuunziekte = het eigen lichaam breekt lichaamscellen af alsof ze lichaamsvreemd zijn (zoals normaal bij bedreigende zaken) Bijv. diabetes, MS, reuma, lupus etc.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989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6839" y="940131"/>
            <a:ext cx="7729728" cy="762000"/>
          </a:xfrm>
        </p:spPr>
        <p:txBody>
          <a:bodyPr>
            <a:normAutofit/>
          </a:bodyPr>
          <a:lstStyle/>
          <a:p>
            <a:r>
              <a:rPr lang="nl-NL" dirty="0"/>
              <a:t>Infectieleer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6839" y="1814945"/>
            <a:ext cx="11066851" cy="4267199"/>
          </a:xfrm>
        </p:spPr>
        <p:txBody>
          <a:bodyPr>
            <a:normAutofit/>
          </a:bodyPr>
          <a:lstStyle/>
          <a:p>
            <a:r>
              <a:rPr lang="nl-NL" dirty="0"/>
              <a:t>Infectie = ziekte veroorzaakt door schadelijke micro-organismen (ziekteverwekkers) die het lichaam zijn binnengedrongen</a:t>
            </a:r>
          </a:p>
          <a:p>
            <a:r>
              <a:rPr lang="nl-NL" dirty="0"/>
              <a:t>Micro-organismen </a:t>
            </a:r>
            <a:r>
              <a:rPr lang="nl-NL" dirty="0">
                <a:sym typeface="Wingdings" panose="05000000000000000000" pitchFamily="2" charset="2"/>
              </a:rPr>
              <a:t> ‘levende wezentjes’  bacteriën, virussen, schimmels die je alleen met een microscoop kunt zien. </a:t>
            </a:r>
          </a:p>
          <a:p>
            <a:r>
              <a:rPr lang="nl-NL" dirty="0">
                <a:sym typeface="Wingdings" panose="05000000000000000000" pitchFamily="2" charset="2"/>
              </a:rPr>
              <a:t>Macro-organismen  organismen die je met het blote oog kunt zien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Micro-organismen dringen binnen op 4 manieren: </a:t>
            </a:r>
          </a:p>
          <a:p>
            <a:pPr marL="342900" indent="-342900"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Via de luchtwegen  inademen via de lucht (verkoudheid)</a:t>
            </a:r>
          </a:p>
          <a:p>
            <a:pPr marL="342900" indent="-342900"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Via de huid en slijmvliezen  huid en slijmvliezen zijn eigenlijk beschermend, maar via een wond kunnen ziekmakende micro-organismen binnendringen</a:t>
            </a:r>
          </a:p>
          <a:p>
            <a:pPr marL="342900" indent="-342900"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Via het maag-darmkanaal  door eten of drinken</a:t>
            </a:r>
          </a:p>
          <a:p>
            <a:pPr marL="342900" indent="-342900"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Via bloed  contact tussen besmet bloed en gezond bloed: injectienaalden, seks (soa)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864" y="5347911"/>
            <a:ext cx="2216727" cy="14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7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9091" y="860190"/>
            <a:ext cx="7729728" cy="877963"/>
          </a:xfrm>
        </p:spPr>
        <p:txBody>
          <a:bodyPr/>
          <a:lstStyle/>
          <a:p>
            <a:r>
              <a:rPr lang="nl-NL" dirty="0"/>
              <a:t>Ontsteking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9091" y="2369127"/>
            <a:ext cx="1127585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Ontsteking = een plaatselijke reactie van het lichaam op een schadelijke prikkel (splinter) of een ziekmakend micro-organisme.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Wanneer een bacterie de ontsteking veroorzaakt  bacteriële ontsteking (puisten)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De symptomen/verschijnselen: roodheid, warmte, zwelling, pijn en verstoorde functie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Soms kan er pus/etter ontstaan: een mengsel van dode lichaamscellen, bacteriën en afweercellen  </a:t>
            </a:r>
            <a:r>
              <a:rPr lang="nl-NL" dirty="0" err="1">
                <a:sym typeface="Wingdings" panose="05000000000000000000" pitchFamily="2" charset="2"/>
              </a:rPr>
              <a:t>lichaams</a:t>
            </a:r>
            <a:r>
              <a:rPr lang="nl-NL" dirty="0">
                <a:sym typeface="Wingdings" panose="05000000000000000000" pitchFamily="2" charset="2"/>
              </a:rPr>
              <a:t> ruimt dit op via bloed of door het naar buiten te werken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Een ontsteking kan zich uitbreiden, er ontstaat dan koorts en een algeheel ziek gevoel  antibiotica: doodt de micro-organismen</a:t>
            </a:r>
          </a:p>
          <a:p>
            <a:pPr marL="0" indent="0">
              <a:buNone/>
            </a:pPr>
            <a:r>
              <a:rPr lang="nl-NL" dirty="0"/>
              <a:t>Infectieziekte: het hele lichaam reageert op de schadelijke micro-organismen (koorts, je niet lekker voelen en een stijging van het aantal witte bloedlichaampjes)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41" y="860190"/>
            <a:ext cx="2949543" cy="192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543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Besmetting en infectie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Waarom wordt de één (veel) sneller ‘ziek’ dan de ander?</a:t>
            </a:r>
          </a:p>
          <a:p>
            <a:pPr marL="305435" indent="-305435"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Afhankelijk van een aantal factoren:</a:t>
            </a:r>
            <a:endParaRPr lang="nl-NL" dirty="0"/>
          </a:p>
          <a:p>
            <a:pPr marL="305435" indent="-305435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De virulentie: het ziekteverwekkend vermogen van het micro-organisme (één is sterker dan de ander)</a:t>
            </a:r>
            <a:endParaRPr lang="nl-NL" dirty="0"/>
          </a:p>
          <a:p>
            <a:pPr marL="305435" indent="-305435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De reactie van het immuunsysteem: mogelijk wordt het micro-organisme herkend en snel uitgeschakeld, mogelijk niet. </a:t>
            </a:r>
            <a:endParaRPr lang="nl-NL" dirty="0"/>
          </a:p>
          <a:p>
            <a:pPr marL="305435" indent="-305435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De persoonlijke weerstand: bepaald door gezondheid, stress en oververmoeidheid (zie figuur 16.2 op blz. 196)</a:t>
            </a:r>
            <a:endParaRPr lang="nl-NL" dirty="0"/>
          </a:p>
        </p:txBody>
      </p:sp>
      <p:pic>
        <p:nvPicPr>
          <p:cNvPr id="1026" name="Picture 2" descr="Blaasontsteking besmettelijk? Nee. 3 redenen waarom | InfoB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03" y="1836518"/>
            <a:ext cx="2763791" cy="17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Incubatietijd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Incubatietijd= de periode tussen het moment van besmetting en het moment van ziek worden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Mensen zijn vooral besmettelijk wanneer ze zelf nog </a:t>
            </a:r>
            <a:r>
              <a:rPr lang="nl-NL" b="1" u="sng" dirty="0">
                <a:sym typeface="Wingdings" panose="05000000000000000000" pitchFamily="2" charset="2"/>
              </a:rPr>
              <a:t>niet</a:t>
            </a:r>
            <a:r>
              <a:rPr lang="nl-NL" dirty="0">
                <a:sym typeface="Wingdings" panose="05000000000000000000" pitchFamily="2" charset="2"/>
              </a:rPr>
              <a:t> ziek zijn.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Verschilt per ziekte (griep 1 tot 3 dagen, HIV soms 10 jaar!)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Sommige blijven micro-organismen sluimerend in het lichaam aanwezig en verschijnen ze weer bij bijv. een lage weerstand  koortslip.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Het verschilt per infectieziekte of deze ook in de ‘sluimerstand’ besmettelijk is (koortslip niet, tyfus wél)</a:t>
            </a:r>
          </a:p>
        </p:txBody>
      </p:sp>
    </p:spTree>
    <p:extLst>
      <p:ext uri="{BB962C8B-B14F-4D97-AF65-F5344CB8AC3E}">
        <p14:creationId xmlns:p14="http://schemas.microsoft.com/office/powerpoint/2010/main" val="310830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027" y="899378"/>
            <a:ext cx="7729728" cy="850253"/>
          </a:xfrm>
        </p:spPr>
        <p:txBody>
          <a:bodyPr/>
          <a:lstStyle/>
          <a:p>
            <a:r>
              <a:rPr lang="nl-NL" dirty="0"/>
              <a:t>Weerstand en immuniteit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9166" y="4205275"/>
            <a:ext cx="1455542" cy="265272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53143" y="2189018"/>
            <a:ext cx="10763794" cy="355100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Immuunsysteem = verdedigingsmechanisme van het menselijk lichaam, dat bestaat uit een algemene weerstand (weerstand tegen alle ziekten) en een specifieke weerstand (weerstand tegen een bepaalde ziekte)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Wanneer het immuunsysteem niet goed werkt  ziekteverwekkers (virussen) krijgen dan ‘vrij spel’ om hun gang te gaan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Het immuunsysteem kan ook ontsporen  bij allergie of auto-immuunziekten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Goede weerstand hangt nauw samen met een gezonde leefstijl (gezonde voeding, voldoende slaap en conditie)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Het lichaam kan zich </a:t>
            </a:r>
            <a:r>
              <a:rPr lang="nl-NL" b="1" dirty="0">
                <a:sym typeface="Wingdings" panose="05000000000000000000" pitchFamily="2" charset="2"/>
              </a:rPr>
              <a:t>beter verdedigen </a:t>
            </a:r>
            <a:r>
              <a:rPr lang="nl-NL" dirty="0">
                <a:sym typeface="Wingdings" panose="05000000000000000000" pitchFamily="2" charset="2"/>
              </a:rPr>
              <a:t>bij een goede weerstand!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837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075" y="855419"/>
            <a:ext cx="7729728" cy="900546"/>
          </a:xfrm>
        </p:spPr>
        <p:txBody>
          <a:bodyPr/>
          <a:lstStyle/>
          <a:p>
            <a:r>
              <a:rPr lang="nl-NL" dirty="0"/>
              <a:t>Opbouwen van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075" y="1856510"/>
            <a:ext cx="11038114" cy="4447308"/>
          </a:xfrm>
        </p:spPr>
        <p:txBody>
          <a:bodyPr>
            <a:normAutofit/>
          </a:bodyPr>
          <a:lstStyle/>
          <a:p>
            <a:r>
              <a:rPr lang="nl-NL" dirty="0"/>
              <a:t>Algehele weerstand: gezonde voeding, voldoende slaap, ontspanning en beweging. Let op? Door overbescherming bouw je </a:t>
            </a:r>
            <a:r>
              <a:rPr lang="nl-NL" b="1" dirty="0"/>
              <a:t>geen</a:t>
            </a:r>
            <a:r>
              <a:rPr lang="nl-NL" dirty="0"/>
              <a:t> weerstand op! </a:t>
            </a:r>
          </a:p>
          <a:p>
            <a:r>
              <a:rPr lang="nl-NL" dirty="0">
                <a:sym typeface="Wingdings" panose="05000000000000000000" pitchFamily="2" charset="2"/>
              </a:rPr>
              <a:t>Specifieke weerstand: lichaam maakt gerichte antistoffen (antilichamen) aan tegen een bepaalde ziekte, door: </a:t>
            </a:r>
            <a:r>
              <a:rPr lang="nl-NL" u="sng" dirty="0">
                <a:sym typeface="Wingdings" panose="05000000000000000000" pitchFamily="2" charset="2"/>
              </a:rPr>
              <a:t>infectie met</a:t>
            </a:r>
            <a:r>
              <a:rPr lang="nl-NL" dirty="0">
                <a:sym typeface="Wingdings" panose="05000000000000000000" pitchFamily="2" charset="2"/>
              </a:rPr>
              <a:t> of </a:t>
            </a:r>
            <a:r>
              <a:rPr lang="nl-NL" u="sng" dirty="0">
                <a:sym typeface="Wingdings" panose="05000000000000000000" pitchFamily="2" charset="2"/>
              </a:rPr>
              <a:t>vaccinatie tegen</a:t>
            </a:r>
            <a:r>
              <a:rPr lang="nl-NL" dirty="0">
                <a:sym typeface="Wingdings" panose="05000000000000000000" pitchFamily="2" charset="2"/>
              </a:rPr>
              <a:t> deze ziekte = immuunstoffen  maken lichaamsvreemde stoffen (virussen en bacteriën) onschadelijk</a:t>
            </a:r>
          </a:p>
          <a:p>
            <a:r>
              <a:rPr lang="nl-NL" dirty="0">
                <a:sym typeface="Wingdings" panose="05000000000000000000" pitchFamily="2" charset="2"/>
              </a:rPr>
              <a:t>Ontstekingsverschijnselen bij een infectie wijzen op de aanmaak van antistoffen (het lichaam is dan bezig met het vernietigen van de schadelijk micro-organismen)  </a:t>
            </a:r>
            <a:r>
              <a:rPr lang="nl-NL" i="1" dirty="0">
                <a:sym typeface="Wingdings" panose="05000000000000000000" pitchFamily="2" charset="2"/>
              </a:rPr>
              <a:t>Medicatie</a:t>
            </a:r>
            <a:r>
              <a:rPr lang="nl-NL" dirty="0">
                <a:sym typeface="Wingdings" panose="05000000000000000000" pitchFamily="2" charset="2"/>
              </a:rPr>
              <a:t> en </a:t>
            </a:r>
            <a:r>
              <a:rPr lang="nl-NL" i="1" dirty="0">
                <a:sym typeface="Wingdings" panose="05000000000000000000" pitchFamily="2" charset="2"/>
              </a:rPr>
              <a:t>rust</a:t>
            </a:r>
            <a:r>
              <a:rPr lang="nl-NL" dirty="0">
                <a:sym typeface="Wingdings" panose="05000000000000000000" pitchFamily="2" charset="2"/>
              </a:rPr>
              <a:t> kunnen hierbij helpen </a:t>
            </a:r>
          </a:p>
          <a:p>
            <a:r>
              <a:rPr lang="nl-NL" dirty="0">
                <a:sym typeface="Wingdings" panose="05000000000000000000" pitchFamily="2" charset="2"/>
              </a:rPr>
              <a:t>Het doormaken van een infectieziekte leidt tot immuniteit  lichaam is daarna niet meer vatbaar voor de micro-organismen die de ziekte veroorzaakt (soms tijdelijk, soms levenslang, soms niet)</a:t>
            </a:r>
          </a:p>
          <a:p>
            <a:r>
              <a:rPr lang="nl-NL" dirty="0">
                <a:sym typeface="Wingdings" panose="05000000000000000000" pitchFamily="2" charset="2"/>
              </a:rPr>
              <a:t>Zie vaccinatieschema op blz. 198 (4 fasen)  Vaccinatie = het via een inenting immuun maken tegen een ziekte door het </a:t>
            </a:r>
            <a:r>
              <a:rPr lang="nl-NL" b="1" u="sng" dirty="0">
                <a:sym typeface="Wingdings" panose="05000000000000000000" pitchFamily="2" charset="2"/>
              </a:rPr>
              <a:t>inspuiten van verzwakte of dode micro-organismen</a:t>
            </a:r>
          </a:p>
        </p:txBody>
      </p:sp>
      <p:pic>
        <p:nvPicPr>
          <p:cNvPr id="2050" name="Picture 2" descr="Inentingen en vaccinaties bij je baby | Ouders van 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071464" y="5572640"/>
            <a:ext cx="1865176" cy="11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063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1B7F100E1C045B31A454FC3878550" ma:contentTypeVersion="8" ma:contentTypeDescription="Een nieuw document maken." ma:contentTypeScope="" ma:versionID="058c84d28909c387871fcf3e4c5e39cb">
  <xsd:schema xmlns:xsd="http://www.w3.org/2001/XMLSchema" xmlns:xs="http://www.w3.org/2001/XMLSchema" xmlns:p="http://schemas.microsoft.com/office/2006/metadata/properties" xmlns:ns2="87731161-fc10-45a3-8dfe-0f52ba4d1d55" targetNamespace="http://schemas.microsoft.com/office/2006/metadata/properties" ma:root="true" ma:fieldsID="3383e08a53f6a7a7cbb8dfbae209051d" ns2:_="">
    <xsd:import namespace="87731161-fc10-45a3-8dfe-0f52ba4d1d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731161-fc10-45a3-8dfe-0f52ba4d1d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1FF5F8-FE41-4FAF-BB97-7071EECF6A56}"/>
</file>

<file path=customXml/itemProps2.xml><?xml version="1.0" encoding="utf-8"?>
<ds:datastoreItem xmlns:ds="http://schemas.openxmlformats.org/officeDocument/2006/customXml" ds:itemID="{C0B50274-30DD-414F-A804-295C47DEA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1521F2-E41F-4D7C-A518-088C3FFEC573}">
  <ds:schemaRefs>
    <ds:schemaRef ds:uri="ae88b579-0995-42e4-96ef-e06a7a57ddf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aa8c48b-5f73-4068-bac6-831706ff2ad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635</TotalTime>
  <Words>1586</Words>
  <Application>Microsoft Office PowerPoint</Application>
  <PresentationFormat>Breedbeeld</PresentationFormat>
  <Paragraphs>151</Paragraphs>
  <Slides>22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Dividend</vt:lpstr>
      <vt:lpstr>Zorg en veilig werken</vt:lpstr>
      <vt:lpstr>Lesprogramma </vt:lpstr>
      <vt:lpstr>Oorzaken van ziekten en aandoeningen</vt:lpstr>
      <vt:lpstr>Infectieleer</vt:lpstr>
      <vt:lpstr>Ontsteking</vt:lpstr>
      <vt:lpstr>Besmetting en infectie</vt:lpstr>
      <vt:lpstr>Incubatietijd</vt:lpstr>
      <vt:lpstr>Weerstand en immuniteit</vt:lpstr>
      <vt:lpstr>Opbouwen van weerstand</vt:lpstr>
      <vt:lpstr>Veelvoorkomende infectieziekten</vt:lpstr>
      <vt:lpstr>Verkoudheid, griep &amp; rs-virus</vt:lpstr>
      <vt:lpstr>Herpes</vt:lpstr>
      <vt:lpstr>hepatitis</vt:lpstr>
      <vt:lpstr>SOA’s</vt:lpstr>
      <vt:lpstr>Soa’s</vt:lpstr>
      <vt:lpstr>Voedselvergiftiging &amp; voedselinfecties</vt:lpstr>
      <vt:lpstr>Schimmelinfecties</vt:lpstr>
      <vt:lpstr>wratten</vt:lpstr>
      <vt:lpstr>Impetigo</vt:lpstr>
      <vt:lpstr>Ziekten veroorzaakt door macro-organismen</vt:lpstr>
      <vt:lpstr>Leeftijdsgebonden ziekten</vt:lpstr>
      <vt:lpstr>Afsluiten en vooruitblikken</vt:lpstr>
    </vt:vector>
  </TitlesOfParts>
  <Company>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16 ziekten &amp; aandoeningen</dc:title>
  <dc:creator>Mylene Rijken</dc:creator>
  <cp:lastModifiedBy>Li-Any van der Biezen</cp:lastModifiedBy>
  <cp:revision>38</cp:revision>
  <dcterms:created xsi:type="dcterms:W3CDTF">2018-06-13T10:23:05Z</dcterms:created>
  <dcterms:modified xsi:type="dcterms:W3CDTF">2021-11-02T12:00:31Z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0x010100BC81B7F100E1C045B31A454FC3878550</vt:lpwstr>
  </property>
</Properties>
</file>