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sldIdLst>
    <p:sldId id="256" r:id="rId5"/>
    <p:sldId id="257" r:id="rId6"/>
    <p:sldId id="258" r:id="rId7"/>
    <p:sldId id="262" r:id="rId8"/>
    <p:sldId id="264" r:id="rId9"/>
    <p:sldId id="265" r:id="rId10"/>
    <p:sldId id="266" r:id="rId11"/>
    <p:sldId id="267" r:id="rId12"/>
    <p:sldId id="268" r:id="rId13"/>
    <p:sldId id="269" r:id="rId14"/>
    <p:sldId id="274" r:id="rId15"/>
    <p:sldId id="275" r:id="rId16"/>
    <p:sldId id="279"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60AFA9-D068-4DB4-837B-79E7AFA25A07}" v="1" dt="2021-09-14T16:14:56.349"/>
    <p1510:client id="{D2A5D4FC-3116-41B8-80AD-27ADC9FB51B0}" v="12" dt="2021-11-02T11:44:17.813"/>
    <p1510:client id="{FB7DB3C2-28FC-4B04-846F-B6DE48DB70F7}" v="1" dt="2021-09-07T12:08:20.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ne van Iperen" userId="S::jvaniperen@davinci.nl::87db4a31-06af-470c-b69e-481ab26558b3" providerId="AD" clId="Web-{FB7DB3C2-28FC-4B04-846F-B6DE48DB70F7}"/>
    <pc:docChg chg="modSld">
      <pc:chgData name="Janine van Iperen" userId="S::jvaniperen@davinci.nl::87db4a31-06af-470c-b69e-481ab26558b3" providerId="AD" clId="Web-{FB7DB3C2-28FC-4B04-846F-B6DE48DB70F7}" dt="2021-09-07T12:08:20.579" v="0"/>
      <pc:docMkLst>
        <pc:docMk/>
      </pc:docMkLst>
      <pc:sldChg chg="addSp">
        <pc:chgData name="Janine van Iperen" userId="S::jvaniperen@davinci.nl::87db4a31-06af-470c-b69e-481ab26558b3" providerId="AD" clId="Web-{FB7DB3C2-28FC-4B04-846F-B6DE48DB70F7}" dt="2021-09-07T12:08:20.579" v="0"/>
        <pc:sldMkLst>
          <pc:docMk/>
          <pc:sldMk cId="1698184009" sldId="256"/>
        </pc:sldMkLst>
        <pc:spChg chg="add">
          <ac:chgData name="Janine van Iperen" userId="S::jvaniperen@davinci.nl::87db4a31-06af-470c-b69e-481ab26558b3" providerId="AD" clId="Web-{FB7DB3C2-28FC-4B04-846F-B6DE48DB70F7}" dt="2021-09-07T12:08:20.579" v="0"/>
          <ac:spMkLst>
            <pc:docMk/>
            <pc:sldMk cId="1698184009" sldId="256"/>
            <ac:spMk id="4" creationId="{CA80AC42-A280-4E3C-9B11-6FDC570E7410}"/>
          </ac:spMkLst>
        </pc:spChg>
      </pc:sldChg>
    </pc:docChg>
  </pc:docChgLst>
  <pc:docChgLst>
    <pc:chgData name="Aletta Oterdoom" userId="S::aoterdoom@davinci.nl::cd707498-17ed-4857-982c-22a72662a239" providerId="AD" clId="Web-{D2A5D4FC-3116-41B8-80AD-27ADC9FB51B0}"/>
    <pc:docChg chg="modSld">
      <pc:chgData name="Aletta Oterdoom" userId="S::aoterdoom@davinci.nl::cd707498-17ed-4857-982c-22a72662a239" providerId="AD" clId="Web-{D2A5D4FC-3116-41B8-80AD-27ADC9FB51B0}" dt="2021-11-02T11:44:17.438" v="10" actId="20577"/>
      <pc:docMkLst>
        <pc:docMk/>
      </pc:docMkLst>
      <pc:sldChg chg="modSp">
        <pc:chgData name="Aletta Oterdoom" userId="S::aoterdoom@davinci.nl::cd707498-17ed-4857-982c-22a72662a239" providerId="AD" clId="Web-{D2A5D4FC-3116-41B8-80AD-27ADC9FB51B0}" dt="2021-11-02T11:44:17.438" v="10" actId="20577"/>
        <pc:sldMkLst>
          <pc:docMk/>
          <pc:sldMk cId="1698184009" sldId="256"/>
        </pc:sldMkLst>
        <pc:spChg chg="mod">
          <ac:chgData name="Aletta Oterdoom" userId="S::aoterdoom@davinci.nl::cd707498-17ed-4857-982c-22a72662a239" providerId="AD" clId="Web-{D2A5D4FC-3116-41B8-80AD-27ADC9FB51B0}" dt="2021-11-02T11:44:17.438" v="10" actId="20577"/>
          <ac:spMkLst>
            <pc:docMk/>
            <pc:sldMk cId="1698184009" sldId="256"/>
            <ac:spMk id="3" creationId="{00000000-0000-0000-0000-000000000000}"/>
          </ac:spMkLst>
        </pc:spChg>
      </pc:sldChg>
    </pc:docChg>
  </pc:docChgLst>
  <pc:docChgLst>
    <pc:chgData name="Janine van Iperen" userId="S::jvaniperen@davinci.nl::87db4a31-06af-470c-b69e-481ab26558b3" providerId="AD" clId="Web-{AB60AFA9-D068-4DB4-837B-79E7AFA25A07}"/>
    <pc:docChg chg="modSld">
      <pc:chgData name="Janine van Iperen" userId="S::jvaniperen@davinci.nl::87db4a31-06af-470c-b69e-481ab26558b3" providerId="AD" clId="Web-{AB60AFA9-D068-4DB4-837B-79E7AFA25A07}" dt="2021-09-14T16:14:56.349" v="0"/>
      <pc:docMkLst>
        <pc:docMk/>
      </pc:docMkLst>
      <pc:sldChg chg="addSp">
        <pc:chgData name="Janine van Iperen" userId="S::jvaniperen@davinci.nl::87db4a31-06af-470c-b69e-481ab26558b3" providerId="AD" clId="Web-{AB60AFA9-D068-4DB4-837B-79E7AFA25A07}" dt="2021-09-14T16:14:56.349" v="0"/>
        <pc:sldMkLst>
          <pc:docMk/>
          <pc:sldMk cId="1698184009" sldId="256"/>
        </pc:sldMkLst>
        <pc:spChg chg="add">
          <ac:chgData name="Janine van Iperen" userId="S::jvaniperen@davinci.nl::87db4a31-06af-470c-b69e-481ab26558b3" providerId="AD" clId="Web-{AB60AFA9-D068-4DB4-837B-79E7AFA25A07}" dt="2021-09-14T16:14:56.349" v="0"/>
          <ac:spMkLst>
            <pc:docMk/>
            <pc:sldMk cId="1698184009" sldId="256"/>
            <ac:spMk id="5" creationId="{0E0D648E-AF54-424F-BEE4-C4E0A35433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FF827-0EA3-48E5-83BB-2BEA8E562FBC}" type="datetimeFigureOut">
              <a:rPr lang="nl-NL" smtClean="0"/>
              <a:t>2-11-2021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0F55F-7BB4-4788-90CC-4EC45F9AD2A3}" type="slidenum">
              <a:rPr lang="nl-NL" smtClean="0"/>
              <a:t>‹nr.›</a:t>
            </a:fld>
            <a:endParaRPr lang="nl-NL"/>
          </a:p>
        </p:txBody>
      </p:sp>
    </p:spTree>
    <p:extLst>
      <p:ext uri="{BB962C8B-B14F-4D97-AF65-F5344CB8AC3E}">
        <p14:creationId xmlns:p14="http://schemas.microsoft.com/office/powerpoint/2010/main" val="238098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Lees voorbeeld Mar </a:t>
            </a:r>
            <a:r>
              <a:rPr lang="nl-NL" err="1"/>
              <a:t>blz</a:t>
            </a:r>
            <a:r>
              <a:rPr lang="nl-NL"/>
              <a:t> 169</a:t>
            </a:r>
          </a:p>
        </p:txBody>
      </p:sp>
      <p:sp>
        <p:nvSpPr>
          <p:cNvPr id="4" name="Tijdelijke aanduiding voor dianummer 3"/>
          <p:cNvSpPr>
            <a:spLocks noGrp="1"/>
          </p:cNvSpPr>
          <p:nvPr>
            <p:ph type="sldNum" sz="quarter" idx="10"/>
          </p:nvPr>
        </p:nvSpPr>
        <p:spPr/>
        <p:txBody>
          <a:bodyPr/>
          <a:lstStyle/>
          <a:p>
            <a:fld id="{9F70F55F-7BB4-4788-90CC-4EC45F9AD2A3}" type="slidenum">
              <a:rPr lang="nl-NL" smtClean="0"/>
              <a:t>6</a:t>
            </a:fld>
            <a:endParaRPr lang="nl-NL"/>
          </a:p>
        </p:txBody>
      </p:sp>
    </p:spTree>
    <p:extLst>
      <p:ext uri="{BB962C8B-B14F-4D97-AF65-F5344CB8AC3E}">
        <p14:creationId xmlns:p14="http://schemas.microsoft.com/office/powerpoint/2010/main" val="351483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70F55F-7BB4-4788-90CC-4EC45F9AD2A3}" type="slidenum">
              <a:rPr lang="nl-NL" smtClean="0"/>
              <a:t>8</a:t>
            </a:fld>
            <a:endParaRPr lang="nl-NL"/>
          </a:p>
        </p:txBody>
      </p:sp>
    </p:spTree>
    <p:extLst>
      <p:ext uri="{BB962C8B-B14F-4D97-AF65-F5344CB8AC3E}">
        <p14:creationId xmlns:p14="http://schemas.microsoft.com/office/powerpoint/2010/main" val="64872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begrip wordt tegenwoordig vaak vervangen door het begrip ‘beperking’</a:t>
            </a:r>
          </a:p>
          <a:p>
            <a:r>
              <a:rPr lang="nl-NL"/>
              <a:t>Waarom? </a:t>
            </a:r>
            <a:r>
              <a:rPr lang="nl-NL">
                <a:sym typeface="Wingdings" panose="05000000000000000000" pitchFamily="2" charset="2"/>
              </a:rPr>
              <a:t> een beperking of aandoening is pas een handicap als iemand niet in staat is om deel te nemen aan de samenleving (dit bepaalt de persoon dus voor een groot deel zelf).</a:t>
            </a:r>
          </a:p>
          <a:p>
            <a:r>
              <a:rPr lang="nl-NL">
                <a:sym typeface="Wingdings" panose="05000000000000000000" pitchFamily="2" charset="2"/>
              </a:rPr>
              <a:t>Handicap = participatieprobleem  Wat wordt hiermee bedoeld? </a:t>
            </a:r>
          </a:p>
          <a:p>
            <a:r>
              <a:rPr lang="nl-NL">
                <a:sym typeface="Wingdings" panose="05000000000000000000" pitchFamily="2" charset="2"/>
              </a:rPr>
              <a:t>Mensen met eenzelfde beperking kunnen dus is verschillende mate ‘gehandicapt’ zijn</a:t>
            </a:r>
            <a:endParaRPr lang="nl-NL"/>
          </a:p>
        </p:txBody>
      </p:sp>
      <p:sp>
        <p:nvSpPr>
          <p:cNvPr id="4" name="Tijdelijke aanduiding voor dianummer 3"/>
          <p:cNvSpPr>
            <a:spLocks noGrp="1"/>
          </p:cNvSpPr>
          <p:nvPr>
            <p:ph type="sldNum" sz="quarter" idx="10"/>
          </p:nvPr>
        </p:nvSpPr>
        <p:spPr/>
        <p:txBody>
          <a:bodyPr/>
          <a:lstStyle/>
          <a:p>
            <a:fld id="{9F70F55F-7BB4-4788-90CC-4EC45F9AD2A3}" type="slidenum">
              <a:rPr lang="nl-NL" smtClean="0"/>
              <a:t>10</a:t>
            </a:fld>
            <a:endParaRPr lang="nl-NL"/>
          </a:p>
        </p:txBody>
      </p:sp>
    </p:spTree>
    <p:extLst>
      <p:ext uri="{BB962C8B-B14F-4D97-AF65-F5344CB8AC3E}">
        <p14:creationId xmlns:p14="http://schemas.microsoft.com/office/powerpoint/2010/main" val="216001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70F55F-7BB4-4788-90CC-4EC45F9AD2A3}" type="slidenum">
              <a:rPr lang="nl-NL" smtClean="0"/>
              <a:t>13</a:t>
            </a:fld>
            <a:endParaRPr lang="nl-NL"/>
          </a:p>
        </p:txBody>
      </p:sp>
    </p:spTree>
    <p:extLst>
      <p:ext uri="{BB962C8B-B14F-4D97-AF65-F5344CB8AC3E}">
        <p14:creationId xmlns:p14="http://schemas.microsoft.com/office/powerpoint/2010/main" val="280355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l-NL"/>
              <a:t>Klik om de stijl te bewerken</a:t>
            </a:r>
            <a:endParaRPr lang="en-US"/>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11/2/2021</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11/2/2021</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l-NL"/>
              <a:t>Klik om de stijl te bewerken</a:t>
            </a:r>
            <a:endParaRPr lang="en-US"/>
          </a:p>
        </p:txBody>
      </p:sp>
      <p:sp>
        <p:nvSpPr>
          <p:cNvPr id="3" name="Content Placeholder 2"/>
          <p:cNvSpPr>
            <a:spLocks noGrp="1"/>
          </p:cNvSpPr>
          <p:nvPr>
            <p:ph idx="1"/>
          </p:nvPr>
        </p:nvSpPr>
        <p:spPr>
          <a:xfrm>
            <a:off x="581192" y="2180496"/>
            <a:ext cx="11029615" cy="36783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l-NL"/>
              <a:t>Klik om de stijl te bewerken</a:t>
            </a:r>
            <a:endParaRPr lang="en-US"/>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11/2/2021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l-NL"/>
              <a:t>Klik om de stijl te bewerken</a:t>
            </a:r>
            <a:endParaRPr lang="en-US"/>
          </a:p>
        </p:txBody>
      </p:sp>
      <p:sp>
        <p:nvSpPr>
          <p:cNvPr id="3" name="Content Placeholder 2"/>
          <p:cNvSpPr>
            <a:spLocks noGrp="1"/>
          </p:cNvSpPr>
          <p:nvPr>
            <p:ph sz="half" idx="1"/>
          </p:nvPr>
        </p:nvSpPr>
        <p:spPr>
          <a:xfrm>
            <a:off x="581193" y="2228003"/>
            <a:ext cx="5422390" cy="363304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l-NL"/>
              <a:t>Klik om de stijl te bewerken</a:t>
            </a:r>
            <a:endParaRPr lang="en-US"/>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l-NL"/>
              <a:t>Klik om de stijl te bewerken</a:t>
            </a:r>
            <a:endParaRPr lang="en-US"/>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11/2/2021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l-NL"/>
              <a:t>Klik om de stijl te bewerken</a:t>
            </a:r>
            <a:endParaRPr lang="en-US"/>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l-NL"/>
              <a:t>Klik om de stijl te bewerken</a:t>
            </a:r>
            <a:endParaRPr lang="en-US"/>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11/2/2021</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‹nr.›</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kkNtFpidYa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3eV21C6qTU&amp;feature=youtu.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Zorg en veilig werken </a:t>
            </a:r>
          </a:p>
        </p:txBody>
      </p:sp>
      <p:sp>
        <p:nvSpPr>
          <p:cNvPr id="3" name="Ondertitel 2"/>
          <p:cNvSpPr>
            <a:spLocks noGrp="1"/>
          </p:cNvSpPr>
          <p:nvPr>
            <p:ph type="subTitle" idx="1"/>
          </p:nvPr>
        </p:nvSpPr>
        <p:spPr/>
        <p:txBody>
          <a:bodyPr>
            <a:normAutofit fontScale="92500" lnSpcReduction="20000"/>
          </a:bodyPr>
          <a:lstStyle/>
          <a:p>
            <a:r>
              <a:rPr lang="nl-NL" dirty="0"/>
              <a:t>Kinderziekte </a:t>
            </a:r>
            <a:endParaRPr lang="nl-NL"/>
          </a:p>
          <a:p>
            <a:r>
              <a:rPr lang="nl-NL" dirty="0"/>
              <a:t>Module 5 hoofdstuk 1 beperkingen en stoornissen</a:t>
            </a:r>
          </a:p>
        </p:txBody>
      </p:sp>
      <p:sp>
        <p:nvSpPr>
          <p:cNvPr id="4" name="Tekstvak 3">
            <a:extLst>
              <a:ext uri="{FF2B5EF4-FFF2-40B4-BE49-F238E27FC236}">
                <a16:creationId xmlns:a16="http://schemas.microsoft.com/office/drawing/2014/main" id="{CA80AC42-A280-4E3C-9B11-6FDC570E7410}"/>
              </a:ext>
            </a:extLst>
          </p:cNvPr>
          <p:cNvSpPr txBox="1"/>
          <p:nvPr/>
        </p:nvSpPr>
        <p:spPr>
          <a:xfrm>
            <a:off x="4724400" y="3200399"/>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t>Klikken om tekst toe te voegen</a:t>
            </a:r>
          </a:p>
        </p:txBody>
      </p:sp>
      <p:sp>
        <p:nvSpPr>
          <p:cNvPr id="5" name="Tekstvak 4">
            <a:extLst>
              <a:ext uri="{FF2B5EF4-FFF2-40B4-BE49-F238E27FC236}">
                <a16:creationId xmlns:a16="http://schemas.microsoft.com/office/drawing/2014/main" id="{0E0D648E-AF54-424F-BEE4-C4E0A3543364}"/>
              </a:ext>
            </a:extLst>
          </p:cNvPr>
          <p:cNvSpPr txBox="1"/>
          <p:nvPr/>
        </p:nvSpPr>
        <p:spPr>
          <a:xfrm>
            <a:off x="4724400" y="3200399"/>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t>Klikken om tekst toe te voegen</a:t>
            </a:r>
          </a:p>
        </p:txBody>
      </p:sp>
    </p:spTree>
    <p:extLst>
      <p:ext uri="{BB962C8B-B14F-4D97-AF65-F5344CB8AC3E}">
        <p14:creationId xmlns:p14="http://schemas.microsoft.com/office/powerpoint/2010/main" val="169818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l="21347" t="20930" r="18130" b="19068"/>
          <a:stretch/>
        </p:blipFill>
        <p:spPr>
          <a:xfrm>
            <a:off x="9403308" y="4332245"/>
            <a:ext cx="2207499" cy="2188471"/>
          </a:xfrm>
          <a:prstGeom prst="rect">
            <a:avLst/>
          </a:prstGeom>
        </p:spPr>
      </p:pic>
      <p:sp>
        <p:nvSpPr>
          <p:cNvPr id="2" name="Titel 1"/>
          <p:cNvSpPr>
            <a:spLocks noGrp="1"/>
          </p:cNvSpPr>
          <p:nvPr>
            <p:ph type="title"/>
          </p:nvPr>
        </p:nvSpPr>
        <p:spPr/>
        <p:txBody>
          <a:bodyPr/>
          <a:lstStyle/>
          <a:p>
            <a:pPr algn="ctr"/>
            <a:r>
              <a:rPr lang="nl-NL" b="1"/>
              <a:t>Handicap</a:t>
            </a:r>
            <a:endParaRPr lang="nl-NL"/>
          </a:p>
        </p:txBody>
      </p:sp>
      <p:sp>
        <p:nvSpPr>
          <p:cNvPr id="3" name="Tijdelijke aanduiding voor inhoud 2"/>
          <p:cNvSpPr>
            <a:spLocks noGrp="1"/>
          </p:cNvSpPr>
          <p:nvPr>
            <p:ph idx="1"/>
          </p:nvPr>
        </p:nvSpPr>
        <p:spPr/>
        <p:txBody>
          <a:bodyPr/>
          <a:lstStyle/>
          <a:p>
            <a:r>
              <a:rPr lang="nl-NL" b="1"/>
              <a:t>Handicap</a:t>
            </a:r>
            <a:r>
              <a:rPr lang="nl-NL"/>
              <a:t> = verlies van de mogelijkheid om op een ‘normale’ manier mee te doen in de maatschappij.  </a:t>
            </a:r>
          </a:p>
          <a:p>
            <a:r>
              <a:rPr lang="nl-NL"/>
              <a:t>Een stoornis of beperking is pas een handicap als niet goed kan deelnemen aan de samenleving/maatschappij. </a:t>
            </a:r>
          </a:p>
          <a:p>
            <a:r>
              <a:rPr lang="nl-NL">
                <a:sym typeface="Wingdings" panose="05000000000000000000" pitchFamily="2" charset="2"/>
              </a:rPr>
              <a:t>Mensen met eenzelfde beperking kunnen dus is verschillende mate ‘gehandicapt’ zijn</a:t>
            </a:r>
            <a:endParaRPr lang="nl-NL"/>
          </a:p>
          <a:p>
            <a:endParaRPr lang="nl-NL"/>
          </a:p>
        </p:txBody>
      </p:sp>
    </p:spTree>
    <p:extLst>
      <p:ext uri="{BB962C8B-B14F-4D97-AF65-F5344CB8AC3E}">
        <p14:creationId xmlns:p14="http://schemas.microsoft.com/office/powerpoint/2010/main" val="374760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a:t>Ziekte</a:t>
            </a:r>
            <a:r>
              <a:rPr lang="nl-NL"/>
              <a:t> </a:t>
            </a:r>
          </a:p>
        </p:txBody>
      </p:sp>
      <p:sp>
        <p:nvSpPr>
          <p:cNvPr id="3" name="Tijdelijke aanduiding voor inhoud 2"/>
          <p:cNvSpPr>
            <a:spLocks noGrp="1"/>
          </p:cNvSpPr>
          <p:nvPr>
            <p:ph idx="1"/>
          </p:nvPr>
        </p:nvSpPr>
        <p:spPr/>
        <p:txBody>
          <a:bodyPr/>
          <a:lstStyle/>
          <a:p>
            <a:r>
              <a:rPr lang="nl-NL" b="1"/>
              <a:t>Ziekte</a:t>
            </a:r>
            <a:r>
              <a:rPr lang="nl-NL"/>
              <a:t> = één of meer organen werken niet goed</a:t>
            </a:r>
          </a:p>
          <a:p>
            <a:r>
              <a:rPr lang="nl-NL"/>
              <a:t>Heeft vaak een begin, een verloop (gunstig of ongunstig) en een einde. </a:t>
            </a:r>
          </a:p>
          <a:p>
            <a:pPr lvl="1"/>
            <a:r>
              <a:rPr lang="nl-NL"/>
              <a:t>Uitzondering zijn chronische ziekten</a:t>
            </a:r>
          </a:p>
          <a:p>
            <a:r>
              <a:rPr lang="nl-NL"/>
              <a:t>Vaak voelt iemand zich beroerd of heeft iemand pijn.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137" y="2001180"/>
            <a:ext cx="3498233" cy="2333294"/>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361" y="4334474"/>
            <a:ext cx="3497827" cy="2320911"/>
          </a:xfrm>
          <a:prstGeom prst="rect">
            <a:avLst/>
          </a:prstGeom>
        </p:spPr>
      </p:pic>
    </p:spTree>
    <p:extLst>
      <p:ext uri="{BB962C8B-B14F-4D97-AF65-F5344CB8AC3E}">
        <p14:creationId xmlns:p14="http://schemas.microsoft.com/office/powerpoint/2010/main" val="419285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a:t>Aandoening</a:t>
            </a:r>
          </a:p>
        </p:txBody>
      </p:sp>
      <p:sp>
        <p:nvSpPr>
          <p:cNvPr id="3" name="Tijdelijke aanduiding voor inhoud 2"/>
          <p:cNvSpPr>
            <a:spLocks noGrp="1"/>
          </p:cNvSpPr>
          <p:nvPr>
            <p:ph idx="1"/>
          </p:nvPr>
        </p:nvSpPr>
        <p:spPr/>
        <p:txBody>
          <a:bodyPr>
            <a:normAutofit/>
          </a:bodyPr>
          <a:lstStyle/>
          <a:p>
            <a:pPr>
              <a:buFont typeface="Wingdings" panose="05000000000000000000" pitchFamily="2" charset="2"/>
              <a:buChar char="à"/>
            </a:pPr>
            <a:r>
              <a:rPr lang="nl-NL">
                <a:sym typeface="Wingdings" panose="05000000000000000000" pitchFamily="2" charset="2"/>
              </a:rPr>
              <a:t>Overkoepelend begrip voor het geheel aan beperkingen, ziekten, symptomen, letsel etc. (Onthoud: ‘startbegrip’)</a:t>
            </a:r>
          </a:p>
          <a:p>
            <a:pPr>
              <a:buFont typeface="Wingdings" panose="05000000000000000000" pitchFamily="2" charset="2"/>
              <a:buChar char="à"/>
            </a:pPr>
            <a:endParaRPr lang="nl-NL">
              <a:sym typeface="Wingdings" panose="05000000000000000000" pitchFamily="2" charset="2"/>
            </a:endParaRPr>
          </a:p>
          <a:p>
            <a:pPr>
              <a:buFont typeface="Wingdings" panose="05000000000000000000" pitchFamily="2" charset="2"/>
              <a:buChar char="à"/>
            </a:pPr>
            <a:r>
              <a:rPr lang="nl-NL">
                <a:sym typeface="Wingdings" panose="05000000000000000000" pitchFamily="2" charset="2"/>
              </a:rPr>
              <a:t>Vanuit dit begrip ga je verder kijken; </a:t>
            </a:r>
          </a:p>
          <a:p>
            <a:pPr lvl="1">
              <a:buFontTx/>
              <a:buChar char="-"/>
            </a:pPr>
            <a:r>
              <a:rPr lang="nl-NL">
                <a:sym typeface="Wingdings" panose="05000000000000000000" pitchFamily="2" charset="2"/>
              </a:rPr>
              <a:t>Wat is de hieruit voortkomende stoornis?</a:t>
            </a:r>
          </a:p>
          <a:p>
            <a:pPr lvl="1">
              <a:buFontTx/>
              <a:buChar char="-"/>
            </a:pPr>
            <a:r>
              <a:rPr lang="nl-NL">
                <a:sym typeface="Wingdings" panose="05000000000000000000" pitchFamily="2" charset="2"/>
              </a:rPr>
              <a:t>Voor welke </a:t>
            </a:r>
            <a:r>
              <a:rPr lang="nl-NL" i="1">
                <a:sym typeface="Wingdings" panose="05000000000000000000" pitchFamily="2" charset="2"/>
              </a:rPr>
              <a:t>beperking</a:t>
            </a:r>
            <a:r>
              <a:rPr lang="nl-NL">
                <a:sym typeface="Wingdings" panose="05000000000000000000" pitchFamily="2" charset="2"/>
              </a:rPr>
              <a:t> zorgt de stoornis? (Wat kan iemand niet volledig door deze stoornis?)</a:t>
            </a:r>
          </a:p>
          <a:p>
            <a:pPr lvl="1">
              <a:buFontTx/>
              <a:buChar char="-"/>
            </a:pPr>
            <a:r>
              <a:rPr lang="nl-NL">
                <a:sym typeface="Wingdings" panose="05000000000000000000" pitchFamily="2" charset="2"/>
              </a:rPr>
              <a:t>Welke mogelijkheden heeft/ervaart iemand niet in zijn deelname aan de maatschappij? Wat is zijn </a:t>
            </a:r>
            <a:r>
              <a:rPr lang="nl-NL" i="1">
                <a:sym typeface="Wingdings" panose="05000000000000000000" pitchFamily="2" charset="2"/>
              </a:rPr>
              <a:t>handicap</a:t>
            </a:r>
            <a:r>
              <a:rPr lang="nl-NL">
                <a:sym typeface="Wingdings" panose="05000000000000000000" pitchFamily="2" charset="2"/>
              </a:rPr>
              <a:t>?</a:t>
            </a:r>
          </a:p>
          <a:p>
            <a:pPr>
              <a:buFontTx/>
              <a:buChar char="-"/>
            </a:pPr>
            <a:endParaRPr lang="nl-NL"/>
          </a:p>
        </p:txBody>
      </p:sp>
    </p:spTree>
    <p:extLst>
      <p:ext uri="{BB962C8B-B14F-4D97-AF65-F5344CB8AC3E}">
        <p14:creationId xmlns:p14="http://schemas.microsoft.com/office/powerpoint/2010/main" val="281545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Vromen van beperkingen </a:t>
            </a:r>
          </a:p>
        </p:txBody>
      </p:sp>
      <p:sp>
        <p:nvSpPr>
          <p:cNvPr id="3" name="Tijdelijke aanduiding voor inhoud 2"/>
          <p:cNvSpPr>
            <a:spLocks noGrp="1"/>
          </p:cNvSpPr>
          <p:nvPr>
            <p:ph idx="1"/>
          </p:nvPr>
        </p:nvSpPr>
        <p:spPr/>
        <p:txBody>
          <a:bodyPr/>
          <a:lstStyle/>
          <a:p>
            <a:r>
              <a:rPr lang="nl-NL"/>
              <a:t>Lichamelijke beperking </a:t>
            </a:r>
          </a:p>
          <a:p>
            <a:r>
              <a:rPr lang="nl-NL"/>
              <a:t>Verstandelijke beperking </a:t>
            </a:r>
          </a:p>
          <a:p>
            <a:r>
              <a:rPr lang="nl-NL"/>
              <a:t>Aangeboren beperking </a:t>
            </a:r>
          </a:p>
          <a:p>
            <a:r>
              <a:rPr lang="nl-NL"/>
              <a:t>Niet-aangeboren beperking </a:t>
            </a:r>
          </a:p>
        </p:txBody>
      </p:sp>
      <p:pic>
        <p:nvPicPr>
          <p:cNvPr id="4" name="Afbeelding 3"/>
          <p:cNvPicPr>
            <a:picLocks noChangeAspect="1"/>
          </p:cNvPicPr>
          <p:nvPr/>
        </p:nvPicPr>
        <p:blipFill>
          <a:blip r:embed="rId3"/>
          <a:stretch>
            <a:fillRect/>
          </a:stretch>
        </p:blipFill>
        <p:spPr>
          <a:xfrm>
            <a:off x="5199841" y="1950139"/>
            <a:ext cx="5748633" cy="4139016"/>
          </a:xfrm>
          <a:prstGeom prst="rect">
            <a:avLst/>
          </a:prstGeom>
        </p:spPr>
      </p:pic>
      <p:sp>
        <p:nvSpPr>
          <p:cNvPr id="5" name="Rechthoek 4"/>
          <p:cNvSpPr/>
          <p:nvPr/>
        </p:nvSpPr>
        <p:spPr>
          <a:xfrm>
            <a:off x="691275" y="6176614"/>
            <a:ext cx="4734116" cy="369332"/>
          </a:xfrm>
          <a:prstGeom prst="rect">
            <a:avLst/>
          </a:prstGeom>
        </p:spPr>
        <p:txBody>
          <a:bodyPr wrap="none">
            <a:spAutoFit/>
          </a:bodyPr>
          <a:lstStyle/>
          <a:p>
            <a:r>
              <a:rPr lang="nl-NL">
                <a:hlinkClick r:id="rId4"/>
              </a:rPr>
              <a:t>https://www.youtube.com/watch?v=kkNtFpidYao</a:t>
            </a:r>
            <a:endParaRPr lang="nl-NL"/>
          </a:p>
        </p:txBody>
      </p:sp>
    </p:spTree>
    <p:extLst>
      <p:ext uri="{BB962C8B-B14F-4D97-AF65-F5344CB8AC3E}">
        <p14:creationId xmlns:p14="http://schemas.microsoft.com/office/powerpoint/2010/main" val="1875320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Afsluiten en vooruitblikken</a:t>
            </a:r>
          </a:p>
        </p:txBody>
      </p:sp>
      <p:sp>
        <p:nvSpPr>
          <p:cNvPr id="3" name="Tijdelijke aanduiding voor inhoud 2"/>
          <p:cNvSpPr>
            <a:spLocks noGrp="1"/>
          </p:cNvSpPr>
          <p:nvPr>
            <p:ph idx="1"/>
          </p:nvPr>
        </p:nvSpPr>
        <p:spPr/>
        <p:txBody>
          <a:bodyPr/>
          <a:lstStyle/>
          <a:p>
            <a:r>
              <a:rPr lang="nl-NL" b="1"/>
              <a:t>Afsluiten</a:t>
            </a:r>
          </a:p>
          <a:p>
            <a:pPr lvl="1"/>
            <a:r>
              <a:rPr lang="nl-NL"/>
              <a:t>Wat neem je uit deze les?</a:t>
            </a:r>
          </a:p>
          <a:p>
            <a:pPr lvl="1"/>
            <a:r>
              <a:rPr lang="nl-NL"/>
              <a:t>Terugblikken op de lesdoelen. </a:t>
            </a:r>
          </a:p>
          <a:p>
            <a:endParaRPr lang="nl-NL"/>
          </a:p>
          <a:p>
            <a:r>
              <a:rPr lang="nl-NL" b="1"/>
              <a:t>Vooruitblikken</a:t>
            </a:r>
          </a:p>
          <a:p>
            <a:pPr lvl="1"/>
            <a:r>
              <a:rPr lang="nl-NL"/>
              <a:t>Thema kinderen en jongeren met een verstandelijke beperking </a:t>
            </a:r>
          </a:p>
          <a:p>
            <a:pPr marL="324000" lvl="1" indent="0">
              <a:buNone/>
            </a:pPr>
            <a:endParaRPr lang="nl-NL"/>
          </a:p>
        </p:txBody>
      </p:sp>
      <p:pic>
        <p:nvPicPr>
          <p:cNvPr id="4" name="Afbeelding 3" descr="Light Bulb Idea Enlightenment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055" y="2441933"/>
            <a:ext cx="3308160" cy="3698564"/>
          </a:xfrm>
          <a:prstGeom prst="rect">
            <a:avLst/>
          </a:prstGeom>
        </p:spPr>
      </p:pic>
    </p:spTree>
    <p:extLst>
      <p:ext uri="{BB962C8B-B14F-4D97-AF65-F5344CB8AC3E}">
        <p14:creationId xmlns:p14="http://schemas.microsoft.com/office/powerpoint/2010/main" val="238982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a:t>Lesprogramma</a:t>
            </a:r>
          </a:p>
        </p:txBody>
      </p:sp>
      <p:sp>
        <p:nvSpPr>
          <p:cNvPr id="3" name="Tijdelijke aanduiding voor inhoud 2"/>
          <p:cNvSpPr>
            <a:spLocks noGrp="1"/>
          </p:cNvSpPr>
          <p:nvPr>
            <p:ph idx="1"/>
          </p:nvPr>
        </p:nvSpPr>
        <p:spPr/>
        <p:txBody>
          <a:bodyPr/>
          <a:lstStyle/>
          <a:p>
            <a:r>
              <a:rPr lang="nl-NL"/>
              <a:t>Lesdoelen </a:t>
            </a:r>
          </a:p>
          <a:p>
            <a:r>
              <a:rPr lang="nl-NL"/>
              <a:t>Theorie + opdrachten “beperkingen en stoornissen”</a:t>
            </a:r>
          </a:p>
          <a:p>
            <a:r>
              <a:rPr lang="nl-NL"/>
              <a:t>Afsluiten en vooruitblikken </a:t>
            </a:r>
          </a:p>
        </p:txBody>
      </p:sp>
    </p:spTree>
    <p:extLst>
      <p:ext uri="{BB962C8B-B14F-4D97-AF65-F5344CB8AC3E}">
        <p14:creationId xmlns:p14="http://schemas.microsoft.com/office/powerpoint/2010/main" val="142614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a:t>Lesdoelen</a:t>
            </a:r>
            <a:r>
              <a:rPr lang="nl-NL"/>
              <a:t> </a:t>
            </a:r>
          </a:p>
        </p:txBody>
      </p:sp>
      <p:sp>
        <p:nvSpPr>
          <p:cNvPr id="3" name="Tijdelijke aanduiding voor inhoud 2"/>
          <p:cNvSpPr>
            <a:spLocks noGrp="1"/>
          </p:cNvSpPr>
          <p:nvPr>
            <p:ph idx="1"/>
          </p:nvPr>
        </p:nvSpPr>
        <p:spPr/>
        <p:txBody>
          <a:bodyPr/>
          <a:lstStyle/>
          <a:p>
            <a:r>
              <a:rPr lang="nl-NL"/>
              <a:t>Na afloop van deze les kun je benoemen wat een aandoening, stoornis, beperking en handicap is. </a:t>
            </a:r>
          </a:p>
        </p:txBody>
      </p:sp>
    </p:spTree>
    <p:extLst>
      <p:ext uri="{BB962C8B-B14F-4D97-AF65-F5344CB8AC3E}">
        <p14:creationId xmlns:p14="http://schemas.microsoft.com/office/powerpoint/2010/main" val="131200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a:t>Introductie filmpje </a:t>
            </a:r>
          </a:p>
        </p:txBody>
      </p:sp>
      <p:sp>
        <p:nvSpPr>
          <p:cNvPr id="3" name="Tijdelijke aanduiding voor inhoud 2"/>
          <p:cNvSpPr>
            <a:spLocks noGrp="1"/>
          </p:cNvSpPr>
          <p:nvPr>
            <p:ph idx="1"/>
          </p:nvPr>
        </p:nvSpPr>
        <p:spPr>
          <a:xfrm>
            <a:off x="581192" y="1937982"/>
            <a:ext cx="11142235" cy="4920018"/>
          </a:xfrm>
        </p:spPr>
        <p:txBody>
          <a:bodyPr/>
          <a:lstStyle/>
          <a:p>
            <a:r>
              <a:rPr lang="nl-NL"/>
              <a:t>In de praktijk kun je kinderen tegen komen met een stoornis, beperking, handicap of ziekte. </a:t>
            </a:r>
          </a:p>
          <a:p>
            <a:endParaRPr lang="nl-NL"/>
          </a:p>
          <a:p>
            <a:r>
              <a:rPr lang="nl-NL"/>
              <a:t>In dit blok ga je verdiepen in verschillende stoornissen/beperkingen/handicaps/kinderziekten.</a:t>
            </a:r>
          </a:p>
          <a:p>
            <a:endParaRPr lang="nl-NL"/>
          </a:p>
          <a:p>
            <a:r>
              <a:rPr lang="nl-NL"/>
              <a:t>Meer kennis hierover </a:t>
            </a:r>
            <a:br>
              <a:rPr lang="nl-NL"/>
            </a:br>
            <a:r>
              <a:rPr lang="nl-NL">
                <a:sym typeface="Wingdings" panose="05000000000000000000" pitchFamily="2" charset="2"/>
              </a:rPr>
              <a:t> beter in staat om kinderen te begeleiden. </a:t>
            </a:r>
          </a:p>
          <a:p>
            <a:endParaRPr lang="nl-NL">
              <a:sym typeface="Wingdings" panose="05000000000000000000" pitchFamily="2" charset="2"/>
            </a:endParaRPr>
          </a:p>
          <a:p>
            <a:r>
              <a:rPr lang="nl-NL">
                <a:hlinkClick r:id="rId2"/>
              </a:rPr>
              <a:t>https://www.youtube.com/watch?v=U3eV21C6qTU&amp;feature=youtu.be</a:t>
            </a:r>
            <a:endParaRPr lang="nl-NL"/>
          </a:p>
          <a:p>
            <a:endParaRPr lang="nl-NL"/>
          </a:p>
          <a:p>
            <a:endParaRPr lang="nl-NL"/>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702" y="3972680"/>
            <a:ext cx="3742509" cy="2515457"/>
          </a:xfrm>
          <a:prstGeom prst="rect">
            <a:avLst/>
          </a:prstGeom>
        </p:spPr>
      </p:pic>
    </p:spTree>
    <p:extLst>
      <p:ext uri="{BB962C8B-B14F-4D97-AF65-F5344CB8AC3E}">
        <p14:creationId xmlns:p14="http://schemas.microsoft.com/office/powerpoint/2010/main" val="2793195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a:t>H 13 beperkingen eb stoornissen </a:t>
            </a:r>
          </a:p>
        </p:txBody>
      </p:sp>
      <p:sp>
        <p:nvSpPr>
          <p:cNvPr id="3" name="Tijdelijke aanduiding voor inhoud 2"/>
          <p:cNvSpPr>
            <a:spLocks noGrp="1"/>
          </p:cNvSpPr>
          <p:nvPr>
            <p:ph idx="1"/>
          </p:nvPr>
        </p:nvSpPr>
        <p:spPr>
          <a:xfrm>
            <a:off x="1154954" y="2603500"/>
            <a:ext cx="8825659" cy="3888740"/>
          </a:xfrm>
        </p:spPr>
        <p:txBody>
          <a:bodyPr>
            <a:normAutofit fontScale="92500" lnSpcReduction="20000"/>
          </a:bodyPr>
          <a:lstStyle/>
          <a:p>
            <a:r>
              <a:rPr lang="nl-NL"/>
              <a:t>De Wereldgezondheidsorganisatie (WHO) is een organisatie van de VS en heeft als doel om wereldwijd de gezondheid en de gezondheidszorg te verbeteren.</a:t>
            </a:r>
          </a:p>
          <a:p>
            <a:endParaRPr lang="nl-NL"/>
          </a:p>
          <a:p>
            <a:r>
              <a:rPr lang="nl-NL"/>
              <a:t>De WHO heeft een indelingssysteem ontwikkelt.  Het is een soort woordenboek waarmee je het functioneren van mensen en hun problemen daarbij kunt beschrijven.</a:t>
            </a:r>
          </a:p>
          <a:p>
            <a:pPr lvl="1"/>
            <a:r>
              <a:rPr lang="nl-NL" b="1" i="1">
                <a:solidFill>
                  <a:schemeClr val="accent2">
                    <a:lumMod val="75000"/>
                  </a:schemeClr>
                </a:solidFill>
              </a:rPr>
              <a:t>International </a:t>
            </a:r>
            <a:r>
              <a:rPr lang="nl-NL" b="1" i="1" err="1">
                <a:solidFill>
                  <a:schemeClr val="accent2">
                    <a:lumMod val="75000"/>
                  </a:schemeClr>
                </a:solidFill>
              </a:rPr>
              <a:t>Classification</a:t>
            </a:r>
            <a:r>
              <a:rPr lang="nl-NL" b="1" i="1">
                <a:solidFill>
                  <a:schemeClr val="accent2">
                    <a:lumMod val="75000"/>
                  </a:schemeClr>
                </a:solidFill>
              </a:rPr>
              <a:t> of </a:t>
            </a:r>
            <a:r>
              <a:rPr lang="nl-NL" b="1" i="1" err="1">
                <a:solidFill>
                  <a:schemeClr val="accent2">
                    <a:lumMod val="75000"/>
                  </a:schemeClr>
                </a:solidFill>
              </a:rPr>
              <a:t>Functioning</a:t>
            </a:r>
            <a:r>
              <a:rPr lang="nl-NL" b="1" i="1">
                <a:solidFill>
                  <a:schemeClr val="accent2">
                    <a:lumMod val="75000"/>
                  </a:schemeClr>
                </a:solidFill>
              </a:rPr>
              <a:t> </a:t>
            </a:r>
            <a:r>
              <a:rPr lang="nl-NL" b="1" i="1" err="1">
                <a:solidFill>
                  <a:schemeClr val="accent2">
                    <a:lumMod val="75000"/>
                  </a:schemeClr>
                </a:solidFill>
              </a:rPr>
              <a:t>Disability</a:t>
            </a:r>
            <a:r>
              <a:rPr lang="nl-NL" b="1" i="1">
                <a:solidFill>
                  <a:schemeClr val="accent2">
                    <a:lumMod val="75000"/>
                  </a:schemeClr>
                </a:solidFill>
              </a:rPr>
              <a:t> </a:t>
            </a:r>
            <a:r>
              <a:rPr lang="nl-NL" b="1" i="1" err="1">
                <a:solidFill>
                  <a:schemeClr val="accent2">
                    <a:lumMod val="75000"/>
                  </a:schemeClr>
                </a:solidFill>
              </a:rPr>
              <a:t>and</a:t>
            </a:r>
            <a:r>
              <a:rPr lang="nl-NL" b="1" i="1">
                <a:solidFill>
                  <a:schemeClr val="accent2">
                    <a:lumMod val="75000"/>
                  </a:schemeClr>
                </a:solidFill>
              </a:rPr>
              <a:t> Health (ICF)</a:t>
            </a:r>
          </a:p>
          <a:p>
            <a:pPr marL="0" indent="0">
              <a:buNone/>
            </a:pPr>
            <a:r>
              <a:rPr lang="nl-NL"/>
              <a:t>Begrippen die ze gebruiken:</a:t>
            </a:r>
          </a:p>
          <a:p>
            <a:r>
              <a:rPr lang="nl-NL" b="1"/>
              <a:t>Stoornis</a:t>
            </a:r>
          </a:p>
          <a:p>
            <a:r>
              <a:rPr lang="nl-NL" b="1"/>
              <a:t>Beperking</a:t>
            </a:r>
          </a:p>
          <a:p>
            <a:r>
              <a:rPr lang="nl-NL" b="1"/>
              <a:t>Handicap</a:t>
            </a:r>
          </a:p>
          <a:p>
            <a:r>
              <a:rPr lang="nl-NL" b="1"/>
              <a:t>Ziekte</a:t>
            </a:r>
          </a:p>
          <a:p>
            <a:r>
              <a:rPr lang="nl-NL" b="1"/>
              <a:t>Aandoening</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6579" y="5390108"/>
            <a:ext cx="3225421" cy="1290168"/>
          </a:xfrm>
          <a:prstGeom prst="rect">
            <a:avLst/>
          </a:prstGeom>
        </p:spPr>
      </p:pic>
    </p:spTree>
    <p:extLst>
      <p:ext uri="{BB962C8B-B14F-4D97-AF65-F5344CB8AC3E}">
        <p14:creationId xmlns:p14="http://schemas.microsoft.com/office/powerpoint/2010/main" val="165475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a:t>Wat is een stoornis?</a:t>
            </a:r>
          </a:p>
        </p:txBody>
      </p:sp>
      <p:sp>
        <p:nvSpPr>
          <p:cNvPr id="3" name="Tijdelijke aanduiding voor inhoud 2"/>
          <p:cNvSpPr>
            <a:spLocks noGrp="1"/>
          </p:cNvSpPr>
          <p:nvPr>
            <p:ph idx="1"/>
          </p:nvPr>
        </p:nvSpPr>
        <p:spPr>
          <a:xfrm>
            <a:off x="680321" y="2336873"/>
            <a:ext cx="9613861" cy="3894110"/>
          </a:xfrm>
        </p:spPr>
        <p:txBody>
          <a:bodyPr>
            <a:normAutofit/>
          </a:bodyPr>
          <a:lstStyle/>
          <a:p>
            <a:pPr marL="0" indent="0">
              <a:buNone/>
            </a:pPr>
            <a:r>
              <a:rPr lang="nl-NL"/>
              <a:t>‘</a:t>
            </a:r>
            <a:r>
              <a:rPr lang="nl-NL" b="1" i="1"/>
              <a:t>Van een stoornis is sprake wanneer een orgaan of lichaamsfunctie ontbreekt, afwijkingen vertoont of beschadigd is, rekening houdend met de leeftijd van de betrokkene.’</a:t>
            </a:r>
          </a:p>
          <a:p>
            <a:pPr marL="0" indent="0">
              <a:buNone/>
            </a:pPr>
            <a:endParaRPr lang="nl-NL" b="1" i="1"/>
          </a:p>
          <a:p>
            <a:pPr>
              <a:buFont typeface="Wingdings" panose="05000000000000000000" pitchFamily="2" charset="2"/>
              <a:buChar char="q"/>
            </a:pPr>
            <a:r>
              <a:rPr lang="nl-NL">
                <a:sym typeface="Wingdings" panose="05000000000000000000" pitchFamily="2" charset="2"/>
              </a:rPr>
              <a:t> Kan betrekking hebben op alle onderdelen van het menselijk lichaam</a:t>
            </a:r>
          </a:p>
          <a:p>
            <a:pPr>
              <a:buFont typeface="Wingdings" panose="05000000000000000000" pitchFamily="2" charset="2"/>
              <a:buChar char="q"/>
            </a:pPr>
            <a:r>
              <a:rPr lang="nl-NL">
                <a:sym typeface="Wingdings" panose="05000000000000000000" pitchFamily="2" charset="2"/>
              </a:rPr>
              <a:t>Altijd objectief vast te stellen</a:t>
            </a:r>
          </a:p>
          <a:p>
            <a:pPr>
              <a:buFont typeface="Wingdings" panose="05000000000000000000" pitchFamily="2" charset="2"/>
              <a:buChar char="q"/>
            </a:pPr>
            <a:r>
              <a:rPr lang="nl-NL">
                <a:sym typeface="Wingdings" panose="05000000000000000000" pitchFamily="2" charset="2"/>
              </a:rPr>
              <a:t>Ernstig/minder ernstig</a:t>
            </a:r>
          </a:p>
          <a:p>
            <a:pPr>
              <a:buFont typeface="Wingdings" panose="05000000000000000000" pitchFamily="2" charset="2"/>
              <a:buChar char="q"/>
            </a:pPr>
            <a:r>
              <a:rPr lang="nl-NL">
                <a:sym typeface="Wingdings" panose="05000000000000000000" pitchFamily="2" charset="2"/>
              </a:rPr>
              <a:t>Tijdelijk of blijvend</a:t>
            </a:r>
          </a:p>
          <a:p>
            <a:pPr>
              <a:buFont typeface="Wingdings" panose="05000000000000000000" pitchFamily="2" charset="2"/>
              <a:buChar char="q"/>
            </a:pPr>
            <a:r>
              <a:rPr lang="nl-NL">
                <a:sym typeface="Wingdings" panose="05000000000000000000" pitchFamily="2" charset="2"/>
              </a:rPr>
              <a:t>Verergeren, verbeteren, stabiel</a:t>
            </a:r>
          </a:p>
          <a:p>
            <a:pPr>
              <a:buFont typeface="Wingdings" panose="05000000000000000000" pitchFamily="2" charset="2"/>
              <a:buChar char="q"/>
            </a:pPr>
            <a:r>
              <a:rPr lang="nl-NL">
                <a:sym typeface="Wingdings" panose="05000000000000000000" pitchFamily="2" charset="2"/>
              </a:rPr>
              <a:t>Continu of soms aanwezig.</a:t>
            </a:r>
          </a:p>
          <a:p>
            <a:pPr marL="0" indent="0">
              <a:buNone/>
            </a:pPr>
            <a:endParaRPr lang="nl-NL"/>
          </a:p>
        </p:txBody>
      </p:sp>
    </p:spTree>
    <p:extLst>
      <p:ext uri="{BB962C8B-B14F-4D97-AF65-F5344CB8AC3E}">
        <p14:creationId xmlns:p14="http://schemas.microsoft.com/office/powerpoint/2010/main" val="151141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a:t>Stoornis</a:t>
            </a:r>
            <a:r>
              <a:rPr lang="nl-NL"/>
              <a:t> </a:t>
            </a:r>
          </a:p>
        </p:txBody>
      </p:sp>
      <p:sp>
        <p:nvSpPr>
          <p:cNvPr id="3" name="Tijdelijke aanduiding voor inhoud 2"/>
          <p:cNvSpPr>
            <a:spLocks noGrp="1"/>
          </p:cNvSpPr>
          <p:nvPr>
            <p:ph idx="1"/>
          </p:nvPr>
        </p:nvSpPr>
        <p:spPr>
          <a:xfrm>
            <a:off x="1154954" y="2603499"/>
            <a:ext cx="10131355" cy="3849551"/>
          </a:xfrm>
        </p:spPr>
        <p:txBody>
          <a:bodyPr>
            <a:normAutofit/>
          </a:bodyPr>
          <a:lstStyle/>
          <a:p>
            <a:r>
              <a:rPr lang="nl-NL"/>
              <a:t>Indeling van stoornissen</a:t>
            </a:r>
          </a:p>
          <a:p>
            <a:pPr lvl="1"/>
            <a:r>
              <a:rPr lang="nl-NL"/>
              <a:t>Stem-, spraak, en taalstoornis. </a:t>
            </a:r>
            <a:r>
              <a:rPr lang="nl-NL" i="1">
                <a:solidFill>
                  <a:schemeClr val="accent1"/>
                </a:solidFill>
              </a:rPr>
              <a:t>Vb. Stotteren</a:t>
            </a:r>
            <a:endParaRPr lang="nl-NL"/>
          </a:p>
          <a:p>
            <a:pPr lvl="1"/>
            <a:r>
              <a:rPr lang="nl-NL"/>
              <a:t>Orgaanstoornis </a:t>
            </a:r>
            <a:r>
              <a:rPr lang="nl-NL" i="1">
                <a:solidFill>
                  <a:schemeClr val="accent1"/>
                </a:solidFill>
              </a:rPr>
              <a:t>Vb. Hartritmestoornis</a:t>
            </a:r>
            <a:endParaRPr lang="nl-NL"/>
          </a:p>
          <a:p>
            <a:pPr lvl="1"/>
            <a:r>
              <a:rPr lang="nl-NL"/>
              <a:t>Gehoor- en evenwichtsstoornis </a:t>
            </a:r>
            <a:r>
              <a:rPr lang="nl-NL" i="1">
                <a:solidFill>
                  <a:schemeClr val="accent1"/>
                </a:solidFill>
              </a:rPr>
              <a:t>Vb. Doofheid </a:t>
            </a:r>
            <a:endParaRPr lang="nl-NL"/>
          </a:p>
          <a:p>
            <a:pPr lvl="1"/>
            <a:r>
              <a:rPr lang="nl-NL"/>
              <a:t>Gezichtsstoornis </a:t>
            </a:r>
            <a:r>
              <a:rPr lang="nl-NL" i="1">
                <a:solidFill>
                  <a:schemeClr val="accent1"/>
                </a:solidFill>
              </a:rPr>
              <a:t>Vb. Slechtziendheid</a:t>
            </a:r>
            <a:endParaRPr lang="nl-NL"/>
          </a:p>
          <a:p>
            <a:pPr lvl="1"/>
            <a:r>
              <a:rPr lang="nl-NL"/>
              <a:t>Stoornis in het bewegen </a:t>
            </a:r>
            <a:r>
              <a:rPr lang="nl-NL" i="1">
                <a:solidFill>
                  <a:schemeClr val="accent1"/>
                </a:solidFill>
              </a:rPr>
              <a:t>Vb. Ziekte van Parkinson</a:t>
            </a:r>
          </a:p>
          <a:p>
            <a:pPr lvl="1"/>
            <a:r>
              <a:rPr lang="nl-NL"/>
              <a:t>Huid- en gevoelsstoornis (inclusief pijn) </a:t>
            </a:r>
            <a:r>
              <a:rPr lang="nl-NL" i="1">
                <a:solidFill>
                  <a:schemeClr val="accent1"/>
                </a:solidFill>
              </a:rPr>
              <a:t>Vb. eczeem</a:t>
            </a:r>
          </a:p>
          <a:p>
            <a:pPr lvl="1"/>
            <a:r>
              <a:rPr lang="nl-NL"/>
              <a:t>Verstandelijke stoornis </a:t>
            </a:r>
            <a:r>
              <a:rPr lang="nl-NL" i="1"/>
              <a:t> </a:t>
            </a:r>
            <a:r>
              <a:rPr lang="nl-NL" i="1">
                <a:solidFill>
                  <a:schemeClr val="accent1"/>
                </a:solidFill>
              </a:rPr>
              <a:t>Vb. Syndroom van Down of een leerstoornis zoals dyslexie</a:t>
            </a:r>
            <a:endParaRPr lang="nl-NL">
              <a:solidFill>
                <a:schemeClr val="accent1"/>
              </a:solidFill>
            </a:endParaRPr>
          </a:p>
          <a:p>
            <a:pPr lvl="1"/>
            <a:r>
              <a:rPr lang="nl-NL" i="1"/>
              <a:t>Psychische stoornis. </a:t>
            </a:r>
            <a:r>
              <a:rPr lang="nl-NL" i="1">
                <a:solidFill>
                  <a:schemeClr val="accent1"/>
                </a:solidFill>
              </a:rPr>
              <a:t>Vb. depressie of ADHD</a:t>
            </a:r>
          </a:p>
        </p:txBody>
      </p:sp>
      <p:pic>
        <p:nvPicPr>
          <p:cNvPr id="4" name="Afbeelding 3"/>
          <p:cNvPicPr>
            <a:picLocks noChangeAspect="1"/>
          </p:cNvPicPr>
          <p:nvPr/>
        </p:nvPicPr>
        <p:blipFill>
          <a:blip r:embed="rId2"/>
          <a:stretch>
            <a:fillRect/>
          </a:stretch>
        </p:blipFill>
        <p:spPr>
          <a:xfrm>
            <a:off x="7444544" y="2603499"/>
            <a:ext cx="4017612" cy="2267909"/>
          </a:xfrm>
          <a:prstGeom prst="rect">
            <a:avLst/>
          </a:prstGeom>
        </p:spPr>
      </p:pic>
    </p:spTree>
    <p:extLst>
      <p:ext uri="{BB962C8B-B14F-4D97-AF65-F5344CB8AC3E}">
        <p14:creationId xmlns:p14="http://schemas.microsoft.com/office/powerpoint/2010/main" val="226724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a:t>Beperking</a:t>
            </a:r>
          </a:p>
        </p:txBody>
      </p:sp>
      <p:sp>
        <p:nvSpPr>
          <p:cNvPr id="3" name="Tijdelijke aanduiding voor inhoud 2"/>
          <p:cNvSpPr>
            <a:spLocks noGrp="1"/>
          </p:cNvSpPr>
          <p:nvPr>
            <p:ph idx="1"/>
          </p:nvPr>
        </p:nvSpPr>
        <p:spPr>
          <a:xfrm>
            <a:off x="680321" y="1933302"/>
            <a:ext cx="9613861" cy="4807131"/>
          </a:xfrm>
        </p:spPr>
        <p:txBody>
          <a:bodyPr>
            <a:normAutofit/>
          </a:bodyPr>
          <a:lstStyle/>
          <a:p>
            <a:pPr marL="0" indent="0">
              <a:buNone/>
            </a:pPr>
            <a:r>
              <a:rPr lang="nl-NL"/>
              <a:t>‘Een moeilijkheid of onmogelijkheid om een bepaalde, normale menselijke activiteit uit te voeren’. Niet zelfden heeft men meerdere beperkingen</a:t>
            </a:r>
          </a:p>
          <a:p>
            <a:pPr marL="0" indent="0">
              <a:buNone/>
            </a:pPr>
            <a:endParaRPr lang="nl-NL"/>
          </a:p>
          <a:p>
            <a:pPr>
              <a:buFont typeface="Wingdings" panose="05000000000000000000" pitchFamily="2" charset="2"/>
              <a:buChar char="à"/>
            </a:pPr>
            <a:r>
              <a:rPr lang="nl-NL">
                <a:sym typeface="Wingdings" panose="05000000000000000000" pitchFamily="2" charset="2"/>
              </a:rPr>
              <a:t>Kunnen lichamelijk en verstandelijk zijn</a:t>
            </a:r>
          </a:p>
          <a:p>
            <a:pPr>
              <a:buFontTx/>
              <a:buChar char="-"/>
            </a:pPr>
            <a:r>
              <a:rPr lang="nl-NL">
                <a:sym typeface="Wingdings" panose="05000000000000000000" pitchFamily="2" charset="2"/>
              </a:rPr>
              <a:t>Leren en toepassen van kennis</a:t>
            </a:r>
          </a:p>
          <a:p>
            <a:pPr>
              <a:buFontTx/>
              <a:buChar char="-"/>
            </a:pPr>
            <a:r>
              <a:rPr lang="nl-NL">
                <a:sym typeface="Wingdings" panose="05000000000000000000" pitchFamily="2" charset="2"/>
              </a:rPr>
              <a:t>Communicatie</a:t>
            </a:r>
          </a:p>
          <a:p>
            <a:pPr>
              <a:buFontTx/>
              <a:buChar char="-"/>
            </a:pPr>
            <a:r>
              <a:rPr lang="nl-NL">
                <a:sym typeface="Wingdings" panose="05000000000000000000" pitchFamily="2" charset="2"/>
              </a:rPr>
              <a:t>Mobiliteit</a:t>
            </a:r>
          </a:p>
          <a:p>
            <a:pPr>
              <a:buFontTx/>
              <a:buChar char="-"/>
            </a:pPr>
            <a:r>
              <a:rPr lang="nl-NL">
                <a:sym typeface="Wingdings" panose="05000000000000000000" pitchFamily="2" charset="2"/>
              </a:rPr>
              <a:t>Zelfverzorging</a:t>
            </a:r>
          </a:p>
          <a:p>
            <a:pPr>
              <a:buFontTx/>
              <a:buChar char="-"/>
            </a:pPr>
            <a:r>
              <a:rPr lang="nl-NL">
                <a:sym typeface="Wingdings" panose="05000000000000000000" pitchFamily="2" charset="2"/>
              </a:rPr>
              <a:t>Huishouden</a:t>
            </a:r>
          </a:p>
          <a:p>
            <a:pPr>
              <a:buFontTx/>
              <a:buChar char="-"/>
            </a:pPr>
            <a:r>
              <a:rPr lang="nl-NL">
                <a:sym typeface="Wingdings" panose="05000000000000000000" pitchFamily="2" charset="2"/>
              </a:rPr>
              <a:t>Tussenmenselijke interacties en relaties</a:t>
            </a:r>
          </a:p>
          <a:p>
            <a:pPr>
              <a:buFontTx/>
              <a:buChar char="-"/>
            </a:pPr>
            <a:r>
              <a:rPr lang="nl-NL">
                <a:sym typeface="Wingdings" panose="05000000000000000000" pitchFamily="2" charset="2"/>
              </a:rPr>
              <a:t>Maatschappelijk leven </a:t>
            </a:r>
            <a:endParaRPr lang="nl-NL"/>
          </a:p>
        </p:txBody>
      </p:sp>
    </p:spTree>
    <p:extLst>
      <p:ext uri="{BB962C8B-B14F-4D97-AF65-F5344CB8AC3E}">
        <p14:creationId xmlns:p14="http://schemas.microsoft.com/office/powerpoint/2010/main" val="99420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a:t> </a:t>
            </a:r>
            <a:r>
              <a:rPr lang="nl-NL" b="1"/>
              <a:t>Beperking</a:t>
            </a:r>
            <a:r>
              <a:rPr lang="nl-NL"/>
              <a:t> </a:t>
            </a:r>
          </a:p>
        </p:txBody>
      </p:sp>
      <p:sp>
        <p:nvSpPr>
          <p:cNvPr id="3" name="Tijdelijke aanduiding voor inhoud 2"/>
          <p:cNvSpPr>
            <a:spLocks noGrp="1"/>
          </p:cNvSpPr>
          <p:nvPr>
            <p:ph idx="1"/>
          </p:nvPr>
        </p:nvSpPr>
        <p:spPr>
          <a:xfrm>
            <a:off x="548640" y="2299063"/>
            <a:ext cx="10737669" cy="4441371"/>
          </a:xfrm>
        </p:spPr>
        <p:txBody>
          <a:bodyPr>
            <a:normAutofit/>
          </a:bodyPr>
          <a:lstStyle/>
          <a:p>
            <a:r>
              <a:rPr lang="nl-NL"/>
              <a:t>Beperkingen kun je compenseren met hulpmiddelen. </a:t>
            </a:r>
          </a:p>
          <a:p>
            <a:r>
              <a:rPr lang="nl-NL"/>
              <a:t>Hierdoor kunnen kinderen meer zelfstandig </a:t>
            </a:r>
            <a:br>
              <a:rPr lang="nl-NL"/>
            </a:br>
            <a:r>
              <a:rPr lang="nl-NL"/>
              <a:t>en hebben ze minder zorg en hulp nodig. </a:t>
            </a:r>
          </a:p>
          <a:p>
            <a:pPr marL="0" indent="0">
              <a:buNone/>
            </a:pPr>
            <a:endParaRPr lang="nl-NL"/>
          </a:p>
          <a:p>
            <a:r>
              <a:rPr lang="nl-NL" b="1"/>
              <a:t>Hulpmiddel</a:t>
            </a:r>
            <a:r>
              <a:rPr lang="nl-NL"/>
              <a:t> = een product, instrument of systeem dat iemand </a:t>
            </a:r>
            <a:br>
              <a:rPr lang="nl-NL"/>
            </a:br>
            <a:r>
              <a:rPr lang="nl-NL"/>
              <a:t>kan gebruiken om een beperking te voorkomen of verminderen. </a:t>
            </a:r>
          </a:p>
          <a:p>
            <a:pPr lvl="1"/>
            <a:r>
              <a:rPr lang="nl-NL"/>
              <a:t>Prothesen (</a:t>
            </a:r>
            <a:r>
              <a:rPr lang="nl-NL" i="1" err="1"/>
              <a:t>lichaamsvervangend</a:t>
            </a:r>
            <a:r>
              <a:rPr lang="nl-NL"/>
              <a:t>) </a:t>
            </a:r>
            <a:br>
              <a:rPr lang="nl-NL"/>
            </a:br>
            <a:r>
              <a:rPr lang="nl-NL"/>
              <a:t>en orthesen (</a:t>
            </a:r>
            <a:r>
              <a:rPr lang="nl-NL" i="1" err="1"/>
              <a:t>lichaamsondersteunend</a:t>
            </a:r>
            <a:r>
              <a:rPr lang="nl-NL"/>
              <a:t>)</a:t>
            </a:r>
          </a:p>
          <a:p>
            <a:pPr lvl="1"/>
            <a:r>
              <a:rPr lang="nl-NL"/>
              <a:t>Hulpmiddelen voor mobiliteit</a:t>
            </a:r>
          </a:p>
          <a:p>
            <a:pPr lvl="1"/>
            <a:r>
              <a:rPr lang="nl-NL"/>
              <a:t>Woningaanpassingen </a:t>
            </a:r>
            <a:br>
              <a:rPr lang="nl-NL"/>
            </a:br>
            <a:r>
              <a:rPr lang="nl-NL"/>
              <a:t>en hulpmiddelen bij wonen en huishouden</a:t>
            </a:r>
          </a:p>
          <a:p>
            <a:pPr lvl="1"/>
            <a:r>
              <a:rPr lang="nl-NL"/>
              <a:t>Communicatiehulpmiddelen</a:t>
            </a:r>
          </a:p>
          <a:p>
            <a:pPr lvl="1"/>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457" y="156876"/>
            <a:ext cx="2281325" cy="2442754"/>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286" y="4742943"/>
            <a:ext cx="3396343" cy="1991948"/>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629" y="4420042"/>
            <a:ext cx="2646237" cy="2646237"/>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0214" y="138649"/>
            <a:ext cx="2065854" cy="2467027"/>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5535" y="2579671"/>
            <a:ext cx="2875331" cy="2156498"/>
          </a:xfrm>
          <a:prstGeom prst="rect">
            <a:avLst/>
          </a:prstGeom>
        </p:spPr>
      </p:pic>
    </p:spTree>
    <p:extLst>
      <p:ext uri="{BB962C8B-B14F-4D97-AF65-F5344CB8AC3E}">
        <p14:creationId xmlns:p14="http://schemas.microsoft.com/office/powerpoint/2010/main" val="88747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81B7F100E1C045B31A454FC3878550" ma:contentTypeVersion="8" ma:contentTypeDescription="Een nieuw document maken." ma:contentTypeScope="" ma:versionID="058c84d28909c387871fcf3e4c5e39cb">
  <xsd:schema xmlns:xsd="http://www.w3.org/2001/XMLSchema" xmlns:xs="http://www.w3.org/2001/XMLSchema" xmlns:p="http://schemas.microsoft.com/office/2006/metadata/properties" xmlns:ns2="87731161-fc10-45a3-8dfe-0f52ba4d1d55" targetNamespace="http://schemas.microsoft.com/office/2006/metadata/properties" ma:root="true" ma:fieldsID="3383e08a53f6a7a7cbb8dfbae209051d" ns2:_="">
    <xsd:import namespace="87731161-fc10-45a3-8dfe-0f52ba4d1d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31161-fc10-45a3-8dfe-0f52ba4d1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23FF25-B35E-4E16-A476-DB58AA99F8CF}"/>
</file>

<file path=customXml/itemProps2.xml><?xml version="1.0" encoding="utf-8"?>
<ds:datastoreItem xmlns:ds="http://schemas.openxmlformats.org/officeDocument/2006/customXml" ds:itemID="{18B22CDD-E1D5-480A-80F0-17C43A2E618E}">
  <ds:schemaRefs>
    <ds:schemaRef ds:uri="ae88b579-0995-42e4-96ef-e06a7a57ddf9"/>
    <ds:schemaRef ds:uri="baa8c48b-5f73-4068-bac6-831706ff2a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2521A4A-78D2-45C4-89E3-C82A8A874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Template>
  <Application>Microsoft Office PowerPoint</Application>
  <PresentationFormat>Breedbeeld</PresentationFormat>
  <Slides>14</Slides>
  <Notes>4</Notes>
  <HiddenSlides>0</HiddenSlide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Dividend</vt:lpstr>
      <vt:lpstr>Zorg en veilig werken </vt:lpstr>
      <vt:lpstr>Lesprogramma</vt:lpstr>
      <vt:lpstr>Lesdoelen </vt:lpstr>
      <vt:lpstr>Introductie filmpje </vt:lpstr>
      <vt:lpstr>H 13 beperkingen eb stoornissen </vt:lpstr>
      <vt:lpstr>Wat is een stoornis?</vt:lpstr>
      <vt:lpstr>Stoornis </vt:lpstr>
      <vt:lpstr>Beperking</vt:lpstr>
      <vt:lpstr> Beperking </vt:lpstr>
      <vt:lpstr>Handicap</vt:lpstr>
      <vt:lpstr>Ziekte </vt:lpstr>
      <vt:lpstr>Aandoening</vt:lpstr>
      <vt:lpstr>Vromen van beperkingen </vt:lpstr>
      <vt:lpstr>Afsluiten en vooruitblikken</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Zorg voor kinderopvang</dc:title>
  <dc:creator>Li-Any van der Biezen</dc:creator>
  <cp:revision>5</cp:revision>
  <dcterms:created xsi:type="dcterms:W3CDTF">2020-02-09T14:37:44Z</dcterms:created>
  <dcterms:modified xsi:type="dcterms:W3CDTF">2021-11-02T11:44:20Z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0x010100BC81B7F100E1C045B31A454FC3878550</vt:lpwstr>
  </property>
</Properties>
</file>