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57" r:id="rId6"/>
    <p:sldId id="258" r:id="rId7"/>
    <p:sldId id="261" r:id="rId8"/>
    <p:sldId id="259" r:id="rId9"/>
    <p:sldId id="260" r:id="rId10"/>
    <p:sldId id="263" r:id="rId11"/>
    <p:sldId id="264" r:id="rId12"/>
    <p:sldId id="265" r:id="rId13"/>
    <p:sldId id="266" r:id="rId14"/>
    <p:sldId id="267"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75" d="100"/>
          <a:sy n="75" d="100"/>
        </p:scale>
        <p:origin x="54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A116F-9016-40C3-8C8C-46D9FCF44113}" type="datetimeFigureOut">
              <a:rPr lang="nl-NL" smtClean="0"/>
              <a:t>13-7-2020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2D875-BAB7-46F1-B6D0-8F0797B02598}" type="slidenum">
              <a:rPr lang="nl-NL" smtClean="0"/>
              <a:t>‹nr.›</a:t>
            </a:fld>
            <a:endParaRPr lang="nl-NL"/>
          </a:p>
        </p:txBody>
      </p:sp>
    </p:spTree>
    <p:extLst>
      <p:ext uri="{BB962C8B-B14F-4D97-AF65-F5344CB8AC3E}">
        <p14:creationId xmlns:p14="http://schemas.microsoft.com/office/powerpoint/2010/main" val="224905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a:t>
            </a:r>
            <a:r>
              <a:rPr lang="nl-NL" baseline="0" dirty="0" smtClean="0"/>
              <a:t> taakverdeling; wie de plant water geeft, huiskamer bijhoudt, de afwas doet ect… ( dat wordt per dag of week besproken) </a:t>
            </a:r>
            <a:endParaRPr lang="nl-NL" dirty="0" smtClean="0"/>
          </a:p>
          <a:p>
            <a:r>
              <a:rPr lang="nl-NL" dirty="0" smtClean="0"/>
              <a:t>Voorbeeld</a:t>
            </a:r>
            <a:r>
              <a:rPr lang="nl-NL" baseline="0" dirty="0" smtClean="0"/>
              <a:t> afspraak: aan het eind van de dag de stoeltjes op de tafels staan en dat de vloer is aangeveegd. </a:t>
            </a:r>
            <a:endParaRPr lang="nl-NL" dirty="0"/>
          </a:p>
        </p:txBody>
      </p:sp>
      <p:sp>
        <p:nvSpPr>
          <p:cNvPr id="4" name="Tijdelijke aanduiding voor dianummer 3"/>
          <p:cNvSpPr>
            <a:spLocks noGrp="1"/>
          </p:cNvSpPr>
          <p:nvPr>
            <p:ph type="sldNum" sz="quarter" idx="10"/>
          </p:nvPr>
        </p:nvSpPr>
        <p:spPr/>
        <p:txBody>
          <a:bodyPr/>
          <a:lstStyle/>
          <a:p>
            <a:fld id="{BC92D875-BAB7-46F1-B6D0-8F0797B02598}" type="slidenum">
              <a:rPr lang="nl-NL" smtClean="0"/>
              <a:t>7</a:t>
            </a:fld>
            <a:endParaRPr lang="nl-NL"/>
          </a:p>
        </p:txBody>
      </p:sp>
    </p:spTree>
    <p:extLst>
      <p:ext uri="{BB962C8B-B14F-4D97-AF65-F5344CB8AC3E}">
        <p14:creationId xmlns:p14="http://schemas.microsoft.com/office/powerpoint/2010/main" val="260610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2A54C80-263E-416B-A8E0-580EDEADCBDC}" type="datetimeFigureOut">
              <a:rPr lang="en-US" dirty="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kinderopvang-werkt.nl/sites/fcb_kinderopvang/files/cao_kinderopvang_2018-2019.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HAUgsPfa4-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Zorg en veilig werken</a:t>
            </a:r>
            <a:endParaRPr lang="nl-NL" dirty="0"/>
          </a:p>
        </p:txBody>
      </p:sp>
      <p:sp>
        <p:nvSpPr>
          <p:cNvPr id="3" name="Ondertitel 2"/>
          <p:cNvSpPr>
            <a:spLocks noGrp="1"/>
          </p:cNvSpPr>
          <p:nvPr>
            <p:ph type="subTitle" idx="1"/>
          </p:nvPr>
        </p:nvSpPr>
        <p:spPr/>
        <p:txBody>
          <a:bodyPr/>
          <a:lstStyle/>
          <a:p>
            <a:r>
              <a:rPr lang="nl-NL" dirty="0" smtClean="0"/>
              <a:t>Thema huishoudelijk werkzaamheden </a:t>
            </a:r>
            <a:endParaRPr lang="nl-NL" dirty="0"/>
          </a:p>
        </p:txBody>
      </p:sp>
    </p:spTree>
    <p:extLst>
      <p:ext uri="{BB962C8B-B14F-4D97-AF65-F5344CB8AC3E}">
        <p14:creationId xmlns:p14="http://schemas.microsoft.com/office/powerpoint/2010/main" val="91290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0" indent="0">
              <a:buNone/>
            </a:pPr>
            <a:r>
              <a:rPr lang="nl-NL" dirty="0" smtClean="0"/>
              <a:t>Werkvolgorde:</a:t>
            </a:r>
          </a:p>
          <a:p>
            <a:pPr marL="0" indent="0">
              <a:buNone/>
            </a:pPr>
            <a:endParaRPr lang="nl-NL" dirty="0"/>
          </a:p>
        </p:txBody>
      </p:sp>
      <p:pic>
        <p:nvPicPr>
          <p:cNvPr id="4" name="Afbeelding 3"/>
          <p:cNvPicPr>
            <a:picLocks noChangeAspect="1"/>
          </p:cNvPicPr>
          <p:nvPr/>
        </p:nvPicPr>
        <p:blipFill rotWithShape="1">
          <a:blip r:embed="rId2"/>
          <a:srcRect l="-686" t="22988" r="686" b="15387"/>
          <a:stretch/>
        </p:blipFill>
        <p:spPr>
          <a:xfrm>
            <a:off x="2240637" y="723900"/>
            <a:ext cx="7258224" cy="6134100"/>
          </a:xfrm>
          <a:prstGeom prst="rect">
            <a:avLst/>
          </a:prstGeom>
        </p:spPr>
      </p:pic>
    </p:spTree>
    <p:extLst>
      <p:ext uri="{BB962C8B-B14F-4D97-AF65-F5344CB8AC3E}">
        <p14:creationId xmlns:p14="http://schemas.microsoft.com/office/powerpoint/2010/main" val="94058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Schoonmaakmaterialen en middelen</a:t>
            </a:r>
            <a:endParaRPr lang="nl-NL" dirty="0"/>
          </a:p>
        </p:txBody>
      </p:sp>
      <p:sp>
        <p:nvSpPr>
          <p:cNvPr id="3" name="Tijdelijke aanduiding voor inhoud 2"/>
          <p:cNvSpPr>
            <a:spLocks noGrp="1"/>
          </p:cNvSpPr>
          <p:nvPr>
            <p:ph sz="half" idx="1"/>
          </p:nvPr>
        </p:nvSpPr>
        <p:spPr/>
        <p:txBody>
          <a:bodyPr/>
          <a:lstStyle/>
          <a:p>
            <a:r>
              <a:rPr lang="nl-NL" dirty="0" smtClean="0"/>
              <a:t>Spons</a:t>
            </a:r>
          </a:p>
          <a:p>
            <a:r>
              <a:rPr lang="nl-NL" dirty="0" smtClean="0"/>
              <a:t>Katoenen doek</a:t>
            </a:r>
          </a:p>
          <a:p>
            <a:r>
              <a:rPr lang="nl-NL" dirty="0" smtClean="0"/>
              <a:t>Dweil</a:t>
            </a:r>
          </a:p>
          <a:p>
            <a:r>
              <a:rPr lang="nl-NL" dirty="0" smtClean="0"/>
              <a:t>Zeem</a:t>
            </a:r>
          </a:p>
          <a:p>
            <a:r>
              <a:rPr lang="nl-NL" dirty="0" smtClean="0"/>
              <a:t>Microvezeldoeken</a:t>
            </a:r>
          </a:p>
          <a:p>
            <a:r>
              <a:rPr lang="nl-NL" dirty="0" smtClean="0"/>
              <a:t>Non-woven doeken</a:t>
            </a:r>
          </a:p>
          <a:p>
            <a:r>
              <a:rPr lang="nl-NL" dirty="0" smtClean="0"/>
              <a:t>Wegwerp materialen </a:t>
            </a:r>
          </a:p>
        </p:txBody>
      </p:sp>
      <p:sp>
        <p:nvSpPr>
          <p:cNvPr id="4" name="Tijdelijke aanduiding voor inhoud 3"/>
          <p:cNvSpPr>
            <a:spLocks noGrp="1"/>
          </p:cNvSpPr>
          <p:nvPr>
            <p:ph sz="half" idx="2"/>
          </p:nvPr>
        </p:nvSpPr>
        <p:spPr/>
        <p:txBody>
          <a:bodyPr/>
          <a:lstStyle/>
          <a:p>
            <a:r>
              <a:rPr lang="nl-NL" dirty="0" smtClean="0"/>
              <a:t>Afwasmiddelen</a:t>
            </a:r>
          </a:p>
          <a:p>
            <a:r>
              <a:rPr lang="nl-NL" dirty="0" smtClean="0"/>
              <a:t>Allesreinigers</a:t>
            </a:r>
          </a:p>
          <a:p>
            <a:r>
              <a:rPr lang="nl-NL" dirty="0" smtClean="0"/>
              <a:t>Groene zeep</a:t>
            </a:r>
          </a:p>
          <a:p>
            <a:r>
              <a:rPr lang="nl-NL" dirty="0" err="1" smtClean="0"/>
              <a:t>Sanitairreiniger</a:t>
            </a:r>
            <a:r>
              <a:rPr lang="nl-NL" dirty="0" smtClean="0"/>
              <a:t> </a:t>
            </a:r>
          </a:p>
          <a:p>
            <a:r>
              <a:rPr lang="nl-NL" dirty="0" smtClean="0"/>
              <a:t>Desinfectiemiddelen</a:t>
            </a:r>
          </a:p>
          <a:p>
            <a:endParaRPr lang="nl-NL" dirty="0"/>
          </a:p>
        </p:txBody>
      </p:sp>
      <p:pic>
        <p:nvPicPr>
          <p:cNvPr id="5" name="Afbeelding 4"/>
          <p:cNvPicPr>
            <a:picLocks noChangeAspect="1"/>
          </p:cNvPicPr>
          <p:nvPr/>
        </p:nvPicPr>
        <p:blipFill rotWithShape="1">
          <a:blip r:embed="rId2"/>
          <a:srcRect l="7833" t="44965" r="19937" b="21181"/>
          <a:stretch/>
        </p:blipFill>
        <p:spPr>
          <a:xfrm>
            <a:off x="4165600" y="4762500"/>
            <a:ext cx="6907426" cy="1820200"/>
          </a:xfrm>
          <a:prstGeom prst="rect">
            <a:avLst/>
          </a:prstGeom>
        </p:spPr>
      </p:pic>
      <p:sp>
        <p:nvSpPr>
          <p:cNvPr id="6" name="Tekstvak 5"/>
          <p:cNvSpPr txBox="1"/>
          <p:nvPr/>
        </p:nvSpPr>
        <p:spPr>
          <a:xfrm>
            <a:off x="3759200" y="5740400"/>
            <a:ext cx="3035300" cy="369332"/>
          </a:xfrm>
          <a:prstGeom prst="rect">
            <a:avLst/>
          </a:prstGeom>
          <a:noFill/>
        </p:spPr>
        <p:txBody>
          <a:bodyPr wrap="square" rtlCol="0">
            <a:spAutoFit/>
          </a:bodyPr>
          <a:lstStyle/>
          <a:p>
            <a:r>
              <a:rPr lang="nl-NL" dirty="0" smtClean="0"/>
              <a:t>Kleurcode systeem</a:t>
            </a:r>
            <a:endParaRPr lang="nl-NL" dirty="0"/>
          </a:p>
        </p:txBody>
      </p:sp>
    </p:spTree>
    <p:extLst>
      <p:ext uri="{BB962C8B-B14F-4D97-AF65-F5344CB8AC3E}">
        <p14:creationId xmlns:p14="http://schemas.microsoft.com/office/powerpoint/2010/main" val="220118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Oefenen huishoudelijke werkzaamheden </a:t>
            </a:r>
            <a:endParaRPr lang="nl-NL" dirty="0"/>
          </a:p>
        </p:txBody>
      </p:sp>
      <p:sp>
        <p:nvSpPr>
          <p:cNvPr id="3" name="Tijdelijke aanduiding voor inhoud 2"/>
          <p:cNvSpPr>
            <a:spLocks noGrp="1"/>
          </p:cNvSpPr>
          <p:nvPr>
            <p:ph idx="1"/>
          </p:nvPr>
        </p:nvSpPr>
        <p:spPr/>
        <p:txBody>
          <a:bodyPr/>
          <a:lstStyle/>
          <a:p>
            <a:r>
              <a:rPr lang="nl-NL" dirty="0" smtClean="0"/>
              <a:t>Vaardigheden uit het aftekenlijst  ‘wonen en huishouden’</a:t>
            </a:r>
          </a:p>
          <a:p>
            <a:endParaRPr lang="nl-NL" dirty="0"/>
          </a:p>
          <a:p>
            <a:r>
              <a:rPr lang="nl-NL" dirty="0" smtClean="0"/>
              <a:t>Verzorgen thee/koffie voor collega’s en/ of ouders</a:t>
            </a:r>
          </a:p>
          <a:p>
            <a:r>
              <a:rPr lang="nl-NL" dirty="0" smtClean="0"/>
              <a:t>Verzorgen fruitronde </a:t>
            </a:r>
          </a:p>
          <a:p>
            <a:r>
              <a:rPr lang="nl-NL" dirty="0"/>
              <a:t>Scheiden van materiaal volgens </a:t>
            </a:r>
            <a:r>
              <a:rPr lang="nl-NL" dirty="0" smtClean="0"/>
              <a:t>milieurichtlijnen</a:t>
            </a:r>
          </a:p>
          <a:p>
            <a:r>
              <a:rPr lang="nl-NL" dirty="0" smtClean="0"/>
              <a:t>Huishoudelijk schoonmaken; tafels, stoelen, sanitair, vloeren, keuken en koelkast</a:t>
            </a:r>
          </a:p>
          <a:p>
            <a:r>
              <a:rPr lang="nl-NL" dirty="0"/>
              <a:t>Bedienen van apparatuur (wasmachine, wasdroger, magnetron, oven)</a:t>
            </a:r>
            <a:endParaRPr lang="nl-NL" dirty="0" smtClean="0"/>
          </a:p>
          <a:p>
            <a:endParaRPr lang="nl-NL" dirty="0" smtClean="0"/>
          </a:p>
          <a:p>
            <a:endParaRPr lang="nl-NL" dirty="0"/>
          </a:p>
        </p:txBody>
      </p:sp>
    </p:spTree>
    <p:extLst>
      <p:ext uri="{BB962C8B-B14F-4D97-AF65-F5344CB8AC3E}">
        <p14:creationId xmlns:p14="http://schemas.microsoft.com/office/powerpoint/2010/main" val="143616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Lesdoelen </a:t>
            </a:r>
            <a:endParaRPr lang="nl-NL" dirty="0"/>
          </a:p>
        </p:txBody>
      </p:sp>
      <p:sp>
        <p:nvSpPr>
          <p:cNvPr id="3" name="Tijdelijke aanduiding voor inhoud 2"/>
          <p:cNvSpPr>
            <a:spLocks noGrp="1"/>
          </p:cNvSpPr>
          <p:nvPr>
            <p:ph idx="1"/>
          </p:nvPr>
        </p:nvSpPr>
        <p:spPr/>
        <p:txBody>
          <a:bodyPr/>
          <a:lstStyle/>
          <a:p>
            <a:r>
              <a:rPr lang="nl-NL" dirty="0"/>
              <a:t>Na afloop van de huishoudelijk werkzaamheden lessen hebt je kennis over:</a:t>
            </a:r>
          </a:p>
          <a:p>
            <a:pPr lvl="1"/>
            <a:r>
              <a:rPr lang="nl-NL" dirty="0" smtClean="0"/>
              <a:t>Hoe </a:t>
            </a:r>
            <a:r>
              <a:rPr lang="nl-NL" dirty="0"/>
              <a:t>je verantwoordelijk de huishoudelijke werkzaamheden kan uitvoeren. </a:t>
            </a:r>
          </a:p>
          <a:p>
            <a:pPr lvl="1"/>
            <a:r>
              <a:rPr lang="nl-NL" dirty="0" smtClean="0"/>
              <a:t>Waarom </a:t>
            </a:r>
            <a:r>
              <a:rPr lang="nl-NL" dirty="0"/>
              <a:t>een schone en opgeruimde ruimte belangrijk is. </a:t>
            </a:r>
          </a:p>
          <a:p>
            <a:pPr lvl="1"/>
            <a:r>
              <a:rPr lang="nl-NL" dirty="0" smtClean="0"/>
              <a:t>Waarom </a:t>
            </a:r>
            <a:r>
              <a:rPr lang="nl-NL" dirty="0"/>
              <a:t>voer je de huishoudelijke werkzaamheden vlot en bedreven</a:t>
            </a:r>
            <a:r>
              <a:rPr lang="nl-NL" dirty="0" smtClean="0"/>
              <a:t>.</a:t>
            </a:r>
          </a:p>
          <a:p>
            <a:pPr lvl="1"/>
            <a:endParaRPr lang="nl-NL" dirty="0"/>
          </a:p>
          <a:p>
            <a:pPr lvl="1"/>
            <a:endParaRPr lang="nl-NL" dirty="0" smtClean="0"/>
          </a:p>
          <a:p>
            <a:r>
              <a:rPr lang="nl-NL" dirty="0" smtClean="0"/>
              <a:t>Tijdens de lessen oefenen met huishoudelijke werkzaamheden.  </a:t>
            </a:r>
            <a:endParaRPr lang="nl-NL" dirty="0"/>
          </a:p>
          <a:p>
            <a:pPr marL="0" indent="0">
              <a:buNone/>
            </a:pPr>
            <a:endParaRPr lang="nl-NL" dirty="0"/>
          </a:p>
          <a:p>
            <a:endParaRPr lang="nl-NL" dirty="0"/>
          </a:p>
        </p:txBody>
      </p:sp>
    </p:spTree>
    <p:extLst>
      <p:ext uri="{BB962C8B-B14F-4D97-AF65-F5344CB8AC3E}">
        <p14:creationId xmlns:p14="http://schemas.microsoft.com/office/powerpoint/2010/main" val="128546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schoon en ordelijk?</a:t>
            </a:r>
            <a:endParaRPr lang="nl-NL" dirty="0"/>
          </a:p>
        </p:txBody>
      </p:sp>
      <p:sp>
        <p:nvSpPr>
          <p:cNvPr id="3" name="Tijdelijke aanduiding voor inhoud 2"/>
          <p:cNvSpPr>
            <a:spLocks noGrp="1"/>
          </p:cNvSpPr>
          <p:nvPr>
            <p:ph idx="1"/>
          </p:nvPr>
        </p:nvSpPr>
        <p:spPr/>
        <p:txBody>
          <a:bodyPr/>
          <a:lstStyle/>
          <a:p>
            <a:r>
              <a:rPr lang="nl-NL" dirty="0" smtClean="0"/>
              <a:t>De ruimte waarin je werkt vraagt voortdurend om zorg en onderhoud.</a:t>
            </a:r>
          </a:p>
          <a:p>
            <a:r>
              <a:rPr lang="nl-NL" dirty="0" smtClean="0"/>
              <a:t>Een opgeruimde ruimte geeft rust en structuur aan alle mensen die er gebruik van maken. </a:t>
            </a:r>
          </a:p>
          <a:p>
            <a:r>
              <a:rPr lang="nl-NL" dirty="0" smtClean="0"/>
              <a:t>Het nodigt iedereen uit om zorgvuldig en met de ruimte en met de materialen om te gaan. </a:t>
            </a:r>
          </a:p>
          <a:p>
            <a:r>
              <a:rPr lang="nl-NL" dirty="0" smtClean="0"/>
              <a:t>De ruimte blijft leefbaar.</a:t>
            </a:r>
          </a:p>
          <a:p>
            <a:r>
              <a:rPr lang="nl-NL" dirty="0" smtClean="0"/>
              <a:t>Beter voor de gezondheid.</a:t>
            </a:r>
          </a:p>
          <a:p>
            <a:endParaRPr lang="nl-NL" dirty="0" smtClean="0"/>
          </a:p>
          <a:p>
            <a:endParaRPr lang="nl-NL" dirty="0" smtClean="0"/>
          </a:p>
        </p:txBody>
      </p:sp>
      <p:pic>
        <p:nvPicPr>
          <p:cNvPr id="3074" name="Picture 2" descr="De Familie Maakt De Ruimte Schoon Stock Afbeelding - Afbeelding ..."/>
          <p:cNvPicPr>
            <a:picLocks noChangeAspect="1" noChangeArrowheads="1"/>
          </p:cNvPicPr>
          <p:nvPr/>
        </p:nvPicPr>
        <p:blipFill rotWithShape="1">
          <a:blip r:embed="rId2">
            <a:extLst>
              <a:ext uri="{28A0092B-C50C-407E-A947-70E740481C1C}">
                <a14:useLocalDpi xmlns:a14="http://schemas.microsoft.com/office/drawing/2010/main" val="0"/>
              </a:ext>
            </a:extLst>
          </a:blip>
          <a:srcRect b="9376"/>
          <a:stretch/>
        </p:blipFill>
        <p:spPr bwMode="auto">
          <a:xfrm>
            <a:off x="5055327" y="4477435"/>
            <a:ext cx="2913016" cy="194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34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609599"/>
            <a:ext cx="9250437" cy="5804264"/>
          </a:xfrm>
        </p:spPr>
        <p:txBody>
          <a:bodyPr>
            <a:normAutofit/>
          </a:bodyPr>
          <a:lstStyle/>
          <a:p>
            <a:r>
              <a:rPr lang="nl-NL" dirty="0" smtClean="0"/>
              <a:t>Wat is jouw taak?</a:t>
            </a:r>
            <a:br>
              <a:rPr lang="nl-NL" dirty="0" smtClean="0"/>
            </a:br>
            <a:r>
              <a:rPr lang="nl-NL" dirty="0"/>
              <a:t/>
            </a:r>
            <a:br>
              <a:rPr lang="nl-NL" dirty="0"/>
            </a:br>
            <a:r>
              <a:rPr lang="nl-NL" dirty="0" smtClean="0"/>
              <a:t>Wat ben jij als pedagogisch werker verantwoordelijk voor?</a:t>
            </a:r>
            <a:br>
              <a:rPr lang="nl-NL" dirty="0" smtClean="0"/>
            </a:br>
            <a:r>
              <a:rPr lang="nl-NL" dirty="0"/>
              <a:t/>
            </a:r>
            <a:br>
              <a:rPr lang="nl-NL" dirty="0"/>
            </a:br>
            <a:r>
              <a:rPr lang="nl-NL" dirty="0" smtClean="0"/>
              <a:t> Wat zijn de afspraken?</a:t>
            </a:r>
            <a:br>
              <a:rPr lang="nl-NL" dirty="0" smtClean="0"/>
            </a:br>
            <a:endParaRPr lang="nl-NL" dirty="0"/>
          </a:p>
        </p:txBody>
      </p:sp>
      <p:pic>
        <p:nvPicPr>
          <p:cNvPr id="2050" name="Picture 2" descr="Schoonmaak werkjes van school. | tips4family.nl ‍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599" y="3657598"/>
            <a:ext cx="2743168" cy="211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4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Pedagogisch medewerkers en schoonmaken: wat zegt de cao?</a:t>
            </a:r>
            <a:endParaRPr lang="nl-NL" dirty="0"/>
          </a:p>
        </p:txBody>
      </p:sp>
      <p:sp>
        <p:nvSpPr>
          <p:cNvPr id="3" name="Tijdelijke aanduiding voor inhoud 2"/>
          <p:cNvSpPr>
            <a:spLocks noGrp="1"/>
          </p:cNvSpPr>
          <p:nvPr>
            <p:ph idx="1"/>
          </p:nvPr>
        </p:nvSpPr>
        <p:spPr/>
        <p:txBody>
          <a:bodyPr>
            <a:normAutofit/>
          </a:bodyPr>
          <a:lstStyle/>
          <a:p>
            <a:r>
              <a:rPr lang="nl-NL" sz="2000" dirty="0"/>
              <a:t>Verricht licht huishoudelijke werkzaamheden in de groep en draagt mede zorg voor het beheer, de aanschaf en de hygiëne en goede staat van de inventaris. Onder licht huishoudelijke werkzaamheden worden die huishoudelijke werkzaamheden verstaan die voortvloeien uit of samenhangen met het werken met kinderen</a:t>
            </a:r>
            <a:r>
              <a:rPr lang="nl-NL" sz="2000" dirty="0" smtClean="0"/>
              <a:t>’.</a:t>
            </a:r>
          </a:p>
          <a:p>
            <a:endParaRPr lang="nl-NL" sz="2000" dirty="0"/>
          </a:p>
          <a:p>
            <a:r>
              <a:rPr lang="nl-NL" dirty="0"/>
              <a:t>De definitie van ‘licht huishoudelijke werkzaamheden’ is opgenomen in </a:t>
            </a:r>
            <a:r>
              <a:rPr lang="nl-NL" u="sng" dirty="0">
                <a:hlinkClick r:id="rId2"/>
              </a:rPr>
              <a:t>de begrippenlijst in cao-artikel 1.1.</a:t>
            </a:r>
            <a:r>
              <a:rPr lang="nl-NL" dirty="0"/>
              <a:t> Als resultaat van deze taak is beschreven: </a:t>
            </a:r>
            <a:r>
              <a:rPr lang="nl-NL" i="1" dirty="0"/>
              <a:t>'een schone ruimte en een goed verzorgde inventaris, zodat kinderen in een schone en veilige omgeving opgevangen kunnen worden'.</a:t>
            </a:r>
            <a:endParaRPr lang="nl-NL" sz="2000" dirty="0" smtClean="0"/>
          </a:p>
          <a:p>
            <a:endParaRPr lang="nl-NL" sz="2000" dirty="0"/>
          </a:p>
          <a:p>
            <a:endParaRPr lang="nl-NL" sz="2000" dirty="0"/>
          </a:p>
        </p:txBody>
      </p:sp>
    </p:spTree>
    <p:extLst>
      <p:ext uri="{BB962C8B-B14F-4D97-AF65-F5344CB8AC3E}">
        <p14:creationId xmlns:p14="http://schemas.microsoft.com/office/powerpoint/2010/main" val="410305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dirty="0"/>
              <a:t>Het functieboek en de begrippenlijst geven een kader voor de schoonmaakwerkzaamheden die de pedagogisch medewerker moet verrichten. Het moet dus gaan om het opruimen en schoonmaken van zaken die direct verband houden met de activiteiten met kinderen op de groep. Voorbeelden van dagelijkse werkzaamheden:</a:t>
            </a:r>
          </a:p>
          <a:p>
            <a:r>
              <a:rPr lang="nl-NL" dirty="0"/>
              <a:t>Opruimen etensresten</a:t>
            </a:r>
          </a:p>
          <a:p>
            <a:r>
              <a:rPr lang="nl-NL" dirty="0"/>
              <a:t>Na een spel activiteit opruimen van de groep</a:t>
            </a:r>
          </a:p>
          <a:p>
            <a:r>
              <a:rPr lang="nl-NL" dirty="0"/>
              <a:t>Opvegen van de broodkruimels die op de grond zijn gevallen</a:t>
            </a:r>
          </a:p>
          <a:p>
            <a:r>
              <a:rPr lang="nl-NL" dirty="0"/>
              <a:t>Tafel schoonmaken met een natte doek, na bijvoorbeeld een maaltijd</a:t>
            </a:r>
          </a:p>
          <a:p>
            <a:endParaRPr lang="nl-NL" dirty="0"/>
          </a:p>
        </p:txBody>
      </p:sp>
    </p:spTree>
    <p:extLst>
      <p:ext uri="{BB962C8B-B14F-4D97-AF65-F5344CB8AC3E}">
        <p14:creationId xmlns:p14="http://schemas.microsoft.com/office/powerpoint/2010/main" val="403225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Handige tips voor een schone en ordelijke omgeving </a:t>
            </a:r>
            <a:endParaRPr lang="nl-NL" dirty="0"/>
          </a:p>
        </p:txBody>
      </p:sp>
      <p:sp>
        <p:nvSpPr>
          <p:cNvPr id="3" name="Tijdelijke aanduiding voor inhoud 2"/>
          <p:cNvSpPr>
            <a:spLocks noGrp="1"/>
          </p:cNvSpPr>
          <p:nvPr>
            <p:ph idx="1"/>
          </p:nvPr>
        </p:nvSpPr>
        <p:spPr/>
        <p:txBody>
          <a:bodyPr/>
          <a:lstStyle/>
          <a:p>
            <a:r>
              <a:rPr lang="nl-NL" dirty="0" smtClean="0"/>
              <a:t>Na gebruik alles gelijk netjes opruimen. ( bijv. speelhoek) </a:t>
            </a:r>
          </a:p>
          <a:p>
            <a:r>
              <a:rPr lang="nl-NL" dirty="0" smtClean="0"/>
              <a:t>Opruimen en schoonmaken niet uitstellen. </a:t>
            </a:r>
          </a:p>
          <a:p>
            <a:r>
              <a:rPr lang="nl-NL" dirty="0" smtClean="0"/>
              <a:t>Zorg voor een ‘vaste plek’. Het is belangrijk dat voor iedereen duidelijk is waar alles hoort te liggen. (bijv. werkt met stickers + tekst) </a:t>
            </a:r>
          </a:p>
          <a:p>
            <a:r>
              <a:rPr lang="nl-NL" dirty="0" smtClean="0"/>
              <a:t>Zorg voor een duidelijke taakverdeling en goede afspraken. </a:t>
            </a:r>
          </a:p>
          <a:p>
            <a:r>
              <a:rPr lang="nl-NL" dirty="0" smtClean="0"/>
              <a:t>Ruim op vaste momenten op. </a:t>
            </a:r>
          </a:p>
          <a:p>
            <a:r>
              <a:rPr lang="nl-NL" dirty="0" smtClean="0"/>
              <a:t>Aan het eind van de dag controleert of alles op de vaste plek  is teruggelegd.</a:t>
            </a:r>
          </a:p>
          <a:p>
            <a:r>
              <a:rPr lang="nl-NL" dirty="0" smtClean="0"/>
              <a:t>Bekijk regelmatig welke materialen zelden of nooit worden gebruikt. </a:t>
            </a:r>
          </a:p>
          <a:p>
            <a:endParaRPr lang="nl-NL" dirty="0"/>
          </a:p>
        </p:txBody>
      </p:sp>
      <p:pic>
        <p:nvPicPr>
          <p:cNvPr id="4098" name="Picture 2" descr="De 58 beste afbeeldingen van Spullen en speelgoed opruim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002" y="4048307"/>
            <a:ext cx="2587625" cy="258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42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Schoonmaken </a:t>
            </a:r>
            <a:endParaRPr lang="nl-NL" dirty="0"/>
          </a:p>
        </p:txBody>
      </p:sp>
      <p:sp>
        <p:nvSpPr>
          <p:cNvPr id="3" name="Tijdelijke aanduiding voor inhoud 2"/>
          <p:cNvSpPr>
            <a:spLocks noGrp="1"/>
          </p:cNvSpPr>
          <p:nvPr>
            <p:ph idx="1"/>
          </p:nvPr>
        </p:nvSpPr>
        <p:spPr/>
        <p:txBody>
          <a:bodyPr/>
          <a:lstStyle/>
          <a:p>
            <a:r>
              <a:rPr lang="nl-NL" dirty="0" smtClean="0"/>
              <a:t>Elke organisatie heeft zijn eigen schoonmaakprotocol. Lees dit goed door.</a:t>
            </a:r>
          </a:p>
          <a:p>
            <a:pPr lvl="1"/>
            <a:r>
              <a:rPr lang="nl-NL" dirty="0" smtClean="0"/>
              <a:t>In een protocol staat aangegeven welke handelingen in welke volgorde uitgevoerd moet worden. </a:t>
            </a:r>
          </a:p>
          <a:p>
            <a:r>
              <a:rPr lang="nl-NL" dirty="0" smtClean="0"/>
              <a:t>Schoonmaakfrequentie </a:t>
            </a:r>
          </a:p>
          <a:p>
            <a:pPr lvl="1"/>
            <a:r>
              <a:rPr lang="nl-NL" dirty="0" smtClean="0"/>
              <a:t>Dagelijkse werkzaamheden ( afwas, opruimen speelgoed, aankleedkussen, vegen na het eten )</a:t>
            </a:r>
          </a:p>
          <a:p>
            <a:pPr lvl="1"/>
            <a:r>
              <a:rPr lang="nl-NL" dirty="0" smtClean="0"/>
              <a:t>Periodieke werkzaamheden (buiten speelgoed, bedden verschonen, koelkast schoonmaken)</a:t>
            </a:r>
          </a:p>
          <a:p>
            <a:r>
              <a:rPr lang="nl-NL" i="1" dirty="0" smtClean="0">
                <a:solidFill>
                  <a:schemeClr val="accent5">
                    <a:lumMod val="60000"/>
                    <a:lumOff val="40000"/>
                  </a:schemeClr>
                </a:solidFill>
              </a:rPr>
              <a:t>Zie voorbeeld in het boek pagina 85</a:t>
            </a:r>
          </a:p>
          <a:p>
            <a:pPr lvl="1"/>
            <a:r>
              <a:rPr lang="nl-NL" dirty="0">
                <a:hlinkClick r:id="rId2"/>
              </a:rPr>
              <a:t>https://www.youtube.com/watch?v=HAUgsPfa4-0</a:t>
            </a:r>
            <a:endParaRPr lang="nl-NL" dirty="0"/>
          </a:p>
        </p:txBody>
      </p:sp>
    </p:spTree>
    <p:extLst>
      <p:ext uri="{BB962C8B-B14F-4D97-AF65-F5344CB8AC3E}">
        <p14:creationId xmlns:p14="http://schemas.microsoft.com/office/powerpoint/2010/main" val="1700077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Schoonmaakmethoden </a:t>
            </a:r>
            <a:endParaRPr lang="nl-NL" dirty="0"/>
          </a:p>
        </p:txBody>
      </p:sp>
      <p:sp>
        <p:nvSpPr>
          <p:cNvPr id="3" name="Tijdelijke aanduiding voor inhoud 2"/>
          <p:cNvSpPr>
            <a:spLocks noGrp="1"/>
          </p:cNvSpPr>
          <p:nvPr>
            <p:ph idx="1"/>
          </p:nvPr>
        </p:nvSpPr>
        <p:spPr/>
        <p:txBody>
          <a:bodyPr/>
          <a:lstStyle/>
          <a:p>
            <a:r>
              <a:rPr lang="nl-NL" dirty="0" smtClean="0">
                <a:solidFill>
                  <a:schemeClr val="tx1"/>
                </a:solidFill>
              </a:rPr>
              <a:t>Schoonmaken kan op verschillende manieren. </a:t>
            </a:r>
          </a:p>
          <a:p>
            <a:r>
              <a:rPr lang="nl-NL" dirty="0" smtClean="0">
                <a:solidFill>
                  <a:schemeClr val="tx1"/>
                </a:solidFill>
              </a:rPr>
              <a:t>Afhankelijk van het soort vuil, de plaats waar het op zit en de aanwezige materialen en middelen kies je </a:t>
            </a:r>
            <a:r>
              <a:rPr lang="nl-NL" i="1" dirty="0" smtClean="0">
                <a:solidFill>
                  <a:schemeClr val="tx1"/>
                </a:solidFill>
              </a:rPr>
              <a:t>een geschikte schoonmaakmethode en werkvolgorde. </a:t>
            </a:r>
          </a:p>
          <a:p>
            <a:pPr marL="0" indent="0">
              <a:buNone/>
            </a:pPr>
            <a:r>
              <a:rPr lang="nl-NL" i="1" dirty="0" smtClean="0">
                <a:solidFill>
                  <a:schemeClr val="tx1"/>
                </a:solidFill>
              </a:rPr>
              <a:t>Methode:</a:t>
            </a:r>
            <a:endParaRPr lang="nl-NL" i="1" dirty="0">
              <a:solidFill>
                <a:schemeClr val="tx1"/>
              </a:solidFill>
            </a:endParaRPr>
          </a:p>
          <a:p>
            <a:pPr>
              <a:buFont typeface="+mj-lt"/>
              <a:buAutoNum type="arabicPeriod"/>
            </a:pPr>
            <a:r>
              <a:rPr lang="nl-NL" dirty="0" smtClean="0">
                <a:solidFill>
                  <a:schemeClr val="tx1"/>
                </a:solidFill>
              </a:rPr>
              <a:t>Droog, bijvoorbeeld droge doek of stofzuiger.</a:t>
            </a:r>
          </a:p>
          <a:p>
            <a:pPr>
              <a:buFont typeface="+mj-lt"/>
              <a:buAutoNum type="arabicPeriod"/>
            </a:pPr>
            <a:r>
              <a:rPr lang="nl-NL" dirty="0" err="1" smtClean="0">
                <a:solidFill>
                  <a:schemeClr val="tx1"/>
                </a:solidFill>
              </a:rPr>
              <a:t>Klamvochtig</a:t>
            </a:r>
            <a:r>
              <a:rPr lang="nl-NL" dirty="0" smtClean="0">
                <a:solidFill>
                  <a:schemeClr val="tx1"/>
                </a:solidFill>
              </a:rPr>
              <a:t>, bijvoorbeeld een doek die een beetje vochtig of vettig is waar schoonmaakmiddel in verwerkt is</a:t>
            </a:r>
            <a:r>
              <a:rPr lang="nl-NL" i="1" dirty="0" smtClean="0">
                <a:solidFill>
                  <a:schemeClr val="tx1"/>
                </a:solidFill>
              </a:rPr>
              <a:t>. Vlak moppen van een vloer</a:t>
            </a:r>
          </a:p>
          <a:p>
            <a:pPr>
              <a:buFont typeface="+mj-lt"/>
              <a:buAutoNum type="arabicPeriod"/>
            </a:pPr>
            <a:r>
              <a:rPr lang="nl-NL" dirty="0" smtClean="0">
                <a:solidFill>
                  <a:schemeClr val="tx1"/>
                </a:solidFill>
              </a:rPr>
              <a:t>Nat, bijvoorbeeld met water met een reinigingsmiddelen, zoals </a:t>
            </a:r>
            <a:r>
              <a:rPr lang="nl-NL" dirty="0" smtClean="0">
                <a:solidFill>
                  <a:srgbClr val="FF0000"/>
                </a:solidFill>
              </a:rPr>
              <a:t>dweilen van een vloer </a:t>
            </a:r>
          </a:p>
          <a:p>
            <a:pPr>
              <a:buFont typeface="+mj-lt"/>
              <a:buAutoNum type="arabicPeriod"/>
            </a:pPr>
            <a:endParaRPr lang="nl-NL" i="1" dirty="0"/>
          </a:p>
        </p:txBody>
      </p:sp>
    </p:spTree>
    <p:extLst>
      <p:ext uri="{BB962C8B-B14F-4D97-AF65-F5344CB8AC3E}">
        <p14:creationId xmlns:p14="http://schemas.microsoft.com/office/powerpoint/2010/main" val="40497214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C825F91837374FAE8AB05EF3AF42DC" ma:contentTypeVersion="12" ma:contentTypeDescription="Een nieuw document maken." ma:contentTypeScope="" ma:versionID="c0f1d3f7548465ef11de8bb826a36b1b">
  <xsd:schema xmlns:xsd="http://www.w3.org/2001/XMLSchema" xmlns:xs="http://www.w3.org/2001/XMLSchema" xmlns:p="http://schemas.microsoft.com/office/2006/metadata/properties" xmlns:ns2="8a386cec-7123-4b9f-b667-0e22a9c9d26c" xmlns:ns3="0b7775d8-7b99-4446-bc72-bb9e2902a75e" targetNamespace="http://schemas.microsoft.com/office/2006/metadata/properties" ma:root="true" ma:fieldsID="a66abf5618b8d7803d4070a36058a0fc" ns2:_="" ns3:_="">
    <xsd:import namespace="8a386cec-7123-4b9f-b667-0e22a9c9d26c"/>
    <xsd:import namespace="0b7775d8-7b99-4446-bc72-bb9e2902a7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86cec-7123-4b9f-b667-0e22a9c9d2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775d8-7b99-4446-bc72-bb9e2902a75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592D43-696F-4990-BF66-CEEB0DB1E30A}"/>
</file>

<file path=customXml/itemProps2.xml><?xml version="1.0" encoding="utf-8"?>
<ds:datastoreItem xmlns:ds="http://schemas.openxmlformats.org/officeDocument/2006/customXml" ds:itemID="{2DFB9A5C-DDDC-46DF-9C86-390E1170CFD4}">
  <ds:schemaRefs>
    <ds:schemaRef ds:uri="http://schemas.microsoft.com/sharepoint/v3/contenttype/forms"/>
  </ds:schemaRefs>
</ds:datastoreItem>
</file>

<file path=customXml/itemProps3.xml><?xml version="1.0" encoding="utf-8"?>
<ds:datastoreItem xmlns:ds="http://schemas.openxmlformats.org/officeDocument/2006/customXml" ds:itemID="{73FFF33B-CA71-4AD8-A890-AAE244830C08}">
  <ds:schemaRefs>
    <ds:schemaRef ds:uri="http://schemas.microsoft.com/office/infopath/2007/PartnerControls"/>
    <ds:schemaRef ds:uri="http://purl.org/dc/elements/1.1/"/>
    <ds:schemaRef ds:uri="http://schemas.microsoft.com/office/2006/documentManagement/types"/>
    <ds:schemaRef ds:uri="http://purl.org/dc/dcmitype/"/>
    <ds:schemaRef ds:uri="http://purl.org/dc/terms/"/>
    <ds:schemaRef ds:uri="http://www.w3.org/XML/1998/namespace"/>
    <ds:schemaRef ds:uri="http://schemas.openxmlformats.org/package/2006/metadata/core-properties"/>
    <ds:schemaRef ds:uri="ae88b579-0995-42e4-96ef-e06a7a57ddf9"/>
    <ds:schemaRef ds:uri="baa8c48b-5f73-4068-bac6-831706ff2ad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102</TotalTime>
  <Words>693</Words>
  <Application>Microsoft Office PowerPoint</Application>
  <PresentationFormat>Breedbeeld</PresentationFormat>
  <Paragraphs>75</Paragraphs>
  <Slides>12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Trebuchet MS</vt:lpstr>
      <vt:lpstr>Wingdings 3</vt:lpstr>
      <vt:lpstr>Facet</vt:lpstr>
      <vt:lpstr>Zorg en veilig werken</vt:lpstr>
      <vt:lpstr>Lesdoelen </vt:lpstr>
      <vt:lpstr>Waarom schoon en ordelijk?</vt:lpstr>
      <vt:lpstr>Wat is jouw taak?  Wat ben jij als pedagogisch werker verantwoordelijk voor?   Wat zijn de afspraken? </vt:lpstr>
      <vt:lpstr>Pedagogisch medewerkers en schoonmaken: wat zegt de cao?</vt:lpstr>
      <vt:lpstr>PowerPoint-presentatie</vt:lpstr>
      <vt:lpstr>Handige tips voor een schone en ordelijke omgeving </vt:lpstr>
      <vt:lpstr>Schoonmaken </vt:lpstr>
      <vt:lpstr>Schoonmaakmethoden </vt:lpstr>
      <vt:lpstr>PowerPoint-presentatie</vt:lpstr>
      <vt:lpstr>Schoonmaakmaterialen en middelen</vt:lpstr>
      <vt:lpstr>Oefenen huishoudelijke werkzaamheden </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 en veilig werken</dc:title>
  <dc:creator>Li-Any van der Biezen</dc:creator>
  <cp:lastModifiedBy>Li-Any van der Biezen</cp:lastModifiedBy>
  <cp:revision>14</cp:revision>
  <dcterms:created xsi:type="dcterms:W3CDTF">2020-07-13T08:33:41Z</dcterms:created>
  <dcterms:modified xsi:type="dcterms:W3CDTF">2020-07-13T10:15:43Z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0x01010025C825F91837374FAE8AB05EF3AF42DC</vt:lpwstr>
  </property>
</Properties>
</file>