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4"/>
  </p:sldMasterIdLst>
  <p:notesMasterIdLst>
    <p:notesMasterId r:id="rId27"/>
  </p:notesMasterIdLst>
  <p:sldIdLst>
    <p:sldId id="256" r:id="rId5"/>
    <p:sldId id="258" r:id="rId6"/>
    <p:sldId id="260" r:id="rId7"/>
    <p:sldId id="262" r:id="rId8"/>
    <p:sldId id="270" r:id="rId9"/>
    <p:sldId id="269" r:id="rId10"/>
    <p:sldId id="271" r:id="rId11"/>
    <p:sldId id="272" r:id="rId12"/>
    <p:sldId id="274" r:id="rId13"/>
    <p:sldId id="273" r:id="rId14"/>
    <p:sldId id="275" r:id="rId15"/>
    <p:sldId id="280" r:id="rId16"/>
    <p:sldId id="282" r:id="rId17"/>
    <p:sldId id="276" r:id="rId18"/>
    <p:sldId id="283" r:id="rId19"/>
    <p:sldId id="277" r:id="rId20"/>
    <p:sldId id="284" r:id="rId21"/>
    <p:sldId id="278" r:id="rId22"/>
    <p:sldId id="285" r:id="rId23"/>
    <p:sldId id="286" r:id="rId24"/>
    <p:sldId id="288" r:id="rId25"/>
    <p:sldId id="26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5"/>
    <p:restoredTop sz="94772"/>
  </p:normalViewPr>
  <p:slideViewPr>
    <p:cSldViewPr snapToGrid="0" snapToObjects="1">
      <p:cViewPr varScale="1">
        <p:scale>
          <a:sx n="69" d="100"/>
          <a:sy n="69" d="100"/>
        </p:scale>
        <p:origin x="6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D52CE-6C37-3A46-853A-4EA70C0272C2}" type="datetimeFigureOut">
              <a:rPr lang="nl-NL" smtClean="0"/>
              <a:t>17-5-2020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791DB-25F6-344E-ADA4-990409D1B3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73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0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3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16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127844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75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89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04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77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0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0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4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5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3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4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5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6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2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edingscentrum.nl/nl/zwanger-en-kind/dreumes-en-peuter/voorbeelddagmenu-voor-dreumes-en-peuter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time_continue=129&amp;v=6yRwIRZxZEY&amp;feature=emb_log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Rupjwx_qng&amp;feature=emb_log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bleequipovalencia.com/autismo-dibujo-herramienta-comunicacion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ken.wikiwijs.nl/77077/profiel_groen__K_GR_11_1___kopie_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&amp;v=yex64_w5jSY&amp;feature=emb_log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9535D5-939C-9A48-98BD-31E0C27D8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/>
            <a:r>
              <a:rPr lang="nl-NL" sz="8000" dirty="0"/>
              <a:t>Zorg </a:t>
            </a:r>
            <a:r>
              <a:rPr lang="nl-NL" sz="8000" dirty="0" smtClean="0"/>
              <a:t>en veilig werken</a:t>
            </a:r>
            <a:endParaRPr lang="nl-NL" sz="8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BA91956-8EED-F547-9349-978AF7A82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/>
          </a:bodyPr>
          <a:lstStyle/>
          <a:p>
            <a:pPr algn="ctr"/>
            <a:r>
              <a:rPr lang="nl-NL" sz="2400" dirty="0" smtClean="0">
                <a:solidFill>
                  <a:schemeClr val="bg2"/>
                </a:solidFill>
              </a:rPr>
              <a:t>Thema </a:t>
            </a:r>
            <a:r>
              <a:rPr lang="nl-NL" sz="2400" dirty="0" smtClean="0">
                <a:solidFill>
                  <a:schemeClr val="bg2"/>
                </a:solidFill>
              </a:rPr>
              <a:t>gezond </a:t>
            </a:r>
            <a:r>
              <a:rPr lang="nl-NL" sz="2400" dirty="0" smtClean="0">
                <a:solidFill>
                  <a:schemeClr val="bg2"/>
                </a:solidFill>
              </a:rPr>
              <a:t>voeding</a:t>
            </a:r>
            <a:endParaRPr lang="nl-NL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37ABD-9956-144C-9090-C9AE4623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Gezond voeding baby’s 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99467-C648-6247-9270-5CC855D8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nl-NL" dirty="0"/>
              <a:t>Het spijsverteringstelsel moet volledig ontwikkeld zijn. Dan kan de baby vaste voeding verdragen.</a:t>
            </a:r>
          </a:p>
          <a:p>
            <a:r>
              <a:rPr lang="nl-NL" dirty="0"/>
              <a:t>4 maanden kan de baby al wennen met vaste voeding. </a:t>
            </a:r>
          </a:p>
          <a:p>
            <a:r>
              <a:rPr lang="nl-NL" dirty="0"/>
              <a:t>Melk blijft in het eerste levensjaar een belangrijke voedingsbron.</a:t>
            </a:r>
          </a:p>
          <a:p>
            <a:r>
              <a:rPr lang="nl-NL" dirty="0"/>
              <a:t> </a:t>
            </a:r>
            <a:r>
              <a:rPr lang="nl-NL" b="1" dirty="0"/>
              <a:t>Advies pas na 6 maanden </a:t>
            </a:r>
            <a:r>
              <a:rPr lang="nl-NL" b="1" dirty="0">
                <a:sym typeface="Wingdings" pitchFamily="2" charset="2"/>
              </a:rPr>
              <a:t> vaste voeding. </a:t>
            </a:r>
          </a:p>
          <a:p>
            <a:r>
              <a:rPr lang="nl-NL" dirty="0">
                <a:sym typeface="Wingdings" pitchFamily="2" charset="2"/>
              </a:rPr>
              <a:t>Vaste voeding iets heel nieuw voor de baby.</a:t>
            </a:r>
          </a:p>
          <a:p>
            <a:pPr lvl="1"/>
            <a:r>
              <a:rPr lang="nl-NL" dirty="0">
                <a:sym typeface="Wingdings" pitchFamily="2" charset="2"/>
              </a:rPr>
              <a:t>Smaak, structuur, van een lepeltje eten, mondspieren…</a:t>
            </a:r>
          </a:p>
          <a:p>
            <a:r>
              <a:rPr lang="nl-NL" dirty="0"/>
              <a:t>Wennen aan fruit, groenten, rijst, pasta, vlees, vis, brood 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293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37ABD-9956-144C-9090-C9AE4623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Gezond voeding baby’s 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99467-C648-6247-9270-5CC855D8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305966"/>
            <a:ext cx="5094288" cy="3942433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Altijd het voedingsschema van de ouders volgen. </a:t>
            </a:r>
          </a:p>
          <a:p>
            <a:endParaRPr lang="nl-NL" dirty="0"/>
          </a:p>
          <a:p>
            <a:r>
              <a:rPr lang="nl-NL" dirty="0" smtClean="0"/>
              <a:t>Eerst </a:t>
            </a:r>
            <a:r>
              <a:rPr lang="nl-NL" dirty="0"/>
              <a:t>beginnen met gepureerde fruithapje/ groentehapje/ pap</a:t>
            </a:r>
          </a:p>
          <a:p>
            <a:pPr lvl="1"/>
            <a:r>
              <a:rPr lang="nl-NL" dirty="0"/>
              <a:t> Bij fruithapje een week lang dezelfde smaak </a:t>
            </a:r>
            <a:r>
              <a:rPr lang="nl-NL" dirty="0" err="1"/>
              <a:t>b.v</a:t>
            </a:r>
            <a:r>
              <a:rPr lang="nl-NL" dirty="0"/>
              <a:t> appel, peer of banaan</a:t>
            </a:r>
          </a:p>
          <a:p>
            <a:r>
              <a:rPr lang="nl-NL" dirty="0"/>
              <a:t>Gebruikt een plastic lepeltje </a:t>
            </a:r>
          </a:p>
          <a:p>
            <a:endParaRPr lang="nl-NL" dirty="0"/>
          </a:p>
          <a:p>
            <a:r>
              <a:rPr lang="nl-NL" dirty="0"/>
              <a:t>Als  goed gaat 2x vaste voeding op een dag. ( ochtend en middag of avond) </a:t>
            </a:r>
          </a:p>
          <a:p>
            <a:endParaRPr lang="nl-NL" dirty="0" smtClean="0"/>
          </a:p>
        </p:txBody>
      </p:sp>
      <p:sp>
        <p:nvSpPr>
          <p:cNvPr id="5" name="Rechthoek 4"/>
          <p:cNvSpPr/>
          <p:nvPr/>
        </p:nvSpPr>
        <p:spPr>
          <a:xfrm>
            <a:off x="6375400" y="2775357"/>
            <a:ext cx="5448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Vanaf 7 maanden ook brood en vlees ect </a:t>
            </a:r>
          </a:p>
          <a:p>
            <a:r>
              <a:rPr lang="nl-NL" dirty="0"/>
              <a:t>Vanaf 8 maanden iets meer grover voeding of geprakt. </a:t>
            </a:r>
          </a:p>
          <a:p>
            <a:r>
              <a:rPr lang="nl-NL" dirty="0"/>
              <a:t>Vanaf 1 jaar kunnen kinderen aardig met de pot mee eten. ( let op </a:t>
            </a:r>
            <a:r>
              <a:rPr lang="nl-NL" dirty="0" err="1"/>
              <a:t>op</a:t>
            </a:r>
            <a:r>
              <a:rPr lang="nl-NL" dirty="0"/>
              <a:t> te veel zout, kruiden en honing)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A713B10-3DD8-194E-B451-9A80DE3B1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745" y="4696492"/>
            <a:ext cx="2958177" cy="20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37ABD-9956-144C-9090-C9AE4623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Gezond voeding peuters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99467-C648-6247-9270-5CC855D8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nl-NL" dirty="0" smtClean="0"/>
              <a:t>Vanaf 18 maanden kan een kind gewoon met de pot mee-eten.</a:t>
            </a:r>
          </a:p>
          <a:p>
            <a:r>
              <a:rPr lang="nl-NL" dirty="0" smtClean="0"/>
              <a:t>Een kind kan nog niet 3 grote maaltijden op en dag eten. </a:t>
            </a:r>
          </a:p>
          <a:p>
            <a:endParaRPr lang="nl-NL" dirty="0"/>
          </a:p>
          <a:p>
            <a:r>
              <a:rPr lang="nl-NL" dirty="0" smtClean="0"/>
              <a:t>Een peuter een kleinere porties en heeft vaker een gezond tussendoortjes nodig op zijn energie op peil te houden. </a:t>
            </a:r>
          </a:p>
          <a:p>
            <a:endParaRPr lang="nl-NL" dirty="0"/>
          </a:p>
          <a:p>
            <a:r>
              <a:rPr lang="nl-NL" dirty="0" smtClean="0"/>
              <a:t>Gezond tussendoortjes</a:t>
            </a:r>
            <a:r>
              <a:rPr lang="nl-NL" dirty="0" smtClean="0">
                <a:sym typeface="Wingdings" panose="05000000000000000000" pitchFamily="2" charset="2"/>
              </a:rPr>
              <a:t> crackers, rijstwafels, soepstengels, fruit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182" y="5530514"/>
            <a:ext cx="2798618" cy="119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37ABD-9956-144C-9090-C9AE4623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Gezond voeding peuters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99467-C648-6247-9270-5CC855D8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nl-NL" dirty="0" smtClean="0"/>
              <a:t>In deze leeftijdsfase ( tot 4 jaar) hebben de kinderen genoeg </a:t>
            </a:r>
            <a:r>
              <a:rPr lang="nl-NL" i="1" dirty="0" smtClean="0"/>
              <a:t>vitamine D</a:t>
            </a:r>
            <a:r>
              <a:rPr lang="nl-NL" dirty="0" smtClean="0"/>
              <a:t> nodig. Dit is belangrijk voor sterke botten en tanden. </a:t>
            </a:r>
          </a:p>
          <a:p>
            <a:r>
              <a:rPr lang="nl-NL" dirty="0" smtClean="0"/>
              <a:t>Peuters vinden het gezellig met anderen aan tafel te zitten. </a:t>
            </a:r>
          </a:p>
          <a:p>
            <a:r>
              <a:rPr lang="nl-NL" dirty="0" smtClean="0"/>
              <a:t>Zorg voor vaste voedingsrituelen.</a:t>
            </a:r>
          </a:p>
          <a:p>
            <a:r>
              <a:rPr lang="nl-NL" dirty="0" smtClean="0"/>
              <a:t>Zorg voor gezellige en aantrekkelijke maaltijden.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796" y="4310033"/>
            <a:ext cx="3216852" cy="21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37ABD-9956-144C-9090-C9AE4623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Gezond </a:t>
            </a:r>
            <a:r>
              <a:rPr lang="nl-NL" dirty="0" smtClean="0">
                <a:solidFill>
                  <a:srgbClr val="FFFFFF"/>
                </a:solidFill>
              </a:rPr>
              <a:t>voeding kleuters 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99467-C648-6247-9270-5CC855D8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10020300" cy="3484879"/>
          </a:xfrm>
        </p:spPr>
        <p:txBody>
          <a:bodyPr>
            <a:normAutofit/>
          </a:bodyPr>
          <a:lstStyle/>
          <a:p>
            <a:r>
              <a:rPr lang="nl-NL" dirty="0" smtClean="0"/>
              <a:t>Kleuters zijn actief, ze gebruiken veel energie. Dus het is belangrijk dat ze gezond eten om de voldoende voedingstoffen binnen te krijgen. </a:t>
            </a:r>
          </a:p>
          <a:p>
            <a:endParaRPr lang="nl-NL" dirty="0"/>
          </a:p>
          <a:p>
            <a:r>
              <a:rPr lang="nl-NL" dirty="0" smtClean="0"/>
              <a:t>Bij kleuters hoort naast gezonde voeding ook gezond bewegen. Een kleuter moet minimaal 60 min per dag bewegen. </a:t>
            </a:r>
          </a:p>
          <a:p>
            <a:endParaRPr lang="nl-NL" dirty="0"/>
          </a:p>
          <a:p>
            <a:r>
              <a:rPr lang="nl-NL" dirty="0" smtClean="0"/>
              <a:t>Drinken is voor een kleuter heel belangrijk. </a:t>
            </a:r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1026" name="Picture 2" descr="Kleutergym voor 4 tot 7 jarigen - Volleybal Club Volun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939" y="4585454"/>
            <a:ext cx="2935143" cy="196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37ABD-9956-144C-9090-C9AE4623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Gezond </a:t>
            </a:r>
            <a:r>
              <a:rPr lang="nl-NL" dirty="0" smtClean="0">
                <a:solidFill>
                  <a:srgbClr val="FFFFFF"/>
                </a:solidFill>
              </a:rPr>
              <a:t>voeding kleuters 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99467-C648-6247-9270-5CC855D8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10020300" cy="34848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i="1" u="sng" dirty="0" smtClean="0"/>
              <a:t>Wat heeft een kleuter aan voeding nodig?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3 á 4 sneetjes bruin brood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Bij warme maaltijd 1á 2 aardappelen en 100 gram groenten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75 -100 gram vlees, vis, ei of vleesvervangers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1 á 2 keer per week vis eten voor de gezonde vetzuren.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3 hoofmaaltijden en 2 tussendoortjes per dag. </a:t>
            </a:r>
          </a:p>
          <a:p>
            <a:pPr marL="0" indent="0">
              <a:buNone/>
            </a:pPr>
            <a:r>
              <a:rPr lang="nl-NL" dirty="0" smtClean="0"/>
              <a:t>Voorbeeld menu: </a:t>
            </a: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www.voedingscentrum.nl/nl/zwanger-en-kind/dreumes-en-peuter/voorbeelddagmenu-voor-dreumes-en-peuter.aspx</a:t>
            </a:r>
            <a:r>
              <a:rPr lang="nl-NL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9629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37ABD-9956-144C-9090-C9AE4623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Gezond </a:t>
            </a:r>
            <a:r>
              <a:rPr lang="nl-NL" dirty="0" smtClean="0">
                <a:solidFill>
                  <a:srgbClr val="FFFFFF"/>
                </a:solidFill>
              </a:rPr>
              <a:t>voeding schoolkinderen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99467-C648-6247-9270-5CC855D8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nl-NL" dirty="0" smtClean="0"/>
              <a:t>Schoolkinderen zijn minder afhankelijk van tussendoortjes om hun energie op peil te houden. </a:t>
            </a:r>
          </a:p>
          <a:p>
            <a:r>
              <a:rPr lang="nl-NL" dirty="0" smtClean="0"/>
              <a:t>Het advies is om op een dag 3 hoofdmaaltijden en 2 á 3 tussendoortjes te eten. </a:t>
            </a:r>
          </a:p>
          <a:p>
            <a:r>
              <a:rPr lang="nl-NL" dirty="0" smtClean="0"/>
              <a:t>Opvoeders zijn nog mede verantwoordelijk voor het gezond eetgedrag van het schoolkind. </a:t>
            </a:r>
          </a:p>
          <a:p>
            <a:r>
              <a:rPr lang="nl-NL" dirty="0" smtClean="0"/>
              <a:t>Voorlichting over gezond voeding is zeer belangrijk in deze leeftijdsfase.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0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Voedingsschema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2954" t="36078" r="39245" b="15436"/>
          <a:stretch/>
        </p:blipFill>
        <p:spPr>
          <a:xfrm>
            <a:off x="646111" y="1152983"/>
            <a:ext cx="7943707" cy="57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98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37ABD-9956-144C-9090-C9AE4623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Gezond </a:t>
            </a:r>
            <a:r>
              <a:rPr lang="nl-NL" dirty="0" smtClean="0">
                <a:solidFill>
                  <a:srgbClr val="FFFFFF"/>
                </a:solidFill>
              </a:rPr>
              <a:t>voeding </a:t>
            </a:r>
            <a:r>
              <a:rPr lang="nl-NL" dirty="0" smtClean="0">
                <a:solidFill>
                  <a:srgbClr val="FFFFFF"/>
                </a:solidFill>
              </a:rPr>
              <a:t>jongeren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99467-C648-6247-9270-5CC855D8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De lichamelijke ontwikkeling (groeispurt) van jongeren maakt aandacht voor voeding noodzakelijk!</a:t>
            </a:r>
          </a:p>
          <a:p>
            <a:r>
              <a:rPr lang="nl-NL" dirty="0" smtClean="0"/>
              <a:t>Jongeren hebben in deze periode van groei:</a:t>
            </a:r>
          </a:p>
          <a:p>
            <a:pPr lvl="1"/>
            <a:r>
              <a:rPr lang="nl-NL" dirty="0" smtClean="0"/>
              <a:t>Extra vitaminen en mineralen nodig. </a:t>
            </a:r>
          </a:p>
          <a:p>
            <a:pPr lvl="1"/>
            <a:r>
              <a:rPr lang="nl-NL" dirty="0" smtClean="0"/>
              <a:t>Veel energie en bouwstoffen </a:t>
            </a:r>
          </a:p>
          <a:p>
            <a:pPr lvl="1"/>
            <a:r>
              <a:rPr lang="nl-NL" dirty="0" smtClean="0"/>
              <a:t>Extra ijzer </a:t>
            </a:r>
          </a:p>
          <a:p>
            <a:r>
              <a:rPr lang="nl-NL" dirty="0" smtClean="0"/>
              <a:t>Voorbeeld basis gezond producten; </a:t>
            </a:r>
            <a:r>
              <a:rPr lang="nl-NL" dirty="0" smtClean="0"/>
              <a:t>fruit, groenten, vlees, vis, volkorenbrood, melkproducten </a:t>
            </a:r>
          </a:p>
          <a:p>
            <a:r>
              <a:rPr lang="nl-NL" dirty="0" smtClean="0"/>
              <a:t>Natuurlijk voldoende vocht</a:t>
            </a:r>
            <a:r>
              <a:rPr lang="nl-NL" dirty="0" smtClean="0">
                <a:sym typeface="Wingdings" panose="05000000000000000000" pitchFamily="2" charset="2"/>
              </a:rPr>
              <a:t> WATER!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97" y="3162597"/>
            <a:ext cx="3370867" cy="16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37ABD-9956-144C-9090-C9AE4623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Gezond </a:t>
            </a:r>
            <a:r>
              <a:rPr lang="nl-NL" dirty="0" smtClean="0">
                <a:solidFill>
                  <a:srgbClr val="FFFFFF"/>
                </a:solidFill>
              </a:rPr>
              <a:t>voeding </a:t>
            </a:r>
            <a:r>
              <a:rPr lang="nl-NL" dirty="0" smtClean="0">
                <a:solidFill>
                  <a:srgbClr val="FFFFFF"/>
                </a:solidFill>
              </a:rPr>
              <a:t>jongeren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99467-C648-6247-9270-5CC855D8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nl-NL" dirty="0" smtClean="0"/>
              <a:t>Omgevingsinvloed op voeding</a:t>
            </a:r>
            <a:r>
              <a:rPr lang="nl-NL" dirty="0" smtClean="0">
                <a:sym typeface="Wingdings" panose="05000000000000000000" pitchFamily="2" charset="2"/>
              </a:rPr>
              <a:t> sociaal media, vrienden en opvoeding. </a:t>
            </a:r>
          </a:p>
          <a:p>
            <a:pPr lvl="1"/>
            <a:r>
              <a:rPr lang="nl-NL" i="1" dirty="0" err="1" smtClean="0">
                <a:sym typeface="Wingdings" panose="05000000000000000000" pitchFamily="2" charset="2"/>
              </a:rPr>
              <a:t>Redbull</a:t>
            </a:r>
            <a:r>
              <a:rPr lang="nl-NL" i="1" dirty="0" smtClean="0">
                <a:sym typeface="Wingdings" panose="05000000000000000000" pitchFamily="2" charset="2"/>
              </a:rPr>
              <a:t> en croissant als ontbijt.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err="1" smtClean="0">
                <a:sym typeface="Wingdings" panose="05000000000000000000" pitchFamily="2" charset="2"/>
              </a:rPr>
              <a:t>Grazing</a:t>
            </a:r>
            <a:r>
              <a:rPr lang="nl-NL" dirty="0" smtClean="0">
                <a:sym typeface="Wingdings" panose="05000000000000000000" pitchFamily="2" charset="2"/>
              </a:rPr>
              <a:t> de gewoonte om de hele dag tussendoortjes te eten en minder vaste hoofdmaaltijden. 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www.youtube.com/watch?time_continue=129&amp;v=6yRwIRZxZEY&amp;feature=emb_logo</a:t>
            </a:r>
            <a:r>
              <a:rPr lang="nl-NL" dirty="0" smtClean="0"/>
              <a:t> </a:t>
            </a:r>
            <a:endParaRPr lang="nl-NL" dirty="0"/>
          </a:p>
          <a:p>
            <a:endParaRPr lang="nl-NL" dirty="0" smtClean="0"/>
          </a:p>
        </p:txBody>
      </p:sp>
      <p:pic>
        <p:nvPicPr>
          <p:cNvPr id="2050" name="Picture 2" descr="Welkom | SPAR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834" y="3027948"/>
            <a:ext cx="1673388" cy="14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37ABD-9956-144C-9090-C9AE4623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Lesonderwerpen 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99467-C648-6247-9270-5CC855D8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nl-NL" dirty="0" smtClean="0"/>
              <a:t>Wat is </a:t>
            </a:r>
            <a:r>
              <a:rPr lang="nl-NL" dirty="0" smtClean="0"/>
              <a:t>gezonde </a:t>
            </a:r>
            <a:r>
              <a:rPr lang="nl-NL" dirty="0" smtClean="0"/>
              <a:t>voeding </a:t>
            </a:r>
          </a:p>
          <a:p>
            <a:r>
              <a:rPr lang="nl-NL" dirty="0" smtClean="0"/>
              <a:t>Schijf van 5</a:t>
            </a:r>
          </a:p>
          <a:p>
            <a:r>
              <a:rPr lang="nl-NL" dirty="0" smtClean="0"/>
              <a:t>Gezonde </a:t>
            </a:r>
            <a:r>
              <a:rPr lang="nl-NL" dirty="0" smtClean="0"/>
              <a:t>voeding bij verschillende doelgroepen</a:t>
            </a:r>
          </a:p>
          <a:p>
            <a:r>
              <a:rPr lang="nl-NL" dirty="0" smtClean="0"/>
              <a:t>Gezonde </a:t>
            </a:r>
            <a:r>
              <a:rPr lang="nl-NL" dirty="0" smtClean="0"/>
              <a:t>traktaties </a:t>
            </a:r>
          </a:p>
        </p:txBody>
      </p:sp>
    </p:spTree>
    <p:extLst>
      <p:ext uri="{BB962C8B-B14F-4D97-AF65-F5344CB8AC3E}">
        <p14:creationId xmlns:p14="http://schemas.microsoft.com/office/powerpoint/2010/main" val="14694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37ABD-9956-144C-9090-C9AE4623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Gezond traktaties 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99467-C648-6247-9270-5CC855D8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De meeste scholen en kinderdagverblijven hebben een voedingsbeleid. </a:t>
            </a:r>
          </a:p>
          <a:p>
            <a:r>
              <a:rPr lang="nl-NL" dirty="0"/>
              <a:t>Een voedingsbeleid schept duidelijkheid voor leerlingen, ouders </a:t>
            </a:r>
            <a:r>
              <a:rPr lang="nl-NL" dirty="0" smtClean="0"/>
              <a:t>en </a:t>
            </a:r>
            <a:r>
              <a:rPr lang="nl-NL" dirty="0"/>
              <a:t>medewerkers van de school. </a:t>
            </a:r>
            <a:endParaRPr lang="nl-NL" dirty="0" smtClean="0"/>
          </a:p>
          <a:p>
            <a:r>
              <a:rPr lang="nl-NL" dirty="0" smtClean="0"/>
              <a:t>Daarnaast zijn er ook traktatiebeleid. </a:t>
            </a:r>
            <a:r>
              <a:rPr lang="nl-NL" i="1" dirty="0" smtClean="0"/>
              <a:t>Mag je wel of niet trakteren en wat…</a:t>
            </a:r>
            <a:endParaRPr lang="nl-NL" i="1" dirty="0" smtClean="0"/>
          </a:p>
          <a:p>
            <a:endParaRPr lang="nl-NL" dirty="0"/>
          </a:p>
          <a:p>
            <a:r>
              <a:rPr lang="nl-NL" dirty="0" smtClean="0"/>
              <a:t>Voorbeeld ‘gezonde school’</a:t>
            </a:r>
            <a:r>
              <a:rPr lang="nl-NL" dirty="0">
                <a:hlinkClick r:id="rId2"/>
              </a:rPr>
              <a:t> https://www.youtube.com/watch?v=lRupjwx_qng&amp;feature=emb_logo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974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37ABD-9956-144C-9090-C9AE4623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Gezond traktaties 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99467-C648-6247-9270-5CC855D8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6279">
            <a:off x="398105" y="2305966"/>
            <a:ext cx="4062930" cy="455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blog - Zelf gezonde traktaties voor kinderen maken | Kidsproof Utre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352">
            <a:off x="5300958" y="2540550"/>
            <a:ext cx="5683020" cy="4119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3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B9589-4855-FF4C-9904-526C556E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12D481-F2E5-5C44-81CB-012585F7C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u="sng" dirty="0"/>
              <a:t>Afsluiten</a:t>
            </a:r>
          </a:p>
          <a:p>
            <a:pPr lvl="1"/>
            <a:r>
              <a:rPr lang="nl-NL" dirty="0"/>
              <a:t>Wat neem je mee uit deze les?</a:t>
            </a:r>
          </a:p>
          <a:p>
            <a:pPr lvl="1"/>
            <a:r>
              <a:rPr lang="nl-NL" dirty="0"/>
              <a:t>Welke nieuwe informatie heb je verworven</a:t>
            </a:r>
            <a:r>
              <a:rPr lang="nl-NL" dirty="0" smtClean="0"/>
              <a:t>?</a:t>
            </a:r>
          </a:p>
          <a:p>
            <a:pPr lvl="1"/>
            <a:r>
              <a:rPr lang="nl-NL" dirty="0" smtClean="0"/>
              <a:t>Hoe ga je deze informatie in de praktijk toepassen?</a:t>
            </a:r>
          </a:p>
          <a:p>
            <a:pPr lvl="1"/>
            <a:endParaRPr lang="nl-NL" dirty="0"/>
          </a:p>
        </p:txBody>
      </p:sp>
      <p:pic>
        <p:nvPicPr>
          <p:cNvPr id="5" name="Afbeelding 4" descr="Autismo: el dibujo como herramienta para la comunicación">
            <a:extLst>
              <a:ext uri="{FF2B5EF4-FFF2-40B4-BE49-F238E27FC236}">
                <a16:creationId xmlns:a16="http://schemas.microsoft.com/office/drawing/2014/main" id="{1CB22FB7-D60F-7440-9DF3-260E3894E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120187" y="2491142"/>
            <a:ext cx="2338388" cy="23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37ABD-9956-144C-9090-C9AE4623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Lesdoelen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99467-C648-6247-9270-5CC855D8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 smtClean="0"/>
              <a:t>Je hebt kennis over belangrijke voedingstoffen.</a:t>
            </a:r>
          </a:p>
          <a:p>
            <a:r>
              <a:rPr lang="nl-NL" dirty="0" smtClean="0"/>
              <a:t>Je hebt kennis over de schijf van 5.</a:t>
            </a:r>
          </a:p>
          <a:p>
            <a:r>
              <a:rPr lang="nl-NL" dirty="0" smtClean="0"/>
              <a:t>Je hebt kennis over (gezonde) voeding bij baby’s, peuters, kleuters, schoolkinderen en </a:t>
            </a:r>
            <a:r>
              <a:rPr lang="nl-NL" dirty="0" smtClean="0"/>
              <a:t>jongeren</a:t>
            </a:r>
            <a:r>
              <a:rPr lang="nl-NL" dirty="0" smtClean="0"/>
              <a:t>.</a:t>
            </a:r>
            <a:endParaRPr lang="nl-NL" dirty="0" smtClean="0"/>
          </a:p>
          <a:p>
            <a:r>
              <a:rPr lang="nl-NL" dirty="0" smtClean="0"/>
              <a:t>Je hebt kennis over gezonde </a:t>
            </a:r>
            <a:r>
              <a:rPr lang="nl-NL" dirty="0" smtClean="0"/>
              <a:t>traktaties.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05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7EDBFE-2CBF-BC49-8735-1CF57445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Waarom eten we eigenlijk?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C10D0F-AF0B-D14A-93A4-5DC46BF82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In leven te blijven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Eten zorgt ervoor dat het lichaam zijn werk kan doen.</a:t>
            </a:r>
          </a:p>
          <a:p>
            <a:pPr marL="457200" indent="-457200">
              <a:buFont typeface="+mj-lt"/>
              <a:buAutoNum type="arabicPeriod"/>
            </a:pPr>
            <a:r>
              <a:rPr lang="nl-NL" i="1" dirty="0"/>
              <a:t>Voedingstoffen</a:t>
            </a:r>
            <a:r>
              <a:rPr lang="nl-NL" dirty="0"/>
              <a:t> binnen te krijgen.</a:t>
            </a:r>
          </a:p>
          <a:p>
            <a:pPr marL="857250" lvl="1" indent="-457200">
              <a:buFont typeface="+mj-lt"/>
              <a:buAutoNum type="arabicPeriod"/>
            </a:pPr>
            <a:r>
              <a:rPr lang="nl-NL" dirty="0"/>
              <a:t>Brandstoffen (suiker, koolhydraten</a:t>
            </a:r>
            <a:r>
              <a:rPr lang="nl-NL" dirty="0">
                <a:sym typeface="Wingdings" pitchFamily="2" charset="2"/>
              </a:rPr>
              <a:t> energie om te bewegen en denken)</a:t>
            </a:r>
            <a:endParaRPr lang="nl-NL" dirty="0"/>
          </a:p>
          <a:p>
            <a:pPr marL="857250" lvl="1" indent="-457200">
              <a:buFont typeface="+mj-lt"/>
              <a:buAutoNum type="arabicPeriod"/>
            </a:pPr>
            <a:r>
              <a:rPr lang="nl-NL" dirty="0"/>
              <a:t>Bouwstoffen ( eiwitten</a:t>
            </a:r>
            <a:r>
              <a:rPr lang="nl-NL" dirty="0">
                <a:sym typeface="Wingdings" pitchFamily="2" charset="2"/>
              </a:rPr>
              <a:t> om te kunnen groeien)</a:t>
            </a:r>
            <a:endParaRPr lang="nl-NL" dirty="0"/>
          </a:p>
          <a:p>
            <a:pPr marL="857250" lvl="1" indent="-457200">
              <a:buFont typeface="+mj-lt"/>
              <a:buAutoNum type="arabicPeriod"/>
            </a:pPr>
            <a:r>
              <a:rPr lang="nl-NL" dirty="0"/>
              <a:t>Beschermende stoffen ( vitamines </a:t>
            </a:r>
            <a:r>
              <a:rPr lang="nl-NL" dirty="0">
                <a:sym typeface="Wingdings" pitchFamily="2" charset="2"/>
              </a:rPr>
              <a:t> beschermen tegen ziektes)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Sociale bezigheid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Eten bevredigt een (basis)behoefte</a:t>
            </a:r>
          </a:p>
        </p:txBody>
      </p:sp>
    </p:spTree>
    <p:extLst>
      <p:ext uri="{BB962C8B-B14F-4D97-AF65-F5344CB8AC3E}">
        <p14:creationId xmlns:p14="http://schemas.microsoft.com/office/powerpoint/2010/main" val="19097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37ABD-9956-144C-9090-C9AE4623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Gezond </a:t>
            </a:r>
            <a:r>
              <a:rPr lang="nl-NL" dirty="0" smtClean="0">
                <a:solidFill>
                  <a:srgbClr val="FFFFFF"/>
                </a:solidFill>
              </a:rPr>
              <a:t>voeding 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99467-C648-6247-9270-5CC855D8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nl-NL" dirty="0"/>
              <a:t>Gezonde voeding</a:t>
            </a:r>
            <a:r>
              <a:rPr lang="nl-NL" dirty="0">
                <a:sym typeface="Wingdings" pitchFamily="2" charset="2"/>
              </a:rPr>
              <a:t> geeft je lichaam voedingstoffen om te kunnen functioneren.</a:t>
            </a:r>
          </a:p>
          <a:p>
            <a:endParaRPr lang="nl-NL" dirty="0">
              <a:sym typeface="Wingdings" pitchFamily="2" charset="2"/>
            </a:endParaRPr>
          </a:p>
          <a:p>
            <a:r>
              <a:rPr lang="nl-NL" b="1" dirty="0">
                <a:sym typeface="Wingdings" pitchFamily="2" charset="2"/>
              </a:rPr>
              <a:t>Voedingsmiddelen</a:t>
            </a:r>
            <a:r>
              <a:rPr lang="nl-NL" dirty="0">
                <a:sym typeface="Wingdings" pitchFamily="2" charset="2"/>
              </a:rPr>
              <a:t>  levensmiddelen ofwel producten ( brood, etenswaren geschikt voor menselijke consumptie ect..)</a:t>
            </a:r>
          </a:p>
          <a:p>
            <a:pPr marL="0" indent="0">
              <a:buNone/>
            </a:pPr>
            <a:endParaRPr lang="nl-NL" dirty="0">
              <a:sym typeface="Wingdings" pitchFamily="2" charset="2"/>
            </a:endParaRPr>
          </a:p>
          <a:p>
            <a:r>
              <a:rPr lang="nl-NL" b="1" dirty="0">
                <a:sym typeface="Wingdings" pitchFamily="2" charset="2"/>
              </a:rPr>
              <a:t>Voedingstoffen</a:t>
            </a:r>
            <a:r>
              <a:rPr lang="nl-NL" dirty="0">
                <a:sym typeface="Wingdings" pitchFamily="2" charset="2"/>
              </a:rPr>
              <a:t> de bestanddelen van voedingsmiddelen die het lichaam nodig heeft ( brandstof, bouwstof, </a:t>
            </a:r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48519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37ABD-9956-144C-9090-C9AE4623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 </a:t>
            </a:r>
            <a:r>
              <a:rPr lang="nl-NL" dirty="0" smtClean="0">
                <a:solidFill>
                  <a:srgbClr val="FFFFFF"/>
                </a:solidFill>
              </a:rPr>
              <a:t>Gezond </a:t>
            </a:r>
            <a:r>
              <a:rPr lang="nl-NL" dirty="0" smtClean="0">
                <a:solidFill>
                  <a:srgbClr val="FFFFFF"/>
                </a:solidFill>
              </a:rPr>
              <a:t>voeding 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99467-C648-6247-9270-5CC855D8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Gezond eten is eten dat voldoende voedingstoffen bevat. </a:t>
            </a:r>
          </a:p>
          <a:p>
            <a:endParaRPr lang="nl-NL" dirty="0"/>
          </a:p>
          <a:p>
            <a:r>
              <a:rPr lang="nl-NL" dirty="0"/>
              <a:t>Gezonde voeding bevat koolhydraten, eiwitten en vetten. In de juiste hoeveelheid en verhouding.</a:t>
            </a:r>
          </a:p>
          <a:p>
            <a:endParaRPr lang="nl-NL" dirty="0"/>
          </a:p>
          <a:p>
            <a:r>
              <a:rPr lang="nl-NL" dirty="0"/>
              <a:t>Gezond eten</a:t>
            </a:r>
            <a:r>
              <a:rPr lang="nl-NL" dirty="0">
                <a:sym typeface="Wingdings" pitchFamily="2" charset="2"/>
              </a:rPr>
              <a:t> gezond eetgedrag en gezonde keuzes.</a:t>
            </a:r>
          </a:p>
          <a:p>
            <a:endParaRPr lang="nl-NL" dirty="0">
              <a:sym typeface="Wingdings" pitchFamily="2" charset="2"/>
            </a:endParaRPr>
          </a:p>
          <a:p>
            <a:r>
              <a:rPr lang="nl-NL" dirty="0">
                <a:sym typeface="Wingdings" pitchFamily="2" charset="2"/>
              </a:rPr>
              <a:t>Voeding heeft invloed op hoe je je voelt en op je gedrag.</a:t>
            </a:r>
          </a:p>
          <a:p>
            <a:pPr marL="0" indent="0">
              <a:buNone/>
            </a:pPr>
            <a:endParaRPr lang="nl-NL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nl-NL" sz="2600" b="1" dirty="0">
                <a:sym typeface="Wingdings" pitchFamily="2" charset="2"/>
              </a:rPr>
              <a:t>Wanneer is  frietjes en mayo ongezond eten ?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5218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37ABD-9956-144C-9090-C9AE4623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Voedingstoffen 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99467-C648-6247-9270-5CC855D8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b="1" dirty="0"/>
              <a:t>Vitaminen en mineralen </a:t>
            </a:r>
            <a:r>
              <a:rPr lang="nl-NL" dirty="0"/>
              <a:t>voor groei, ontwikkeling en voorkomen van ziektes.</a:t>
            </a:r>
          </a:p>
          <a:p>
            <a:pPr>
              <a:lnSpc>
                <a:spcPct val="90000"/>
              </a:lnSpc>
            </a:pPr>
            <a:r>
              <a:rPr lang="nl-NL" b="1" dirty="0"/>
              <a:t>Koolhydraten</a:t>
            </a:r>
            <a:r>
              <a:rPr lang="nl-NL" dirty="0"/>
              <a:t> voor energie. ( verteerbare koolhydraten worden omgezet in de brandstof van het lichaam ) </a:t>
            </a:r>
          </a:p>
          <a:p>
            <a:pPr>
              <a:lnSpc>
                <a:spcPct val="90000"/>
              </a:lnSpc>
            </a:pPr>
            <a:r>
              <a:rPr lang="nl-NL" b="1" dirty="0"/>
              <a:t>Vezels; </a:t>
            </a:r>
            <a:r>
              <a:rPr lang="nl-NL" dirty="0"/>
              <a:t>niet verteerbare koolhydraten</a:t>
            </a:r>
            <a:r>
              <a:rPr lang="nl-NL" dirty="0">
                <a:sym typeface="Wingdings" pitchFamily="2" charset="2"/>
              </a:rPr>
              <a:t> goed voor dramwerking</a:t>
            </a:r>
          </a:p>
          <a:p>
            <a:pPr>
              <a:lnSpc>
                <a:spcPct val="90000"/>
              </a:lnSpc>
            </a:pPr>
            <a:r>
              <a:rPr lang="nl-NL" b="1" dirty="0"/>
              <a:t>Eiwitten</a:t>
            </a:r>
            <a:r>
              <a:rPr lang="nl-NL" dirty="0"/>
              <a:t>; voor energie en als bouwstoffen. Nodig voor het maken van nieuwe lichaamscellen. </a:t>
            </a:r>
          </a:p>
          <a:p>
            <a:pPr>
              <a:lnSpc>
                <a:spcPct val="90000"/>
              </a:lnSpc>
            </a:pPr>
            <a:r>
              <a:rPr lang="nl-NL" b="1" dirty="0"/>
              <a:t>Vetten</a:t>
            </a:r>
            <a:r>
              <a:rPr lang="nl-NL" dirty="0"/>
              <a:t>; onverzadigde vetten gezonder (noten, avocado)</a:t>
            </a:r>
          </a:p>
          <a:p>
            <a:pPr>
              <a:lnSpc>
                <a:spcPct val="90000"/>
              </a:lnSpc>
            </a:pPr>
            <a:r>
              <a:rPr lang="nl-NL" b="1" dirty="0"/>
              <a:t>Water</a:t>
            </a:r>
            <a:r>
              <a:rPr lang="nl-NL" dirty="0"/>
              <a:t>; lichaam heeft 1 1/5 -2 liter water per dag nodig. </a:t>
            </a:r>
          </a:p>
          <a:p>
            <a:endParaRPr lang="nl-NL" dirty="0" smtClean="0"/>
          </a:p>
        </p:txBody>
      </p:sp>
      <p:pic>
        <p:nvPicPr>
          <p:cNvPr id="9" name="Afbeelding 8" descr="Afbeelding met voedsel, zwart&#10;&#10;Automatisch gegenereerde beschrijving">
            <a:extLst>
              <a:ext uri="{FF2B5EF4-FFF2-40B4-BE49-F238E27FC236}">
                <a16:creationId xmlns:a16="http://schemas.microsoft.com/office/drawing/2014/main" id="{717A6A1E-3CF4-F24F-952A-59E638D3E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684664" y="4939538"/>
            <a:ext cx="3468031" cy="17862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703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37ABD-9956-144C-9090-C9AE4623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De schijf van 5</a:t>
            </a:r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1026" name="Picture 2" descr="Opfrisbeurt voor Schijf van Vijf - resource.wageningenur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888" y="2603230"/>
            <a:ext cx="3048530" cy="224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99467-C648-6247-9270-5CC855D8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nl-NL" dirty="0" smtClean="0"/>
              <a:t>Het voedingscentrum heeft, onder andere, de schijf van vijf ontwikkeld. Gezond eten volgens de schijf van vijf is belangrijk, vooral voor jongeren in de groei. </a:t>
            </a:r>
          </a:p>
          <a:p>
            <a:r>
              <a:rPr lang="nl-NL" dirty="0" smtClean="0"/>
              <a:t>De schijf van vijf geeft vijf groepen voedingsmiddelen die rijk zijn aan voedingstoffen. 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https://www.youtube.com/watch?time_continue=1&amp;v=yex64_w5jSY&amp;feature=emb_logo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2727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37ABD-9956-144C-9090-C9AE4623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De schijf van 5 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99467-C648-6247-9270-5CC855D8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rgbClr val="00B050"/>
                </a:solidFill>
              </a:rPr>
              <a:t>Groente en fruit</a:t>
            </a:r>
            <a:r>
              <a:rPr lang="nl-NL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vitaminen</a:t>
            </a:r>
            <a:endParaRPr lang="nl-NL" dirty="0" smtClean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rgbClr val="FF6600"/>
                </a:solidFill>
              </a:rPr>
              <a:t>Brood, graanproducenten aardappelen.</a:t>
            </a:r>
            <a:r>
              <a:rPr lang="nl-NL" dirty="0" smtClean="0">
                <a:solidFill>
                  <a:srgbClr val="FF6600"/>
                </a:solidFill>
                <a:sym typeface="Wingdings" panose="05000000000000000000" pitchFamily="2" charset="2"/>
              </a:rPr>
              <a:t> koolhydraten, eiwit, vezels, B-vitaminen en mineralen.</a:t>
            </a:r>
            <a:endParaRPr lang="nl-NL" dirty="0" smtClean="0">
              <a:solidFill>
                <a:srgbClr val="FF66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rgbClr val="FF6699"/>
                </a:solidFill>
              </a:rPr>
              <a:t>Zuivel, noten, peulvruchten, vlees(waren), vis ei, en vleesvervangers.</a:t>
            </a:r>
            <a:r>
              <a:rPr lang="nl-NL" dirty="0" smtClean="0">
                <a:solidFill>
                  <a:srgbClr val="FF6699"/>
                </a:solidFill>
                <a:sym typeface="Wingdings" panose="05000000000000000000" pitchFamily="2" charset="2"/>
              </a:rPr>
              <a:t> eiwit, mineralen ( ijzer, calcium),B-vitaminen en visvetzuren. </a:t>
            </a:r>
            <a:endParaRPr lang="nl-NL" dirty="0" smtClean="0">
              <a:solidFill>
                <a:srgbClr val="FF6699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rgbClr val="FFFF00"/>
                </a:solidFill>
              </a:rPr>
              <a:t>Smeer- en bereidingsvetten. </a:t>
            </a:r>
            <a:r>
              <a:rPr lang="nl-NL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nl-NL" dirty="0" smtClean="0">
                <a:solidFill>
                  <a:srgbClr val="FFFF00"/>
                </a:solidFill>
              </a:rPr>
              <a:t>Vitamine</a:t>
            </a:r>
            <a:r>
              <a:rPr lang="nl-NL" dirty="0" smtClean="0">
                <a:solidFill>
                  <a:srgbClr val="FFFF00"/>
                </a:solidFill>
                <a:sym typeface="Wingdings" panose="05000000000000000000" pitchFamily="2" charset="2"/>
              </a:rPr>
              <a:t> A, D en E en essentiële vetzuren. </a:t>
            </a:r>
            <a:endParaRPr lang="nl-NL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chemeClr val="accent4">
                    <a:lumMod val="75000"/>
                  </a:schemeClr>
                </a:solidFill>
              </a:rPr>
              <a:t>Dranken. </a:t>
            </a:r>
            <a:r>
              <a:rPr lang="nl-NL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 water  De hoeveelheid is per persoon verschillend. </a:t>
            </a:r>
            <a:endParaRPr lang="nl-NL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825F91837374FAE8AB05EF3AF42DC" ma:contentTypeVersion="12" ma:contentTypeDescription="Een nieuw document maken." ma:contentTypeScope="" ma:versionID="c0f1d3f7548465ef11de8bb826a36b1b">
  <xsd:schema xmlns:xsd="http://www.w3.org/2001/XMLSchema" xmlns:xs="http://www.w3.org/2001/XMLSchema" xmlns:p="http://schemas.microsoft.com/office/2006/metadata/properties" xmlns:ns2="8a386cec-7123-4b9f-b667-0e22a9c9d26c" xmlns:ns3="0b7775d8-7b99-4446-bc72-bb9e2902a75e" targetNamespace="http://schemas.microsoft.com/office/2006/metadata/properties" ma:root="true" ma:fieldsID="a66abf5618b8d7803d4070a36058a0fc" ns2:_="" ns3:_="">
    <xsd:import namespace="8a386cec-7123-4b9f-b667-0e22a9c9d26c"/>
    <xsd:import namespace="0b7775d8-7b99-4446-bc72-bb9e2902a7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86cec-7123-4b9f-b667-0e22a9c9d2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775d8-7b99-4446-bc72-bb9e2902a7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7B17DF-4863-4CA7-AE54-71162B2878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3BD23-78FF-4BEB-A763-50A21812F9A6}"/>
</file>

<file path=customXml/itemProps3.xml><?xml version="1.0" encoding="utf-8"?>
<ds:datastoreItem xmlns:ds="http://schemas.openxmlformats.org/officeDocument/2006/customXml" ds:itemID="{66A5F424-1D21-457B-AC02-B23D41FBA7F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ae88b579-0995-42e4-96ef-e06a7a57ddf9"/>
    <ds:schemaRef ds:uri="http://purl.org/dc/terms/"/>
    <ds:schemaRef ds:uri="http://schemas.openxmlformats.org/package/2006/metadata/core-properties"/>
    <ds:schemaRef ds:uri="baa8c48b-5f73-4068-bac6-831706ff2ad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231</TotalTime>
  <Words>1087</Words>
  <Application>Microsoft Office PowerPoint</Application>
  <PresentationFormat>Breedbeeld</PresentationFormat>
  <Paragraphs>136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Wingdings</vt:lpstr>
      <vt:lpstr>Wingdings 3</vt:lpstr>
      <vt:lpstr>Ion</vt:lpstr>
      <vt:lpstr>Zorg en veilig werken</vt:lpstr>
      <vt:lpstr>Lesonderwerpen </vt:lpstr>
      <vt:lpstr>Lesdoelen </vt:lpstr>
      <vt:lpstr>Waarom eten we eigenlijk?</vt:lpstr>
      <vt:lpstr>Gezond voeding </vt:lpstr>
      <vt:lpstr> Gezond voeding </vt:lpstr>
      <vt:lpstr>Voedingstoffen </vt:lpstr>
      <vt:lpstr>De schijf van 5</vt:lpstr>
      <vt:lpstr>De schijf van 5 </vt:lpstr>
      <vt:lpstr>Gezond voeding baby’s </vt:lpstr>
      <vt:lpstr>Gezond voeding baby’s </vt:lpstr>
      <vt:lpstr>Gezond voeding peuters</vt:lpstr>
      <vt:lpstr>Gezond voeding peuters</vt:lpstr>
      <vt:lpstr>Gezond voeding kleuters </vt:lpstr>
      <vt:lpstr>Gezond voeding kleuters </vt:lpstr>
      <vt:lpstr>Gezond voeding schoolkinderen</vt:lpstr>
      <vt:lpstr>Voedingsschema </vt:lpstr>
      <vt:lpstr>Gezond voeding jongeren</vt:lpstr>
      <vt:lpstr>Gezond voeding jongeren</vt:lpstr>
      <vt:lpstr>Gezond traktaties </vt:lpstr>
      <vt:lpstr>Gezond traktaties </vt:lpstr>
      <vt:lpstr>Afsluiten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Zorg voor kinderopvang</dc:title>
  <dc:creator>Li-Any biezen</dc:creator>
  <cp:lastModifiedBy>Li-Any van der Biezen</cp:lastModifiedBy>
  <cp:revision>29</cp:revision>
  <dcterms:created xsi:type="dcterms:W3CDTF">2019-11-17T11:17:14Z</dcterms:created>
  <dcterms:modified xsi:type="dcterms:W3CDTF">2020-05-17T10:01:38Z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0x01010025C825F91837374FAE8AB05EF3AF42DC</vt:lpwstr>
  </property>
</Properties>
</file>