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sldIdLst>
    <p:sldId id="256" r:id="rId5"/>
    <p:sldId id="258" r:id="rId6"/>
    <p:sldId id="257" r:id="rId7"/>
    <p:sldId id="260" r:id="rId8"/>
    <p:sldId id="259" r:id="rId9"/>
    <p:sldId id="261" r:id="rId10"/>
    <p:sldId id="262" r:id="rId11"/>
    <p:sldId id="263" r:id="rId12"/>
    <p:sldId id="264" r:id="rId13"/>
    <p:sldId id="268" r:id="rId14"/>
    <p:sldId id="267" r:id="rId15"/>
    <p:sldId id="265" r:id="rId16"/>
    <p:sldId id="269" r:id="rId17"/>
  </p:sldIdLst>
  <p:sldSz cx="12192000" cy="6858000"/>
  <p:notesSz cx="6858000" cy="1257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53A0C-986E-F8A4-79F1-010D56645B25}" v="1" dt="2020-06-22T12:02:20.086"/>
    <p1510:client id="{648A7AA4-84BC-08DB-2908-3DA756D0F079}" v="375" dt="2019-12-11T11:38:06.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431" autoAdjust="0"/>
  </p:normalViewPr>
  <p:slideViewPr>
    <p:cSldViewPr snapToGrid="0">
      <p:cViewPr varScale="1">
        <p:scale>
          <a:sx n="50" d="100"/>
          <a:sy n="50" d="100"/>
        </p:scale>
        <p:origin x="15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CC938-64B7-47AF-AFAF-42319F09B196}" type="datetimeFigureOut">
              <a:rPr lang="nl-NL" smtClean="0"/>
              <a:t>22-6-2020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CAE8D-360B-4269-83C9-89D8359F217D}" type="slidenum">
              <a:rPr lang="nl-NL" smtClean="0"/>
              <a:t>‹nr.›</a:t>
            </a:fld>
            <a:endParaRPr lang="nl-NL"/>
          </a:p>
        </p:txBody>
      </p:sp>
    </p:spTree>
    <p:extLst>
      <p:ext uri="{BB962C8B-B14F-4D97-AF65-F5344CB8AC3E}">
        <p14:creationId xmlns:p14="http://schemas.microsoft.com/office/powerpoint/2010/main" val="400238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a:t>
            </a:r>
            <a:r>
              <a:rPr lang="nl-NL" baseline="0" dirty="0"/>
              <a:t> bij filmpje niet respectvol gedrag 0.30 tot 3.10 </a:t>
            </a:r>
            <a:endParaRPr lang="nl-NL" dirty="0"/>
          </a:p>
        </p:txBody>
      </p:sp>
      <p:sp>
        <p:nvSpPr>
          <p:cNvPr id="4" name="Tijdelijke aanduiding voor dianummer 3"/>
          <p:cNvSpPr>
            <a:spLocks noGrp="1"/>
          </p:cNvSpPr>
          <p:nvPr>
            <p:ph type="sldNum" sz="quarter" idx="10"/>
          </p:nvPr>
        </p:nvSpPr>
        <p:spPr/>
        <p:txBody>
          <a:bodyPr/>
          <a:lstStyle/>
          <a:p>
            <a:fld id="{B9FCAE8D-360B-4269-83C9-89D8359F217D}" type="slidenum">
              <a:rPr lang="nl-NL" smtClean="0"/>
              <a:t>4</a:t>
            </a:fld>
            <a:endParaRPr lang="nl-NL"/>
          </a:p>
        </p:txBody>
      </p:sp>
    </p:spTree>
    <p:extLst>
      <p:ext uri="{BB962C8B-B14F-4D97-AF65-F5344CB8AC3E}">
        <p14:creationId xmlns:p14="http://schemas.microsoft.com/office/powerpoint/2010/main" val="131512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houding</a:t>
            </a:r>
            <a:r>
              <a:rPr lang="nl-NL" baseline="0" dirty="0"/>
              <a:t> aanleren dat ze openstaan voor al die verschillen die ze nu en later tegenkomen. Op die manier leg je bij de kinderen de basis voor hun ontwikkeling en hoe ze deel zijn van deze maatschappij.</a:t>
            </a:r>
          </a:p>
          <a:p>
            <a:r>
              <a:rPr lang="nl-NL" baseline="0" dirty="0"/>
              <a:t>Maak </a:t>
            </a:r>
            <a:r>
              <a:rPr lang="nl-NL" baseline="0" dirty="0" err="1"/>
              <a:t>evt</a:t>
            </a:r>
            <a:r>
              <a:rPr lang="nl-NL" baseline="0" dirty="0"/>
              <a:t> afspraken of stel grenzen als bepaalde dingen kwetsend zijn voor een ander. </a:t>
            </a:r>
            <a:endParaRPr lang="nl-NL" dirty="0"/>
          </a:p>
        </p:txBody>
      </p:sp>
      <p:sp>
        <p:nvSpPr>
          <p:cNvPr id="4" name="Tijdelijke aanduiding voor dianummer 3"/>
          <p:cNvSpPr>
            <a:spLocks noGrp="1"/>
          </p:cNvSpPr>
          <p:nvPr>
            <p:ph type="sldNum" sz="quarter" idx="10"/>
          </p:nvPr>
        </p:nvSpPr>
        <p:spPr/>
        <p:txBody>
          <a:bodyPr/>
          <a:lstStyle/>
          <a:p>
            <a:fld id="{B9FCAE8D-360B-4269-83C9-89D8359F217D}" type="slidenum">
              <a:rPr lang="nl-NL" smtClean="0"/>
              <a:t>5</a:t>
            </a:fld>
            <a:endParaRPr lang="nl-NL"/>
          </a:p>
        </p:txBody>
      </p:sp>
    </p:spTree>
    <p:extLst>
      <p:ext uri="{BB962C8B-B14F-4D97-AF65-F5344CB8AC3E}">
        <p14:creationId xmlns:p14="http://schemas.microsoft.com/office/powerpoint/2010/main" val="27867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 Veiligheid is een voorwaarde om samen verschillend te zijn. Verdeel je aandacht, kijk wat een kind nodig heeft. Zoek naar de oorzaak achter gedrag en speel daar op in. </a:t>
            </a:r>
          </a:p>
          <a:p>
            <a:r>
              <a:rPr lang="nl-NL" baseline="0" dirty="0"/>
              <a:t>- Zwart wit denken kan er voor zorgen dat kinderen heel erg in vaste patronen denken over hoe jongengs en meisjes zich horen te gedragen. Vb. Met poppen spelen is niet stoer, voetbal spelen is alleen voor jongens en roze is alleen voor meisjes. </a:t>
            </a:r>
          </a:p>
          <a:p>
            <a:r>
              <a:rPr lang="nl-NL" baseline="0" dirty="0"/>
              <a:t>Vanaf een jaar of 6/7 gaan kinderen zich vergelijken met anderen. Ze krijgen oog voor hoe zijzelf en anderen er uitzien. Vanaf een jaar of 8 krijgen kinderen steeds meer de behoefte ergens bij te horen. </a:t>
            </a:r>
          </a:p>
          <a:p>
            <a:r>
              <a:rPr lang="nl-NL" baseline="0" dirty="0"/>
              <a:t>- </a:t>
            </a:r>
            <a:r>
              <a:rPr lang="nl-NL" baseline="0" dirty="0" err="1"/>
              <a:t>Evt</a:t>
            </a:r>
            <a:r>
              <a:rPr lang="nl-NL" baseline="0" dirty="0"/>
              <a:t> voorbeelden uit boek (</a:t>
            </a:r>
            <a:r>
              <a:rPr lang="nl-NL" baseline="0" dirty="0" err="1"/>
              <a:t>blz</a:t>
            </a:r>
            <a:r>
              <a:rPr lang="nl-NL" baseline="0" dirty="0"/>
              <a:t> 104/105) voor laten lezen. </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B9FCAE8D-360B-4269-83C9-89D8359F217D}" type="slidenum">
              <a:rPr lang="nl-NL" smtClean="0"/>
              <a:t>6</a:t>
            </a:fld>
            <a:endParaRPr lang="nl-NL"/>
          </a:p>
        </p:txBody>
      </p:sp>
    </p:spTree>
    <p:extLst>
      <p:ext uri="{BB962C8B-B14F-4D97-AF65-F5344CB8AC3E}">
        <p14:creationId xmlns:p14="http://schemas.microsoft.com/office/powerpoint/2010/main" val="198719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Sociale</a:t>
            </a:r>
            <a:r>
              <a:rPr lang="nl-NL" baseline="0" dirty="0"/>
              <a:t> vaardigheden als samen spelen, delen, op hun beurt wachten, meehelpen, regels hanteren, en begrip hebben voor anderen. Leer ze nadenken over hun houding en uitspraken. Je zegt klopt dit wel? Is dat wel zo? Hoe zou jij het vinden als?</a:t>
            </a:r>
            <a:endParaRPr lang="nl-NL" dirty="0"/>
          </a:p>
        </p:txBody>
      </p:sp>
      <p:sp>
        <p:nvSpPr>
          <p:cNvPr id="4" name="Tijdelijke aanduiding voor dianummer 3"/>
          <p:cNvSpPr>
            <a:spLocks noGrp="1"/>
          </p:cNvSpPr>
          <p:nvPr>
            <p:ph type="sldNum" sz="quarter" idx="10"/>
          </p:nvPr>
        </p:nvSpPr>
        <p:spPr/>
        <p:txBody>
          <a:bodyPr/>
          <a:lstStyle/>
          <a:p>
            <a:fld id="{B9FCAE8D-360B-4269-83C9-89D8359F217D}" type="slidenum">
              <a:rPr lang="nl-NL" smtClean="0"/>
              <a:t>7</a:t>
            </a:fld>
            <a:endParaRPr lang="nl-NL"/>
          </a:p>
        </p:txBody>
      </p:sp>
    </p:spTree>
    <p:extLst>
      <p:ext uri="{BB962C8B-B14F-4D97-AF65-F5344CB8AC3E}">
        <p14:creationId xmlns:p14="http://schemas.microsoft.com/office/powerpoint/2010/main" val="19455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hebben van vooroordelen</a:t>
            </a:r>
            <a:r>
              <a:rPr lang="nl-NL" baseline="0" dirty="0"/>
              <a:t> en aannames is niet slecht. Het is een oeroud verdedigingsmechanisme van de mens om de wereld overzichtelijker en begrijpelijker te houden.</a:t>
            </a:r>
          </a:p>
          <a:p>
            <a:r>
              <a:rPr lang="nl-NL" baseline="0" dirty="0"/>
              <a:t>Zie werkblad voor de vragen.</a:t>
            </a:r>
            <a:endParaRPr lang="nl-NL" dirty="0"/>
          </a:p>
        </p:txBody>
      </p:sp>
      <p:sp>
        <p:nvSpPr>
          <p:cNvPr id="4" name="Tijdelijke aanduiding voor dianummer 3"/>
          <p:cNvSpPr>
            <a:spLocks noGrp="1"/>
          </p:cNvSpPr>
          <p:nvPr>
            <p:ph type="sldNum" sz="quarter" idx="10"/>
          </p:nvPr>
        </p:nvSpPr>
        <p:spPr/>
        <p:txBody>
          <a:bodyPr/>
          <a:lstStyle/>
          <a:p>
            <a:fld id="{B9FCAE8D-360B-4269-83C9-89D8359F217D}" type="slidenum">
              <a:rPr lang="nl-NL" smtClean="0"/>
              <a:t>8</a:t>
            </a:fld>
            <a:endParaRPr lang="nl-NL"/>
          </a:p>
        </p:txBody>
      </p:sp>
    </p:spTree>
    <p:extLst>
      <p:ext uri="{BB962C8B-B14F-4D97-AF65-F5344CB8AC3E}">
        <p14:creationId xmlns:p14="http://schemas.microsoft.com/office/powerpoint/2010/main" val="207116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Vb</a:t>
            </a:r>
            <a:r>
              <a:rPr lang="nl-NL" dirty="0"/>
              <a:t> generaliseren:</a:t>
            </a:r>
            <a:r>
              <a:rPr lang="nl-NL" baseline="0" dirty="0"/>
              <a:t> je concludeert dat een kind niet te vertrouwen is omdat het een keer iets verteld heeft wat achteraf niet bleek te kloppen. </a:t>
            </a:r>
          </a:p>
          <a:p>
            <a:r>
              <a:rPr lang="nl-NL" baseline="0" dirty="0"/>
              <a:t>Vb. Stereotyperingen: zoals homo`s zijn mietjes, een man mag niet huilen dat is niet stoer, </a:t>
            </a:r>
          </a:p>
          <a:p>
            <a:r>
              <a:rPr lang="nl-NL" baseline="0" dirty="0"/>
              <a:t>Vb. Vooroordelen: Het onbekende wordt dan gezien als een bedreiging of angst. Zoals nog meer vluchtelingen en dan hebben we zelf geen banen of huizen meer. </a:t>
            </a:r>
          </a:p>
          <a:p>
            <a:r>
              <a:rPr lang="nl-NL" baseline="0" dirty="0"/>
              <a:t>Vb. Allochtone jongeren niet binnenlaten in een discotheek op grond van hun uiterlijk. (zie filmpje)</a:t>
            </a:r>
          </a:p>
          <a:p>
            <a:r>
              <a:rPr lang="nl-NL" baseline="0" dirty="0"/>
              <a:t>Vb. Racisme: zie blz. 107</a:t>
            </a:r>
            <a:endParaRPr lang="nl-NL" dirty="0"/>
          </a:p>
        </p:txBody>
      </p:sp>
      <p:sp>
        <p:nvSpPr>
          <p:cNvPr id="4" name="Tijdelijke aanduiding voor dianummer 3"/>
          <p:cNvSpPr>
            <a:spLocks noGrp="1"/>
          </p:cNvSpPr>
          <p:nvPr>
            <p:ph type="sldNum" sz="quarter" idx="10"/>
          </p:nvPr>
        </p:nvSpPr>
        <p:spPr/>
        <p:txBody>
          <a:bodyPr/>
          <a:lstStyle/>
          <a:p>
            <a:fld id="{B9FCAE8D-360B-4269-83C9-89D8359F217D}" type="slidenum">
              <a:rPr lang="nl-NL" smtClean="0"/>
              <a:t>9</a:t>
            </a:fld>
            <a:endParaRPr lang="nl-NL"/>
          </a:p>
        </p:txBody>
      </p:sp>
    </p:spTree>
    <p:extLst>
      <p:ext uri="{BB962C8B-B14F-4D97-AF65-F5344CB8AC3E}">
        <p14:creationId xmlns:p14="http://schemas.microsoft.com/office/powerpoint/2010/main" val="8437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deze site</a:t>
            </a:r>
            <a:r>
              <a:rPr lang="nl-NL" baseline="0" dirty="0"/>
              <a:t> voor filmpjes die je ter ondersteuning bij de vorige dia kan gebruiken.</a:t>
            </a:r>
            <a:endParaRPr lang="nl-NL" dirty="0"/>
          </a:p>
        </p:txBody>
      </p:sp>
      <p:sp>
        <p:nvSpPr>
          <p:cNvPr id="4" name="Tijdelijke aanduiding voor dianummer 3"/>
          <p:cNvSpPr>
            <a:spLocks noGrp="1"/>
          </p:cNvSpPr>
          <p:nvPr>
            <p:ph type="sldNum" sz="quarter" idx="10"/>
          </p:nvPr>
        </p:nvSpPr>
        <p:spPr/>
        <p:txBody>
          <a:bodyPr/>
          <a:lstStyle/>
          <a:p>
            <a:fld id="{B9FCAE8D-360B-4269-83C9-89D8359F217D}" type="slidenum">
              <a:rPr lang="nl-NL" smtClean="0"/>
              <a:t>10</a:t>
            </a:fld>
            <a:endParaRPr lang="nl-NL"/>
          </a:p>
        </p:txBody>
      </p:sp>
    </p:spTree>
    <p:extLst>
      <p:ext uri="{BB962C8B-B14F-4D97-AF65-F5344CB8AC3E}">
        <p14:creationId xmlns:p14="http://schemas.microsoft.com/office/powerpoint/2010/main" val="320069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tijd over heb…</a:t>
            </a:r>
          </a:p>
          <a:p>
            <a:endParaRPr lang="nl-NL" dirty="0"/>
          </a:p>
          <a:p>
            <a:r>
              <a:rPr lang="nl-NL" dirty="0"/>
              <a:t>Eerste filmpje</a:t>
            </a:r>
            <a:r>
              <a:rPr lang="nl-NL" baseline="0" dirty="0"/>
              <a:t> aanzetten bij 8.40</a:t>
            </a:r>
            <a:endParaRPr lang="nl-NL" dirty="0"/>
          </a:p>
          <a:p>
            <a:endParaRPr lang="nl-NL" dirty="0"/>
          </a:p>
          <a:p>
            <a:r>
              <a:rPr lang="nl-NL" dirty="0"/>
              <a:t>Tweede filmpje vanaf 4.55</a:t>
            </a:r>
          </a:p>
          <a:p>
            <a:endParaRPr lang="nl-NL" dirty="0"/>
          </a:p>
        </p:txBody>
      </p:sp>
      <p:sp>
        <p:nvSpPr>
          <p:cNvPr id="4" name="Tijdelijke aanduiding voor dianummer 3"/>
          <p:cNvSpPr>
            <a:spLocks noGrp="1"/>
          </p:cNvSpPr>
          <p:nvPr>
            <p:ph type="sldNum" sz="quarter" idx="10"/>
          </p:nvPr>
        </p:nvSpPr>
        <p:spPr/>
        <p:txBody>
          <a:bodyPr/>
          <a:lstStyle/>
          <a:p>
            <a:fld id="{B9FCAE8D-360B-4269-83C9-89D8359F217D}" type="slidenum">
              <a:rPr lang="nl-NL" smtClean="0"/>
              <a:t>13</a:t>
            </a:fld>
            <a:endParaRPr lang="nl-NL"/>
          </a:p>
        </p:txBody>
      </p:sp>
    </p:spTree>
    <p:extLst>
      <p:ext uri="{BB962C8B-B14F-4D97-AF65-F5344CB8AC3E}">
        <p14:creationId xmlns:p14="http://schemas.microsoft.com/office/powerpoint/2010/main" val="376876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509A250-FF31-4206-8172-F9D3106AACB1}"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796027F-7875-4030-9381-8BD8C4F21935}"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509A250-FF31-4206-8172-F9D3106AACB1}"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pofocus.nl/artikel/7752/hoe-bewust-ben-jij-je-van-je-vooroordel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2ULtLjiyA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vnOo7gm513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lddaKVHl7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tT4Rl-sCjT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Pedagogiek </a:t>
            </a:r>
          </a:p>
        </p:txBody>
      </p:sp>
      <p:sp>
        <p:nvSpPr>
          <p:cNvPr id="3" name="Ondertitel 2"/>
          <p:cNvSpPr>
            <a:spLocks noGrp="1"/>
          </p:cNvSpPr>
          <p:nvPr>
            <p:ph type="subTitle" idx="1"/>
          </p:nvPr>
        </p:nvSpPr>
        <p:spPr/>
        <p:txBody>
          <a:bodyPr/>
          <a:lstStyle/>
          <a:p>
            <a:r>
              <a:rPr lang="nl-NL" dirty="0">
                <a:solidFill>
                  <a:schemeClr val="tx1"/>
                </a:solidFill>
              </a:rPr>
              <a:t>Blok 2 – Diversiteit</a:t>
            </a:r>
            <a:endParaRPr lang="en-US" dirty="0">
              <a:solidFill>
                <a:schemeClr val="tx1"/>
              </a:solidFill>
            </a:endParaRPr>
          </a:p>
          <a:p>
            <a:r>
              <a:rPr lang="nl-NL" dirty="0"/>
              <a:t>Les 4 </a:t>
            </a:r>
          </a:p>
        </p:txBody>
      </p:sp>
    </p:spTree>
    <p:extLst>
      <p:ext uri="{BB962C8B-B14F-4D97-AF65-F5344CB8AC3E}">
        <p14:creationId xmlns:p14="http://schemas.microsoft.com/office/powerpoint/2010/main" val="2137869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hlinkClick r:id="rId3"/>
              </a:rPr>
              <a:t>https://npofocus.nl/artikel/7752/hoe-bewust-ben-jij-je-van-je-vooroordelen</a:t>
            </a:r>
            <a:r>
              <a:rPr lang="nl-NL" dirty="0"/>
              <a:t> </a:t>
            </a:r>
          </a:p>
        </p:txBody>
      </p:sp>
    </p:spTree>
    <p:extLst>
      <p:ext uri="{BB962C8B-B14F-4D97-AF65-F5344CB8AC3E}">
        <p14:creationId xmlns:p14="http://schemas.microsoft.com/office/powerpoint/2010/main" val="60488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Werken aan de eindopdracht</a:t>
            </a:r>
          </a:p>
        </p:txBody>
      </p:sp>
      <p:sp>
        <p:nvSpPr>
          <p:cNvPr id="3" name="Tijdelijke aanduiding voor inhoud 2"/>
          <p:cNvSpPr>
            <a:spLocks noGrp="1"/>
          </p:cNvSpPr>
          <p:nvPr>
            <p:ph idx="1"/>
          </p:nvPr>
        </p:nvSpPr>
        <p:spPr/>
        <p:txBody>
          <a:bodyPr/>
          <a:lstStyle/>
          <a:p>
            <a:r>
              <a:rPr lang="nl-NL" dirty="0"/>
              <a:t>Wie ga je interviewen?</a:t>
            </a:r>
          </a:p>
          <a:p>
            <a:r>
              <a:rPr lang="nl-NL" dirty="0"/>
              <a:t>Welke vragen ga je stellen?</a:t>
            </a:r>
          </a:p>
          <a:p>
            <a:r>
              <a:rPr lang="nl-NL" dirty="0"/>
              <a:t>Schrijf deze op!</a:t>
            </a:r>
          </a:p>
          <a:p>
            <a:r>
              <a:rPr lang="nl-NL" dirty="0"/>
              <a:t>Hoe ga je aantonen dat je het interview heb gehouden? Bewijs!</a:t>
            </a:r>
          </a:p>
          <a:p>
            <a:r>
              <a:rPr lang="nl-NL" dirty="0"/>
              <a:t>Maak alvast een voorkant, verwerking theorie (</a:t>
            </a:r>
            <a:r>
              <a:rPr lang="nl-NL" dirty="0" err="1"/>
              <a:t>hfst</a:t>
            </a:r>
            <a:r>
              <a:rPr lang="nl-NL" dirty="0"/>
              <a:t> 5), en voeg beoordelingsformulier toe. </a:t>
            </a:r>
          </a:p>
        </p:txBody>
      </p:sp>
    </p:spTree>
    <p:extLst>
      <p:ext uri="{BB962C8B-B14F-4D97-AF65-F5344CB8AC3E}">
        <p14:creationId xmlns:p14="http://schemas.microsoft.com/office/powerpoint/2010/main" val="64318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Afsluiten en vooruitblikken</a:t>
            </a:r>
          </a:p>
        </p:txBody>
      </p:sp>
      <p:sp>
        <p:nvSpPr>
          <p:cNvPr id="3" name="Tijdelijke aanduiding voor inhoud 2"/>
          <p:cNvSpPr>
            <a:spLocks noGrp="1"/>
          </p:cNvSpPr>
          <p:nvPr>
            <p:ph idx="1"/>
          </p:nvPr>
        </p:nvSpPr>
        <p:spPr>
          <a:xfrm>
            <a:off x="873274" y="1923522"/>
            <a:ext cx="8946541" cy="4195481"/>
          </a:xfrm>
        </p:spPr>
        <p:txBody>
          <a:bodyPr vert="horz" lIns="91440" tIns="45720" rIns="91440" bIns="45720" rtlCol="0" anchor="t">
            <a:normAutofit/>
          </a:bodyPr>
          <a:lstStyle/>
          <a:p>
            <a:pPr marL="0" indent="0">
              <a:buNone/>
            </a:pPr>
            <a:r>
              <a:rPr lang="nl-NL" dirty="0"/>
              <a:t>Afsluiten:</a:t>
            </a:r>
          </a:p>
          <a:p>
            <a:pPr lvl="1"/>
            <a:r>
              <a:rPr lang="nl-NL" dirty="0"/>
              <a:t>Wat heb je geleerd?</a:t>
            </a:r>
          </a:p>
          <a:p>
            <a:pPr lvl="1"/>
            <a:r>
              <a:rPr lang="nl-NL" dirty="0"/>
              <a:t>Feedback over de werkvormen…</a:t>
            </a:r>
          </a:p>
          <a:p>
            <a:pPr lvl="1"/>
            <a:endParaRPr lang="nl-NL" dirty="0"/>
          </a:p>
          <a:p>
            <a:pPr marL="0" indent="0">
              <a:buNone/>
            </a:pPr>
            <a:r>
              <a:rPr lang="nl-NL" dirty="0"/>
              <a:t>Vooruitblikken:</a:t>
            </a:r>
          </a:p>
          <a:p>
            <a:pPr lvl="1"/>
            <a:r>
              <a:rPr lang="nl-NL" dirty="0"/>
              <a:t>Thema voor volgende les: aansluiten bij de belevingswereld van het kind, verschil tussen meisjes en jongens. </a:t>
            </a:r>
          </a:p>
          <a:p>
            <a:pPr lvl="1"/>
            <a:endParaRPr lang="nl-NL" dirty="0"/>
          </a:p>
          <a:p>
            <a:pPr lvl="1"/>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651" y="1153728"/>
            <a:ext cx="4177863" cy="2780890"/>
          </a:xfrm>
          <a:prstGeom prst="rect">
            <a:avLst/>
          </a:prstGeom>
        </p:spPr>
      </p:pic>
    </p:spTree>
    <p:extLst>
      <p:ext uri="{BB962C8B-B14F-4D97-AF65-F5344CB8AC3E}">
        <p14:creationId xmlns:p14="http://schemas.microsoft.com/office/powerpoint/2010/main" val="330635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Filmpjes over racisme</a:t>
            </a:r>
          </a:p>
        </p:txBody>
      </p:sp>
      <p:sp>
        <p:nvSpPr>
          <p:cNvPr id="3" name="Tijdelijke aanduiding voor inhoud 2"/>
          <p:cNvSpPr>
            <a:spLocks noGrp="1"/>
          </p:cNvSpPr>
          <p:nvPr>
            <p:ph idx="1"/>
          </p:nvPr>
        </p:nvSpPr>
        <p:spPr/>
        <p:txBody>
          <a:bodyPr/>
          <a:lstStyle/>
          <a:p>
            <a:r>
              <a:rPr lang="nl-NL" dirty="0">
                <a:hlinkClick r:id="rId3"/>
              </a:rPr>
              <a:t>Test racisme </a:t>
            </a:r>
          </a:p>
          <a:p>
            <a:r>
              <a:rPr lang="nl-NL" dirty="0">
                <a:hlinkClick r:id="rId3"/>
              </a:rPr>
              <a:t>https://www.youtube.com/watch?v=L2ULtLjiyA0</a:t>
            </a:r>
            <a:endParaRPr lang="nl-NL" dirty="0"/>
          </a:p>
          <a:p>
            <a:endParaRPr lang="nl-NL" dirty="0"/>
          </a:p>
          <a:p>
            <a:r>
              <a:rPr lang="nl-NL" dirty="0"/>
              <a:t>https://www.youtube.com/watch?v=3CqGax0yeGI</a:t>
            </a:r>
          </a:p>
          <a:p>
            <a:endParaRPr lang="nl-NL" dirty="0"/>
          </a:p>
          <a:p>
            <a:r>
              <a:rPr lang="nl-NL" dirty="0"/>
              <a:t>Hoe kijken Nederlanders tegen racisme aan?</a:t>
            </a:r>
          </a:p>
          <a:p>
            <a:r>
              <a:rPr lang="nl-NL" dirty="0">
                <a:hlinkClick r:id="rId4"/>
              </a:rPr>
              <a:t>https://www.youtube.com/watch?v=vnOo7gm513M</a:t>
            </a:r>
            <a:r>
              <a:rPr lang="nl-NL" dirty="0"/>
              <a:t> </a:t>
            </a:r>
          </a:p>
        </p:txBody>
      </p:sp>
    </p:spTree>
    <p:extLst>
      <p:ext uri="{BB962C8B-B14F-4D97-AF65-F5344CB8AC3E}">
        <p14:creationId xmlns:p14="http://schemas.microsoft.com/office/powerpoint/2010/main" val="246624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Lesprogramma </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t>Terugblik vorige les</a:t>
            </a:r>
          </a:p>
          <a:p>
            <a:r>
              <a:rPr lang="nl-NL" dirty="0">
                <a:ea typeface="+mj-lt"/>
                <a:cs typeface="+mj-lt"/>
              </a:rPr>
              <a:t> Filmpje:</a:t>
            </a:r>
            <a:r>
              <a:rPr lang="nl-NL" dirty="0"/>
              <a:t> Respectvol  en niet respectvol met elkaar omgaan ondanks alle verschillen</a:t>
            </a:r>
          </a:p>
          <a:p>
            <a:r>
              <a:rPr lang="nl-NL" dirty="0" err="1"/>
              <a:t>Mindmap</a:t>
            </a:r>
            <a:r>
              <a:rPr lang="nl-NL" dirty="0"/>
              <a:t> en theorie: Diversiteit in de groep</a:t>
            </a:r>
          </a:p>
          <a:p>
            <a:r>
              <a:rPr lang="nl-NL" dirty="0"/>
              <a:t>Opdracht: vooroordelen</a:t>
            </a:r>
          </a:p>
          <a:p>
            <a:r>
              <a:rPr lang="nl-NL" dirty="0"/>
              <a:t>Theorie + filmpjes over vooroordelen en Discriminatie</a:t>
            </a:r>
          </a:p>
          <a:p>
            <a:r>
              <a:rPr lang="nl-NL" dirty="0">
                <a:ea typeface="+mj-lt"/>
                <a:cs typeface="+mj-lt"/>
              </a:rPr>
              <a:t>Start maken met eindopdracht</a:t>
            </a:r>
            <a:endParaRPr lang="nl-NL" dirty="0"/>
          </a:p>
          <a:p>
            <a:r>
              <a:rPr lang="nl-NL" dirty="0"/>
              <a:t>Afsluiten en vooruitblik</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911" y="3368729"/>
            <a:ext cx="3667883" cy="2637933"/>
          </a:xfrm>
          <a:prstGeom prst="rect">
            <a:avLst/>
          </a:prstGeom>
        </p:spPr>
      </p:pic>
    </p:spTree>
    <p:extLst>
      <p:ext uri="{BB962C8B-B14F-4D97-AF65-F5344CB8AC3E}">
        <p14:creationId xmlns:p14="http://schemas.microsoft.com/office/powerpoint/2010/main" val="428750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Terugblik presentaties Culturen en Godsdiensten…</a:t>
            </a:r>
          </a:p>
        </p:txBody>
      </p:sp>
      <p:sp>
        <p:nvSpPr>
          <p:cNvPr id="5" name="Tijdelijke aanduiding voor inhoud 4"/>
          <p:cNvSpPr>
            <a:spLocks noGrp="1"/>
          </p:cNvSpPr>
          <p:nvPr>
            <p:ph idx="1"/>
          </p:nvPr>
        </p:nvSpPr>
        <p:spPr/>
        <p:txBody>
          <a:bodyPr vert="horz" lIns="91440" tIns="45720" rIns="91440" bIns="45720" rtlCol="0" anchor="t">
            <a:normAutofit fontScale="62500" lnSpcReduction="20000"/>
          </a:bodyPr>
          <a:lstStyle/>
          <a:p>
            <a:endParaRPr lang="nl-NL" sz="3400" dirty="0"/>
          </a:p>
          <a:p>
            <a:r>
              <a:rPr lang="nl-NL" sz="3400" u="sng" dirty="0"/>
              <a:t>Cultuur:</a:t>
            </a:r>
            <a:endParaRPr lang="nl-NL" sz="3400" dirty="0"/>
          </a:p>
          <a:p>
            <a:pPr lvl="0"/>
            <a:r>
              <a:rPr lang="nl-NL" sz="3400" dirty="0"/>
              <a:t>Suriname</a:t>
            </a:r>
          </a:p>
          <a:p>
            <a:pPr lvl="0"/>
            <a:r>
              <a:rPr lang="nl-NL" sz="3400" dirty="0"/>
              <a:t>Antillen</a:t>
            </a:r>
          </a:p>
          <a:p>
            <a:pPr lvl="0"/>
            <a:r>
              <a:rPr lang="nl-NL" sz="3400" dirty="0"/>
              <a:t>Marokko</a:t>
            </a:r>
          </a:p>
          <a:p>
            <a:pPr lvl="0"/>
            <a:r>
              <a:rPr lang="nl-NL" sz="3400" dirty="0"/>
              <a:t>Turkije</a:t>
            </a:r>
          </a:p>
          <a:p>
            <a:r>
              <a:rPr lang="nl-NL" sz="3400" dirty="0"/>
              <a:t>Eritrea </a:t>
            </a:r>
          </a:p>
          <a:p>
            <a:endParaRPr lang="nl-NL" sz="3400" dirty="0"/>
          </a:p>
          <a:p>
            <a:r>
              <a:rPr lang="nl-NL" sz="3400" u="sng" dirty="0"/>
              <a:t>Geloofsovertuigingen:</a:t>
            </a:r>
            <a:endParaRPr lang="nl-NL" sz="3400" dirty="0"/>
          </a:p>
          <a:p>
            <a:pPr lvl="0"/>
            <a:endParaRPr lang="nl-NL" sz="3400" dirty="0"/>
          </a:p>
          <a:p>
            <a:pPr lvl="0"/>
            <a:r>
              <a:rPr lang="nl-NL" sz="3400" dirty="0"/>
              <a:t>Boeddhisme</a:t>
            </a:r>
          </a:p>
          <a:p>
            <a:pPr lvl="0"/>
            <a:endParaRPr lang="nl-NL" sz="3400" dirty="0"/>
          </a:p>
          <a:p>
            <a:endParaRPr lang="nl-NL" dirty="0"/>
          </a:p>
          <a:p>
            <a:endParaRPr lang="nl-NL" dirty="0"/>
          </a:p>
        </p:txBody>
      </p:sp>
    </p:spTree>
    <p:extLst>
      <p:ext uri="{BB962C8B-B14F-4D97-AF65-F5344CB8AC3E}">
        <p14:creationId xmlns:p14="http://schemas.microsoft.com/office/powerpoint/2010/main" val="294959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Filmpje: niet respectvol en respectvol gedrag</a:t>
            </a:r>
          </a:p>
        </p:txBody>
      </p:sp>
      <p:sp>
        <p:nvSpPr>
          <p:cNvPr id="3" name="Tijdelijke aanduiding voor inhoud 2"/>
          <p:cNvSpPr>
            <a:spLocks noGrp="1"/>
          </p:cNvSpPr>
          <p:nvPr>
            <p:ph idx="1"/>
          </p:nvPr>
        </p:nvSpPr>
        <p:spPr/>
        <p:txBody>
          <a:bodyPr>
            <a:normAutofit lnSpcReduction="10000"/>
          </a:bodyPr>
          <a:lstStyle/>
          <a:p>
            <a:endParaRPr lang="nl-NL" dirty="0"/>
          </a:p>
          <a:p>
            <a:r>
              <a:rPr lang="nl-NL" dirty="0"/>
              <a:t>Niet respectvol </a:t>
            </a:r>
          </a:p>
          <a:p>
            <a:endParaRPr lang="nl-NL" dirty="0"/>
          </a:p>
          <a:p>
            <a:r>
              <a:rPr lang="nl-NL" dirty="0">
                <a:hlinkClick r:id="rId3"/>
              </a:rPr>
              <a:t>https://www.youtube.com/watch?v=GlddaKVHl7Y</a:t>
            </a:r>
            <a:r>
              <a:rPr lang="nl-NL" dirty="0"/>
              <a:t> </a:t>
            </a:r>
          </a:p>
          <a:p>
            <a:endParaRPr lang="nl-NL" dirty="0"/>
          </a:p>
          <a:p>
            <a:r>
              <a:rPr lang="nl-NL" dirty="0"/>
              <a:t>Wel respectvol</a:t>
            </a:r>
          </a:p>
          <a:p>
            <a:pPr marL="0" indent="0">
              <a:buNone/>
            </a:pPr>
            <a:r>
              <a:rPr lang="nl-NL" dirty="0">
                <a:hlinkClick r:id="rId4"/>
              </a:rPr>
              <a:t>https://www.youtube.com/watch?v=tT4Rl-sCjT4</a:t>
            </a:r>
            <a:r>
              <a:rPr lang="nl-NL" dirty="0"/>
              <a:t> </a:t>
            </a:r>
          </a:p>
          <a:p>
            <a:endParaRPr lang="nl-NL" dirty="0"/>
          </a:p>
          <a:p>
            <a:pPr algn="ctr"/>
            <a:r>
              <a:rPr lang="nl-NL" sz="2400" b="1" dirty="0"/>
              <a:t>Welke dingen kan jij bedenken wat respectvol en niet respectvol is (op je stageplaats)?</a:t>
            </a:r>
          </a:p>
        </p:txBody>
      </p:sp>
    </p:spTree>
    <p:extLst>
      <p:ext uri="{BB962C8B-B14F-4D97-AF65-F5344CB8AC3E}">
        <p14:creationId xmlns:p14="http://schemas.microsoft.com/office/powerpoint/2010/main" val="387084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dirty="0"/>
          </a:p>
        </p:txBody>
      </p:sp>
      <p:sp>
        <p:nvSpPr>
          <p:cNvPr id="5" name="Tijdelijke aanduiding voor inhoud 4"/>
          <p:cNvSpPr>
            <a:spLocks noGrp="1"/>
          </p:cNvSpPr>
          <p:nvPr>
            <p:ph idx="1"/>
          </p:nvPr>
        </p:nvSpPr>
        <p:spPr/>
        <p:txBody>
          <a:bodyPr vert="horz" lIns="91440" tIns="45720" rIns="91440" bIns="45720" rtlCol="0" anchor="t">
            <a:normAutofit/>
          </a:bodyPr>
          <a:lstStyle/>
          <a:p>
            <a:pPr marL="0" indent="0">
              <a:buNone/>
            </a:pPr>
            <a:endParaRPr lang="nl-NL" dirty="0"/>
          </a:p>
          <a:p>
            <a:r>
              <a:rPr lang="nl-NL" dirty="0"/>
              <a:t>Opvoeden betekent: kinderen vertrouwd maken met de wereld om hen heen en voorbereiden op die wereld. </a:t>
            </a:r>
          </a:p>
          <a:p>
            <a:endParaRPr lang="nl-NL" dirty="0"/>
          </a:p>
          <a:p>
            <a:endParaRPr lang="nl-NL" dirty="0"/>
          </a:p>
          <a:p>
            <a:pPr algn="ctr"/>
            <a:r>
              <a:rPr lang="nl-NL" sz="2400" b="1" dirty="0"/>
              <a:t>Hoe begeleid je de kinderen op je stageplaats goed om te gaan met diversiteit? Maak een woord web met belangrijkste aandachtspunten.</a:t>
            </a:r>
          </a:p>
          <a:p>
            <a:pPr algn="ctr"/>
            <a:endParaRPr lang="nl-NL" sz="2400" b="1" dirty="0"/>
          </a:p>
        </p:txBody>
      </p:sp>
    </p:spTree>
    <p:extLst>
      <p:ext uri="{BB962C8B-B14F-4D97-AF65-F5344CB8AC3E}">
        <p14:creationId xmlns:p14="http://schemas.microsoft.com/office/powerpoint/2010/main" val="416595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Vertrouwd maken met diversiteit</a:t>
            </a:r>
          </a:p>
        </p:txBody>
      </p:sp>
      <p:sp>
        <p:nvSpPr>
          <p:cNvPr id="3" name="Tijdelijke aanduiding voor inhoud 2"/>
          <p:cNvSpPr>
            <a:spLocks noGrp="1"/>
          </p:cNvSpPr>
          <p:nvPr>
            <p:ph idx="1"/>
          </p:nvPr>
        </p:nvSpPr>
        <p:spPr/>
        <p:txBody>
          <a:bodyPr/>
          <a:lstStyle/>
          <a:p>
            <a:r>
              <a:rPr lang="nl-NL" dirty="0"/>
              <a:t>Ondanks de verschillen die er zijn een kind op zijn gemak te laten voelen in de groep. Bied kinderen veiligheid</a:t>
            </a:r>
          </a:p>
          <a:p>
            <a:r>
              <a:rPr lang="nl-NL" dirty="0"/>
              <a:t>Kinderen zijn geneigd tot zwart-wit denken, wat kan leiden tot vooroordelen.</a:t>
            </a:r>
          </a:p>
          <a:p>
            <a:r>
              <a:rPr lang="nl-NL" dirty="0"/>
              <a:t>Vooroordelen ontstaan pas door de reactie van volwassenen. Hoe kijken ouders tegen andere mensen aan? Hoe wordt er over anderen mensen gepraat? </a:t>
            </a:r>
          </a:p>
          <a:p>
            <a:r>
              <a:rPr lang="nl-NL" dirty="0"/>
              <a:t>Respectvol leren omgaan met anderen/diversiteit is jouw taak. Benader het op een positieve manier. </a:t>
            </a:r>
          </a:p>
          <a:p>
            <a:r>
              <a:rPr lang="nl-NL" dirty="0"/>
              <a:t>Benadruk dat iedereen anders is maar wel even belangrijk </a:t>
            </a:r>
          </a:p>
        </p:txBody>
      </p:sp>
    </p:spTree>
    <p:extLst>
      <p:ext uri="{BB962C8B-B14F-4D97-AF65-F5344CB8AC3E}">
        <p14:creationId xmlns:p14="http://schemas.microsoft.com/office/powerpoint/2010/main" val="276851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t>In de groep kunnen kinderen oefenen met sociale vaardigheden, gericht op het omgaan met verschillen in de groep. </a:t>
            </a:r>
            <a:r>
              <a:rPr lang="nl-NL" b="1" dirty="0"/>
              <a:t>Stimuleer dit!</a:t>
            </a:r>
            <a:r>
              <a:rPr lang="nl-NL" dirty="0"/>
              <a:t> </a:t>
            </a:r>
          </a:p>
          <a:p>
            <a:endParaRPr lang="nl-NL" dirty="0"/>
          </a:p>
          <a:p>
            <a:r>
              <a:rPr lang="nl-NL" dirty="0"/>
              <a:t>Reageer direct op discriminerende opmerkingen. Zorg voor een pedagogisch klimaat waarin je kinderen helpt tevreden te zijn met zichzelf en zich niet tegenover een ander superieur te voelen.</a:t>
            </a:r>
          </a:p>
          <a:p>
            <a:endParaRPr lang="nl-NL" dirty="0"/>
          </a:p>
          <a:p>
            <a:r>
              <a:rPr lang="nl-NL" dirty="0"/>
              <a:t>Stel duidelijke groepsregels op en bespreek die regelmatig met elkaar.   </a:t>
            </a:r>
          </a:p>
        </p:txBody>
      </p:sp>
      <p:pic>
        <p:nvPicPr>
          <p:cNvPr id="4" name="Picture 4" descr="A close up of a logo&#10;&#10;Description generated with high confidence">
            <a:extLst>
              <a:ext uri="{FF2B5EF4-FFF2-40B4-BE49-F238E27FC236}">
                <a16:creationId xmlns:a16="http://schemas.microsoft.com/office/drawing/2014/main" id="{2BD46AA1-BF55-4523-B4D2-15AD3736C107}"/>
              </a:ext>
            </a:extLst>
          </p:cNvPr>
          <p:cNvPicPr>
            <a:picLocks noChangeAspect="1"/>
          </p:cNvPicPr>
          <p:nvPr/>
        </p:nvPicPr>
        <p:blipFill>
          <a:blip r:embed="rId3"/>
          <a:stretch>
            <a:fillRect/>
          </a:stretch>
        </p:blipFill>
        <p:spPr>
          <a:xfrm>
            <a:off x="9641456" y="4957416"/>
            <a:ext cx="2283124" cy="1745204"/>
          </a:xfrm>
          <a:prstGeom prst="rect">
            <a:avLst/>
          </a:prstGeom>
        </p:spPr>
      </p:pic>
    </p:spTree>
    <p:extLst>
      <p:ext uri="{BB962C8B-B14F-4D97-AF65-F5344CB8AC3E}">
        <p14:creationId xmlns:p14="http://schemas.microsoft.com/office/powerpoint/2010/main" val="926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vooroordelen</a:t>
            </a:r>
          </a:p>
        </p:txBody>
      </p:sp>
      <p:sp>
        <p:nvSpPr>
          <p:cNvPr id="3" name="Tijdelijke aanduiding voor inhoud 2"/>
          <p:cNvSpPr>
            <a:spLocks noGrp="1"/>
          </p:cNvSpPr>
          <p:nvPr>
            <p:ph idx="1"/>
          </p:nvPr>
        </p:nvSpPr>
        <p:spPr/>
        <p:txBody>
          <a:bodyPr/>
          <a:lstStyle/>
          <a:p>
            <a:r>
              <a:rPr lang="nl-NL" dirty="0"/>
              <a:t>Zonder dat we er bewust van zijn, hebben we de hele dag vooroordelen. Vooroordelen zijn meningen die niet gebaseerd zijn op feiten…</a:t>
            </a:r>
          </a:p>
          <a:p>
            <a:r>
              <a:rPr lang="nl-NL" dirty="0"/>
              <a:t>Geef antwoord op de volgende vragen puur op basis van inschatting!</a:t>
            </a:r>
          </a:p>
          <a:p>
            <a:endParaRPr lang="nl-NL" dirty="0"/>
          </a:p>
          <a:p>
            <a:endParaRPr lang="nl-NL" dirty="0"/>
          </a:p>
        </p:txBody>
      </p:sp>
      <p:sp>
        <p:nvSpPr>
          <p:cNvPr id="4" name="AutoShape 2" descr="Afbeeldingsresultaat voor vooroordele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vooroordelen"/>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468" y="4150658"/>
            <a:ext cx="2562225" cy="1781175"/>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592" y="3219386"/>
            <a:ext cx="2285793" cy="3228683"/>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8992" y="3941378"/>
            <a:ext cx="1945577" cy="2748127"/>
          </a:xfrm>
          <a:prstGeom prst="rect">
            <a:avLst/>
          </a:prstGeom>
        </p:spPr>
      </p:pic>
    </p:spTree>
    <p:extLst>
      <p:ext uri="{BB962C8B-B14F-4D97-AF65-F5344CB8AC3E}">
        <p14:creationId xmlns:p14="http://schemas.microsoft.com/office/powerpoint/2010/main" val="325508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Belangrijke termen</a:t>
            </a:r>
          </a:p>
        </p:txBody>
      </p:sp>
      <p:sp>
        <p:nvSpPr>
          <p:cNvPr id="3" name="Tijdelijke aanduiding voor inhoud 2"/>
          <p:cNvSpPr>
            <a:spLocks noGrp="1"/>
          </p:cNvSpPr>
          <p:nvPr>
            <p:ph idx="1"/>
          </p:nvPr>
        </p:nvSpPr>
        <p:spPr>
          <a:xfrm>
            <a:off x="1103312" y="1707862"/>
            <a:ext cx="9377861" cy="4914348"/>
          </a:xfrm>
        </p:spPr>
        <p:txBody>
          <a:bodyPr vert="horz" lIns="91440" tIns="45720" rIns="91440" bIns="45720" rtlCol="0" anchor="t">
            <a:normAutofit fontScale="92500" lnSpcReduction="10000"/>
          </a:bodyPr>
          <a:lstStyle/>
          <a:p>
            <a:pPr marL="0" indent="0">
              <a:buNone/>
            </a:pPr>
            <a:r>
              <a:rPr lang="nl-NL" b="1" u="sng" dirty="0"/>
              <a:t>Generaliseren:</a:t>
            </a:r>
            <a:endParaRPr lang="en-US" b="1" u="sng"/>
          </a:p>
          <a:p>
            <a:pPr marL="0" indent="0">
              <a:buNone/>
            </a:pPr>
            <a:r>
              <a:rPr lang="nl-NL" dirty="0"/>
              <a:t>Uit enkele gebeurtenis een algemene conclusie trekken.  </a:t>
            </a:r>
          </a:p>
          <a:p>
            <a:pPr marL="0" indent="0">
              <a:buNone/>
            </a:pPr>
            <a:r>
              <a:rPr lang="nl-NL" b="1" u="sng" dirty="0"/>
              <a:t>Stereotyperingen:</a:t>
            </a:r>
          </a:p>
          <a:p>
            <a:pPr marL="0" indent="0">
              <a:buNone/>
            </a:pPr>
            <a:r>
              <a:rPr lang="nl-NL" dirty="0"/>
              <a:t>Een beeld wat gebaseerd is op geen of weinig feiten en komt niet overeen met de werkelijkheid.  </a:t>
            </a:r>
          </a:p>
          <a:p>
            <a:pPr marL="0" indent="0">
              <a:buNone/>
            </a:pPr>
            <a:r>
              <a:rPr lang="nl-NL" b="1" u="sng" dirty="0"/>
              <a:t>Vooroordelen: </a:t>
            </a:r>
          </a:p>
          <a:p>
            <a:pPr marL="0" indent="0">
              <a:buNone/>
            </a:pPr>
            <a:r>
              <a:rPr lang="nl-NL" dirty="0"/>
              <a:t>Je vormt een oordeel dat niet gebaseerd is op feiten.</a:t>
            </a:r>
          </a:p>
          <a:p>
            <a:pPr marL="0" indent="0">
              <a:buNone/>
            </a:pPr>
            <a:r>
              <a:rPr lang="nl-NL" b="1" u="sng" dirty="0"/>
              <a:t>Discriminatie:</a:t>
            </a:r>
          </a:p>
          <a:p>
            <a:pPr marL="0" indent="0">
              <a:buNone/>
            </a:pPr>
            <a:r>
              <a:rPr lang="nl-NL" dirty="0"/>
              <a:t>Vooroordelen kunnen leiden tot discriminatie. Je discrimineert als je groepen of individuen anders behandelt dan anderen. </a:t>
            </a:r>
          </a:p>
          <a:p>
            <a:pPr marL="0" indent="0">
              <a:buNone/>
            </a:pPr>
            <a:r>
              <a:rPr lang="nl-NL" b="1" u="sng" dirty="0"/>
              <a:t>Racisme:</a:t>
            </a:r>
          </a:p>
          <a:p>
            <a:pPr marL="0" indent="0">
              <a:buNone/>
            </a:pPr>
            <a:r>
              <a:rPr lang="nl-NL" dirty="0"/>
              <a:t>De opvatting dat bepaalde groepen met uiterlijke biologische kenmerken beter zijn dan anderen.</a:t>
            </a:r>
          </a:p>
          <a:p>
            <a:pPr marL="0" indent="0">
              <a:buNone/>
            </a:pPr>
            <a:endParaRPr lang="nl-NL" dirty="0"/>
          </a:p>
        </p:txBody>
      </p:sp>
    </p:spTree>
    <p:extLst>
      <p:ext uri="{BB962C8B-B14F-4D97-AF65-F5344CB8AC3E}">
        <p14:creationId xmlns:p14="http://schemas.microsoft.com/office/powerpoint/2010/main" val="243331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6BE820959FE94AAA8733DABD810C8C" ma:contentTypeVersion="2" ma:contentTypeDescription="Een nieuw document maken." ma:contentTypeScope="" ma:versionID="c92ab4e9550f8fb0b69ccd2dfb47e777">
  <xsd:schema xmlns:xsd="http://www.w3.org/2001/XMLSchema" xmlns:xs="http://www.w3.org/2001/XMLSchema" xmlns:p="http://schemas.microsoft.com/office/2006/metadata/properties" xmlns:ns2="01223b60-63e6-4875-a8f7-baba26dd86ab" targetNamespace="http://schemas.microsoft.com/office/2006/metadata/properties" ma:root="true" ma:fieldsID="0203319708224732e97b23e78d2c212b" ns2:_="">
    <xsd:import namespace="01223b60-63e6-4875-a8f7-baba26dd86a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23b60-63e6-4875-a8f7-baba26dd8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0B6EF7-8A70-46FE-B411-0A5E0B8CE8CF}"/>
</file>

<file path=customXml/itemProps2.xml><?xml version="1.0" encoding="utf-8"?>
<ds:datastoreItem xmlns:ds="http://schemas.openxmlformats.org/officeDocument/2006/customXml" ds:itemID="{B8C271AC-EEE2-454E-8809-2216FFBF1176}">
  <ds:schemaRefs>
    <ds:schemaRef ds:uri="http://schemas.microsoft.com/sharepoint/v3/contenttype/forms"/>
  </ds:schemaRefs>
</ds:datastoreItem>
</file>

<file path=customXml/itemProps3.xml><?xml version="1.0" encoding="utf-8"?>
<ds:datastoreItem xmlns:ds="http://schemas.openxmlformats.org/officeDocument/2006/customXml" ds:itemID="{D19EF75C-876C-4D44-84F4-32FB3BB95BC4}">
  <ds:schemaRefs>
    <ds:schemaRef ds:uri="ae88b579-0995-42e4-96ef-e06a7a57ddf9"/>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baa8c48b-5f73-4068-bac6-831706ff2ad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274</TotalTime>
  <Words>952</Words>
  <Application>Microsoft Office PowerPoint</Application>
  <PresentationFormat>Breedbeeld</PresentationFormat>
  <Paragraphs>115</Paragraphs>
  <Slides>13</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Century Gothic</vt:lpstr>
      <vt:lpstr>Wingdings 3</vt:lpstr>
      <vt:lpstr>Ion</vt:lpstr>
      <vt:lpstr>Pedagogiek </vt:lpstr>
      <vt:lpstr>Lesprogramma </vt:lpstr>
      <vt:lpstr>Terugblik presentaties Culturen en Godsdiensten…</vt:lpstr>
      <vt:lpstr>Filmpje: niet respectvol en respectvol gedrag</vt:lpstr>
      <vt:lpstr>PowerPoint-presentatie</vt:lpstr>
      <vt:lpstr>Vertrouwd maken met diversiteit</vt:lpstr>
      <vt:lpstr>PowerPoint-presentatie</vt:lpstr>
      <vt:lpstr>Opdracht vooroordelen</vt:lpstr>
      <vt:lpstr>Belangrijke termen</vt:lpstr>
      <vt:lpstr>PowerPoint-presentatie</vt:lpstr>
      <vt:lpstr>Werken aan de eindopdracht</vt:lpstr>
      <vt:lpstr>Afsluiten en vooruitblikken</vt:lpstr>
      <vt:lpstr>Filmpjes over racisme</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Noteboom</dc:creator>
  <cp:lastModifiedBy>Btisame el Ajjouri</cp:lastModifiedBy>
  <cp:revision>111</cp:revision>
  <dcterms:created xsi:type="dcterms:W3CDTF">2019-11-26T10:09:57Z</dcterms:created>
  <dcterms:modified xsi:type="dcterms:W3CDTF">2020-06-22T12:04:57Z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0x010100166BE820959FE94AAA8733DABD810C8C</vt:lpwstr>
  </property>
</Properties>
</file>