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57" r:id="rId6"/>
    <p:sldId id="266" r:id="rId7"/>
    <p:sldId id="258" r:id="rId8"/>
    <p:sldId id="259" r:id="rId9"/>
    <p:sldId id="260" r:id="rId10"/>
    <p:sldId id="261" r:id="rId11"/>
    <p:sldId id="263" r:id="rId12"/>
    <p:sldId id="264" r:id="rId13"/>
    <p:sldId id="262" r:id="rId14"/>
    <p:sldId id="267"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2549"/>
  </p:normalViewPr>
  <p:slideViewPr>
    <p:cSldViewPr snapToGrid="0" snapToObjects="1">
      <p:cViewPr varScale="1">
        <p:scale>
          <a:sx n="53" d="100"/>
          <a:sy n="53" d="100"/>
        </p:scale>
        <p:origin x="12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F06A9-01B2-D944-A00E-AB9E0A6AB85A}" type="datetimeFigureOut">
              <a:rPr lang="nl-NL" smtClean="0"/>
              <a:t>22-6-2020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8B895-565A-AB40-AEF1-C318CCFF1A57}" type="slidenum">
              <a:rPr lang="nl-NL" smtClean="0"/>
              <a:t>‹nr.›</a:t>
            </a:fld>
            <a:endParaRPr lang="nl-NL"/>
          </a:p>
        </p:txBody>
      </p:sp>
    </p:spTree>
    <p:extLst>
      <p:ext uri="{BB962C8B-B14F-4D97-AF65-F5344CB8AC3E}">
        <p14:creationId xmlns:p14="http://schemas.microsoft.com/office/powerpoint/2010/main" val="243447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u="none" strike="noStrike" kern="1200" dirty="0">
                <a:solidFill>
                  <a:schemeClr val="tx1"/>
                </a:solidFill>
                <a:effectLst/>
                <a:latin typeface="+mn-lt"/>
                <a:ea typeface="+mn-ea"/>
                <a:cs typeface="+mn-cs"/>
              </a:rPr>
              <a:t>Diversiteit gaat over</a:t>
            </a:r>
            <a:r>
              <a:rPr lang="nl-NL" sz="1200" b="1" i="0" u="none" strike="noStrike" kern="1200" dirty="0">
                <a:solidFill>
                  <a:schemeClr val="tx1"/>
                </a:solidFill>
                <a:effectLst/>
                <a:latin typeface="+mn-lt"/>
                <a:ea typeface="+mn-ea"/>
                <a:cs typeface="+mn-cs"/>
              </a:rPr>
              <a:t> alle </a:t>
            </a:r>
            <a:r>
              <a:rPr lang="nl-NL" sz="1200" b="0" i="0" u="none" strike="noStrike" kern="1200" dirty="0">
                <a:solidFill>
                  <a:schemeClr val="tx1"/>
                </a:solidFill>
                <a:effectLst/>
                <a:latin typeface="+mn-lt"/>
                <a:ea typeface="+mn-ea"/>
                <a:cs typeface="+mn-cs"/>
              </a:rPr>
              <a:t>verschillen tussen mensen</a:t>
            </a:r>
            <a:r>
              <a:rPr lang="en-US" sz="1200" b="0" i="0" kern="1200" dirty="0">
                <a:solidFill>
                  <a:schemeClr val="tx1"/>
                </a:solidFill>
                <a:effectLst/>
                <a:latin typeface="+mn-lt"/>
                <a:ea typeface="+mn-ea"/>
                <a:cs typeface="+mn-cs"/>
              </a:rPr>
              <a:t>​</a:t>
            </a:r>
          </a:p>
          <a:p>
            <a:pPr rtl="0" fontAlgn="base"/>
            <a:r>
              <a:rPr lang="nl-NL" sz="1200" b="0" i="0" kern="1200" dirty="0">
                <a:solidFill>
                  <a:schemeClr val="tx1"/>
                </a:solidFill>
                <a:effectLst/>
                <a:latin typeface="+mn-lt"/>
                <a:ea typeface="+mn-ea"/>
                <a:cs typeface="+mn-cs"/>
              </a:rPr>
              <a:t>​</a:t>
            </a:r>
          </a:p>
          <a:p>
            <a:pPr rtl="0" fontAlgn="base"/>
            <a:r>
              <a:rPr lang="nl-NL" sz="1200" b="0" i="0" u="none" strike="noStrike" kern="1200" dirty="0">
                <a:solidFill>
                  <a:schemeClr val="tx1"/>
                </a:solidFill>
                <a:effectLst/>
                <a:latin typeface="+mn-lt"/>
                <a:ea typeface="+mn-ea"/>
                <a:cs typeface="+mn-cs"/>
              </a:rPr>
              <a:t>Culturele diversiteit is de verscheidenheid aan culturen die er bestaan in een land, regio of de wereld in zijn geheel. Het houdt dus in dat er (grote) verschillen tussen mensen zijn in de manier waarop ze met elkaar omgaan en over allerlei onderwerpen denken en oordelen. </a:t>
            </a:r>
            <a:r>
              <a:rPr lang="en-US" sz="1200" b="0" i="0" kern="1200" dirty="0">
                <a:solidFill>
                  <a:schemeClr val="tx1"/>
                </a:solidFill>
                <a:effectLst/>
                <a:latin typeface="+mn-lt"/>
                <a:ea typeface="+mn-ea"/>
                <a:cs typeface="+mn-cs"/>
              </a:rPr>
              <a:t>​</a:t>
            </a:r>
          </a:p>
          <a:p>
            <a:endParaRPr lang="nl-NL" dirty="0"/>
          </a:p>
          <a:p>
            <a:r>
              <a:rPr lang="nl-NL" sz="1200" b="0" i="0" u="none" strike="noStrike" kern="1200" dirty="0">
                <a:solidFill>
                  <a:schemeClr val="tx1"/>
                </a:solidFill>
                <a:effectLst/>
                <a:latin typeface="+mn-lt"/>
                <a:ea typeface="+mn-ea"/>
                <a:cs typeface="+mn-cs"/>
              </a:rPr>
              <a:t>Multiculturele samenleving is een maatschappij waarin mensen met verschillende culturele achtergronden op basis van gelijkwaardigheid naast en door elkaar leven.</a:t>
            </a:r>
            <a:r>
              <a:rPr lang="nl-NL" sz="1200" b="0" i="0" kern="1200" dirty="0">
                <a:solidFill>
                  <a:schemeClr val="tx1"/>
                </a:solidFill>
                <a:effectLst/>
                <a:latin typeface="+mn-lt"/>
                <a:ea typeface="+mn-ea"/>
                <a:cs typeface="+mn-cs"/>
              </a:rPr>
              <a:t>​</a:t>
            </a:r>
            <a:endParaRPr lang="nl-NL" dirty="0"/>
          </a:p>
        </p:txBody>
      </p:sp>
      <p:sp>
        <p:nvSpPr>
          <p:cNvPr id="4" name="Tijdelijke aanduiding voor dianummer 3"/>
          <p:cNvSpPr>
            <a:spLocks noGrp="1"/>
          </p:cNvSpPr>
          <p:nvPr>
            <p:ph type="sldNum" sz="quarter" idx="5"/>
          </p:nvPr>
        </p:nvSpPr>
        <p:spPr/>
        <p:txBody>
          <a:bodyPr/>
          <a:lstStyle/>
          <a:p>
            <a:fld id="{FEE8B895-565A-AB40-AEF1-C318CCFF1A57}" type="slidenum">
              <a:rPr lang="nl-NL" smtClean="0"/>
              <a:t>4</a:t>
            </a:fld>
            <a:endParaRPr lang="nl-NL"/>
          </a:p>
        </p:txBody>
      </p:sp>
    </p:spTree>
    <p:extLst>
      <p:ext uri="{BB962C8B-B14F-4D97-AF65-F5344CB8AC3E}">
        <p14:creationId xmlns:p14="http://schemas.microsoft.com/office/powerpoint/2010/main" val="264632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filmpje kan je laten zien of niet. </a:t>
            </a:r>
          </a:p>
        </p:txBody>
      </p:sp>
      <p:sp>
        <p:nvSpPr>
          <p:cNvPr id="4" name="Tijdelijke aanduiding voor dianummer 3"/>
          <p:cNvSpPr>
            <a:spLocks noGrp="1"/>
          </p:cNvSpPr>
          <p:nvPr>
            <p:ph type="sldNum" sz="quarter" idx="5"/>
          </p:nvPr>
        </p:nvSpPr>
        <p:spPr/>
        <p:txBody>
          <a:bodyPr/>
          <a:lstStyle/>
          <a:p>
            <a:fld id="{FEE8B895-565A-AB40-AEF1-C318CCFF1A57}" type="slidenum">
              <a:rPr lang="nl-NL" smtClean="0"/>
              <a:t>5</a:t>
            </a:fld>
            <a:endParaRPr lang="nl-NL"/>
          </a:p>
        </p:txBody>
      </p:sp>
    </p:spTree>
    <p:extLst>
      <p:ext uri="{BB962C8B-B14F-4D97-AF65-F5344CB8AC3E}">
        <p14:creationId xmlns:p14="http://schemas.microsoft.com/office/powerpoint/2010/main" val="284551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Moeders.</a:t>
            </a:r>
          </a:p>
        </p:txBody>
      </p:sp>
      <p:sp>
        <p:nvSpPr>
          <p:cNvPr id="4" name="Tijdelijke aanduiding voor dianummer 3"/>
          <p:cNvSpPr>
            <a:spLocks noGrp="1"/>
          </p:cNvSpPr>
          <p:nvPr>
            <p:ph type="sldNum" sz="quarter" idx="5"/>
          </p:nvPr>
        </p:nvSpPr>
        <p:spPr/>
        <p:txBody>
          <a:bodyPr/>
          <a:lstStyle/>
          <a:p>
            <a:fld id="{FEE8B895-565A-AB40-AEF1-C318CCFF1A57}" type="slidenum">
              <a:rPr lang="nl-NL" smtClean="0"/>
              <a:t>6</a:t>
            </a:fld>
            <a:endParaRPr lang="nl-NL"/>
          </a:p>
        </p:txBody>
      </p:sp>
    </p:spTree>
    <p:extLst>
      <p:ext uri="{BB962C8B-B14F-4D97-AF65-F5344CB8AC3E}">
        <p14:creationId xmlns:p14="http://schemas.microsoft.com/office/powerpoint/2010/main" val="197527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u="sng" dirty="0"/>
              <a:t>Overeenkomsten: </a:t>
            </a:r>
          </a:p>
          <a:p>
            <a:r>
              <a:rPr lang="nl-NL" dirty="0"/>
              <a:t>geloven in 1 god ( joden, christendom en moslims)</a:t>
            </a:r>
          </a:p>
          <a:p>
            <a:r>
              <a:rPr lang="nl-NL" dirty="0"/>
              <a:t>vinden belangrijk dat mensen elkaar helpen,</a:t>
            </a:r>
          </a:p>
          <a:p>
            <a:r>
              <a:rPr lang="nl-NL" dirty="0"/>
              <a:t>eerlijk zijn, </a:t>
            </a:r>
          </a:p>
          <a:p>
            <a:r>
              <a:rPr lang="nl-NL" dirty="0"/>
              <a:t>niet liegen, bedreigen, stelen</a:t>
            </a:r>
          </a:p>
          <a:p>
            <a:r>
              <a:rPr lang="nl-NL" dirty="0"/>
              <a:t>Niet iemand doden</a:t>
            </a:r>
          </a:p>
          <a:p>
            <a:r>
              <a:rPr lang="nl-NL" dirty="0"/>
              <a:t>Mensen vergeven</a:t>
            </a:r>
          </a:p>
          <a:p>
            <a:endParaRPr lang="nl-NL" dirty="0"/>
          </a:p>
          <a:p>
            <a:r>
              <a:rPr lang="nl-NL" b="1" u="sng" dirty="0"/>
              <a:t>Verschillen:</a:t>
            </a:r>
          </a:p>
          <a:p>
            <a:pPr marL="171450" indent="-171450">
              <a:buFontTx/>
              <a:buChar char="-"/>
            </a:pPr>
            <a:r>
              <a:rPr lang="nl-NL" b="0" u="none" dirty="0"/>
              <a:t>Hindoes geloven in meerdere goden</a:t>
            </a:r>
          </a:p>
          <a:p>
            <a:pPr marL="171450" indent="-171450">
              <a:buFontTx/>
              <a:buChar char="-"/>
            </a:pPr>
            <a:r>
              <a:rPr lang="nl-NL" b="0" u="none" dirty="0"/>
              <a:t>Boeddhisme is eigenlijk geen religie/geloof</a:t>
            </a:r>
          </a:p>
        </p:txBody>
      </p:sp>
      <p:sp>
        <p:nvSpPr>
          <p:cNvPr id="4" name="Tijdelijke aanduiding voor dianummer 3"/>
          <p:cNvSpPr>
            <a:spLocks noGrp="1"/>
          </p:cNvSpPr>
          <p:nvPr>
            <p:ph type="sldNum" sz="quarter" idx="5"/>
          </p:nvPr>
        </p:nvSpPr>
        <p:spPr/>
        <p:txBody>
          <a:bodyPr/>
          <a:lstStyle/>
          <a:p>
            <a:fld id="{FEE8B895-565A-AB40-AEF1-C318CCFF1A57}" type="slidenum">
              <a:rPr lang="nl-NL" smtClean="0"/>
              <a:t>9</a:t>
            </a:fld>
            <a:endParaRPr lang="nl-NL"/>
          </a:p>
        </p:txBody>
      </p:sp>
    </p:spTree>
    <p:extLst>
      <p:ext uri="{BB962C8B-B14F-4D97-AF65-F5344CB8AC3E}">
        <p14:creationId xmlns:p14="http://schemas.microsoft.com/office/powerpoint/2010/main" val="1113061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Zorg ervoor dat elke duo iets anders kiest</a:t>
            </a:r>
          </a:p>
        </p:txBody>
      </p:sp>
      <p:sp>
        <p:nvSpPr>
          <p:cNvPr id="4" name="Tijdelijke aanduiding voor dianummer 3"/>
          <p:cNvSpPr>
            <a:spLocks noGrp="1"/>
          </p:cNvSpPr>
          <p:nvPr>
            <p:ph type="sldNum" sz="quarter" idx="5"/>
          </p:nvPr>
        </p:nvSpPr>
        <p:spPr/>
        <p:txBody>
          <a:bodyPr/>
          <a:lstStyle/>
          <a:p>
            <a:fld id="{FEE8B895-565A-AB40-AEF1-C318CCFF1A57}" type="slidenum">
              <a:rPr lang="nl-NL" smtClean="0"/>
              <a:t>10</a:t>
            </a:fld>
            <a:endParaRPr lang="nl-NL"/>
          </a:p>
        </p:txBody>
      </p:sp>
    </p:spTree>
    <p:extLst>
      <p:ext uri="{BB962C8B-B14F-4D97-AF65-F5344CB8AC3E}">
        <p14:creationId xmlns:p14="http://schemas.microsoft.com/office/powerpoint/2010/main" val="269562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bij de presentatie</a:t>
            </a:r>
          </a:p>
          <a:p>
            <a:r>
              <a:rPr lang="nl-NL" dirty="0"/>
              <a:t>Ben jij</a:t>
            </a:r>
            <a:r>
              <a:rPr lang="nl-NL" baseline="0" dirty="0"/>
              <a:t> bewust van culturele diversiteit?</a:t>
            </a:r>
          </a:p>
          <a:p>
            <a:r>
              <a:rPr lang="nl-NL" baseline="0" dirty="0"/>
              <a:t>Wat weet jij van de gewoontes, normen en waarden van andere culturen?</a:t>
            </a:r>
          </a:p>
          <a:p>
            <a:r>
              <a:rPr lang="nl-NL" baseline="0" dirty="0"/>
              <a:t>Hoe belangrijk is het te weten wat de verschillen zijn?</a:t>
            </a:r>
          </a:p>
          <a:p>
            <a:r>
              <a:rPr lang="nl-NL" baseline="0" dirty="0"/>
              <a:t>Hoe spelen interculturele verschillen door op de werkvloer?</a:t>
            </a:r>
            <a:endParaRPr lang="nl-NL" dirty="0"/>
          </a:p>
        </p:txBody>
      </p:sp>
      <p:sp>
        <p:nvSpPr>
          <p:cNvPr id="4" name="Tijdelijke aanduiding voor dianummer 3"/>
          <p:cNvSpPr>
            <a:spLocks noGrp="1"/>
          </p:cNvSpPr>
          <p:nvPr>
            <p:ph type="sldNum" sz="quarter" idx="10"/>
          </p:nvPr>
        </p:nvSpPr>
        <p:spPr/>
        <p:txBody>
          <a:bodyPr/>
          <a:lstStyle/>
          <a:p>
            <a:fld id="{5BCB4F68-4CBC-429C-9948-C554B0D97147}" type="slidenum">
              <a:rPr lang="nl-NL" smtClean="0"/>
              <a:t>11</a:t>
            </a:fld>
            <a:endParaRPr lang="nl-NL"/>
          </a:p>
        </p:txBody>
      </p:sp>
    </p:spTree>
    <p:extLst>
      <p:ext uri="{BB962C8B-B14F-4D97-AF65-F5344CB8AC3E}">
        <p14:creationId xmlns:p14="http://schemas.microsoft.com/office/powerpoint/2010/main" val="37024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509A250-FF31-4206-8172-F9D3106AACB1}"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796027F-7875-4030-9381-8BD8C4F21935}" type="datetimeFigureOut">
              <a:rPr lang="en-US" dirty="0"/>
              <a:t>6/22/2020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4509A250-FF31-4206-8172-F9D3106AACB1}" type="datetimeFigureOut">
              <a:rPr lang="en-US" dirty="0"/>
              <a:t>6/22/2020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509A250-FF31-4206-8172-F9D3106AACB1}" type="datetimeFigureOut">
              <a:rPr lang="en-US" dirty="0"/>
              <a:t>6/22/2020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maken.wikiwijs.nl/125255/2017_GPM___P07_BO_Communicatie_en_diversitei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chooltv.nl/video/kinderkast-nominatie-het-klokhuis-canon-veelkleurig-nederlan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aken.wikiwijs.nl/87247/Wereldgodsdienste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qA5Ai2ZGU7Y?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B0DF6-8F0F-B445-BC7B-8A5C768C9BAA}"/>
              </a:ext>
            </a:extLst>
          </p:cNvPr>
          <p:cNvSpPr>
            <a:spLocks noGrp="1"/>
          </p:cNvSpPr>
          <p:nvPr>
            <p:ph type="ctrTitle"/>
          </p:nvPr>
        </p:nvSpPr>
        <p:spPr>
          <a:xfrm>
            <a:off x="434340" y="1447800"/>
            <a:ext cx="10602705" cy="3329581"/>
          </a:xfrm>
        </p:spPr>
        <p:txBody>
          <a:bodyPr/>
          <a:lstStyle/>
          <a:p>
            <a:r>
              <a:rPr lang="nl-NL" dirty="0"/>
              <a:t>Pedagogiek/diversiteit</a:t>
            </a:r>
          </a:p>
        </p:txBody>
      </p:sp>
      <p:sp>
        <p:nvSpPr>
          <p:cNvPr id="3" name="Ondertitel 2">
            <a:extLst>
              <a:ext uri="{FF2B5EF4-FFF2-40B4-BE49-F238E27FC236}">
                <a16:creationId xmlns:a16="http://schemas.microsoft.com/office/drawing/2014/main" id="{CA38C5C5-0A15-3A4C-A2D5-B077F1360CE6}"/>
              </a:ext>
            </a:extLst>
          </p:cNvPr>
          <p:cNvSpPr>
            <a:spLocks noGrp="1"/>
          </p:cNvSpPr>
          <p:nvPr>
            <p:ph type="subTitle" idx="1"/>
          </p:nvPr>
        </p:nvSpPr>
        <p:spPr/>
        <p:txBody>
          <a:bodyPr/>
          <a:lstStyle/>
          <a:p>
            <a:r>
              <a:rPr lang="nl-NL" dirty="0"/>
              <a:t>Periode 2 les 2</a:t>
            </a:r>
          </a:p>
        </p:txBody>
      </p:sp>
    </p:spTree>
    <p:extLst>
      <p:ext uri="{BB962C8B-B14F-4D97-AF65-F5344CB8AC3E}">
        <p14:creationId xmlns:p14="http://schemas.microsoft.com/office/powerpoint/2010/main" val="424388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D6C2A-23D5-494B-BC48-A03D366B889C}"/>
              </a:ext>
            </a:extLst>
          </p:cNvPr>
          <p:cNvSpPr>
            <a:spLocks noGrp="1"/>
          </p:cNvSpPr>
          <p:nvPr>
            <p:ph type="title"/>
          </p:nvPr>
        </p:nvSpPr>
        <p:spPr/>
        <p:txBody>
          <a:bodyPr/>
          <a:lstStyle/>
          <a:p>
            <a:r>
              <a:rPr lang="nl-NL" dirty="0"/>
              <a:t>Tweetallen- opdracht</a:t>
            </a:r>
            <a:r>
              <a:rPr lang="nl-NL" dirty="0">
                <a:sym typeface="Wingdings" pitchFamily="2" charset="2"/>
              </a:rPr>
              <a:t> ‘ cultuur of geloof in beeld’ </a:t>
            </a:r>
            <a:r>
              <a:rPr lang="nl-NL" dirty="0"/>
              <a:t> </a:t>
            </a:r>
          </a:p>
        </p:txBody>
      </p:sp>
      <p:sp>
        <p:nvSpPr>
          <p:cNvPr id="3" name="Tijdelijke aanduiding voor inhoud 2">
            <a:extLst>
              <a:ext uri="{FF2B5EF4-FFF2-40B4-BE49-F238E27FC236}">
                <a16:creationId xmlns:a16="http://schemas.microsoft.com/office/drawing/2014/main" id="{79842DDE-EA9C-F64B-9C82-9C30EB4DF8FA}"/>
              </a:ext>
            </a:extLst>
          </p:cNvPr>
          <p:cNvSpPr>
            <a:spLocks noGrp="1"/>
          </p:cNvSpPr>
          <p:nvPr>
            <p:ph idx="1"/>
          </p:nvPr>
        </p:nvSpPr>
        <p:spPr>
          <a:xfrm>
            <a:off x="1104293" y="2057401"/>
            <a:ext cx="8946541" cy="4550228"/>
          </a:xfrm>
        </p:spPr>
        <p:txBody>
          <a:bodyPr/>
          <a:lstStyle/>
          <a:p>
            <a:r>
              <a:rPr lang="nl-NL" dirty="0"/>
              <a:t>In groepjes van 2 gaan jullie in een cultuur </a:t>
            </a:r>
            <a:r>
              <a:rPr lang="nl-NL"/>
              <a:t>of geloof </a:t>
            </a:r>
            <a:r>
              <a:rPr lang="nl-NL" dirty="0"/>
              <a:t>verdiepen.  </a:t>
            </a:r>
          </a:p>
          <a:p>
            <a:endParaRPr lang="nl-NL" dirty="0"/>
          </a:p>
          <a:p>
            <a:r>
              <a:rPr lang="nl-NL" dirty="0"/>
              <a:t>Je gaat een </a:t>
            </a:r>
            <a:r>
              <a:rPr lang="nl-NL" dirty="0" err="1"/>
              <a:t>powerpoint</a:t>
            </a:r>
            <a:r>
              <a:rPr lang="nl-NL" dirty="0"/>
              <a:t> presentatie maken.</a:t>
            </a:r>
          </a:p>
          <a:p>
            <a:endParaRPr lang="nl-NL" dirty="0"/>
          </a:p>
          <a:p>
            <a:r>
              <a:rPr lang="nl-NL" dirty="0"/>
              <a:t>Doel: Meer weten over het cultuur of levensbeschouwing. </a:t>
            </a:r>
          </a:p>
          <a:p>
            <a:endParaRPr lang="nl-NL" dirty="0"/>
          </a:p>
          <a:p>
            <a:endParaRPr lang="nl-NL" dirty="0"/>
          </a:p>
          <a:p>
            <a:pPr marL="0" indent="0">
              <a:buNone/>
            </a:pPr>
            <a:r>
              <a:rPr lang="nl-NL" dirty="0"/>
              <a:t>De opdracht staat op het werkblad beschreven. </a:t>
            </a:r>
          </a:p>
        </p:txBody>
      </p:sp>
    </p:spTree>
    <p:extLst>
      <p:ext uri="{BB962C8B-B14F-4D97-AF65-F5344CB8AC3E}">
        <p14:creationId xmlns:p14="http://schemas.microsoft.com/office/powerpoint/2010/main" val="18000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wordt er op gelet bij het presenteren?</a:t>
            </a:r>
          </a:p>
        </p:txBody>
      </p:sp>
      <p:sp>
        <p:nvSpPr>
          <p:cNvPr id="3" name="Tijdelijke aanduiding voor inhoud 2"/>
          <p:cNvSpPr>
            <a:spLocks noGrp="1"/>
          </p:cNvSpPr>
          <p:nvPr>
            <p:ph idx="1"/>
          </p:nvPr>
        </p:nvSpPr>
        <p:spPr/>
        <p:txBody>
          <a:bodyPr/>
          <a:lstStyle/>
          <a:p>
            <a:r>
              <a:rPr lang="nl-NL" dirty="0"/>
              <a:t>Houding en gedrag</a:t>
            </a:r>
          </a:p>
          <a:p>
            <a:r>
              <a:rPr lang="nl-NL" dirty="0"/>
              <a:t>Inzet</a:t>
            </a:r>
          </a:p>
          <a:p>
            <a:r>
              <a:rPr lang="nl-NL" dirty="0"/>
              <a:t>Samenwerking</a:t>
            </a:r>
          </a:p>
          <a:p>
            <a:r>
              <a:rPr lang="nl-NL" dirty="0"/>
              <a:t>Lesdoelen</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573" y="3494793"/>
            <a:ext cx="4181475" cy="2600325"/>
          </a:xfrm>
          <a:prstGeom prst="rect">
            <a:avLst/>
          </a:prstGeom>
        </p:spPr>
      </p:pic>
    </p:spTree>
    <p:extLst>
      <p:ext uri="{BB962C8B-B14F-4D97-AF65-F5344CB8AC3E}">
        <p14:creationId xmlns:p14="http://schemas.microsoft.com/office/powerpoint/2010/main" val="318207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7AAE6-F77A-FC47-9079-6987E89F64FE}"/>
              </a:ext>
            </a:extLst>
          </p:cNvPr>
          <p:cNvSpPr>
            <a:spLocks noGrp="1"/>
          </p:cNvSpPr>
          <p:nvPr>
            <p:ph type="title"/>
          </p:nvPr>
        </p:nvSpPr>
        <p:spPr/>
        <p:txBody>
          <a:bodyPr/>
          <a:lstStyle/>
          <a:p>
            <a:r>
              <a:rPr lang="nl-NL" dirty="0"/>
              <a:t>Afsluiten en vooruitblikken </a:t>
            </a:r>
          </a:p>
        </p:txBody>
      </p:sp>
      <p:sp>
        <p:nvSpPr>
          <p:cNvPr id="3" name="Tijdelijke aanduiding voor inhoud 2">
            <a:extLst>
              <a:ext uri="{FF2B5EF4-FFF2-40B4-BE49-F238E27FC236}">
                <a16:creationId xmlns:a16="http://schemas.microsoft.com/office/drawing/2014/main" id="{16F7A6E8-6208-2042-A31A-94FD3EF1DC05}"/>
              </a:ext>
            </a:extLst>
          </p:cNvPr>
          <p:cNvSpPr>
            <a:spLocks noGrp="1"/>
          </p:cNvSpPr>
          <p:nvPr>
            <p:ph idx="1"/>
          </p:nvPr>
        </p:nvSpPr>
        <p:spPr/>
        <p:txBody>
          <a:bodyPr/>
          <a:lstStyle/>
          <a:p>
            <a:r>
              <a:rPr lang="nl-NL" b="1" u="sng" dirty="0"/>
              <a:t>Afsluiten:</a:t>
            </a:r>
          </a:p>
          <a:p>
            <a:pPr lvl="1"/>
            <a:r>
              <a:rPr lang="nl-NL" dirty="0"/>
              <a:t>Wat heb jij vandaag geleerd?</a:t>
            </a:r>
          </a:p>
          <a:p>
            <a:pPr lvl="1"/>
            <a:endParaRPr lang="nl-NL" dirty="0"/>
          </a:p>
          <a:p>
            <a:pPr lvl="1"/>
            <a:endParaRPr lang="nl-NL" dirty="0"/>
          </a:p>
          <a:p>
            <a:r>
              <a:rPr lang="nl-NL" b="1" u="sng" dirty="0"/>
              <a:t>Vooruitblikken:</a:t>
            </a:r>
          </a:p>
          <a:p>
            <a:endParaRPr lang="nl-NL" b="1" u="sng" dirty="0"/>
          </a:p>
          <a:p>
            <a:pPr lvl="1"/>
            <a:r>
              <a:rPr lang="nl-NL" dirty="0"/>
              <a:t>Verder met de duo-opdracht en presenteren</a:t>
            </a:r>
          </a:p>
          <a:p>
            <a:pPr lvl="1"/>
            <a:r>
              <a:rPr lang="nl-NL" dirty="0"/>
              <a:t>Diversiteit in de groep</a:t>
            </a:r>
          </a:p>
        </p:txBody>
      </p:sp>
    </p:spTree>
    <p:extLst>
      <p:ext uri="{BB962C8B-B14F-4D97-AF65-F5344CB8AC3E}">
        <p14:creationId xmlns:p14="http://schemas.microsoft.com/office/powerpoint/2010/main" val="194874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5C9FE-C4D7-7345-A85D-9E02AFA3360F}"/>
              </a:ext>
            </a:extLst>
          </p:cNvPr>
          <p:cNvSpPr>
            <a:spLocks noGrp="1"/>
          </p:cNvSpPr>
          <p:nvPr>
            <p:ph type="title"/>
          </p:nvPr>
        </p:nvSpPr>
        <p:spPr/>
        <p:txBody>
          <a:bodyPr/>
          <a:lstStyle/>
          <a:p>
            <a:r>
              <a:rPr lang="nl-NL" dirty="0"/>
              <a:t>Lesprogramma </a:t>
            </a:r>
          </a:p>
        </p:txBody>
      </p:sp>
      <p:sp>
        <p:nvSpPr>
          <p:cNvPr id="3" name="Tijdelijke aanduiding voor inhoud 2">
            <a:extLst>
              <a:ext uri="{FF2B5EF4-FFF2-40B4-BE49-F238E27FC236}">
                <a16:creationId xmlns:a16="http://schemas.microsoft.com/office/drawing/2014/main" id="{B91895DB-C83B-3B41-952F-8F986639E11C}"/>
              </a:ext>
            </a:extLst>
          </p:cNvPr>
          <p:cNvSpPr>
            <a:spLocks noGrp="1"/>
          </p:cNvSpPr>
          <p:nvPr>
            <p:ph idx="1"/>
          </p:nvPr>
        </p:nvSpPr>
        <p:spPr/>
        <p:txBody>
          <a:bodyPr/>
          <a:lstStyle/>
          <a:p>
            <a:r>
              <a:rPr lang="nl-NL" dirty="0"/>
              <a:t>Terugblik </a:t>
            </a:r>
          </a:p>
          <a:p>
            <a:r>
              <a:rPr lang="nl-NL" dirty="0"/>
              <a:t>Film</a:t>
            </a:r>
            <a:r>
              <a:rPr lang="nl-NL" dirty="0">
                <a:sym typeface="Wingdings" pitchFamily="2" charset="2"/>
              </a:rPr>
              <a:t> ‘Veelkleurig Nederland’ </a:t>
            </a:r>
            <a:endParaRPr lang="nl-NL" dirty="0"/>
          </a:p>
          <a:p>
            <a:r>
              <a:rPr lang="nl-NL" dirty="0"/>
              <a:t>Theorie </a:t>
            </a:r>
            <a:r>
              <a:rPr lang="nl-NL" dirty="0">
                <a:sym typeface="Wingdings" pitchFamily="2" charset="2"/>
              </a:rPr>
              <a:t> </a:t>
            </a:r>
            <a:r>
              <a:rPr lang="nl-NL" dirty="0"/>
              <a:t> land van herkomst en levensbeschouwing</a:t>
            </a:r>
          </a:p>
          <a:p>
            <a:r>
              <a:rPr lang="nl-NL" dirty="0"/>
              <a:t>Duo-opdracht + presentatie</a:t>
            </a:r>
          </a:p>
          <a:p>
            <a:r>
              <a:rPr lang="nl-NL" dirty="0"/>
              <a:t>Afsluiten en vooruitblikken.</a:t>
            </a:r>
          </a:p>
          <a:p>
            <a:endParaRPr lang="nl-NL" dirty="0"/>
          </a:p>
        </p:txBody>
      </p:sp>
    </p:spTree>
    <p:extLst>
      <p:ext uri="{BB962C8B-B14F-4D97-AF65-F5344CB8AC3E}">
        <p14:creationId xmlns:p14="http://schemas.microsoft.com/office/powerpoint/2010/main" val="155660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Lesdoelen </a:t>
            </a:r>
          </a:p>
        </p:txBody>
      </p:sp>
      <p:sp>
        <p:nvSpPr>
          <p:cNvPr id="3" name="Tijdelijke aanduiding voor inhoud 2"/>
          <p:cNvSpPr>
            <a:spLocks noGrp="1"/>
          </p:cNvSpPr>
          <p:nvPr>
            <p:ph idx="1"/>
          </p:nvPr>
        </p:nvSpPr>
        <p:spPr>
          <a:xfrm>
            <a:off x="1103312" y="2052918"/>
            <a:ext cx="9119680" cy="4384458"/>
          </a:xfrm>
        </p:spPr>
        <p:txBody>
          <a:bodyPr/>
          <a:lstStyle/>
          <a:p>
            <a:r>
              <a:rPr lang="nl-NL" sz="2800" dirty="0"/>
              <a:t>De studenten verdiepen zich in culturele verschillen en gebruiken elkaars ervaringen over de cultuur</a:t>
            </a:r>
          </a:p>
          <a:p>
            <a:r>
              <a:rPr lang="nl-NL" sz="2800" dirty="0"/>
              <a:t>De student maakt gebruik van literatuur, internetbronnen om te verdiepen in een cultuur</a:t>
            </a:r>
          </a:p>
          <a:p>
            <a:r>
              <a:rPr lang="nl-NL" sz="2800" dirty="0"/>
              <a:t>Aan het einde van de volgende les kunnen de studenten de culturele verschillen binnen de groep benoemen door middel van een presentatie</a:t>
            </a:r>
          </a:p>
          <a:p>
            <a:endParaRPr lang="nl-NL" dirty="0"/>
          </a:p>
        </p:txBody>
      </p:sp>
    </p:spTree>
    <p:extLst>
      <p:ext uri="{BB962C8B-B14F-4D97-AF65-F5344CB8AC3E}">
        <p14:creationId xmlns:p14="http://schemas.microsoft.com/office/powerpoint/2010/main" val="404868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5E09C-A55C-4B43-81DE-C9DE7FE7C3E5}"/>
              </a:ext>
            </a:extLst>
          </p:cNvPr>
          <p:cNvSpPr>
            <a:spLocks noGrp="1"/>
          </p:cNvSpPr>
          <p:nvPr>
            <p:ph type="title"/>
          </p:nvPr>
        </p:nvSpPr>
        <p:spPr/>
        <p:txBody>
          <a:bodyPr/>
          <a:lstStyle/>
          <a:p>
            <a:r>
              <a:rPr lang="nl-NL" dirty="0"/>
              <a:t>Terugblik </a:t>
            </a:r>
          </a:p>
        </p:txBody>
      </p:sp>
      <p:sp>
        <p:nvSpPr>
          <p:cNvPr id="3" name="Tijdelijke aanduiding voor inhoud 2">
            <a:extLst>
              <a:ext uri="{FF2B5EF4-FFF2-40B4-BE49-F238E27FC236}">
                <a16:creationId xmlns:a16="http://schemas.microsoft.com/office/drawing/2014/main" id="{A5A50A1F-4A9E-B14A-B6C5-8ADED717701C}"/>
              </a:ext>
            </a:extLst>
          </p:cNvPr>
          <p:cNvSpPr>
            <a:spLocks noGrp="1"/>
          </p:cNvSpPr>
          <p:nvPr>
            <p:ph idx="1"/>
          </p:nvPr>
        </p:nvSpPr>
        <p:spPr/>
        <p:txBody>
          <a:bodyPr/>
          <a:lstStyle/>
          <a:p>
            <a:r>
              <a:rPr lang="nl-NL" dirty="0"/>
              <a:t>Wat betekent diversiteit?</a:t>
            </a:r>
          </a:p>
          <a:p>
            <a:endParaRPr lang="nl-NL" dirty="0"/>
          </a:p>
          <a:p>
            <a:pPr lvl="1"/>
            <a:r>
              <a:rPr lang="nl-NL" dirty="0"/>
              <a:t>Benoem aantal voorbeelden</a:t>
            </a:r>
          </a:p>
          <a:p>
            <a:endParaRPr lang="nl-NL" dirty="0"/>
          </a:p>
          <a:p>
            <a:r>
              <a:rPr lang="nl-NL" dirty="0"/>
              <a:t>Wat is culturele diversiteit?</a:t>
            </a:r>
          </a:p>
          <a:p>
            <a:endParaRPr lang="nl-NL" dirty="0"/>
          </a:p>
          <a:p>
            <a:r>
              <a:rPr lang="nl-NL" dirty="0"/>
              <a:t>Wat verstaan wij onder multiculturele samenleving?</a:t>
            </a:r>
          </a:p>
          <a:p>
            <a:endParaRPr lang="nl-NL" dirty="0"/>
          </a:p>
          <a:p>
            <a:r>
              <a:rPr lang="nl-NL" dirty="0"/>
              <a:t>Wat voor invloed heeft diversiteit op je toekomstige beroep?</a:t>
            </a:r>
          </a:p>
        </p:txBody>
      </p:sp>
      <p:pic>
        <p:nvPicPr>
          <p:cNvPr id="5" name="Afbeelding 4" descr="Afbeelding met klok, kamer&#10;&#10;Automatisch gegenereerde beschrijving">
            <a:extLst>
              <a:ext uri="{FF2B5EF4-FFF2-40B4-BE49-F238E27FC236}">
                <a16:creationId xmlns:a16="http://schemas.microsoft.com/office/drawing/2014/main" id="{DE2157EE-3F87-9747-8543-DC93C26604FE}"/>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301355" y="2052918"/>
            <a:ext cx="3496995" cy="2366962"/>
          </a:xfrm>
          <a:prstGeom prst="rect">
            <a:avLst/>
          </a:prstGeom>
        </p:spPr>
      </p:pic>
    </p:spTree>
    <p:extLst>
      <p:ext uri="{BB962C8B-B14F-4D97-AF65-F5344CB8AC3E}">
        <p14:creationId xmlns:p14="http://schemas.microsoft.com/office/powerpoint/2010/main" val="159718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F64C4-0518-5948-8211-AD169FFCE21B}"/>
              </a:ext>
            </a:extLst>
          </p:cNvPr>
          <p:cNvSpPr>
            <a:spLocks noGrp="1"/>
          </p:cNvSpPr>
          <p:nvPr>
            <p:ph type="title"/>
          </p:nvPr>
        </p:nvSpPr>
        <p:spPr/>
        <p:txBody>
          <a:bodyPr/>
          <a:lstStyle/>
          <a:p>
            <a:r>
              <a:rPr lang="nl-NL" dirty="0"/>
              <a:t>Filmpje</a:t>
            </a:r>
            <a:r>
              <a:rPr lang="nl-NL" dirty="0">
                <a:sym typeface="Wingdings" pitchFamily="2" charset="2"/>
              </a:rPr>
              <a:t> veelkleurig </a:t>
            </a:r>
            <a:r>
              <a:rPr lang="nl-NL" dirty="0" err="1">
                <a:sym typeface="Wingdings" pitchFamily="2" charset="2"/>
              </a:rPr>
              <a:t>nederland</a:t>
            </a:r>
            <a:r>
              <a:rPr lang="nl-NL" dirty="0">
                <a:sym typeface="Wingdings" pitchFamily="2" charset="2"/>
              </a:rPr>
              <a:t> </a:t>
            </a:r>
            <a:r>
              <a:rPr lang="nl-NL" dirty="0"/>
              <a:t> </a:t>
            </a:r>
          </a:p>
        </p:txBody>
      </p:sp>
      <p:sp>
        <p:nvSpPr>
          <p:cNvPr id="3" name="Tijdelijke aanduiding voor inhoud 2">
            <a:extLst>
              <a:ext uri="{FF2B5EF4-FFF2-40B4-BE49-F238E27FC236}">
                <a16:creationId xmlns:a16="http://schemas.microsoft.com/office/drawing/2014/main" id="{8317430F-B3D1-1941-8399-C143A3F0BB7F}"/>
              </a:ext>
            </a:extLst>
          </p:cNvPr>
          <p:cNvSpPr>
            <a:spLocks noGrp="1"/>
          </p:cNvSpPr>
          <p:nvPr>
            <p:ph idx="1"/>
          </p:nvPr>
        </p:nvSpPr>
        <p:spPr/>
        <p:txBody>
          <a:bodyPr/>
          <a:lstStyle/>
          <a:p>
            <a:r>
              <a:rPr lang="nl-NL" dirty="0">
                <a:hlinkClick r:id="rId3"/>
              </a:rPr>
              <a:t>https://schooltv.nl/video/kinderkast-nominatie-het-klokhuis-canon-veelkleurig-nederland/</a:t>
            </a:r>
            <a:endParaRPr lang="nl-NL" dirty="0"/>
          </a:p>
          <a:p>
            <a:endParaRPr lang="nl-NL" dirty="0"/>
          </a:p>
          <a:p>
            <a:endParaRPr lang="nl-NL" dirty="0"/>
          </a:p>
        </p:txBody>
      </p:sp>
    </p:spTree>
    <p:extLst>
      <p:ext uri="{BB962C8B-B14F-4D97-AF65-F5344CB8AC3E}">
        <p14:creationId xmlns:p14="http://schemas.microsoft.com/office/powerpoint/2010/main" val="214586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14013-A10E-6549-B647-DA38F4675CB3}"/>
              </a:ext>
            </a:extLst>
          </p:cNvPr>
          <p:cNvSpPr>
            <a:spLocks noGrp="1"/>
          </p:cNvSpPr>
          <p:nvPr>
            <p:ph type="title"/>
          </p:nvPr>
        </p:nvSpPr>
        <p:spPr/>
        <p:txBody>
          <a:bodyPr/>
          <a:lstStyle/>
          <a:p>
            <a:r>
              <a:rPr lang="nl-NL" dirty="0"/>
              <a:t>Theorie Land van herkomst </a:t>
            </a:r>
          </a:p>
        </p:txBody>
      </p:sp>
      <p:sp>
        <p:nvSpPr>
          <p:cNvPr id="3" name="Tijdelijke aanduiding voor inhoud 2">
            <a:extLst>
              <a:ext uri="{FF2B5EF4-FFF2-40B4-BE49-F238E27FC236}">
                <a16:creationId xmlns:a16="http://schemas.microsoft.com/office/drawing/2014/main" id="{4F3FDC48-41AB-FC42-B210-A2001EF35390}"/>
              </a:ext>
            </a:extLst>
          </p:cNvPr>
          <p:cNvSpPr>
            <a:spLocks noGrp="1"/>
          </p:cNvSpPr>
          <p:nvPr>
            <p:ph idx="1"/>
          </p:nvPr>
        </p:nvSpPr>
        <p:spPr/>
        <p:txBody>
          <a:bodyPr>
            <a:normAutofit/>
          </a:bodyPr>
          <a:lstStyle/>
          <a:p>
            <a:pPr marL="0" indent="0">
              <a:buNone/>
            </a:pPr>
            <a:r>
              <a:rPr lang="nl-NL" sz="2400" b="1" i="1" dirty="0"/>
              <a:t>Naast de autochtone Nederlanders zijn de grootste bevolkingsgroepen in ons land afkomstig uit?</a:t>
            </a:r>
          </a:p>
          <a:p>
            <a:r>
              <a:rPr lang="nl-NL" sz="2400" b="1" i="1" dirty="0"/>
              <a:t>Suriname</a:t>
            </a:r>
          </a:p>
          <a:p>
            <a:r>
              <a:rPr lang="nl-NL" sz="2400" b="1" i="1" dirty="0"/>
              <a:t>Antillen</a:t>
            </a:r>
          </a:p>
          <a:p>
            <a:r>
              <a:rPr lang="nl-NL" sz="2400" b="1" i="1" dirty="0"/>
              <a:t>Marokko</a:t>
            </a:r>
          </a:p>
          <a:p>
            <a:r>
              <a:rPr lang="nl-NL" sz="2400" b="1" i="1" dirty="0"/>
              <a:t>Turkije</a:t>
            </a:r>
          </a:p>
          <a:p>
            <a:endParaRPr lang="nl-NL" sz="2400" b="1" i="1" dirty="0"/>
          </a:p>
          <a:p>
            <a:r>
              <a:rPr lang="nl-NL" sz="2400" b="1" i="1" dirty="0"/>
              <a:t>In de boven genoemde landen wie is voornamelijk verantwoordelijk voor de opvoeding?</a:t>
            </a:r>
          </a:p>
        </p:txBody>
      </p:sp>
      <p:pic>
        <p:nvPicPr>
          <p:cNvPr id="4" name="Afbeelding 3">
            <a:extLst>
              <a:ext uri="{FF2B5EF4-FFF2-40B4-BE49-F238E27FC236}">
                <a16:creationId xmlns:a16="http://schemas.microsoft.com/office/drawing/2014/main" id="{842F72CE-5693-4F49-B47C-6586CD257762}"/>
              </a:ext>
            </a:extLst>
          </p:cNvPr>
          <p:cNvPicPr>
            <a:picLocks noChangeAspect="1"/>
          </p:cNvPicPr>
          <p:nvPr/>
        </p:nvPicPr>
        <p:blipFill>
          <a:blip r:embed="rId3"/>
          <a:stretch>
            <a:fillRect/>
          </a:stretch>
        </p:blipFill>
        <p:spPr>
          <a:xfrm>
            <a:off x="7723413" y="2949120"/>
            <a:ext cx="3927847" cy="1678215"/>
          </a:xfrm>
          <a:prstGeom prst="rect">
            <a:avLst/>
          </a:prstGeom>
        </p:spPr>
      </p:pic>
    </p:spTree>
    <p:extLst>
      <p:ext uri="{BB962C8B-B14F-4D97-AF65-F5344CB8AC3E}">
        <p14:creationId xmlns:p14="http://schemas.microsoft.com/office/powerpoint/2010/main" val="152914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8D251-48DB-A844-AF2D-1E024E326B10}"/>
              </a:ext>
            </a:extLst>
          </p:cNvPr>
          <p:cNvSpPr>
            <a:spLocks noGrp="1"/>
          </p:cNvSpPr>
          <p:nvPr>
            <p:ph type="title"/>
          </p:nvPr>
        </p:nvSpPr>
        <p:spPr/>
        <p:txBody>
          <a:bodyPr/>
          <a:lstStyle/>
          <a:p>
            <a:r>
              <a:rPr lang="nl-NL" dirty="0"/>
              <a:t>Theorie levensbeschouwing </a:t>
            </a:r>
            <a:br>
              <a:rPr lang="nl-NL" dirty="0"/>
            </a:br>
            <a:endParaRPr lang="nl-NL" dirty="0"/>
          </a:p>
        </p:txBody>
      </p:sp>
      <p:sp>
        <p:nvSpPr>
          <p:cNvPr id="3" name="Tijdelijke aanduiding voor inhoud 2">
            <a:extLst>
              <a:ext uri="{FF2B5EF4-FFF2-40B4-BE49-F238E27FC236}">
                <a16:creationId xmlns:a16="http://schemas.microsoft.com/office/drawing/2014/main" id="{47E7AA90-98B0-BF4C-A4C2-093175861E96}"/>
              </a:ext>
            </a:extLst>
          </p:cNvPr>
          <p:cNvSpPr>
            <a:spLocks noGrp="1"/>
          </p:cNvSpPr>
          <p:nvPr>
            <p:ph idx="1"/>
          </p:nvPr>
        </p:nvSpPr>
        <p:spPr>
          <a:xfrm>
            <a:off x="1103312" y="2052918"/>
            <a:ext cx="9404723" cy="4547907"/>
          </a:xfrm>
        </p:spPr>
        <p:txBody>
          <a:bodyPr/>
          <a:lstStyle/>
          <a:p>
            <a:r>
              <a:rPr lang="nl-NL" dirty="0"/>
              <a:t>Levensbeschouwing</a:t>
            </a:r>
            <a:r>
              <a:rPr lang="nl-NL" dirty="0">
                <a:sym typeface="Wingdings" pitchFamily="2" charset="2"/>
              </a:rPr>
              <a:t> is het samenhangend geheel aan opvattingen over het leven, waar mensen zingeving aan ontleden.</a:t>
            </a:r>
          </a:p>
          <a:p>
            <a:endParaRPr lang="nl-NL" dirty="0">
              <a:sym typeface="Wingdings" pitchFamily="2" charset="2"/>
            </a:endParaRPr>
          </a:p>
          <a:p>
            <a:pPr lvl="1"/>
            <a:r>
              <a:rPr lang="nl-NL" dirty="0" err="1">
                <a:sym typeface="Wingdings" pitchFamily="2" charset="2"/>
              </a:rPr>
              <a:t>V.b</a:t>
            </a:r>
            <a:r>
              <a:rPr lang="nl-NL" dirty="0">
                <a:sym typeface="Wingdings" pitchFamily="2" charset="2"/>
              </a:rPr>
              <a:t> de moeder van Anne is katholiek en gaat elke zondag naar de kerk. </a:t>
            </a:r>
          </a:p>
          <a:p>
            <a:pPr marL="457200" lvl="1" indent="0">
              <a:buNone/>
            </a:pPr>
            <a:endParaRPr lang="nl-NL" dirty="0">
              <a:sym typeface="Wingdings" pitchFamily="2" charset="2"/>
            </a:endParaRPr>
          </a:p>
          <a:p>
            <a:r>
              <a:rPr lang="nl-NL" dirty="0">
                <a:sym typeface="Wingdings" pitchFamily="2" charset="2"/>
              </a:rPr>
              <a:t>Een levensbeschouwing of levensovertuiging geeft inhoud aan iemands gedrag in het dagelijkse leven.</a:t>
            </a:r>
          </a:p>
          <a:p>
            <a:endParaRPr lang="nl-NL" dirty="0">
              <a:sym typeface="Wingdings" pitchFamily="2" charset="2"/>
            </a:endParaRPr>
          </a:p>
          <a:p>
            <a:r>
              <a:rPr lang="nl-NL" dirty="0">
                <a:sym typeface="Wingdings" pitchFamily="2" charset="2"/>
              </a:rPr>
              <a:t>Levensbeschouwing heeft niet altijd te maken met een religie.  </a:t>
            </a:r>
          </a:p>
          <a:p>
            <a:pPr lvl="1"/>
            <a:r>
              <a:rPr lang="nl-NL" dirty="0" err="1">
                <a:sym typeface="Wingdings" pitchFamily="2" charset="2"/>
              </a:rPr>
              <a:t>V.b</a:t>
            </a:r>
            <a:r>
              <a:rPr lang="nl-NL" dirty="0">
                <a:sym typeface="Wingdings" pitchFamily="2" charset="2"/>
              </a:rPr>
              <a:t> geen vlees eten </a:t>
            </a:r>
            <a:endParaRPr lang="nl-NL" dirty="0"/>
          </a:p>
        </p:txBody>
      </p:sp>
      <p:pic>
        <p:nvPicPr>
          <p:cNvPr id="5" name="Afbeelding 4">
            <a:extLst>
              <a:ext uri="{FF2B5EF4-FFF2-40B4-BE49-F238E27FC236}">
                <a16:creationId xmlns:a16="http://schemas.microsoft.com/office/drawing/2014/main" id="{52E0880F-BC70-1446-8A69-93FDA0422D32}"/>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0040938" y="3412106"/>
            <a:ext cx="2095500" cy="4298382"/>
          </a:xfrm>
          <a:prstGeom prst="rect">
            <a:avLst/>
          </a:prstGeom>
        </p:spPr>
      </p:pic>
    </p:spTree>
    <p:extLst>
      <p:ext uri="{BB962C8B-B14F-4D97-AF65-F5344CB8AC3E}">
        <p14:creationId xmlns:p14="http://schemas.microsoft.com/office/powerpoint/2010/main" val="22124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3FAE8-6144-824A-9561-4870D5C9E89B}"/>
              </a:ext>
            </a:extLst>
          </p:cNvPr>
          <p:cNvSpPr>
            <a:spLocks noGrp="1"/>
          </p:cNvSpPr>
          <p:nvPr>
            <p:ph type="title"/>
          </p:nvPr>
        </p:nvSpPr>
        <p:spPr/>
        <p:txBody>
          <a:bodyPr/>
          <a:lstStyle/>
          <a:p>
            <a:r>
              <a:rPr lang="nl-NL" dirty="0"/>
              <a:t>Drie wereldgodsdiensten </a:t>
            </a:r>
          </a:p>
        </p:txBody>
      </p:sp>
      <p:pic>
        <p:nvPicPr>
          <p:cNvPr id="4" name="Onlinemedia 3" descr="Drie godsdiensten in Jeruzalem">
            <a:hlinkClick r:id="" action="ppaction://media"/>
            <a:extLst>
              <a:ext uri="{FF2B5EF4-FFF2-40B4-BE49-F238E27FC236}">
                <a16:creationId xmlns:a16="http://schemas.microsoft.com/office/drawing/2014/main" id="{EC6DD699-783B-934B-A441-1F43BADD06D0}"/>
              </a:ext>
            </a:extLst>
          </p:cNvPr>
          <p:cNvPicPr>
            <a:picLocks noGrp="1" noRot="1" noChangeAspect="1"/>
          </p:cNvPicPr>
          <p:nvPr>
            <p:ph idx="1"/>
            <a:videoFile r:link="rId1"/>
          </p:nvPr>
        </p:nvPicPr>
        <p:blipFill>
          <a:blip r:embed="rId3"/>
          <a:stretch>
            <a:fillRect/>
          </a:stretch>
        </p:blipFill>
        <p:spPr>
          <a:xfrm>
            <a:off x="1847850" y="2052638"/>
            <a:ext cx="7459663" cy="4195762"/>
          </a:xfrm>
          <a:prstGeom prst="rect">
            <a:avLst/>
          </a:prstGeom>
        </p:spPr>
      </p:pic>
    </p:spTree>
    <p:extLst>
      <p:ext uri="{BB962C8B-B14F-4D97-AF65-F5344CB8AC3E}">
        <p14:creationId xmlns:p14="http://schemas.microsoft.com/office/powerpoint/2010/main" val="68038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C28D0172-F2E0-4763-9C35-F02266495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DF6FB2B2-CE21-407F-B22E-302DADC2C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4723612-7F12-6544-998B-28AD47DFA41A}"/>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lnSpc>
                <a:spcPct val="90000"/>
              </a:lnSpc>
            </a:pPr>
            <a:r>
              <a:rPr lang="en-US" sz="6200" b="0" i="0" kern="1200" dirty="0">
                <a:solidFill>
                  <a:schemeClr val="tx2"/>
                </a:solidFill>
                <a:latin typeface="+mj-lt"/>
                <a:ea typeface="+mj-ea"/>
                <a:cs typeface="+mj-cs"/>
              </a:rPr>
              <a:t>Wat </a:t>
            </a:r>
            <a:r>
              <a:rPr lang="en-US" sz="6200" b="0" i="0" kern="1200" dirty="0" err="1">
                <a:solidFill>
                  <a:schemeClr val="tx2"/>
                </a:solidFill>
                <a:latin typeface="+mj-lt"/>
                <a:ea typeface="+mj-ea"/>
                <a:cs typeface="+mj-cs"/>
              </a:rPr>
              <a:t>denken</a:t>
            </a:r>
            <a:r>
              <a:rPr lang="en-US" sz="6200" b="0" i="0" kern="1200" dirty="0">
                <a:solidFill>
                  <a:schemeClr val="tx2"/>
                </a:solidFill>
                <a:latin typeface="+mj-lt"/>
                <a:ea typeface="+mj-ea"/>
                <a:cs typeface="+mj-cs"/>
              </a:rPr>
              <a:t> </a:t>
            </a:r>
            <a:r>
              <a:rPr lang="en-US" sz="6200" b="0" i="0" kern="1200" dirty="0" err="1">
                <a:solidFill>
                  <a:schemeClr val="tx2"/>
                </a:solidFill>
                <a:latin typeface="+mj-lt"/>
                <a:ea typeface="+mj-ea"/>
                <a:cs typeface="+mj-cs"/>
              </a:rPr>
              <a:t>jullie</a:t>
            </a:r>
            <a:r>
              <a:rPr lang="en-US" sz="6200" b="0" i="0" kern="1200" dirty="0">
                <a:solidFill>
                  <a:schemeClr val="tx2"/>
                </a:solidFill>
                <a:latin typeface="+mj-lt"/>
                <a:ea typeface="+mj-ea"/>
                <a:cs typeface="+mj-cs"/>
              </a:rPr>
              <a:t> </a:t>
            </a:r>
            <a:r>
              <a:rPr lang="en-US" sz="6200" b="0" i="0" kern="1200" dirty="0" err="1">
                <a:solidFill>
                  <a:schemeClr val="tx2"/>
                </a:solidFill>
                <a:latin typeface="+mj-lt"/>
                <a:ea typeface="+mj-ea"/>
                <a:cs typeface="+mj-cs"/>
              </a:rPr>
              <a:t>zijn</a:t>
            </a:r>
            <a:r>
              <a:rPr lang="en-US" sz="6200" b="0" i="0" kern="1200" dirty="0">
                <a:solidFill>
                  <a:schemeClr val="tx2"/>
                </a:solidFill>
                <a:latin typeface="+mj-lt"/>
                <a:ea typeface="+mj-ea"/>
                <a:cs typeface="+mj-cs"/>
              </a:rPr>
              <a:t> de </a:t>
            </a:r>
            <a:r>
              <a:rPr lang="en-US" sz="6200" b="0" i="0" kern="1200" dirty="0" err="1">
                <a:solidFill>
                  <a:schemeClr val="tx2"/>
                </a:solidFill>
                <a:latin typeface="+mj-lt"/>
                <a:ea typeface="+mj-ea"/>
                <a:cs typeface="+mj-cs"/>
              </a:rPr>
              <a:t>verschillen</a:t>
            </a:r>
            <a:r>
              <a:rPr lang="en-US" sz="6200" b="0" i="0" kern="1200" dirty="0">
                <a:solidFill>
                  <a:schemeClr val="tx2"/>
                </a:solidFill>
                <a:latin typeface="+mj-lt"/>
                <a:ea typeface="+mj-ea"/>
                <a:cs typeface="+mj-cs"/>
              </a:rPr>
              <a:t> </a:t>
            </a:r>
            <a:r>
              <a:rPr lang="en-US" sz="6200" b="0" i="0" kern="1200" dirty="0" err="1">
                <a:solidFill>
                  <a:schemeClr val="tx2"/>
                </a:solidFill>
                <a:latin typeface="+mj-lt"/>
                <a:ea typeface="+mj-ea"/>
                <a:cs typeface="+mj-cs"/>
              </a:rPr>
              <a:t>en</a:t>
            </a:r>
            <a:r>
              <a:rPr lang="en-US" sz="6200" b="0" i="0" kern="1200" dirty="0">
                <a:solidFill>
                  <a:schemeClr val="tx2"/>
                </a:solidFill>
                <a:latin typeface="+mj-lt"/>
                <a:ea typeface="+mj-ea"/>
                <a:cs typeface="+mj-cs"/>
              </a:rPr>
              <a:t> </a:t>
            </a:r>
            <a:r>
              <a:rPr lang="en-US" sz="6200" b="0" i="0" kern="1200" dirty="0" err="1">
                <a:solidFill>
                  <a:schemeClr val="tx2"/>
                </a:solidFill>
                <a:latin typeface="+mj-lt"/>
                <a:ea typeface="+mj-ea"/>
                <a:cs typeface="+mj-cs"/>
              </a:rPr>
              <a:t>overeenkomsten</a:t>
            </a:r>
            <a:r>
              <a:rPr lang="en-US" sz="6200" b="0" i="0" kern="1200" dirty="0">
                <a:solidFill>
                  <a:schemeClr val="tx2"/>
                </a:solidFill>
                <a:latin typeface="+mj-lt"/>
                <a:ea typeface="+mj-ea"/>
                <a:cs typeface="+mj-cs"/>
              </a:rPr>
              <a:t> </a:t>
            </a:r>
            <a:r>
              <a:rPr lang="en-US" sz="6200" b="0" i="0" kern="1200" dirty="0" err="1">
                <a:solidFill>
                  <a:schemeClr val="tx2"/>
                </a:solidFill>
                <a:latin typeface="+mj-lt"/>
                <a:ea typeface="+mj-ea"/>
                <a:cs typeface="+mj-cs"/>
              </a:rPr>
              <a:t>tussen</a:t>
            </a:r>
            <a:r>
              <a:rPr lang="en-US" sz="6200" b="0" i="0" kern="1200" dirty="0">
                <a:solidFill>
                  <a:schemeClr val="tx2"/>
                </a:solidFill>
                <a:latin typeface="+mj-lt"/>
                <a:ea typeface="+mj-ea"/>
                <a:cs typeface="+mj-cs"/>
              </a:rPr>
              <a:t> </a:t>
            </a:r>
            <a:r>
              <a:rPr lang="en-US" sz="6200" b="0" i="0" kern="1200" dirty="0" err="1">
                <a:solidFill>
                  <a:schemeClr val="tx2"/>
                </a:solidFill>
                <a:latin typeface="+mj-lt"/>
                <a:ea typeface="+mj-ea"/>
                <a:cs typeface="+mj-cs"/>
              </a:rPr>
              <a:t>godsdiensten</a:t>
            </a:r>
            <a:r>
              <a:rPr lang="en-US" sz="6200" b="0" i="0" kern="1200" dirty="0">
                <a:solidFill>
                  <a:schemeClr val="tx2"/>
                </a:solidFill>
                <a:latin typeface="+mj-lt"/>
                <a:ea typeface="+mj-ea"/>
                <a:cs typeface="+mj-cs"/>
              </a:rPr>
              <a:t>?</a:t>
            </a:r>
          </a:p>
        </p:txBody>
      </p:sp>
    </p:spTree>
    <p:extLst>
      <p:ext uri="{BB962C8B-B14F-4D97-AF65-F5344CB8AC3E}">
        <p14:creationId xmlns:p14="http://schemas.microsoft.com/office/powerpoint/2010/main" val="42241727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6BE820959FE94AAA8733DABD810C8C" ma:contentTypeVersion="2" ma:contentTypeDescription="Een nieuw document maken." ma:contentTypeScope="" ma:versionID="c92ab4e9550f8fb0b69ccd2dfb47e777">
  <xsd:schema xmlns:xsd="http://www.w3.org/2001/XMLSchema" xmlns:xs="http://www.w3.org/2001/XMLSchema" xmlns:p="http://schemas.microsoft.com/office/2006/metadata/properties" xmlns:ns2="01223b60-63e6-4875-a8f7-baba26dd86ab" targetNamespace="http://schemas.microsoft.com/office/2006/metadata/properties" ma:root="true" ma:fieldsID="0203319708224732e97b23e78d2c212b" ns2:_="">
    <xsd:import namespace="01223b60-63e6-4875-a8f7-baba26dd86a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23b60-63e6-4875-a8f7-baba26dd8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01C346-CBA1-463C-80A2-BF041040812E}"/>
</file>

<file path=customXml/itemProps2.xml><?xml version="1.0" encoding="utf-8"?>
<ds:datastoreItem xmlns:ds="http://schemas.openxmlformats.org/officeDocument/2006/customXml" ds:itemID="{C4F7EE14-62EF-40C7-A4AC-7D7777EC2401}">
  <ds:schemaRefs>
    <ds:schemaRef ds:uri="http://schemas.microsoft.com/sharepoint/v3/contenttype/forms"/>
  </ds:schemaRefs>
</ds:datastoreItem>
</file>

<file path=customXml/itemProps3.xml><?xml version="1.0" encoding="utf-8"?>
<ds:datastoreItem xmlns:ds="http://schemas.openxmlformats.org/officeDocument/2006/customXml" ds:itemID="{137AE5A7-46E6-4221-A408-12E2FA70C9E2}">
  <ds:schemaRefs>
    <ds:schemaRef ds:uri="http://schemas.microsoft.com/office/2006/metadata/properties"/>
    <ds:schemaRef ds:uri="baa8c48b-5f73-4068-bac6-831706ff2add"/>
    <ds:schemaRef ds:uri="http://schemas.microsoft.com/office/2006/documentManagement/types"/>
    <ds:schemaRef ds:uri="ae88b579-0995-42e4-96ef-e06a7a57ddf9"/>
    <ds:schemaRef ds:uri="http://purl.org/dc/dcmitype/"/>
    <ds:schemaRef ds:uri="http://schemas.openxmlformats.org/package/2006/metadata/core-properties"/>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48</TotalTime>
  <Words>523</Words>
  <Application>Microsoft Office PowerPoint</Application>
  <PresentationFormat>Breedbeeld</PresentationFormat>
  <Paragraphs>96</Paragraphs>
  <Slides>12</Slides>
  <Notes>6</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Century Gothic</vt:lpstr>
      <vt:lpstr>Wingdings</vt:lpstr>
      <vt:lpstr>Wingdings 3</vt:lpstr>
      <vt:lpstr>Ion</vt:lpstr>
      <vt:lpstr>Pedagogiek/diversiteit</vt:lpstr>
      <vt:lpstr>Lesprogramma </vt:lpstr>
      <vt:lpstr>Lesdoelen </vt:lpstr>
      <vt:lpstr>Terugblik </vt:lpstr>
      <vt:lpstr>Filmpje veelkleurig nederland  </vt:lpstr>
      <vt:lpstr>Theorie Land van herkomst </vt:lpstr>
      <vt:lpstr>Theorie levensbeschouwing  </vt:lpstr>
      <vt:lpstr>Drie wereldgodsdiensten </vt:lpstr>
      <vt:lpstr>Wat denken jullie zijn de verschillen en overeenkomsten tussen godsdiensten?</vt:lpstr>
      <vt:lpstr>Tweetallen- opdracht ‘ cultuur of geloof in beeld’  </vt:lpstr>
      <vt:lpstr>Waar wordt er op gelet bij het presenteren?</vt:lpstr>
      <vt:lpstr>Afsluiten en vooruitblikken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Pedagogiek/diversiteit</dc:title>
  <dc:creator>Li-Any biezen</dc:creator>
  <cp:lastModifiedBy>Btisame el Ajjouri</cp:lastModifiedBy>
  <cp:revision>11</cp:revision>
  <dcterms:created xsi:type="dcterms:W3CDTF">2019-11-21T11:14:25Z</dcterms:created>
  <dcterms:modified xsi:type="dcterms:W3CDTF">2020-06-22T12:01:04Z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0x010100166BE820959FE94AAA8733DABD810C8C</vt:lpwstr>
  </property>
</Properties>
</file>