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4"/>
  </p:sldMasterIdLst>
  <p:notesMasterIdLst>
    <p:notesMasterId r:id="rId10"/>
  </p:notesMasterIdLst>
  <p:sldIdLst>
    <p:sldId id="284" r:id="rId5"/>
    <p:sldId id="322" r:id="rId6"/>
    <p:sldId id="342" r:id="rId7"/>
    <p:sldId id="338" r:id="rId8"/>
    <p:sldId id="339" r:id="rId9"/>
  </p:sldIdLst>
  <p:sldSz cx="9144000" cy="6858000" type="screen4x3"/>
  <p:notesSz cx="6797675" cy="9926638"/>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CEA5"/>
    <a:srgbClr val="338C7A"/>
    <a:srgbClr val="95D4EA"/>
    <a:srgbClr val="00B29C"/>
    <a:srgbClr val="00A590"/>
    <a:srgbClr val="39BBA0"/>
    <a:srgbClr val="58AA85"/>
    <a:srgbClr val="00BFE0"/>
    <a:srgbClr val="81D3EB"/>
    <a:srgbClr val="9DCD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1" autoAdjust="0"/>
    <p:restoredTop sz="85766" autoAdjust="0"/>
  </p:normalViewPr>
  <p:slideViewPr>
    <p:cSldViewPr showGuides="1">
      <p:cViewPr varScale="1">
        <p:scale>
          <a:sx n="75" d="100"/>
          <a:sy n="75" d="100"/>
        </p:scale>
        <p:origin x="1570"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ane Sterrenburg" userId="d1bef802-c91e-4218-b9fa-7ba68a388c33" providerId="ADAL" clId="{2BB0AFB0-0112-454D-A667-FA6E42B5A853}"/>
    <pc:docChg chg="modSld">
      <pc:chgData name="Liane Sterrenburg" userId="d1bef802-c91e-4218-b9fa-7ba68a388c33" providerId="ADAL" clId="{2BB0AFB0-0112-454D-A667-FA6E42B5A853}" dt="2019-11-24T17:25:35.970" v="0" actId="20577"/>
      <pc:docMkLst>
        <pc:docMk/>
      </pc:docMkLst>
      <pc:sldChg chg="modSp">
        <pc:chgData name="Liane Sterrenburg" userId="d1bef802-c91e-4218-b9fa-7ba68a388c33" providerId="ADAL" clId="{2BB0AFB0-0112-454D-A667-FA6E42B5A853}" dt="2019-11-24T17:25:35.970" v="0" actId="20577"/>
        <pc:sldMkLst>
          <pc:docMk/>
          <pc:sldMk cId="3151547708" sldId="325"/>
        </pc:sldMkLst>
        <pc:spChg chg="mod">
          <ac:chgData name="Liane Sterrenburg" userId="d1bef802-c91e-4218-b9fa-7ba68a388c33" providerId="ADAL" clId="{2BB0AFB0-0112-454D-A667-FA6E42B5A853}" dt="2019-11-24T17:25:35.970" v="0" actId="20577"/>
          <ac:spMkLst>
            <pc:docMk/>
            <pc:sldMk cId="3151547708" sldId="325"/>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CCF67E0-9843-47A3-B1AC-15191611B851}" type="datetimeFigureOut">
              <a:rPr lang="nl-NL" smtClean="0"/>
              <a:t>13-9-2021</a:t>
            </a:fld>
            <a:endParaRPr lang="nl-NL" dirty="0"/>
          </a:p>
        </p:txBody>
      </p:sp>
      <p:sp>
        <p:nvSpPr>
          <p:cNvPr id="4" name="Tijdelijke aanduiding voor dia-afbeelding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A31E06A-AB36-4262-A933-D2D54C58D2EE}" type="slidenum">
              <a:rPr lang="nl-NL" smtClean="0"/>
              <a:t>‹nr.›</a:t>
            </a:fld>
            <a:endParaRPr lang="nl-NL" dirty="0"/>
          </a:p>
        </p:txBody>
      </p:sp>
    </p:spTree>
    <p:extLst>
      <p:ext uri="{BB962C8B-B14F-4D97-AF65-F5344CB8AC3E}">
        <p14:creationId xmlns:p14="http://schemas.microsoft.com/office/powerpoint/2010/main" val="3151279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Absenten</a:t>
            </a:r>
          </a:p>
          <a:p>
            <a:r>
              <a:rPr lang="nl-NL" dirty="0"/>
              <a:t>Vragen/mededelingen</a:t>
            </a: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1</a:t>
            </a:fld>
            <a:endParaRPr lang="nl-NL" dirty="0"/>
          </a:p>
        </p:txBody>
      </p:sp>
    </p:spTree>
    <p:extLst>
      <p:ext uri="{BB962C8B-B14F-4D97-AF65-F5344CB8AC3E}">
        <p14:creationId xmlns:p14="http://schemas.microsoft.com/office/powerpoint/2010/main" val="1900068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2</a:t>
            </a:fld>
            <a:endParaRPr lang="nl-NL" dirty="0"/>
          </a:p>
        </p:txBody>
      </p:sp>
    </p:spTree>
    <p:extLst>
      <p:ext uri="{BB962C8B-B14F-4D97-AF65-F5344CB8AC3E}">
        <p14:creationId xmlns:p14="http://schemas.microsoft.com/office/powerpoint/2010/main" val="1570833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effectLst/>
              </a:rPr>
              <a:t>Op school zijn er allerlei situaties waarin je toezicht houdt. Bijvoorbeeld bij het overblijven. Of bij het afnemen van toetsen. Soms moet je even kort de klas overnemen. Hierbij voer je de regels van de school uit. Je toont overwicht en je grijpt waar nodig in. In deze 3 opdrachten laat je zien dat je toezicht en begeleiding buiten de lessen kunt uitvoeren. Je stelt je hierbij proactief op en zorgt ervoor dat je de regels en protocollen voor deze situatie kent. Je voert het toezicht en de begeleiding in onderstaande situaties uit.</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3</a:t>
            </a:fld>
            <a:endParaRPr lang="nl-NL" dirty="0"/>
          </a:p>
        </p:txBody>
      </p:sp>
    </p:spTree>
    <p:extLst>
      <p:ext uri="{BB962C8B-B14F-4D97-AF65-F5344CB8AC3E}">
        <p14:creationId xmlns:p14="http://schemas.microsoft.com/office/powerpoint/2010/main" val="4070562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457200" indent="-457200">
              <a:buAutoNum type="arabicPeriod"/>
            </a:pPr>
            <a:r>
              <a:rPr lang="nl-NL" dirty="0"/>
              <a:t>Maak een persoonlijk leerdoel voor de komende periode en een actieplan</a:t>
            </a:r>
          </a:p>
          <a:p>
            <a:pPr marL="457200" indent="-457200">
              <a:buAutoNum type="arabicPeriod"/>
            </a:pPr>
            <a:r>
              <a:rPr lang="nl-NL" dirty="0"/>
              <a:t>Maak afspraken met jezelf en plan data voor de uitvoering van je </a:t>
            </a:r>
            <a:r>
              <a:rPr lang="nl-NL" dirty="0" err="1"/>
              <a:t>bpv</a:t>
            </a:r>
            <a:r>
              <a:rPr lang="nl-NL" dirty="0"/>
              <a:t> opdrachten</a:t>
            </a:r>
          </a:p>
          <a:p>
            <a:pPr marL="457200" indent="-457200">
              <a:buAutoNum type="arabicPeriod"/>
            </a:pPr>
            <a:r>
              <a:rPr lang="nl-NL" dirty="0"/>
              <a:t>Maak een voorstel voor de BPV en overleg </a:t>
            </a:r>
          </a:p>
          <a:p>
            <a:pPr marL="457200" indent="-457200">
              <a:buAutoNum type="arabicPeriod"/>
            </a:pPr>
            <a:r>
              <a:rPr lang="nl-NL" dirty="0"/>
              <a:t>Check of blok 5 is afgerond zo niet doe er wat aan, zodat je verder kunt </a:t>
            </a:r>
          </a:p>
          <a:p>
            <a:pPr marL="457200" indent="-457200">
              <a:buAutoNum type="arabicPeriod"/>
            </a:pPr>
            <a:r>
              <a:rPr lang="nl-NL" dirty="0"/>
              <a:t>Lees</a:t>
            </a:r>
            <a:r>
              <a:rPr lang="nl-NL" baseline="0" dirty="0"/>
              <a:t> de studiehandleiding</a:t>
            </a:r>
          </a:p>
          <a:p>
            <a:pPr marL="457200" indent="-457200">
              <a:buAutoNum type="arabicPeriod"/>
            </a:pPr>
            <a:r>
              <a:rPr lang="nl-NL" baseline="0" dirty="0"/>
              <a:t>Zorg voor je GO!</a:t>
            </a:r>
            <a:endParaRPr lang="nl-NL" dirty="0"/>
          </a:p>
          <a:p>
            <a:endParaRPr lang="nl-NL" dirty="0"/>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4</a:t>
            </a:fld>
            <a:endParaRPr lang="nl-NL" dirty="0"/>
          </a:p>
        </p:txBody>
      </p:sp>
    </p:spTree>
    <p:extLst>
      <p:ext uri="{BB962C8B-B14F-4D97-AF65-F5344CB8AC3E}">
        <p14:creationId xmlns:p14="http://schemas.microsoft.com/office/powerpoint/2010/main" val="1830620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5</a:t>
            </a:fld>
            <a:endParaRPr lang="nl-NL" dirty="0"/>
          </a:p>
        </p:txBody>
      </p:sp>
    </p:spTree>
    <p:extLst>
      <p:ext uri="{BB962C8B-B14F-4D97-AF65-F5344CB8AC3E}">
        <p14:creationId xmlns:p14="http://schemas.microsoft.com/office/powerpoint/2010/main" val="146345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nl-NL"/>
              <a:t>Klik om de stijl te bewerken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05420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3764923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nl-NL"/>
              <a:t>Klik om de stijl te bewerken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381863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nl-NL"/>
              <a:t>Klik om de stijl te bewerken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291920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763590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de stijl te bewerken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4"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972959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de stijl te bewerken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4"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3015499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969626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nl-NL"/>
              <a:t>Klik om de stijl te bewerken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834329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Logo animatie">
    <p:spTree>
      <p:nvGrpSpPr>
        <p:cNvPr id="1" name=""/>
        <p:cNvGrpSpPr/>
        <p:nvPr/>
      </p:nvGrpSpPr>
      <p:grpSpPr>
        <a:xfrm>
          <a:off x="0" y="0"/>
          <a:ext cx="0" cy="0"/>
          <a:chOff x="0" y="0"/>
          <a:chExt cx="0" cy="0"/>
        </a:xfrm>
      </p:grpSpPr>
      <p:sp>
        <p:nvSpPr>
          <p:cNvPr id="30"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1"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32"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33" name="Groep 32"/>
          <p:cNvGrpSpPr/>
          <p:nvPr userDrawn="1"/>
        </p:nvGrpSpPr>
        <p:grpSpPr>
          <a:xfrm>
            <a:off x="2892426" y="1908175"/>
            <a:ext cx="3340099" cy="3024188"/>
            <a:chOff x="2892426" y="1908175"/>
            <a:chExt cx="3340099" cy="3024188"/>
          </a:xfrm>
        </p:grpSpPr>
        <p:sp>
          <p:nvSpPr>
            <p:cNvPr id="34"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5"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6"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7"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8"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9"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0"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1"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2"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3"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4"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nvGrpSpPr>
            <p:cNvPr id="45" name="Groep 44"/>
            <p:cNvGrpSpPr/>
            <p:nvPr/>
          </p:nvGrpSpPr>
          <p:grpSpPr>
            <a:xfrm>
              <a:off x="4710113" y="3565525"/>
              <a:ext cx="1095374" cy="322263"/>
              <a:chOff x="4710113" y="3565525"/>
              <a:chExt cx="1095374" cy="322263"/>
            </a:xfrm>
          </p:grpSpPr>
          <p:sp>
            <p:nvSpPr>
              <p:cNvPr id="47"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8"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9"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0"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1"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2"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3"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46"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pic>
        <p:nvPicPr>
          <p:cNvPr id="54" name="Afbeelding 5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93320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30"/>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31"/>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3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30"/>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31"/>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32"/>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750"/>
                                        <p:tgtEl>
                                          <p:spTgt spid="33"/>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1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0" grpId="1" animBg="1"/>
      <p:bldP spid="30" grpId="2" animBg="1"/>
      <p:bldP spid="31" grpId="0" animBg="1"/>
      <p:bldP spid="31" grpId="1" animBg="1"/>
      <p:bldP spid="31" grpId="2" animBg="1"/>
      <p:bldP spid="32" grpId="0" animBg="1"/>
      <p:bldP spid="32" grpId="1" animBg="1"/>
      <p:bldP spid="32" grpId="2"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Logo animatie">
    <p:spTree>
      <p:nvGrpSpPr>
        <p:cNvPr id="1" name=""/>
        <p:cNvGrpSpPr/>
        <p:nvPr/>
      </p:nvGrpSpPr>
      <p:grpSpPr>
        <a:xfrm>
          <a:off x="0" y="0"/>
          <a:ext cx="0" cy="0"/>
          <a:chOff x="0" y="0"/>
          <a:chExt cx="0" cy="0"/>
        </a:xfrm>
      </p:grpSpPr>
      <p:sp>
        <p:nvSpPr>
          <p:cNvPr id="6"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7"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8"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456519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9669682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Logo">
    <p:spTree>
      <p:nvGrpSpPr>
        <p:cNvPr id="1" name=""/>
        <p:cNvGrpSpPr/>
        <p:nvPr/>
      </p:nvGrpSpPr>
      <p:grpSpPr>
        <a:xfrm>
          <a:off x="0" y="0"/>
          <a:ext cx="0" cy="0"/>
          <a:chOff x="0" y="0"/>
          <a:chExt cx="0" cy="0"/>
        </a:xfrm>
      </p:grpSpPr>
      <p:grpSp>
        <p:nvGrpSpPr>
          <p:cNvPr id="3" name="Groep 2"/>
          <p:cNvGrpSpPr/>
          <p:nvPr userDrawn="1"/>
        </p:nvGrpSpPr>
        <p:grpSpPr>
          <a:xfrm>
            <a:off x="3379548" y="2144291"/>
            <a:ext cx="2399654" cy="2555452"/>
            <a:chOff x="2892426" y="1908175"/>
            <a:chExt cx="3340099" cy="3556956"/>
          </a:xfrm>
        </p:grpSpPr>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a:t>Klik om de stijl te bewerken</a:t>
            </a:r>
          </a:p>
        </p:txBody>
      </p:sp>
    </p:spTree>
    <p:extLst>
      <p:ext uri="{BB962C8B-B14F-4D97-AF65-F5344CB8AC3E}">
        <p14:creationId xmlns:p14="http://schemas.microsoft.com/office/powerpoint/2010/main" val="1666707110"/>
      </p:ext>
    </p:extLst>
  </p:cSld>
  <p:clrMapOvr>
    <a:masterClrMapping/>
  </p:clrMapOvr>
  <p:extLst>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29354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47204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8" name="Footer Placeholder 7"/>
          <p:cNvSpPr>
            <a:spLocks noGrp="1"/>
          </p:cNvSpPr>
          <p:nvPr>
            <p:ph type="ftr" sz="quarter" idx="11"/>
          </p:nvPr>
        </p:nvSpPr>
        <p:spPr/>
        <p:txBody>
          <a:bodyPr/>
          <a:lstStyle/>
          <a:p>
            <a:endParaRPr lang="nl-NL" dirty="0"/>
          </a:p>
        </p:txBody>
      </p:sp>
      <p:sp>
        <p:nvSpPr>
          <p:cNvPr id="9" name="Slide Number Placeholder 8"/>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309206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7" name="Date Placeholder 2"/>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3"/>
          <p:cNvSpPr>
            <a:spLocks noGrp="1"/>
          </p:cNvSpPr>
          <p:nvPr>
            <p:ph type="ftr" sz="quarter" idx="11"/>
          </p:nvPr>
        </p:nvSpPr>
        <p:spPr/>
        <p:txBody>
          <a:bodyPr/>
          <a:lstStyle/>
          <a:p>
            <a:endParaRPr lang="nl-NL" dirty="0"/>
          </a:p>
        </p:txBody>
      </p:sp>
      <p:sp>
        <p:nvSpPr>
          <p:cNvPr id="6" name="Slide Number Placeholder 4"/>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2649688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2"/>
          <p:cNvSpPr>
            <a:spLocks noGrp="1"/>
          </p:cNvSpPr>
          <p:nvPr>
            <p:ph type="ftr" sz="quarter" idx="11"/>
          </p:nvPr>
        </p:nvSpPr>
        <p:spPr/>
        <p:txBody>
          <a:bodyPr/>
          <a:lstStyle/>
          <a:p>
            <a:endParaRPr lang="nl-NL" dirty="0"/>
          </a:p>
        </p:txBody>
      </p:sp>
      <p:sp>
        <p:nvSpPr>
          <p:cNvPr id="6" name="Slide Number Placeholder 3"/>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52065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nl-NL"/>
              <a:t>Klik om de stijl te bewerken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5" name="Footer Placeholder 5"/>
          <p:cNvSpPr>
            <a:spLocks noGrp="1"/>
          </p:cNvSpPr>
          <p:nvPr>
            <p:ph type="ftr" sz="quarter" idx="11"/>
          </p:nvPr>
        </p:nvSpPr>
        <p:spPr/>
        <p:txBody>
          <a:bodyPr/>
          <a:lstStyle/>
          <a:p>
            <a:endParaRPr lang="nl-NL" dirty="0"/>
          </a:p>
        </p:txBody>
      </p:sp>
      <p:sp>
        <p:nvSpPr>
          <p:cNvPr id="6" name="Slide Number Placeholder 6"/>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213647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nl-NL"/>
              <a:t>Klik om de stijl te bewerken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C1204EA-3C67-4B4A-B044-8CBC91EF3404}" type="datetimeFigureOut">
              <a:rPr lang="nl-NL" smtClean="0"/>
              <a:t>13-9-2021</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112104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nl-NL"/>
              <a:t>Klik om de stijl te bewerken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C1204EA-3C67-4B4A-B044-8CBC91EF3404}" type="datetimeFigureOut">
              <a:rPr lang="nl-NL" smtClean="0"/>
              <a:t>13-9-2021</a:t>
            </a:fld>
            <a:endParaRPr lang="nl-NL"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E0DA6DDE-0033-49FF-BBC5-0D5ABC2DA1E7}" type="slidenum">
              <a:rPr lang="nl-NL" smtClean="0"/>
              <a:t>‹nr.›</a:t>
            </a:fld>
            <a:endParaRPr lang="nl-NL" dirty="0"/>
          </a:p>
        </p:txBody>
      </p:sp>
    </p:spTree>
    <p:extLst>
      <p:ext uri="{BB962C8B-B14F-4D97-AF65-F5344CB8AC3E}">
        <p14:creationId xmlns:p14="http://schemas.microsoft.com/office/powerpoint/2010/main" val="4110624004"/>
      </p:ext>
    </p:extLst>
  </p:cSld>
  <p:clrMap bg1="dk1" tx1="lt1" bg2="dk2" tx2="lt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 id="2147483830" r:id="rId17"/>
    <p:sldLayoutId id="2147483831" r:id="rId18"/>
    <p:sldLayoutId id="2147483731" r:id="rId19"/>
    <p:sldLayoutId id="2147483661" r:id="rId20"/>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260648"/>
            <a:ext cx="8964488" cy="2308324"/>
          </a:xfrm>
          <a:prstGeom prst="rect">
            <a:avLst/>
          </a:prstGeom>
        </p:spPr>
        <p:txBody>
          <a:bodyPr wrap="square">
            <a:spAutoFit/>
          </a:bodyPr>
          <a:lstStyle/>
          <a:p>
            <a:pPr algn="ctr"/>
            <a:r>
              <a:rPr lang="nl-NL" sz="5400" dirty="0">
                <a:solidFill>
                  <a:srgbClr val="8FCEA5"/>
                </a:solidFill>
              </a:rPr>
              <a:t>Beroepsgerichte </a:t>
            </a:r>
          </a:p>
          <a:p>
            <a:pPr algn="ctr"/>
            <a:r>
              <a:rPr lang="nl-NL" sz="5400" dirty="0">
                <a:solidFill>
                  <a:srgbClr val="8FCEA5"/>
                </a:solidFill>
              </a:rPr>
              <a:t>Sociale vaardigheden</a:t>
            </a:r>
            <a:r>
              <a:rPr lang="nl-NL" dirty="0">
                <a:solidFill>
                  <a:srgbClr val="8FCEA5"/>
                </a:solidFill>
              </a:rPr>
              <a:t/>
            </a:r>
            <a:br>
              <a:rPr lang="nl-NL" dirty="0">
                <a:solidFill>
                  <a:srgbClr val="8FCEA5"/>
                </a:solidFill>
              </a:rPr>
            </a:br>
            <a:r>
              <a:rPr lang="nl-NL" dirty="0">
                <a:solidFill>
                  <a:srgbClr val="8FCEA5"/>
                </a:solidFill>
              </a:rPr>
              <a:t/>
            </a:r>
            <a:br>
              <a:rPr lang="nl-NL" dirty="0">
                <a:solidFill>
                  <a:srgbClr val="8FCEA5"/>
                </a:solidFill>
              </a:rPr>
            </a:br>
            <a:endParaRPr lang="nl-NL" dirty="0">
              <a:solidFill>
                <a:srgbClr val="8FCEA5"/>
              </a:solidFill>
            </a:endParaRPr>
          </a:p>
        </p:txBody>
      </p:sp>
    </p:spTree>
    <p:extLst>
      <p:ext uri="{BB962C8B-B14F-4D97-AF65-F5344CB8AC3E}">
        <p14:creationId xmlns:p14="http://schemas.microsoft.com/office/powerpoint/2010/main" val="964136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NL" dirty="0"/>
              <a:t>Toetsing en afsluiting</a:t>
            </a:r>
          </a:p>
        </p:txBody>
      </p:sp>
      <p:sp>
        <p:nvSpPr>
          <p:cNvPr id="3" name="Tijdelijke aanduiding voor inhoud 5"/>
          <p:cNvSpPr>
            <a:spLocks noGrp="1"/>
          </p:cNvSpPr>
          <p:nvPr>
            <p:ph idx="1"/>
          </p:nvPr>
        </p:nvSpPr>
        <p:spPr>
          <a:xfrm>
            <a:off x="1043608" y="1772816"/>
            <a:ext cx="7715200" cy="4569371"/>
          </a:xfrm>
        </p:spPr>
        <p:txBody>
          <a:bodyPr>
            <a:normAutofit/>
          </a:bodyPr>
          <a:lstStyle/>
          <a:p>
            <a:endParaRPr lang="nl-NL" dirty="0"/>
          </a:p>
          <a:p>
            <a:pPr marL="0" indent="0">
              <a:buNone/>
            </a:pPr>
            <a:endParaRPr lang="nl-NL" dirty="0"/>
          </a:p>
        </p:txBody>
      </p:sp>
      <p:sp>
        <p:nvSpPr>
          <p:cNvPr id="4" name="Rechthoek 3"/>
          <p:cNvSpPr/>
          <p:nvPr/>
        </p:nvSpPr>
        <p:spPr>
          <a:xfrm>
            <a:off x="466224" y="1556792"/>
            <a:ext cx="8066215" cy="2554545"/>
          </a:xfrm>
          <a:prstGeom prst="rect">
            <a:avLst/>
          </a:prstGeom>
        </p:spPr>
        <p:txBody>
          <a:bodyPr wrap="square">
            <a:spAutoFit/>
          </a:bodyPr>
          <a:lstStyle/>
          <a:p>
            <a:pPr lvl="0">
              <a:spcAft>
                <a:spcPts val="0"/>
              </a:spcAft>
            </a:pPr>
            <a:endParaRPr lang="nl-NL" sz="2000" dirty="0"/>
          </a:p>
          <a:p>
            <a:pPr marL="342900" lvl="0" indent="-342900">
              <a:spcAft>
                <a:spcPts val="0"/>
              </a:spcAft>
              <a:buFontTx/>
              <a:buChar char="-"/>
            </a:pPr>
            <a:r>
              <a:rPr lang="nl-NL" sz="2000" dirty="0"/>
              <a:t>Toezicht houden </a:t>
            </a:r>
          </a:p>
          <a:p>
            <a:pPr lvl="1"/>
            <a:r>
              <a:rPr lang="nl-NL" sz="2000" dirty="0">
                <a:sym typeface="Wingdings" panose="05000000000000000000" pitchFamily="2" charset="2"/>
              </a:rPr>
              <a:t> Buiten de klas</a:t>
            </a:r>
            <a:endParaRPr lang="nl-NL" sz="2000" dirty="0"/>
          </a:p>
          <a:p>
            <a:r>
              <a:rPr lang="nl-NL" sz="2000" dirty="0"/>
              <a:t>	</a:t>
            </a:r>
            <a:r>
              <a:rPr lang="nl-NL" sz="2000" dirty="0">
                <a:sym typeface="Wingdings" panose="05000000000000000000" pitchFamily="2" charset="2"/>
              </a:rPr>
              <a:t></a:t>
            </a:r>
            <a:r>
              <a:rPr lang="nl-NL" sz="2000" dirty="0"/>
              <a:t> In de klas (pauzemomenten)</a:t>
            </a:r>
          </a:p>
          <a:p>
            <a:r>
              <a:rPr lang="nl-NL" sz="2000" dirty="0"/>
              <a:t>	</a:t>
            </a:r>
            <a:r>
              <a:rPr lang="nl-NL" sz="2000" dirty="0">
                <a:sym typeface="Wingdings" panose="05000000000000000000" pitchFamily="2" charset="2"/>
              </a:rPr>
              <a:t> </a:t>
            </a:r>
            <a:r>
              <a:rPr lang="nl-NL" sz="2000" dirty="0"/>
              <a:t>Tijdens samenwerken/zelfstandig werken</a:t>
            </a:r>
          </a:p>
          <a:p>
            <a:pPr lvl="0">
              <a:spcAft>
                <a:spcPts val="0"/>
              </a:spcAft>
            </a:pPr>
            <a:endParaRPr lang="nl-NL" sz="2000" dirty="0"/>
          </a:p>
          <a:p>
            <a:pPr lvl="0">
              <a:spcAft>
                <a:spcPts val="0"/>
              </a:spcAft>
            </a:pPr>
            <a:endParaRPr lang="nl-NL" sz="2000" dirty="0"/>
          </a:p>
          <a:p>
            <a:pPr marL="342900" lvl="0" indent="-342900">
              <a:spcAft>
                <a:spcPts val="0"/>
              </a:spcAft>
              <a:buFont typeface="Symbol" panose="05050102010706020507" pitchFamily="18" charset="2"/>
              <a:buChar char=""/>
            </a:pPr>
            <a:endParaRPr lang="nl-NL" sz="2000" dirty="0"/>
          </a:p>
        </p:txBody>
      </p:sp>
      <p:pic>
        <p:nvPicPr>
          <p:cNvPr id="4098" name="Picture 2" descr="Gerelateerde afbeeld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3580425"/>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654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BPV </a:t>
            </a:r>
            <a:r>
              <a:rPr lang="nl-NL" dirty="0" smtClean="0"/>
              <a:t>opdracht</a:t>
            </a:r>
            <a:endParaRPr lang="nl-NL" dirty="0"/>
          </a:p>
        </p:txBody>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graphicFrame>
        <p:nvGraphicFramePr>
          <p:cNvPr id="3" name="Tijdelijke aanduiding voor inhoud 2"/>
          <p:cNvGraphicFramePr>
            <a:graphicFrameLocks noGrp="1"/>
          </p:cNvGraphicFramePr>
          <p:nvPr>
            <p:ph idx="1"/>
            <p:extLst>
              <p:ext uri="{D42A27DB-BD31-4B8C-83A1-F6EECF244321}">
                <p14:modId xmlns:p14="http://schemas.microsoft.com/office/powerpoint/2010/main" val="1128259917"/>
              </p:ext>
            </p:extLst>
          </p:nvPr>
        </p:nvGraphicFramePr>
        <p:xfrm>
          <a:off x="251520" y="1700808"/>
          <a:ext cx="8640960" cy="4301579"/>
        </p:xfrm>
        <a:graphic>
          <a:graphicData uri="http://schemas.openxmlformats.org/drawingml/2006/table">
            <a:tbl>
              <a:tblPr firstRow="1" firstCol="1" lastRow="1" lastCol="1" bandRow="1" bandCol="1">
                <a:tableStyleId>{5C22544A-7EE6-4342-B048-85BDC9FD1C3A}</a:tableStyleId>
              </a:tblPr>
              <a:tblGrid>
                <a:gridCol w="1677301">
                  <a:extLst>
                    <a:ext uri="{9D8B030D-6E8A-4147-A177-3AD203B41FA5}">
                      <a16:colId xmlns:a16="http://schemas.microsoft.com/office/drawing/2014/main" val="1173095422"/>
                    </a:ext>
                  </a:extLst>
                </a:gridCol>
                <a:gridCol w="6963659">
                  <a:extLst>
                    <a:ext uri="{9D8B030D-6E8A-4147-A177-3AD203B41FA5}">
                      <a16:colId xmlns:a16="http://schemas.microsoft.com/office/drawing/2014/main" val="1064901524"/>
                    </a:ext>
                  </a:extLst>
                </a:gridCol>
              </a:tblGrid>
              <a:tr h="504056">
                <a:tc gridSpan="2">
                  <a:txBody>
                    <a:bodyPr/>
                    <a:lstStyle/>
                    <a:p>
                      <a:pPr>
                        <a:lnSpc>
                          <a:spcPct val="130000"/>
                        </a:lnSpc>
                        <a:spcAft>
                          <a:spcPts val="0"/>
                        </a:spcAft>
                      </a:pPr>
                      <a:r>
                        <a:rPr lang="nl-NL" sz="1800" spc="30" dirty="0" smtClean="0">
                          <a:effectLst/>
                        </a:rPr>
                        <a:t>OA  </a:t>
                      </a:r>
                      <a:r>
                        <a:rPr lang="nl-NL" sz="1800" spc="30" dirty="0">
                          <a:effectLst/>
                        </a:rPr>
                        <a:t>Toezicht houden buiten de lessen</a:t>
                      </a:r>
                      <a:endParaRPr lang="nl-N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nl-NL"/>
                    </a:p>
                  </a:txBody>
                  <a:tcPr/>
                </a:tc>
                <a:extLst>
                  <a:ext uri="{0D108BD9-81ED-4DB2-BD59-A6C34878D82A}">
                    <a16:rowId xmlns:a16="http://schemas.microsoft.com/office/drawing/2014/main" val="1940214179"/>
                  </a:ext>
                </a:extLst>
              </a:tr>
              <a:tr h="2160240">
                <a:tc gridSpan="2">
                  <a:txBody>
                    <a:bodyPr/>
                    <a:lstStyle/>
                    <a:p>
                      <a:pPr>
                        <a:lnSpc>
                          <a:spcPct val="115000"/>
                        </a:lnSpc>
                        <a:spcAft>
                          <a:spcPts val="0"/>
                        </a:spcAft>
                      </a:pPr>
                      <a:r>
                        <a:rPr lang="nl-NL" sz="2000" dirty="0">
                          <a:effectLst/>
                        </a:rPr>
                        <a:t>Op school zijn er allerlei situaties waarin je toezicht houdt. </a:t>
                      </a:r>
                    </a:p>
                    <a:p>
                      <a:pPr>
                        <a:lnSpc>
                          <a:spcPct val="115000"/>
                        </a:lnSpc>
                        <a:spcAft>
                          <a:spcPts val="0"/>
                        </a:spcAft>
                      </a:pPr>
                      <a:r>
                        <a:rPr lang="nl-NL" sz="2000" dirty="0">
                          <a:effectLst/>
                        </a:rPr>
                        <a:t>Soms moet je even kort de klas overnemen. </a:t>
                      </a:r>
                    </a:p>
                    <a:p>
                      <a:pPr>
                        <a:lnSpc>
                          <a:spcPct val="115000"/>
                        </a:lnSpc>
                        <a:spcAft>
                          <a:spcPts val="0"/>
                        </a:spcAft>
                      </a:pPr>
                      <a:r>
                        <a:rPr lang="nl-NL" sz="2000" dirty="0">
                          <a:effectLst/>
                        </a:rPr>
                        <a:t>Hierbij voer je de regels van de school uit. </a:t>
                      </a:r>
                    </a:p>
                    <a:p>
                      <a:pPr marL="342900" indent="-342900">
                        <a:lnSpc>
                          <a:spcPct val="115000"/>
                        </a:lnSpc>
                        <a:spcAft>
                          <a:spcPts val="0"/>
                        </a:spcAft>
                        <a:buFont typeface="Arial" panose="020B0604020202020204" pitchFamily="34" charset="0"/>
                        <a:buChar char="•"/>
                      </a:pPr>
                      <a:r>
                        <a:rPr lang="nl-NL" sz="2000" dirty="0">
                          <a:effectLst/>
                        </a:rPr>
                        <a:t>Je toont overwicht en je grijpt waar nodig in.</a:t>
                      </a:r>
                    </a:p>
                    <a:p>
                      <a:pPr marL="342900" indent="-342900">
                        <a:lnSpc>
                          <a:spcPct val="115000"/>
                        </a:lnSpc>
                        <a:spcAft>
                          <a:spcPts val="0"/>
                        </a:spcAft>
                        <a:buFont typeface="Arial" panose="020B0604020202020204" pitchFamily="34" charset="0"/>
                        <a:buChar char="•"/>
                      </a:pPr>
                      <a:r>
                        <a:rPr lang="nl-NL" sz="2000" dirty="0">
                          <a:effectLst/>
                        </a:rPr>
                        <a:t>Je stelt je hierbij proactief op en zorgt ervoor dat je de regels en protocollen voor deze situatie kent. </a:t>
                      </a:r>
                      <a:endParaRPr lang="nl-N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nl-NL"/>
                    </a:p>
                  </a:txBody>
                  <a:tcPr/>
                </a:tc>
                <a:extLst>
                  <a:ext uri="{0D108BD9-81ED-4DB2-BD59-A6C34878D82A}">
                    <a16:rowId xmlns:a16="http://schemas.microsoft.com/office/drawing/2014/main" val="798501828"/>
                  </a:ext>
                </a:extLst>
              </a:tr>
              <a:tr h="545761">
                <a:tc>
                  <a:txBody>
                    <a:bodyPr/>
                    <a:lstStyle/>
                    <a:p>
                      <a:pPr>
                        <a:lnSpc>
                          <a:spcPct val="115000"/>
                        </a:lnSpc>
                        <a:spcAft>
                          <a:spcPts val="0"/>
                        </a:spcAft>
                      </a:pPr>
                      <a:r>
                        <a:rPr lang="nl-NL" sz="1400" dirty="0">
                          <a:effectLst/>
                        </a:rPr>
                        <a:t>Opdracht 4 A.</a:t>
                      </a:r>
                      <a:endParaRPr lang="nl-N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lvl="0" indent="0">
                        <a:lnSpc>
                          <a:spcPct val="130000"/>
                        </a:lnSpc>
                        <a:spcAft>
                          <a:spcPts val="1000"/>
                        </a:spcAft>
                        <a:buFont typeface="+mj-lt"/>
                        <a:buNone/>
                      </a:pPr>
                      <a:r>
                        <a:rPr lang="nl-NL" sz="1400" spc="30" dirty="0">
                          <a:effectLst/>
                        </a:rPr>
                        <a:t>Toezicht houden op het plein de school plaats</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79795370"/>
                  </a:ext>
                </a:extLst>
              </a:tr>
              <a:tr h="545761">
                <a:tc>
                  <a:txBody>
                    <a:bodyPr/>
                    <a:lstStyle/>
                    <a:p>
                      <a:pPr>
                        <a:lnSpc>
                          <a:spcPct val="115000"/>
                        </a:lnSpc>
                        <a:spcAft>
                          <a:spcPts val="0"/>
                        </a:spcAft>
                      </a:pPr>
                      <a:r>
                        <a:rPr lang="nl-NL" sz="14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Opdracht 4B.</a:t>
                      </a:r>
                      <a:endParaRPr lang="nl-N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lvl="0" indent="0">
                        <a:lnSpc>
                          <a:spcPct val="130000"/>
                        </a:lnSpc>
                        <a:spcAft>
                          <a:spcPts val="1000"/>
                        </a:spcAft>
                        <a:buFont typeface="+mj-lt"/>
                        <a:buNone/>
                      </a:pPr>
                      <a:r>
                        <a:rPr lang="nl-NL" sz="1400" b="1" spc="3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T</a:t>
                      </a:r>
                      <a:r>
                        <a:rPr lang="nl-NL" sz="1400" b="1" spc="3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oezicht </a:t>
                      </a:r>
                      <a:r>
                        <a:rPr lang="nl-NL" sz="1400" b="1" spc="3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houden tijdens pauzemomenten in de klas</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50504072"/>
                  </a:ext>
                </a:extLst>
              </a:tr>
              <a:tr h="545761">
                <a:tc>
                  <a:txBody>
                    <a:bodyPr/>
                    <a:lstStyle/>
                    <a:p>
                      <a:pPr>
                        <a:lnSpc>
                          <a:spcPct val="115000"/>
                        </a:lnSpc>
                        <a:spcAft>
                          <a:spcPts val="0"/>
                        </a:spcAft>
                      </a:pPr>
                      <a:r>
                        <a:rPr lang="nl-NL" sz="14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Opdracht 4C.</a:t>
                      </a:r>
                      <a:endParaRPr lang="nl-N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lvl="0" indent="0">
                        <a:lnSpc>
                          <a:spcPct val="130000"/>
                        </a:lnSpc>
                        <a:spcAft>
                          <a:spcPts val="1000"/>
                        </a:spcAft>
                        <a:buFont typeface="+mj-lt"/>
                        <a:buNone/>
                      </a:pPr>
                      <a:r>
                        <a:rPr lang="nl-NL" sz="1400" b="1" spc="3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Toezicht houden tijdens samenwerken en zelfstandig werken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69321476"/>
                  </a:ext>
                </a:extLst>
              </a:tr>
            </a:tbl>
          </a:graphicData>
        </a:graphic>
      </p:graphicFrame>
    </p:spTree>
    <p:extLst>
      <p:ext uri="{BB962C8B-B14F-4D97-AF65-F5344CB8AC3E}">
        <p14:creationId xmlns:p14="http://schemas.microsoft.com/office/powerpoint/2010/main" val="3334999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Zelfstandig werken/ huiswerk</a:t>
            </a:r>
          </a:p>
        </p:txBody>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sp>
        <p:nvSpPr>
          <p:cNvPr id="3" name="Tijdelijke aanduiding voor inhoud 2"/>
          <p:cNvSpPr>
            <a:spLocks noGrp="1"/>
          </p:cNvSpPr>
          <p:nvPr>
            <p:ph idx="1"/>
          </p:nvPr>
        </p:nvSpPr>
        <p:spPr/>
        <p:txBody>
          <a:bodyPr>
            <a:normAutofit/>
          </a:bodyPr>
          <a:lstStyle/>
          <a:p>
            <a:pPr marL="457200" indent="-457200">
              <a:buAutoNum type="arabicPeriod"/>
            </a:pPr>
            <a:r>
              <a:rPr lang="nl-NL" dirty="0"/>
              <a:t>Persoonlijk leerdoel POP/PAP</a:t>
            </a:r>
          </a:p>
          <a:p>
            <a:pPr marL="457200" indent="-457200">
              <a:buAutoNum type="arabicPeriod"/>
            </a:pPr>
            <a:r>
              <a:rPr lang="nl-NL" dirty="0" err="1"/>
              <a:t>Bpv</a:t>
            </a:r>
            <a:r>
              <a:rPr lang="nl-NL" dirty="0"/>
              <a:t> opdrachten plannen</a:t>
            </a:r>
          </a:p>
          <a:p>
            <a:pPr marL="457200" indent="-457200">
              <a:buAutoNum type="arabicPeriod"/>
            </a:pPr>
            <a:r>
              <a:rPr lang="nl-NL" dirty="0"/>
              <a:t>Stel voor en overleg met BPV</a:t>
            </a:r>
          </a:p>
          <a:p>
            <a:pPr marL="457200" indent="-457200">
              <a:buAutoNum type="arabicPeriod"/>
            </a:pPr>
            <a:r>
              <a:rPr lang="nl-NL" dirty="0"/>
              <a:t>Blok 5 afgerond/ aftekenformulier (GO) in orde?</a:t>
            </a:r>
          </a:p>
          <a:p>
            <a:pPr marL="457200" indent="-457200">
              <a:buAutoNum type="arabicPeriod"/>
            </a:pPr>
            <a:endParaRPr lang="nl-NL" dirty="0"/>
          </a:p>
        </p:txBody>
      </p:sp>
      <p:pic>
        <p:nvPicPr>
          <p:cNvPr id="5122" name="Picture 2" descr="Afbeeldingsresultaat voor werk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6016" y="3904099"/>
            <a:ext cx="4070375" cy="2543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543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afronding</a:t>
            </a:r>
          </a:p>
        </p:txBody>
      </p:sp>
      <p:sp>
        <p:nvSpPr>
          <p:cNvPr id="5" name="Rectangle 5"/>
          <p:cNvSpPr>
            <a:spLocks noChangeArrowheads="1"/>
          </p:cNvSpPr>
          <p:nvPr/>
        </p:nvSpPr>
        <p:spPr bwMode="auto">
          <a:xfrm>
            <a:off x="2605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sp>
        <p:nvSpPr>
          <p:cNvPr id="3" name="Tijdelijke aanduiding voor inhoud 2"/>
          <p:cNvSpPr>
            <a:spLocks noGrp="1"/>
          </p:cNvSpPr>
          <p:nvPr>
            <p:ph idx="1"/>
          </p:nvPr>
        </p:nvSpPr>
        <p:spPr/>
        <p:txBody>
          <a:bodyPr>
            <a:normAutofit/>
          </a:bodyPr>
          <a:lstStyle/>
          <a:p>
            <a:r>
              <a:rPr lang="nl-NL" dirty="0"/>
              <a:t>Volgende week</a:t>
            </a:r>
          </a:p>
          <a:p>
            <a:pPr marL="0" indent="0">
              <a:buNone/>
            </a:pPr>
            <a:r>
              <a:rPr lang="nl-NL" dirty="0"/>
              <a:t>Toezicht houden buiten de lessen</a:t>
            </a:r>
          </a:p>
          <a:p>
            <a:pPr marL="0" indent="0">
              <a:buNone/>
            </a:pPr>
            <a:endParaRPr lang="nl-NL" dirty="0"/>
          </a:p>
          <a:p>
            <a:pPr marL="0" indent="0">
              <a:buNone/>
            </a:pPr>
            <a:endParaRPr lang="nl-NL" dirty="0"/>
          </a:p>
          <a:p>
            <a:pPr marL="0" indent="0">
              <a:buNone/>
            </a:pPr>
            <a:r>
              <a:rPr lang="nl-NL" dirty="0"/>
              <a:t>ABC – wat heeft deze les je opgeleverd?</a:t>
            </a:r>
          </a:p>
        </p:txBody>
      </p:sp>
    </p:spTree>
    <p:extLst>
      <p:ext uri="{BB962C8B-B14F-4D97-AF65-F5344CB8AC3E}">
        <p14:creationId xmlns:p14="http://schemas.microsoft.com/office/powerpoint/2010/main" val="40089090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e77d8d865424ee8f76a8a9a7c4974aa98d675a"/>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1781B86A0F9304B9129DFE2B80E32BD" ma:contentTypeVersion="12" ma:contentTypeDescription="Create a new document." ma:contentTypeScope="" ma:versionID="5642de78b9ee92951c6dbef3095d9ddd">
  <xsd:schema xmlns:xsd="http://www.w3.org/2001/XMLSchema" xmlns:xs="http://www.w3.org/2001/XMLSchema" xmlns:p="http://schemas.microsoft.com/office/2006/metadata/properties" xmlns:ns3="baa8c48b-5f73-4068-bac6-831706ff2add" xmlns:ns4="ae88b579-0995-42e4-96ef-e06a7a57ddf9" targetNamespace="http://schemas.microsoft.com/office/2006/metadata/properties" ma:root="true" ma:fieldsID="c47a68b63eb6d3bc4d0d8af452b6b7b4" ns3:_="" ns4:_="">
    <xsd:import namespace="baa8c48b-5f73-4068-bac6-831706ff2add"/>
    <xsd:import namespace="ae88b579-0995-42e4-96ef-e06a7a57ddf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a8c48b-5f73-4068-bac6-831706ff2a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88b579-0995-42e4-96ef-e06a7a57ddf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393C48-B6F3-4376-B94F-7E8D21BC4B28}">
  <ds:schemaRefs>
    <ds:schemaRef ds:uri="http://schemas.microsoft.com/sharepoint/v3/contenttype/forms"/>
  </ds:schemaRefs>
</ds:datastoreItem>
</file>

<file path=customXml/itemProps2.xml><?xml version="1.0" encoding="utf-8"?>
<ds:datastoreItem xmlns:ds="http://schemas.openxmlformats.org/officeDocument/2006/customXml" ds:itemID="{9F3AB8AA-436A-4A3D-A734-9B6FE22D5D0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e88b579-0995-42e4-96ef-e06a7a57ddf9"/>
    <ds:schemaRef ds:uri="baa8c48b-5f73-4068-bac6-831706ff2add"/>
    <ds:schemaRef ds:uri="http://www.w3.org/XML/1998/namespace"/>
    <ds:schemaRef ds:uri="http://purl.org/dc/dcmitype/"/>
  </ds:schemaRefs>
</ds:datastoreItem>
</file>

<file path=customXml/itemProps3.xml><?xml version="1.0" encoding="utf-8"?>
<ds:datastoreItem xmlns:ds="http://schemas.openxmlformats.org/officeDocument/2006/customXml" ds:itemID="{29B989B0-D66A-4F4B-839D-CCD58C90BB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a8c48b-5f73-4068-bac6-831706ff2add"/>
    <ds:schemaRef ds:uri="ae88b579-0995-42e4-96ef-e06a7a57dd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5886</TotalTime>
  <Words>338</Words>
  <Application>Microsoft Office PowerPoint</Application>
  <PresentationFormat>Diavoorstelling (4:3)</PresentationFormat>
  <Paragraphs>47</Paragraphs>
  <Slides>5</Slides>
  <Notes>5</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5</vt:i4>
      </vt:variant>
    </vt:vector>
  </HeadingPairs>
  <TitlesOfParts>
    <vt:vector size="13" baseType="lpstr">
      <vt:lpstr>Arial</vt:lpstr>
      <vt:lpstr>Calibri</vt:lpstr>
      <vt:lpstr>Century Gothic</vt:lpstr>
      <vt:lpstr>Symbol</vt:lpstr>
      <vt:lpstr>Times New Roman</vt:lpstr>
      <vt:lpstr>Wingdings</vt:lpstr>
      <vt:lpstr>Wingdings 3</vt:lpstr>
      <vt:lpstr>Ion</vt:lpstr>
      <vt:lpstr>PowerPoint-presentatie</vt:lpstr>
      <vt:lpstr>Toetsing en afsluiting</vt:lpstr>
      <vt:lpstr>BPV opdracht</vt:lpstr>
      <vt:lpstr>Zelfstandig werken/ huiswerk</vt:lpstr>
      <vt:lpstr>afronding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Vinci College</dc:title>
  <dc:creator>Liane Sterrenburg</dc:creator>
  <cp:lastModifiedBy>Liane Sterrenburg</cp:lastModifiedBy>
  <cp:revision>217</cp:revision>
  <cp:lastPrinted>2016-11-04T13:26:10Z</cp:lastPrinted>
  <dcterms:created xsi:type="dcterms:W3CDTF">2013-07-30T14:35:54Z</dcterms:created>
  <dcterms:modified xsi:type="dcterms:W3CDTF">2021-09-13T09:01:21Z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0x01010051781B86A0F9304B9129DFE2B80E32BD</vt:lpwstr>
  </property>
</Properties>
</file>