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56" r:id="rId5"/>
    <p:sldId id="257" r:id="rId6"/>
    <p:sldId id="271" r:id="rId7"/>
    <p:sldId id="270" r:id="rId8"/>
    <p:sldId id="263" r:id="rId9"/>
    <p:sldId id="272" r:id="rId10"/>
    <p:sldId id="274" r:id="rId11"/>
    <p:sldId id="264" r:id="rId12"/>
    <p:sldId id="275" r:id="rId13"/>
    <p:sldId id="273" r:id="rId14"/>
    <p:sldId id="260" r:id="rId15"/>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434" autoAdjust="0"/>
  </p:normalViewPr>
  <p:slideViewPr>
    <p:cSldViewPr snapToGrid="0">
      <p:cViewPr varScale="1">
        <p:scale>
          <a:sx n="64" d="100"/>
          <a:sy n="64" d="100"/>
        </p:scale>
        <p:origin x="978" y="66"/>
      </p:cViewPr>
      <p:guideLst/>
    </p:cSldViewPr>
  </p:slideViewPr>
  <p:notesTextViewPr>
    <p:cViewPr>
      <p:scale>
        <a:sx n="1" d="1"/>
        <a:sy n="1" d="1"/>
      </p:scale>
      <p:origin x="0" y="0"/>
    </p:cViewPr>
  </p:notesTextViewPr>
  <p:notesViewPr>
    <p:cSldViewPr snapToGrid="0">
      <p:cViewPr varScale="1">
        <p:scale>
          <a:sx n="85" d="100"/>
          <a:sy n="85" d="100"/>
        </p:scale>
        <p:origin x="23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B69D9042-FF5D-42FE-922D-1F426028E958}" type="datetime1">
              <a:rPr lang="nl-NL" smtClean="0"/>
              <a:pPr algn="r" rtl="0"/>
              <a:t>10-5-2021</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73F7AA83-DE31-4E93-AB07-EF7FB05F6670}" type="slidenum">
              <a:rPr lang="nl-NL" smtClean="0"/>
              <a:pPr algn="r" rtl="0"/>
              <a:t>‹nr.›</a:t>
            </a:fld>
            <a:endParaRPr lang="nl-NL" dirty="0"/>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fld id="{76A7308B-96FD-4029-952E-5DDB89B6205C}" type="datetime1">
              <a:rPr lang="nl-NL" noProof="0" smtClean="0"/>
              <a:pPr algn="r"/>
              <a:t>10-5-2021</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smtClean="0"/>
              <a:t>Klik om de tekststijlen van het model te bewerken</a:t>
            </a:r>
          </a:p>
          <a:p>
            <a:pPr lvl="1" rtl="0"/>
            <a:r>
              <a:rPr lang="nl-NL" noProof="0" dirty="0" smtClean="0"/>
              <a:t>Tweede niveau</a:t>
            </a:r>
          </a:p>
          <a:p>
            <a:pPr lvl="2" rtl="0"/>
            <a:r>
              <a:rPr lang="nl-NL" noProof="0" dirty="0" smtClean="0"/>
              <a:t>Derde niveau</a:t>
            </a:r>
          </a:p>
          <a:p>
            <a:pPr lvl="3" rtl="0"/>
            <a:r>
              <a:rPr lang="nl-NL" noProof="0" dirty="0" smtClean="0"/>
              <a:t>Vierde niveau</a:t>
            </a:r>
          </a:p>
          <a:p>
            <a:pPr lvl="4" rtl="0"/>
            <a:r>
              <a:rPr lang="nl-NL" noProof="0" dirty="0" smtClean="0"/>
              <a:t>Vijfde niveau</a:t>
            </a:r>
            <a:endParaRPr lang="nl-NL" noProof="0" dirty="0"/>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a:fld id="{935E2820-AFE1-45FA-949E-17BDB534E1DC}" type="slidenum">
              <a:rPr lang="nl-NL" noProof="0" smtClean="0"/>
              <a:pPr algn="r"/>
              <a:t>‹nr.›</a:t>
            </a:fld>
            <a:endParaRPr lang="nl-NL" noProof="0" dirty="0"/>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noProof="0" dirty="0"/>
          </a:p>
        </p:txBody>
      </p:sp>
      <p:sp>
        <p:nvSpPr>
          <p:cNvPr id="4" name="Tijdelijke aanduiding voor dianummer 3"/>
          <p:cNvSpPr>
            <a:spLocks noGrp="1"/>
          </p:cNvSpPr>
          <p:nvPr>
            <p:ph type="sldNum" sz="quarter" idx="10"/>
          </p:nvPr>
        </p:nvSpPr>
        <p:spPr/>
        <p:txBody>
          <a:bodyPr rtlCol="0"/>
          <a:lstStyle/>
          <a:p>
            <a:pPr algn="r" rtl="0"/>
            <a:fld id="{935E2820-AFE1-45FA-949E-17BDB534E1DC}" type="slidenum">
              <a:rPr lang="nl-NL" smtClean="0"/>
              <a:pPr algn="r" rtl="0"/>
              <a:t>1</a:t>
            </a:fld>
            <a:endParaRPr lang="nl-NL" dirty="0"/>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noProof="0" dirty="0"/>
          </a:p>
        </p:txBody>
      </p:sp>
      <p:sp>
        <p:nvSpPr>
          <p:cNvPr id="4" name="Tijdelijke aanduiding voor dianummer 3"/>
          <p:cNvSpPr>
            <a:spLocks noGrp="1"/>
          </p:cNvSpPr>
          <p:nvPr>
            <p:ph type="sldNum" sz="quarter" idx="10"/>
          </p:nvPr>
        </p:nvSpPr>
        <p:spPr/>
        <p:txBody>
          <a:bodyPr rtlCol="0"/>
          <a:lstStyle/>
          <a:p>
            <a:pPr algn="r" rtl="0"/>
            <a:fld id="{77542409-6A04-4DC6-AC3A-D3758287A8F2}" type="slidenum">
              <a:rPr lang="nl-NL" smtClean="0"/>
              <a:pPr algn="r" rtl="0"/>
              <a:t>2</a:t>
            </a:fld>
            <a:endParaRPr lang="nl-NL" dirty="0"/>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lgn="r"/>
            <a:fld id="{935E2820-AFE1-45FA-949E-17BDB534E1DC}" type="slidenum">
              <a:rPr lang="nl-NL" noProof="0" smtClean="0"/>
              <a:pPr algn="r"/>
              <a:t>5</a:t>
            </a:fld>
            <a:endParaRPr lang="nl-NL" noProof="0" dirty="0"/>
          </a:p>
        </p:txBody>
      </p:sp>
    </p:spTree>
    <p:extLst>
      <p:ext uri="{BB962C8B-B14F-4D97-AF65-F5344CB8AC3E}">
        <p14:creationId xmlns:p14="http://schemas.microsoft.com/office/powerpoint/2010/main" val="3216882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Morele</a:t>
            </a:r>
            <a:r>
              <a:rPr lang="nl-NL" baseline="0" dirty="0" smtClean="0"/>
              <a:t> ontwikkeling gaat over het besef van goed en fout, de vorming van een eigen geweten en zelfregulatie van emoties. Het geweten is je innerlijke stem die zegt wat wel en niet mag. Een kind weet uit zichzelf niet wat wel </a:t>
            </a:r>
            <a:r>
              <a:rPr lang="nl-NL" baseline="0" dirty="0" err="1" smtClean="0"/>
              <a:t>eniet</a:t>
            </a:r>
            <a:r>
              <a:rPr lang="nl-NL" baseline="0" dirty="0" smtClean="0"/>
              <a:t> mag, dit moet aangeleerd worden door de mensen in de omgeving.  Kinderen rond de leeftijd van 10 jaar, gaan meer beseffen.</a:t>
            </a:r>
            <a:endParaRPr lang="nl-NL" dirty="0"/>
          </a:p>
        </p:txBody>
      </p:sp>
      <p:sp>
        <p:nvSpPr>
          <p:cNvPr id="4" name="Tijdelijke aanduiding voor dianummer 3"/>
          <p:cNvSpPr>
            <a:spLocks noGrp="1"/>
          </p:cNvSpPr>
          <p:nvPr>
            <p:ph type="sldNum" sz="quarter" idx="10"/>
          </p:nvPr>
        </p:nvSpPr>
        <p:spPr/>
        <p:txBody>
          <a:bodyPr/>
          <a:lstStyle/>
          <a:p>
            <a:pPr algn="r"/>
            <a:fld id="{935E2820-AFE1-45FA-949E-17BDB534E1DC}" type="slidenum">
              <a:rPr lang="nl-NL" noProof="0" smtClean="0"/>
              <a:pPr algn="r"/>
              <a:t>8</a:t>
            </a:fld>
            <a:endParaRPr lang="nl-NL" noProof="0" dirty="0"/>
          </a:p>
        </p:txBody>
      </p:sp>
    </p:spTree>
    <p:extLst>
      <p:ext uri="{BB962C8B-B14F-4D97-AF65-F5344CB8AC3E}">
        <p14:creationId xmlns:p14="http://schemas.microsoft.com/office/powerpoint/2010/main" val="3879416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lgn="r"/>
            <a:fld id="{935E2820-AFE1-45FA-949E-17BDB534E1DC}" type="slidenum">
              <a:rPr lang="nl-NL" noProof="0" smtClean="0"/>
              <a:pPr algn="r"/>
              <a:t>11</a:t>
            </a:fld>
            <a:endParaRPr lang="nl-NL" noProof="0" dirty="0"/>
          </a:p>
        </p:txBody>
      </p:sp>
    </p:spTree>
    <p:extLst>
      <p:ext uri="{BB962C8B-B14F-4D97-AF65-F5344CB8AC3E}">
        <p14:creationId xmlns:p14="http://schemas.microsoft.com/office/powerpoint/2010/main" val="23179561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065213" y="304800"/>
            <a:ext cx="7091361" cy="2793906"/>
          </a:xfrm>
        </p:spPr>
        <p:txBody>
          <a:bodyPr rtlCol="0" anchor="b">
            <a:normAutofit/>
          </a:bodyPr>
          <a:lstStyle>
            <a:lvl1pPr algn="l" rtl="0">
              <a:lnSpc>
                <a:spcPct val="80000"/>
              </a:lnSpc>
              <a:defRPr sz="6600"/>
            </a:lvl1pPr>
          </a:lstStyle>
          <a:p>
            <a:pPr rtl="0"/>
            <a:r>
              <a:rPr lang="nl-NL" smtClean="0"/>
              <a:t>Klik om de stijl te bewerken</a:t>
            </a:r>
            <a:endParaRPr lang="nl-NL" dirty="0"/>
          </a:p>
        </p:txBody>
      </p:sp>
      <p:sp>
        <p:nvSpPr>
          <p:cNvPr id="3" name="Subtitel 2"/>
          <p:cNvSpPr>
            <a:spLocks noGrp="1"/>
          </p:cNvSpPr>
          <p:nvPr>
            <p:ph type="subTitle" idx="1"/>
          </p:nvPr>
        </p:nvSpPr>
        <p:spPr>
          <a:xfrm>
            <a:off x="1065213" y="3108804"/>
            <a:ext cx="7091361" cy="838200"/>
          </a:xfrm>
        </p:spPr>
        <p:txBody>
          <a:bodyPr rtlCol="0"/>
          <a:lstStyle>
            <a:lvl1pPr marL="0" indent="0" algn="l" rtl="0">
              <a:spcBef>
                <a:spcPts val="0"/>
              </a:spcBef>
              <a:buNone/>
              <a:defRPr sz="2400">
                <a:solidFill>
                  <a:schemeClr val="accent2"/>
                </a:solidFill>
              </a:defRPr>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nl-NL" smtClean="0"/>
              <a:t>Klik om de ondertitelstijl van het model te bewerken</a:t>
            </a:r>
            <a:endParaRPr lang="nl-NL" dirty="0"/>
          </a:p>
        </p:txBody>
      </p:sp>
      <p:sp>
        <p:nvSpPr>
          <p:cNvPr id="8" name="Tijdelijke aanduiding voor datum 7"/>
          <p:cNvSpPr>
            <a:spLocks noGrp="1"/>
          </p:cNvSpPr>
          <p:nvPr>
            <p:ph type="dt" sz="half" idx="10"/>
          </p:nvPr>
        </p:nvSpPr>
        <p:spPr/>
        <p:txBody>
          <a:bodyPr rtlCol="0"/>
          <a:lstStyle>
            <a:lvl1pPr>
              <a:defRPr/>
            </a:lvl1pPr>
          </a:lstStyle>
          <a:p>
            <a:fld id="{BB0281E7-8860-42A6-AD7B-1741F4E3CB10}" type="datetime1">
              <a:rPr lang="nl-NL" smtClean="0"/>
              <a:pPr/>
              <a:t>10-5-2021</a:t>
            </a:fld>
            <a:endParaRPr lang="nl-NL" dirty="0"/>
          </a:p>
        </p:txBody>
      </p:sp>
      <p:sp>
        <p:nvSpPr>
          <p:cNvPr id="9" name="Tijdelijke aanduiding voor voettekst 8"/>
          <p:cNvSpPr>
            <a:spLocks noGrp="1"/>
          </p:cNvSpPr>
          <p:nvPr>
            <p:ph type="ftr" sz="quarter" idx="11"/>
          </p:nvPr>
        </p:nvSpPr>
        <p:spPr/>
        <p:txBody>
          <a:bodyPr rtlCol="0"/>
          <a:lstStyle/>
          <a:p>
            <a:pPr rtl="0"/>
            <a:endParaRPr lang="nl-NL" dirty="0"/>
          </a:p>
        </p:txBody>
      </p:sp>
      <p:sp>
        <p:nvSpPr>
          <p:cNvPr id="10" name="Tijdelijke aanduiding voor dianummer 9"/>
          <p:cNvSpPr>
            <a:spLocks noGrp="1"/>
          </p:cNvSpPr>
          <p:nvPr>
            <p:ph type="sldNum" sz="quarter" idx="12"/>
          </p:nvPr>
        </p:nvSpPr>
        <p:spPr/>
        <p:txBody>
          <a:bodyPr rtlCol="0"/>
          <a:lstStyle/>
          <a:p>
            <a:pPr rtl="0"/>
            <a:fld id="{8FDBFFB2-86D9-4B8F-A59A-553A60B94BBE}" type="slidenum">
              <a:rPr lang="nl-NL" smtClean="0"/>
              <a:pPr rtl="0"/>
              <a:t>‹nr.›</a:t>
            </a:fld>
            <a:endParaRPr lang="nl-NL" dirty="0"/>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smtClean="0"/>
              <a:t>Klik om de stijl te bewerken</a:t>
            </a:r>
            <a:endParaRPr lang="nl-NL" dirty="0"/>
          </a:p>
        </p:txBody>
      </p:sp>
      <p:sp>
        <p:nvSpPr>
          <p:cNvPr id="3" name="Tijdelijke aanduiding voor verticale tekst 2"/>
          <p:cNvSpPr>
            <a:spLocks noGrp="1"/>
          </p:cNvSpPr>
          <p:nvPr>
            <p:ph type="body" orient="vert" idx="1"/>
          </p:nvPr>
        </p:nvSpPr>
        <p:spPr/>
        <p:txBody>
          <a:bodyPr vert="eaVert" rtlCol="0"/>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4" name="Tijdelijke aanduiding voor datum 3"/>
          <p:cNvSpPr>
            <a:spLocks noGrp="1"/>
          </p:cNvSpPr>
          <p:nvPr>
            <p:ph type="dt" sz="half" idx="10"/>
          </p:nvPr>
        </p:nvSpPr>
        <p:spPr/>
        <p:txBody>
          <a:bodyPr rtlCol="0"/>
          <a:lstStyle>
            <a:lvl1pPr>
              <a:defRPr/>
            </a:lvl1pPr>
          </a:lstStyle>
          <a:p>
            <a:fld id="{38AC5619-4CE3-45B1-A50B-D311D8816F94}" type="datetime1">
              <a:rPr lang="nl-NL" smtClean="0"/>
              <a:pPr/>
              <a:t>10-5-2021</a:t>
            </a:fld>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6" name="Tijdelijke aanduiding voor dianummer 5"/>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9865014" y="304801"/>
            <a:ext cx="1715800" cy="5410200"/>
          </a:xfrm>
        </p:spPr>
        <p:txBody>
          <a:bodyPr vert="eaVert" rtlCol="0"/>
          <a:lstStyle/>
          <a:p>
            <a:pPr rtl="0"/>
            <a:r>
              <a:rPr lang="nl-NL" smtClean="0"/>
              <a:t>Klik om de stijl te bewerken</a:t>
            </a:r>
            <a:endParaRPr lang="nl-NL" dirty="0"/>
          </a:p>
        </p:txBody>
      </p:sp>
      <p:sp>
        <p:nvSpPr>
          <p:cNvPr id="3" name="Tijdelijke aanduiding voor verticale tekst 2"/>
          <p:cNvSpPr>
            <a:spLocks noGrp="1"/>
          </p:cNvSpPr>
          <p:nvPr>
            <p:ph type="body" orient="vert" idx="1"/>
          </p:nvPr>
        </p:nvSpPr>
        <p:spPr>
          <a:xfrm>
            <a:off x="2209800" y="304801"/>
            <a:ext cx="7502814" cy="5410200"/>
          </a:xfrm>
        </p:spPr>
        <p:txBody>
          <a:bodyPr vert="eaVert" rtlCol="0"/>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4" name="Tijdelijke aanduiding voor datum 3"/>
          <p:cNvSpPr>
            <a:spLocks noGrp="1"/>
          </p:cNvSpPr>
          <p:nvPr>
            <p:ph type="dt" sz="half" idx="10"/>
          </p:nvPr>
        </p:nvSpPr>
        <p:spPr/>
        <p:txBody>
          <a:bodyPr rtlCol="0"/>
          <a:lstStyle>
            <a:lvl1pPr>
              <a:defRPr/>
            </a:lvl1pPr>
          </a:lstStyle>
          <a:p>
            <a:fld id="{8720042C-C662-4D5C-9563-09504E1D865E}" type="datetime1">
              <a:rPr lang="nl-NL" smtClean="0"/>
              <a:pPr/>
              <a:t>10-5-2021</a:t>
            </a:fld>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6" name="Tijdelijke aanduiding voor dianummer 5"/>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1299497733"/>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smtClean="0"/>
              <a:t>Klik om de stijl te bewerken</a:t>
            </a:r>
            <a:endParaRPr lang="nl-NL" dirty="0"/>
          </a:p>
        </p:txBody>
      </p:sp>
      <p:sp>
        <p:nvSpPr>
          <p:cNvPr id="3" name="Tijdelijke aanduiding voor inhoud 2"/>
          <p:cNvSpPr>
            <a:spLocks noGrp="1"/>
          </p:cNvSpPr>
          <p:nvPr>
            <p:ph idx="1"/>
          </p:nvPr>
        </p:nvSpPr>
        <p:spPr/>
        <p:txBody>
          <a:bodyPr rtlCol="0"/>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4" name="Tijdelijke aanduiding voor datum 3"/>
          <p:cNvSpPr>
            <a:spLocks noGrp="1"/>
          </p:cNvSpPr>
          <p:nvPr>
            <p:ph type="dt" sz="half" idx="10"/>
          </p:nvPr>
        </p:nvSpPr>
        <p:spPr/>
        <p:txBody>
          <a:bodyPr rtlCol="0"/>
          <a:lstStyle>
            <a:lvl1pPr>
              <a:defRPr/>
            </a:lvl1pPr>
          </a:lstStyle>
          <a:p>
            <a:fld id="{EC9F2D71-F8AC-4830-BD83-0EB66B781DB1}" type="datetime1">
              <a:rPr lang="nl-NL" smtClean="0"/>
              <a:pPr/>
              <a:t>10-5-2021</a:t>
            </a:fld>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6" name="Tijdelijke aanduiding voor dianummer 5"/>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5180013" y="1600200"/>
            <a:ext cx="6400801" cy="2486025"/>
          </a:xfrm>
        </p:spPr>
        <p:txBody>
          <a:bodyPr rtlCol="0" anchor="b">
            <a:normAutofit/>
          </a:bodyPr>
          <a:lstStyle>
            <a:lvl1pPr algn="l" rtl="0">
              <a:defRPr sz="5200"/>
            </a:lvl1pPr>
          </a:lstStyle>
          <a:p>
            <a:pPr rtl="0"/>
            <a:r>
              <a:rPr lang="nl-NL" smtClean="0"/>
              <a:t>Klik om de stijl te bewerken</a:t>
            </a:r>
            <a:endParaRPr lang="nl-NL" dirty="0"/>
          </a:p>
        </p:txBody>
      </p:sp>
      <p:sp>
        <p:nvSpPr>
          <p:cNvPr id="3" name="Tijdelijke aanduiding voor tekst 2"/>
          <p:cNvSpPr>
            <a:spLocks noGrp="1"/>
          </p:cNvSpPr>
          <p:nvPr>
            <p:ph type="body" idx="1"/>
          </p:nvPr>
        </p:nvSpPr>
        <p:spPr>
          <a:xfrm>
            <a:off x="5180011" y="4105029"/>
            <a:ext cx="6400801" cy="914400"/>
          </a:xfrm>
        </p:spPr>
        <p:txBody>
          <a:bodyPr rtlCol="0">
            <a:normAutofit/>
          </a:bodyPr>
          <a:lstStyle>
            <a:lvl1pPr marL="0" indent="0" algn="l" rtl="0">
              <a:buNone/>
              <a:defRPr sz="2000">
                <a:solidFill>
                  <a:schemeClr val="accent2"/>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nl-NL" smtClean="0"/>
              <a:t>Tekststijl van het model bewerken</a:t>
            </a:r>
          </a:p>
        </p:txBody>
      </p:sp>
      <p:sp>
        <p:nvSpPr>
          <p:cNvPr id="4" name="Tijdelijke aanduiding voor datum 3"/>
          <p:cNvSpPr>
            <a:spLocks noGrp="1"/>
          </p:cNvSpPr>
          <p:nvPr>
            <p:ph type="dt" sz="half" idx="10"/>
          </p:nvPr>
        </p:nvSpPr>
        <p:spPr/>
        <p:txBody>
          <a:bodyPr rtlCol="0"/>
          <a:lstStyle>
            <a:lvl1pPr>
              <a:defRPr/>
            </a:lvl1pPr>
          </a:lstStyle>
          <a:p>
            <a:fld id="{78BC103C-5B48-4A06-AF54-E200E91DA090}" type="datetime1">
              <a:rPr lang="nl-NL" smtClean="0"/>
              <a:pPr/>
              <a:t>10-5-2021</a:t>
            </a:fld>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6" name="Tijdelijke aanduiding voor dianummer 5"/>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smtClean="0"/>
              <a:t>Klik om de stijl te bewerken</a:t>
            </a:r>
            <a:endParaRPr lang="nl-NL" dirty="0"/>
          </a:p>
        </p:txBody>
      </p:sp>
      <p:sp>
        <p:nvSpPr>
          <p:cNvPr id="3" name="Tijdelijke aanduiding voor inhoud 2"/>
          <p:cNvSpPr>
            <a:spLocks noGrp="1"/>
          </p:cNvSpPr>
          <p:nvPr>
            <p:ph sz="half" idx="1"/>
          </p:nvPr>
        </p:nvSpPr>
        <p:spPr>
          <a:xfrm>
            <a:off x="2208213" y="1600200"/>
            <a:ext cx="4572000" cy="4114800"/>
          </a:xfrm>
        </p:spPr>
        <p:txBody>
          <a:bodyPr rtlCol="0"/>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4" name="Tijdelijke aanduiding voor inhoud 3"/>
          <p:cNvSpPr>
            <a:spLocks noGrp="1"/>
          </p:cNvSpPr>
          <p:nvPr>
            <p:ph sz="half" idx="2"/>
          </p:nvPr>
        </p:nvSpPr>
        <p:spPr>
          <a:xfrm>
            <a:off x="7008813" y="1600200"/>
            <a:ext cx="4572000" cy="4114800"/>
          </a:xfrm>
        </p:spPr>
        <p:txBody>
          <a:bodyPr rtlCol="0"/>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5" name="Tijdelijke aanduiding voor datum 4"/>
          <p:cNvSpPr>
            <a:spLocks noGrp="1"/>
          </p:cNvSpPr>
          <p:nvPr>
            <p:ph type="dt" sz="half" idx="10"/>
          </p:nvPr>
        </p:nvSpPr>
        <p:spPr/>
        <p:txBody>
          <a:bodyPr rtlCol="0"/>
          <a:lstStyle>
            <a:lvl1pPr>
              <a:defRPr/>
            </a:lvl1pPr>
          </a:lstStyle>
          <a:p>
            <a:fld id="{F8AEA5A8-EAEA-4578-970E-832FA454F6CE}" type="datetime1">
              <a:rPr lang="nl-NL" smtClean="0"/>
              <a:pPr/>
              <a:t>10-5-2021</a:t>
            </a:fld>
            <a:endParaRPr lang="nl-NL" dirty="0"/>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7" name="Tijdelijke aanduiding voor dianummer 6"/>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smtClean="0"/>
              <a:t>Klik om de stijl te bewerken</a:t>
            </a:r>
            <a:endParaRPr lang="nl-NL" dirty="0"/>
          </a:p>
        </p:txBody>
      </p:sp>
      <p:sp>
        <p:nvSpPr>
          <p:cNvPr id="3" name="Tijdelijke aanduiding voor tekst 2"/>
          <p:cNvSpPr>
            <a:spLocks noGrp="1"/>
          </p:cNvSpPr>
          <p:nvPr>
            <p:ph type="body" idx="1"/>
          </p:nvPr>
        </p:nvSpPr>
        <p:spPr>
          <a:xfrm>
            <a:off x="22082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nl-NL" smtClean="0"/>
              <a:t>Tekststijl van het model bewerken</a:t>
            </a:r>
          </a:p>
        </p:txBody>
      </p:sp>
      <p:sp>
        <p:nvSpPr>
          <p:cNvPr id="4" name="Tijdelijke aanduiding voor inhoud 3"/>
          <p:cNvSpPr>
            <a:spLocks noGrp="1"/>
          </p:cNvSpPr>
          <p:nvPr>
            <p:ph sz="half" idx="2"/>
          </p:nvPr>
        </p:nvSpPr>
        <p:spPr>
          <a:xfrm>
            <a:off x="2208213" y="2505075"/>
            <a:ext cx="4572000" cy="3337560"/>
          </a:xfrm>
        </p:spPr>
        <p:txBody>
          <a:bodyPr rtlCol="0"/>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5" name="Tijdelijke aanduiding voor tekst 4"/>
          <p:cNvSpPr>
            <a:spLocks noGrp="1"/>
          </p:cNvSpPr>
          <p:nvPr>
            <p:ph type="body" sz="quarter" idx="3"/>
          </p:nvPr>
        </p:nvSpPr>
        <p:spPr>
          <a:xfrm>
            <a:off x="70088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nl-NL" smtClean="0"/>
              <a:t>Tekststijl van het model bewerken</a:t>
            </a:r>
          </a:p>
        </p:txBody>
      </p:sp>
      <p:sp>
        <p:nvSpPr>
          <p:cNvPr id="6" name="Tijdelijke aanduiding voor inhoud 5"/>
          <p:cNvSpPr>
            <a:spLocks noGrp="1"/>
          </p:cNvSpPr>
          <p:nvPr>
            <p:ph sz="quarter" idx="4"/>
          </p:nvPr>
        </p:nvSpPr>
        <p:spPr>
          <a:xfrm>
            <a:off x="7008813" y="2505075"/>
            <a:ext cx="4572000" cy="3337560"/>
          </a:xfrm>
        </p:spPr>
        <p:txBody>
          <a:bodyPr rtlCol="0"/>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7" name="Tijdelijke aanduiding voor datum 6"/>
          <p:cNvSpPr>
            <a:spLocks noGrp="1"/>
          </p:cNvSpPr>
          <p:nvPr>
            <p:ph type="dt" sz="half" idx="10"/>
          </p:nvPr>
        </p:nvSpPr>
        <p:spPr/>
        <p:txBody>
          <a:bodyPr rtlCol="0"/>
          <a:lstStyle>
            <a:lvl1pPr>
              <a:defRPr/>
            </a:lvl1pPr>
          </a:lstStyle>
          <a:p>
            <a:fld id="{7C313BF6-1518-4C63-8730-119E39E5382A}" type="datetime1">
              <a:rPr lang="nl-NL" smtClean="0"/>
              <a:pPr/>
              <a:t>10-5-2021</a:t>
            </a:fld>
            <a:endParaRPr lang="nl-NL" dirty="0"/>
          </a:p>
        </p:txBody>
      </p:sp>
      <p:sp>
        <p:nvSpPr>
          <p:cNvPr id="8" name="Tijdelijke aanduiding voor voettekst 7"/>
          <p:cNvSpPr>
            <a:spLocks noGrp="1"/>
          </p:cNvSpPr>
          <p:nvPr>
            <p:ph type="ftr" sz="quarter" idx="11"/>
          </p:nvPr>
        </p:nvSpPr>
        <p:spPr/>
        <p:txBody>
          <a:bodyPr rtlCol="0"/>
          <a:lstStyle/>
          <a:p>
            <a:pPr rtl="0"/>
            <a:endParaRPr lang="nl-NL" dirty="0"/>
          </a:p>
        </p:txBody>
      </p:sp>
      <p:sp>
        <p:nvSpPr>
          <p:cNvPr id="9" name="Tijdelijke aanduiding voor dianummer 8"/>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smtClean="0"/>
              <a:t>Klik om de stijl te bewerken</a:t>
            </a:r>
            <a:endParaRPr lang="nl-NL" dirty="0"/>
          </a:p>
        </p:txBody>
      </p:sp>
      <p:sp>
        <p:nvSpPr>
          <p:cNvPr id="3" name="Tijdelijke aanduiding voor datum 2"/>
          <p:cNvSpPr>
            <a:spLocks noGrp="1"/>
          </p:cNvSpPr>
          <p:nvPr>
            <p:ph type="dt" sz="half" idx="10"/>
          </p:nvPr>
        </p:nvSpPr>
        <p:spPr/>
        <p:txBody>
          <a:bodyPr rtlCol="0"/>
          <a:lstStyle>
            <a:lvl1pPr>
              <a:defRPr/>
            </a:lvl1pPr>
          </a:lstStyle>
          <a:p>
            <a:fld id="{2FEC610E-ADBA-438F-BE16-F21C20CF76F6}" type="datetime1">
              <a:rPr lang="nl-NL" smtClean="0"/>
              <a:pPr/>
              <a:t>10-5-2021</a:t>
            </a:fld>
            <a:endParaRPr lang="nl-NL" dirty="0"/>
          </a:p>
        </p:txBody>
      </p:sp>
      <p:sp>
        <p:nvSpPr>
          <p:cNvPr id="4" name="Tijdelijke aanduiding voor voettekst 3"/>
          <p:cNvSpPr>
            <a:spLocks noGrp="1"/>
          </p:cNvSpPr>
          <p:nvPr>
            <p:ph type="ftr" sz="quarter" idx="11"/>
          </p:nvPr>
        </p:nvSpPr>
        <p:spPr/>
        <p:txBody>
          <a:bodyPr rtlCol="0"/>
          <a:lstStyle/>
          <a:p>
            <a:pPr rtl="0"/>
            <a:endParaRPr lang="nl-NL" dirty="0"/>
          </a:p>
        </p:txBody>
      </p:sp>
      <p:sp>
        <p:nvSpPr>
          <p:cNvPr id="5" name="Tijdelijke aanduiding voor dianummer 4"/>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rtlCol="0"/>
          <a:lstStyle>
            <a:lvl1pPr>
              <a:defRPr/>
            </a:lvl1pPr>
          </a:lstStyle>
          <a:p>
            <a:fld id="{01E1F3A8-E1DB-45B7-A675-D01A2AF8B711}" type="datetime1">
              <a:rPr lang="nl-NL" smtClean="0"/>
              <a:pPr/>
              <a:t>10-5-2021</a:t>
            </a:fld>
            <a:endParaRPr lang="nl-NL" dirty="0"/>
          </a:p>
        </p:txBody>
      </p:sp>
      <p:sp>
        <p:nvSpPr>
          <p:cNvPr id="3" name="Tijdelijke aanduiding voor voettekst 2"/>
          <p:cNvSpPr>
            <a:spLocks noGrp="1"/>
          </p:cNvSpPr>
          <p:nvPr>
            <p:ph type="ftr" sz="quarter" idx="11"/>
          </p:nvPr>
        </p:nvSpPr>
        <p:spPr/>
        <p:txBody>
          <a:bodyPr rtlCol="0"/>
          <a:lstStyle/>
          <a:p>
            <a:pPr rtl="0"/>
            <a:endParaRPr lang="nl-NL" dirty="0"/>
          </a:p>
        </p:txBody>
      </p:sp>
      <p:sp>
        <p:nvSpPr>
          <p:cNvPr id="4" name="Tijdelijke aanduiding voor dianummer 3"/>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nl-NL" smtClean="0"/>
              <a:t>Klik om de stijl te bewerken</a:t>
            </a:r>
            <a:endParaRPr lang="nl-NL" dirty="0"/>
          </a:p>
        </p:txBody>
      </p:sp>
      <p:sp>
        <p:nvSpPr>
          <p:cNvPr id="3" name="Tijdelijke aanduiding voor inhoud 2"/>
          <p:cNvSpPr>
            <a:spLocks noGrp="1"/>
          </p:cNvSpPr>
          <p:nvPr>
            <p:ph idx="1"/>
          </p:nvPr>
        </p:nvSpPr>
        <p:spPr>
          <a:xfrm>
            <a:off x="1293813" y="533400"/>
            <a:ext cx="6858000" cy="48006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algn="l" rtl="0">
              <a:defRPr sz="1400"/>
            </a:lvl7pPr>
            <a:lvl8pPr algn="l" rtl="0">
              <a:defRPr sz="1400"/>
            </a:lvl8pPr>
            <a:lvl9pPr algn="l" rtl="0">
              <a:defRPr sz="1400"/>
            </a:lvl9pPr>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4" name="Tijdelijke aanduiding voor tekst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nl-NL" smtClean="0"/>
              <a:t>Tekststijl van het model bewerken</a:t>
            </a:r>
          </a:p>
        </p:txBody>
      </p:sp>
      <p:sp>
        <p:nvSpPr>
          <p:cNvPr id="5" name="Tijdelijke aanduiding voor datum 4"/>
          <p:cNvSpPr>
            <a:spLocks noGrp="1"/>
          </p:cNvSpPr>
          <p:nvPr>
            <p:ph type="dt" sz="half" idx="10"/>
          </p:nvPr>
        </p:nvSpPr>
        <p:spPr/>
        <p:txBody>
          <a:bodyPr rtlCol="0"/>
          <a:lstStyle>
            <a:lvl1pPr>
              <a:defRPr/>
            </a:lvl1pPr>
          </a:lstStyle>
          <a:p>
            <a:fld id="{25107E48-990D-4FD1-9524-D8BACFCCFB23}" type="datetime1">
              <a:rPr lang="nl-NL" smtClean="0"/>
              <a:pPr/>
              <a:t>10-5-2021</a:t>
            </a:fld>
            <a:endParaRPr lang="nl-NL" dirty="0"/>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7" name="Tijdelijke aanduiding voor dianummer 6"/>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nl-NL" smtClean="0"/>
              <a:t>Klik om de stijl te bewerken</a:t>
            </a:r>
            <a:endParaRPr lang="nl-NL" dirty="0"/>
          </a:p>
        </p:txBody>
      </p:sp>
      <p:sp>
        <p:nvSpPr>
          <p:cNvPr id="8" name="Afgeronde rechthoek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dirty="0"/>
          </a:p>
        </p:txBody>
      </p:sp>
      <p:sp>
        <p:nvSpPr>
          <p:cNvPr id="3" name="Tijdelijke aanduiding voor afbeelding 2" descr="Een lege tijdelijke aanduiding om een afbeelding toe te voegen. Klik op de tijdelijke aanduiding en selecteer de afbeelding die u wilt toevoegen."/>
          <p:cNvSpPr>
            <a:spLocks noGrp="1"/>
          </p:cNvSpPr>
          <p:nvPr>
            <p:ph type="pic" idx="1"/>
          </p:nvPr>
        </p:nvSpPr>
        <p:spPr>
          <a:xfrm>
            <a:off x="1408112" y="647700"/>
            <a:ext cx="6629400" cy="4572000"/>
          </a:xfrm>
          <a:prstGeom prst="roundRect">
            <a:avLst>
              <a:gd name="adj" fmla="val 3725"/>
            </a:avLst>
          </a:prstGeom>
        </p:spPr>
        <p:txBody>
          <a:bodyPr tIns="914400" rtlCol="0">
            <a:normAutofit/>
          </a:bodyPr>
          <a:lstStyle>
            <a:lvl1pPr marL="0" indent="0" algn="ctr" rtl="0">
              <a:buNone/>
              <a:defRPr sz="24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nl-NL" smtClean="0"/>
              <a:t>Klik op het pictogram als u een afbeelding wilt toevoegen</a:t>
            </a:r>
            <a:endParaRPr lang="nl-NL" dirty="0"/>
          </a:p>
        </p:txBody>
      </p:sp>
      <p:sp>
        <p:nvSpPr>
          <p:cNvPr id="4" name="Tijdelijke aanduiding voor tekst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nl-NL" smtClean="0"/>
              <a:t>Tekststijl van het model bewerken</a:t>
            </a:r>
          </a:p>
        </p:txBody>
      </p:sp>
      <p:sp>
        <p:nvSpPr>
          <p:cNvPr id="5" name="Tijdelijke aanduiding voor datum 4"/>
          <p:cNvSpPr>
            <a:spLocks noGrp="1"/>
          </p:cNvSpPr>
          <p:nvPr>
            <p:ph type="dt" sz="half" idx="10"/>
          </p:nvPr>
        </p:nvSpPr>
        <p:spPr/>
        <p:txBody>
          <a:bodyPr rtlCol="0"/>
          <a:lstStyle>
            <a:lvl1pPr>
              <a:defRPr/>
            </a:lvl1pPr>
          </a:lstStyle>
          <a:p>
            <a:fld id="{C9DBDB7D-AAC8-4EC6-B9FE-9232F2EF7FA0}" type="datetime1">
              <a:rPr lang="nl-NL" smtClean="0"/>
              <a:pPr/>
              <a:t>10-5-2021</a:t>
            </a:fld>
            <a:endParaRPr lang="nl-NL" dirty="0"/>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7" name="Tijdelijke aanduiding voor dianummer 6"/>
          <p:cNvSpPr>
            <a:spLocks noGrp="1"/>
          </p:cNvSpPr>
          <p:nvPr>
            <p:ph type="sldNum" sz="quarter" idx="12"/>
          </p:nvPr>
        </p:nvSpPr>
        <p:spPr/>
        <p:txBody>
          <a:bodyPr rtlCol="0"/>
          <a:lstStyle/>
          <a:p>
            <a:pPr rtl="0"/>
            <a:fld id="{8FDBFFB2-86D9-4B8F-A59A-553A60B94BBE}" type="slidenum">
              <a:rPr lang="nl-NL" smtClean="0"/>
              <a:t>‹nr.›</a:t>
            </a:fld>
            <a:endParaRPr lang="nl-NL" dirty="0"/>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pPr rtl="0"/>
            <a:r>
              <a:rPr lang="nl-NL" dirty="0" smtClean="0"/>
              <a:t>Klik om de titelstijl van het model te bewerken</a:t>
            </a:r>
            <a:endParaRPr lang="nl-NL" dirty="0"/>
          </a:p>
        </p:txBody>
      </p:sp>
      <p:sp>
        <p:nvSpPr>
          <p:cNvPr id="3" name="Tijdelijke aanduiding voor tekst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rtl="0"/>
            <a:r>
              <a:rPr lang="nl-NL" dirty="0" smtClean="0"/>
              <a:t>Klik om de tekststijlen van het model te bewerken</a:t>
            </a:r>
          </a:p>
          <a:p>
            <a:pPr lvl="1" rtl="0"/>
            <a:r>
              <a:rPr lang="nl-NL" dirty="0" smtClean="0"/>
              <a:t>Tweede niveau</a:t>
            </a:r>
          </a:p>
          <a:p>
            <a:pPr lvl="2" rtl="0"/>
            <a:r>
              <a:rPr lang="nl-NL" dirty="0" smtClean="0"/>
              <a:t>Derde niveau</a:t>
            </a:r>
          </a:p>
          <a:p>
            <a:pPr lvl="3" rtl="0"/>
            <a:r>
              <a:rPr lang="nl-NL" dirty="0" smtClean="0"/>
              <a:t>Vierde niveau</a:t>
            </a:r>
          </a:p>
          <a:p>
            <a:pPr lvl="4" rtl="0"/>
            <a:r>
              <a:rPr lang="nl-NL" dirty="0" smtClean="0"/>
              <a:t>Vijfde niveau</a:t>
            </a:r>
            <a:endParaRPr lang="nl-NL" dirty="0"/>
          </a:p>
        </p:txBody>
      </p:sp>
      <p:sp>
        <p:nvSpPr>
          <p:cNvPr id="4" name="Tijdelijke aanduiding voor datum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rtl="0">
              <a:defRPr sz="1100">
                <a:solidFill>
                  <a:schemeClr val="tx2"/>
                </a:solidFill>
              </a:defRPr>
            </a:lvl1pPr>
          </a:lstStyle>
          <a:p>
            <a:fld id="{6AF74D68-90BC-4A28-8D6A-1FEF2F3EF403}" type="datetime1">
              <a:rPr lang="nl-NL" smtClean="0"/>
              <a:pPr/>
              <a:t>10-5-2021</a:t>
            </a:fld>
            <a:endParaRPr lang="nl-NL" dirty="0"/>
          </a:p>
        </p:txBody>
      </p:sp>
      <p:sp>
        <p:nvSpPr>
          <p:cNvPr id="5" name="Tijdelijke aanduiding voor voettekst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rtl="0">
              <a:defRPr sz="1100">
                <a:solidFill>
                  <a:schemeClr val="tx2"/>
                </a:solidFill>
              </a:defRPr>
            </a:lvl1pPr>
          </a:lstStyle>
          <a:p>
            <a:pPr rtl="0"/>
            <a:endParaRPr lang="nl-NL" dirty="0"/>
          </a:p>
        </p:txBody>
      </p:sp>
      <p:sp>
        <p:nvSpPr>
          <p:cNvPr id="6" name="Tijdelijke aanduiding voor dianumm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rtl="0">
              <a:defRPr sz="1100" b="1">
                <a:solidFill>
                  <a:srgbClr val="AB3C19"/>
                </a:solidFill>
              </a:defRPr>
            </a:lvl1pPr>
          </a:lstStyle>
          <a:p>
            <a:pPr rtl="0"/>
            <a:fld id="{8FDBFFB2-86D9-4B8F-A59A-553A60B94BBE}" type="slidenum">
              <a:rPr lang="nl-NL" smtClean="0"/>
              <a:pPr rtl="0"/>
              <a:t>‹nr.›</a:t>
            </a:fld>
            <a:endParaRPr lang="nl-NL" dirty="0"/>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XFt5Zg60uxg"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WlPJ0GjrgEA"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smtClean="0"/>
              <a:t>Pedagogiek</a:t>
            </a:r>
            <a:endParaRPr lang="nl-NL" dirty="0"/>
          </a:p>
        </p:txBody>
      </p:sp>
      <p:sp>
        <p:nvSpPr>
          <p:cNvPr id="3" name="Subtitel 2"/>
          <p:cNvSpPr>
            <a:spLocks noGrp="1"/>
          </p:cNvSpPr>
          <p:nvPr>
            <p:ph type="subTitle" idx="1"/>
          </p:nvPr>
        </p:nvSpPr>
        <p:spPr/>
        <p:txBody>
          <a:bodyPr rtlCol="0"/>
          <a:lstStyle/>
          <a:p>
            <a:pPr rtl="0"/>
            <a:r>
              <a:rPr lang="nl-NL" dirty="0" smtClean="0"/>
              <a:t>Lesweek 3</a:t>
            </a:r>
            <a:endParaRPr lang="nl-NL" dirty="0"/>
          </a:p>
        </p:txBody>
      </p:sp>
    </p:spTree>
    <p:extLst>
      <p:ext uri="{BB962C8B-B14F-4D97-AF65-F5344CB8AC3E}">
        <p14:creationId xmlns:p14="http://schemas.microsoft.com/office/powerpoint/2010/main" val="35784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3"/>
          <p:cNvSpPr>
            <a:spLocks noGrp="1"/>
          </p:cNvSpPr>
          <p:nvPr>
            <p:ph sz="half" idx="2"/>
          </p:nvPr>
        </p:nvSpPr>
        <p:spPr>
          <a:xfrm>
            <a:off x="2368445" y="839450"/>
            <a:ext cx="7570033" cy="5003186"/>
          </a:xfrm>
        </p:spPr>
        <p:txBody>
          <a:bodyPr>
            <a:normAutofit/>
          </a:bodyPr>
          <a:lstStyle/>
          <a:p>
            <a:r>
              <a:rPr lang="nl-NL" dirty="0" smtClean="0"/>
              <a:t>Informatie en uitleg geven, aansluitend bij de situatie, interesse en het ontwikkelingsniveau van het kind</a:t>
            </a:r>
          </a:p>
          <a:p>
            <a:r>
              <a:rPr lang="nl-NL" dirty="0" smtClean="0"/>
              <a:t>Mét kinderen praten in plaats van tegen de kinderen praten</a:t>
            </a:r>
          </a:p>
          <a:p>
            <a:r>
              <a:rPr lang="nl-NL" dirty="0" smtClean="0"/>
              <a:t>Kinderen ruimte geven om zelf een inbreng te hebben in gesprekken en deze serieus nemen en hier op passende wijze op reageren</a:t>
            </a:r>
          </a:p>
          <a:p>
            <a:r>
              <a:rPr lang="nl-NL" dirty="0" smtClean="0">
                <a:solidFill>
                  <a:schemeClr val="accent3">
                    <a:lumMod val="75000"/>
                  </a:schemeClr>
                </a:solidFill>
              </a:rPr>
              <a:t>Doel: kinderen leren door veel te praten met en door uitleg te geven de wereld om zich heen te begrijpen</a:t>
            </a:r>
            <a:r>
              <a:rPr lang="nl-NL" dirty="0">
                <a:solidFill>
                  <a:schemeClr val="accent3">
                    <a:lumMod val="75000"/>
                  </a:schemeClr>
                </a:solidFill>
              </a:rPr>
              <a:t> </a:t>
            </a:r>
            <a:r>
              <a:rPr lang="nl-NL" dirty="0" smtClean="0">
                <a:solidFill>
                  <a:schemeClr val="accent3">
                    <a:lumMod val="75000"/>
                  </a:schemeClr>
                </a:solidFill>
              </a:rPr>
              <a:t>(taal -, cognitieve - en sociale ontwikkeling)</a:t>
            </a:r>
          </a:p>
          <a:p>
            <a:r>
              <a:rPr lang="nl-NL" dirty="0" smtClean="0"/>
              <a:t>Hoe toe te passen in praktijk?</a:t>
            </a:r>
            <a:r>
              <a:rPr lang="nl-NL" dirty="0"/>
              <a:t/>
            </a:r>
            <a:br>
              <a:rPr lang="nl-NL" dirty="0"/>
            </a:br>
            <a:r>
              <a:rPr lang="nl-NL" dirty="0" smtClean="0">
                <a:solidFill>
                  <a:srgbClr val="C00000"/>
                </a:solidFill>
              </a:rPr>
              <a:t>- Eigen verhaal laten vertellen</a:t>
            </a:r>
            <a:br>
              <a:rPr lang="nl-NL" dirty="0" smtClean="0">
                <a:solidFill>
                  <a:srgbClr val="C00000"/>
                </a:solidFill>
              </a:rPr>
            </a:br>
            <a:r>
              <a:rPr lang="nl-NL" dirty="0" smtClean="0">
                <a:solidFill>
                  <a:srgbClr val="C00000"/>
                </a:solidFill>
              </a:rPr>
              <a:t>- Gesprekjes voeren</a:t>
            </a:r>
            <a:br>
              <a:rPr lang="nl-NL" dirty="0" smtClean="0">
                <a:solidFill>
                  <a:srgbClr val="C00000"/>
                </a:solidFill>
              </a:rPr>
            </a:br>
            <a:r>
              <a:rPr lang="nl-NL" dirty="0" smtClean="0">
                <a:solidFill>
                  <a:srgbClr val="C00000"/>
                </a:solidFill>
              </a:rPr>
              <a:t>- Rijmpjes, versjes en liedjes</a:t>
            </a:r>
          </a:p>
        </p:txBody>
      </p:sp>
    </p:spTree>
    <p:extLst>
      <p:ext uri="{BB962C8B-B14F-4D97-AF65-F5344CB8AC3E}">
        <p14:creationId xmlns:p14="http://schemas.microsoft.com/office/powerpoint/2010/main" val="1410554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86518" y="1555229"/>
            <a:ext cx="6400801" cy="2486025"/>
          </a:xfrm>
        </p:spPr>
        <p:txBody>
          <a:bodyPr rtlCol="0"/>
          <a:lstStyle/>
          <a:p>
            <a:pPr algn="ctr" rtl="0"/>
            <a:r>
              <a:rPr lang="nl-NL" dirty="0" smtClean="0">
                <a:solidFill>
                  <a:schemeClr val="accent2">
                    <a:lumMod val="60000"/>
                    <a:lumOff val="40000"/>
                  </a:schemeClr>
                </a:solidFill>
              </a:rPr>
              <a:t>EINDE</a:t>
            </a:r>
            <a:endParaRPr lang="nl-NL" dirty="0">
              <a:solidFill>
                <a:schemeClr val="accent2">
                  <a:lumMod val="60000"/>
                  <a:lumOff val="40000"/>
                </a:schemeClr>
              </a:solidFill>
            </a:endParaRPr>
          </a:p>
        </p:txBody>
      </p:sp>
    </p:spTree>
    <p:extLst>
      <p:ext uri="{BB962C8B-B14F-4D97-AF65-F5344CB8AC3E}">
        <p14:creationId xmlns:p14="http://schemas.microsoft.com/office/powerpoint/2010/main" val="4274568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smtClean="0"/>
              <a:t>PROGRAMMA</a:t>
            </a:r>
            <a:endParaRPr lang="nl-NL" dirty="0"/>
          </a:p>
        </p:txBody>
      </p:sp>
      <p:sp>
        <p:nvSpPr>
          <p:cNvPr id="3" name="Tijdelijke aanduiding voor inhoud 2"/>
          <p:cNvSpPr>
            <a:spLocks noGrp="1"/>
          </p:cNvSpPr>
          <p:nvPr>
            <p:ph idx="1"/>
          </p:nvPr>
        </p:nvSpPr>
        <p:spPr/>
        <p:txBody>
          <a:bodyPr rtlCol="0"/>
          <a:lstStyle/>
          <a:p>
            <a:pPr rtl="0"/>
            <a:r>
              <a:rPr lang="nl-NL" dirty="0" smtClean="0"/>
              <a:t>Terugblik </a:t>
            </a:r>
            <a:r>
              <a:rPr lang="nl-NL" dirty="0" smtClean="0"/>
              <a:t>vorige les en deze nabespreken</a:t>
            </a:r>
          </a:p>
          <a:p>
            <a:pPr rtl="0"/>
            <a:r>
              <a:rPr lang="nl-NL" dirty="0" smtClean="0"/>
              <a:t>Planning</a:t>
            </a:r>
          </a:p>
          <a:p>
            <a:r>
              <a:rPr lang="nl-NL" dirty="0" smtClean="0"/>
              <a:t>Opdracht  zelfstandig aan de slag met de interactievaardigheden: </a:t>
            </a:r>
            <a:r>
              <a:rPr lang="nl-NL" dirty="0" smtClean="0">
                <a:solidFill>
                  <a:schemeClr val="accent2">
                    <a:lumMod val="60000"/>
                    <a:lumOff val="40000"/>
                  </a:schemeClr>
                </a:solidFill>
              </a:rPr>
              <a:t>structureren </a:t>
            </a:r>
            <a:r>
              <a:rPr lang="nl-NL" dirty="0">
                <a:solidFill>
                  <a:schemeClr val="accent2">
                    <a:lumMod val="60000"/>
                    <a:lumOff val="40000"/>
                  </a:schemeClr>
                </a:solidFill>
              </a:rPr>
              <a:t>en grenzen stellen &amp; praten en </a:t>
            </a:r>
            <a:r>
              <a:rPr lang="nl-NL" dirty="0" smtClean="0">
                <a:solidFill>
                  <a:schemeClr val="accent2">
                    <a:lumMod val="60000"/>
                    <a:lumOff val="40000"/>
                  </a:schemeClr>
                </a:solidFill>
              </a:rPr>
              <a:t>uitleggen</a:t>
            </a:r>
          </a:p>
          <a:p>
            <a:r>
              <a:rPr lang="nl-NL" dirty="0" smtClean="0"/>
              <a:t>Nabespreken</a:t>
            </a:r>
          </a:p>
          <a:p>
            <a:endParaRPr lang="nl-NL" i="1" dirty="0"/>
          </a:p>
          <a:p>
            <a:pPr rtl="0"/>
            <a:endParaRPr lang="nl-NL" dirty="0" smtClean="0"/>
          </a:p>
          <a:p>
            <a:pPr rtl="0"/>
            <a:endParaRPr lang="nl-NL" dirty="0"/>
          </a:p>
        </p:txBody>
      </p:sp>
    </p:spTree>
    <p:extLst>
      <p:ext uri="{BB962C8B-B14F-4D97-AF65-F5344CB8AC3E}">
        <p14:creationId xmlns:p14="http://schemas.microsoft.com/office/powerpoint/2010/main" val="2083928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9451" y="304801"/>
            <a:ext cx="6818812" cy="635726"/>
          </a:xfrm>
        </p:spPr>
        <p:txBody>
          <a:bodyPr/>
          <a:lstStyle/>
          <a:p>
            <a:r>
              <a:rPr lang="nl-NL" dirty="0" smtClean="0"/>
              <a:t>Opdracht vorige les</a:t>
            </a:r>
            <a:endParaRPr lang="nl-NL" dirty="0"/>
          </a:p>
        </p:txBody>
      </p:sp>
      <p:pic>
        <p:nvPicPr>
          <p:cNvPr id="6" name="Tijdelijke aanduiding voor inhoud 5"/>
          <p:cNvPicPr>
            <a:picLocks noGrp="1" noChangeAspect="1"/>
          </p:cNvPicPr>
          <p:nvPr>
            <p:ph idx="1"/>
          </p:nvPr>
        </p:nvPicPr>
        <p:blipFill>
          <a:blip r:embed="rId2"/>
          <a:stretch>
            <a:fillRect/>
          </a:stretch>
        </p:blipFill>
        <p:spPr>
          <a:xfrm>
            <a:off x="2551613" y="1123406"/>
            <a:ext cx="9640387" cy="5051967"/>
          </a:xfrm>
          <a:prstGeom prst="rect">
            <a:avLst/>
          </a:prstGeom>
        </p:spPr>
      </p:pic>
    </p:spTree>
    <p:extLst>
      <p:ext uri="{BB962C8B-B14F-4D97-AF65-F5344CB8AC3E}">
        <p14:creationId xmlns:p14="http://schemas.microsoft.com/office/powerpoint/2010/main" val="1724660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Planning nogmaals doornemen</a:t>
            </a:r>
            <a:endParaRPr lang="nl-NL" dirty="0"/>
          </a:p>
        </p:txBody>
      </p:sp>
      <p:sp>
        <p:nvSpPr>
          <p:cNvPr id="3" name="Tijdelijke aanduiding voor inhoud 2"/>
          <p:cNvSpPr>
            <a:spLocks noGrp="1"/>
          </p:cNvSpPr>
          <p:nvPr>
            <p:ph idx="1"/>
          </p:nvPr>
        </p:nvSpPr>
        <p:spPr/>
        <p:txBody>
          <a:bodyPr>
            <a:normAutofit lnSpcReduction="10000"/>
          </a:bodyPr>
          <a:lstStyle/>
          <a:p>
            <a:r>
              <a:rPr lang="nl-NL" strike="sngStrike" dirty="0">
                <a:solidFill>
                  <a:srgbClr val="00B050"/>
                </a:solidFill>
              </a:rPr>
              <a:t>Lesweek 1; introductie thema, toetsing en nulmeting</a:t>
            </a:r>
          </a:p>
          <a:p>
            <a:r>
              <a:rPr lang="nl-NL" strike="sngStrike" dirty="0">
                <a:solidFill>
                  <a:srgbClr val="00B050"/>
                </a:solidFill>
              </a:rPr>
              <a:t>Lesweek 2; autonomie respecteren en sensitieve responsiviteit</a:t>
            </a:r>
          </a:p>
          <a:p>
            <a:r>
              <a:rPr lang="nl-NL" dirty="0">
                <a:solidFill>
                  <a:srgbClr val="00B050"/>
                </a:solidFill>
              </a:rPr>
              <a:t>Lesweek 3; structureren en grenzen stellen &amp; praten en uitleggen</a:t>
            </a:r>
          </a:p>
          <a:p>
            <a:r>
              <a:rPr lang="nl-NL" dirty="0">
                <a:solidFill>
                  <a:srgbClr val="00B050"/>
                </a:solidFill>
              </a:rPr>
              <a:t>Lesweek 4; ontwikkelingsstimulering en begeleiden van interacties</a:t>
            </a:r>
          </a:p>
          <a:p>
            <a:r>
              <a:rPr lang="nl-NL" dirty="0">
                <a:solidFill>
                  <a:srgbClr val="00B050"/>
                </a:solidFill>
              </a:rPr>
              <a:t>Lesweek 5; opdracht </a:t>
            </a:r>
            <a:r>
              <a:rPr lang="nl-NL" dirty="0" smtClean="0">
                <a:solidFill>
                  <a:srgbClr val="00B050"/>
                </a:solidFill>
              </a:rPr>
              <a:t>spelactiviteiten</a:t>
            </a:r>
            <a:endParaRPr lang="nl-NL" dirty="0">
              <a:solidFill>
                <a:srgbClr val="00B050"/>
              </a:solidFill>
            </a:endParaRPr>
          </a:p>
          <a:p>
            <a:r>
              <a:rPr lang="nl-NL" dirty="0">
                <a:solidFill>
                  <a:srgbClr val="00B050"/>
                </a:solidFill>
              </a:rPr>
              <a:t>Lesweek 6; uitvoeren </a:t>
            </a:r>
            <a:r>
              <a:rPr lang="nl-NL" dirty="0" smtClean="0">
                <a:solidFill>
                  <a:srgbClr val="00B050"/>
                </a:solidFill>
              </a:rPr>
              <a:t>spelactiviteiten</a:t>
            </a:r>
            <a:endParaRPr lang="nl-NL" dirty="0">
              <a:solidFill>
                <a:srgbClr val="00B050"/>
              </a:solidFill>
            </a:endParaRPr>
          </a:p>
          <a:p>
            <a:r>
              <a:rPr lang="nl-NL" b="1" dirty="0">
                <a:solidFill>
                  <a:srgbClr val="00B050"/>
                </a:solidFill>
              </a:rPr>
              <a:t>Lesweek </a:t>
            </a:r>
            <a:r>
              <a:rPr lang="nl-NL" b="1" dirty="0" smtClean="0">
                <a:solidFill>
                  <a:srgbClr val="00B050"/>
                </a:solidFill>
              </a:rPr>
              <a:t>7; uitvoeren spelactiviteit</a:t>
            </a:r>
            <a:endParaRPr lang="nl-NL" b="1" dirty="0">
              <a:solidFill>
                <a:srgbClr val="00B050"/>
              </a:solidFill>
            </a:endParaRPr>
          </a:p>
          <a:p>
            <a:r>
              <a:rPr lang="nl-NL" dirty="0">
                <a:solidFill>
                  <a:srgbClr val="00B050"/>
                </a:solidFill>
              </a:rPr>
              <a:t>Lesweek 8; </a:t>
            </a:r>
            <a:r>
              <a:rPr lang="nl-NL" dirty="0" smtClean="0">
                <a:solidFill>
                  <a:srgbClr val="00B050"/>
                </a:solidFill>
              </a:rPr>
              <a:t>herhaling zes interactievaardigheden</a:t>
            </a:r>
            <a:endParaRPr lang="nl-NL" dirty="0">
              <a:solidFill>
                <a:srgbClr val="00B050"/>
              </a:solidFill>
            </a:endParaRPr>
          </a:p>
          <a:p>
            <a:r>
              <a:rPr lang="nl-NL" b="1" dirty="0">
                <a:solidFill>
                  <a:srgbClr val="C00000"/>
                </a:solidFill>
              </a:rPr>
              <a:t>Lesweek 9; afronding + deadline eindopdracht </a:t>
            </a:r>
          </a:p>
          <a:p>
            <a:endParaRPr lang="nl-NL" dirty="0"/>
          </a:p>
        </p:txBody>
      </p:sp>
    </p:spTree>
    <p:extLst>
      <p:ext uri="{BB962C8B-B14F-4D97-AF65-F5344CB8AC3E}">
        <p14:creationId xmlns:p14="http://schemas.microsoft.com/office/powerpoint/2010/main" val="3934971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4813" y="304800"/>
            <a:ext cx="11752289" cy="1029325"/>
          </a:xfrm>
        </p:spPr>
        <p:txBody>
          <a:bodyPr rtlCol="0"/>
          <a:lstStyle/>
          <a:p>
            <a:pPr rtl="0"/>
            <a:r>
              <a:rPr lang="nl-NL" dirty="0" smtClean="0"/>
              <a:t>INTERACTIEVAARDIGHEID: </a:t>
            </a:r>
            <a:br>
              <a:rPr lang="nl-NL" dirty="0" smtClean="0"/>
            </a:br>
            <a:r>
              <a:rPr lang="nl-NL" dirty="0" smtClean="0"/>
              <a:t>STRUCTUREREN EN GRENZEN STELLEN</a:t>
            </a:r>
            <a:endParaRPr lang="nl-NL" dirty="0"/>
          </a:p>
        </p:txBody>
      </p:sp>
      <p:sp>
        <p:nvSpPr>
          <p:cNvPr id="3" name="Tijdelijke aanduiding voor inhoud 2"/>
          <p:cNvSpPr>
            <a:spLocks noGrp="1"/>
          </p:cNvSpPr>
          <p:nvPr>
            <p:ph sz="half" idx="1"/>
          </p:nvPr>
        </p:nvSpPr>
        <p:spPr>
          <a:xfrm>
            <a:off x="2208212" y="1776548"/>
            <a:ext cx="8584705" cy="4369419"/>
          </a:xfrm>
        </p:spPr>
        <p:txBody>
          <a:bodyPr rtlCol="0">
            <a:normAutofit fontScale="92500" lnSpcReduction="20000"/>
          </a:bodyPr>
          <a:lstStyle/>
          <a:p>
            <a:pPr rtl="0"/>
            <a:r>
              <a:rPr lang="nl-NL" dirty="0" smtClean="0">
                <a:latin typeface="Arial" panose="020B0604020202020204" pitchFamily="34" charset="0"/>
                <a:cs typeface="Arial" panose="020B0604020202020204" pitchFamily="34" charset="0"/>
              </a:rPr>
              <a:t>Wat is structureren en grenzen stellen?</a:t>
            </a:r>
          </a:p>
          <a:p>
            <a:pPr rtl="0"/>
            <a:r>
              <a:rPr lang="nl-NL" dirty="0" smtClean="0">
                <a:latin typeface="Arial" panose="020B0604020202020204" pitchFamily="34" charset="0"/>
                <a:cs typeface="Arial" panose="020B0604020202020204" pitchFamily="34" charset="0"/>
              </a:rPr>
              <a:t>Wat is het doel van structureren en grenzen stellen?</a:t>
            </a:r>
          </a:p>
          <a:p>
            <a:pPr rtl="0"/>
            <a:r>
              <a:rPr lang="nl-NL" dirty="0" smtClean="0">
                <a:latin typeface="Arial" panose="020B0604020202020204" pitchFamily="34" charset="0"/>
                <a:cs typeface="Arial" panose="020B0604020202020204" pitchFamily="34" charset="0"/>
              </a:rPr>
              <a:t>Hoe pas je structureren en grenzen stellen toe?</a:t>
            </a:r>
          </a:p>
          <a:p>
            <a:pPr rtl="0"/>
            <a:r>
              <a:rPr lang="nl-NL" dirty="0" smtClean="0">
                <a:latin typeface="Arial" panose="020B0604020202020204" pitchFamily="34" charset="0"/>
                <a:cs typeface="Arial" panose="020B0604020202020204" pitchFamily="34" charset="0"/>
              </a:rPr>
              <a:t>Welke rituelen gebruiken jullie in de klas? Wat zijn de meest zinvolle rituelen bij jullie in de groep? </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 Wat is het effect op de kinderen?</a:t>
            </a:r>
          </a:p>
          <a:p>
            <a:pPr rtl="0"/>
            <a:r>
              <a:rPr lang="nl-NL" dirty="0" smtClean="0">
                <a:latin typeface="Arial" panose="020B0604020202020204" pitchFamily="34" charset="0"/>
                <a:cs typeface="Arial" panose="020B0604020202020204" pitchFamily="34" charset="0"/>
              </a:rPr>
              <a:t>Wat heeft </a:t>
            </a:r>
            <a:r>
              <a:rPr lang="nl-NL" u="sng" dirty="0" smtClean="0">
                <a:latin typeface="Arial" panose="020B0604020202020204" pitchFamily="34" charset="0"/>
                <a:cs typeface="Arial" panose="020B0604020202020204" pitchFamily="34" charset="0"/>
              </a:rPr>
              <a:t>morele ontwikkeling </a:t>
            </a:r>
            <a:r>
              <a:rPr lang="nl-NL" dirty="0" smtClean="0">
                <a:latin typeface="Arial" panose="020B0604020202020204" pitchFamily="34" charset="0"/>
                <a:cs typeface="Arial" panose="020B0604020202020204" pitchFamily="34" charset="0"/>
              </a:rPr>
              <a:t>en </a:t>
            </a:r>
            <a:r>
              <a:rPr lang="nl-NL" u="sng" dirty="0" smtClean="0">
                <a:latin typeface="Arial" panose="020B0604020202020204" pitchFamily="34" charset="0"/>
                <a:cs typeface="Arial" panose="020B0604020202020204" pitchFamily="34" charset="0"/>
              </a:rPr>
              <a:t>het geweten </a:t>
            </a:r>
            <a:r>
              <a:rPr lang="nl-NL" dirty="0" smtClean="0">
                <a:latin typeface="Arial" panose="020B0604020202020204" pitchFamily="34" charset="0"/>
                <a:cs typeface="Arial" panose="020B0604020202020204" pitchFamily="34" charset="0"/>
              </a:rPr>
              <a:t>te maken met structureren en grenzen stellen?</a:t>
            </a:r>
            <a:br>
              <a:rPr lang="nl-NL" dirty="0" smtClean="0">
                <a:latin typeface="Arial" panose="020B0604020202020204" pitchFamily="34" charset="0"/>
                <a:cs typeface="Arial" panose="020B0604020202020204" pitchFamily="34" charset="0"/>
              </a:rPr>
            </a:br>
            <a:endParaRPr lang="nl-NL" dirty="0" smtClean="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Video fragment van een </a:t>
            </a:r>
            <a:r>
              <a:rPr lang="nl-NL" dirty="0" err="1" smtClean="0">
                <a:latin typeface="Arial" panose="020B0604020202020204" pitchFamily="34" charset="0"/>
                <a:cs typeface="Arial" panose="020B0604020202020204" pitchFamily="34" charset="0"/>
              </a:rPr>
              <a:t>overblijfjuf</a:t>
            </a:r>
            <a:r>
              <a:rPr lang="nl-NL" dirty="0" smtClean="0">
                <a:latin typeface="Arial" panose="020B0604020202020204" pitchFamily="34" charset="0"/>
                <a:cs typeface="Arial" panose="020B0604020202020204" pitchFamily="34" charset="0"/>
              </a:rPr>
              <a:t>.</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hlinkClick r:id="rId3"/>
              </a:rPr>
              <a:t>https</a:t>
            </a:r>
            <a:r>
              <a:rPr lang="nl-NL" dirty="0">
                <a:latin typeface="Arial" panose="020B0604020202020204" pitchFamily="34" charset="0"/>
                <a:cs typeface="Arial" panose="020B0604020202020204" pitchFamily="34" charset="0"/>
                <a:hlinkClick r:id="rId3"/>
              </a:rPr>
              <a:t>://</a:t>
            </a:r>
            <a:r>
              <a:rPr lang="nl-NL" dirty="0" smtClean="0">
                <a:latin typeface="Arial" panose="020B0604020202020204" pitchFamily="34" charset="0"/>
                <a:cs typeface="Arial" panose="020B0604020202020204" pitchFamily="34" charset="0"/>
                <a:hlinkClick r:id="rId3"/>
              </a:rPr>
              <a:t>www.youtube.com/watch?v=XFt5Zg60uxg</a:t>
            </a:r>
            <a:r>
              <a:rPr lang="nl-NL" dirty="0" smtClean="0">
                <a:latin typeface="Arial" panose="020B0604020202020204" pitchFamily="34" charset="0"/>
                <a:cs typeface="Arial" panose="020B0604020202020204" pitchFamily="34" charset="0"/>
              </a:rPr>
              <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 Wat zegt ze?</a:t>
            </a:r>
            <a:r>
              <a:rPr lang="nl-NL" dirty="0">
                <a:latin typeface="Arial" panose="020B0604020202020204" pitchFamily="34" charset="0"/>
                <a:cs typeface="Arial" panose="020B0604020202020204" pitchFamily="34" charset="0"/>
              </a:rPr>
              <a:t/>
            </a:r>
            <a:br>
              <a:rPr lang="nl-NL" dirty="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 Wat doet ze?</a:t>
            </a:r>
            <a:r>
              <a:rPr lang="nl-NL" dirty="0"/>
              <a:t/>
            </a:r>
            <a:br>
              <a:rPr lang="nl-NL" dirty="0"/>
            </a:br>
            <a:r>
              <a:rPr lang="nl-NL" dirty="0" smtClean="0"/>
              <a:t>- Wat is het effect op het kind?</a:t>
            </a:r>
          </a:p>
        </p:txBody>
      </p:sp>
    </p:spTree>
    <p:extLst>
      <p:ext uri="{BB962C8B-B14F-4D97-AF65-F5344CB8AC3E}">
        <p14:creationId xmlns:p14="http://schemas.microsoft.com/office/powerpoint/2010/main" val="170201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4852" y="304800"/>
            <a:ext cx="11355961" cy="984354"/>
          </a:xfrm>
        </p:spPr>
        <p:txBody>
          <a:bodyPr>
            <a:normAutofit/>
          </a:bodyPr>
          <a:lstStyle/>
          <a:p>
            <a:r>
              <a:rPr lang="nl-NL" dirty="0" smtClean="0"/>
              <a:t>INTERACTIEVAARDIGHEID: PRATEN EN UITLEGGEN</a:t>
            </a:r>
            <a:endParaRPr lang="nl-NL" dirty="0"/>
          </a:p>
        </p:txBody>
      </p:sp>
      <p:sp>
        <p:nvSpPr>
          <p:cNvPr id="3" name="Tijdelijke aanduiding voor inhoud 2"/>
          <p:cNvSpPr>
            <a:spLocks noGrp="1"/>
          </p:cNvSpPr>
          <p:nvPr>
            <p:ph sz="half" idx="1"/>
          </p:nvPr>
        </p:nvSpPr>
        <p:spPr>
          <a:xfrm>
            <a:off x="1993692" y="1648918"/>
            <a:ext cx="9587121" cy="4407108"/>
          </a:xfrm>
        </p:spPr>
        <p:txBody>
          <a:bodyPr>
            <a:normAutofit fontScale="92500" lnSpcReduction="10000"/>
          </a:bodyPr>
          <a:lstStyle/>
          <a:p>
            <a:r>
              <a:rPr lang="nl-NL" dirty="0" smtClean="0">
                <a:latin typeface="Arial" panose="020B0604020202020204" pitchFamily="34" charset="0"/>
                <a:cs typeface="Arial" panose="020B0604020202020204" pitchFamily="34" charset="0"/>
              </a:rPr>
              <a:t>Wat is het doel van praten en uitleggen?</a:t>
            </a:r>
          </a:p>
          <a:p>
            <a:r>
              <a:rPr lang="nl-NL" dirty="0" smtClean="0">
                <a:latin typeface="Arial" panose="020B0604020202020204" pitchFamily="34" charset="0"/>
                <a:cs typeface="Arial" panose="020B0604020202020204" pitchFamily="34" charset="0"/>
              </a:rPr>
              <a:t>Hoe pas je praten en uitleggen toe in praktijk?</a:t>
            </a:r>
          </a:p>
          <a:p>
            <a:r>
              <a:rPr lang="nl-NL" dirty="0" smtClean="0">
                <a:latin typeface="Arial" panose="020B0604020202020204" pitchFamily="34" charset="0"/>
                <a:cs typeface="Arial" panose="020B0604020202020204" pitchFamily="34" charset="0"/>
              </a:rPr>
              <a:t>Geef 2 recente voorbeelden waarin je op je BPV de interactievaardigheid praten en uitleggen hebt toegepast?</a:t>
            </a:r>
          </a:p>
          <a:p>
            <a:r>
              <a:rPr lang="nl-NL" dirty="0" smtClean="0">
                <a:latin typeface="Arial" panose="020B0604020202020204" pitchFamily="34" charset="0"/>
                <a:cs typeface="Arial" panose="020B0604020202020204" pitchFamily="34" charset="0"/>
              </a:rPr>
              <a:t>Welke ontwikkelingsgebieden stimuleer je de kinderen door deze interactievaardigheid in te zetten?</a:t>
            </a:r>
          </a:p>
          <a:p>
            <a:endParaRPr lang="nl-NL" dirty="0">
              <a:latin typeface="Arial" panose="020B0604020202020204" pitchFamily="34" charset="0"/>
              <a:cs typeface="Arial" panose="020B0604020202020204" pitchFamily="34" charset="0"/>
            </a:endParaRPr>
          </a:p>
          <a:p>
            <a:r>
              <a:rPr lang="nl-NL" dirty="0" smtClean="0">
                <a:latin typeface="Arial" panose="020B0604020202020204" pitchFamily="34" charset="0"/>
                <a:cs typeface="Arial" panose="020B0604020202020204" pitchFamily="34" charset="0"/>
              </a:rPr>
              <a:t>Bekijk het video fragment: </a:t>
            </a:r>
            <a:r>
              <a:rPr lang="nl-NL" dirty="0" smtClean="0">
                <a:latin typeface="Arial" panose="020B0604020202020204" pitchFamily="34" charset="0"/>
                <a:cs typeface="Arial" panose="020B0604020202020204" pitchFamily="34" charset="0"/>
                <a:hlinkClick r:id="rId2"/>
              </a:rPr>
              <a:t>https</a:t>
            </a:r>
            <a:r>
              <a:rPr lang="nl-NL" dirty="0">
                <a:latin typeface="Arial" panose="020B0604020202020204" pitchFamily="34" charset="0"/>
                <a:cs typeface="Arial" panose="020B0604020202020204" pitchFamily="34" charset="0"/>
                <a:hlinkClick r:id="rId2"/>
              </a:rPr>
              <a:t>://</a:t>
            </a:r>
            <a:r>
              <a:rPr lang="nl-NL" dirty="0" smtClean="0">
                <a:latin typeface="Arial" panose="020B0604020202020204" pitchFamily="34" charset="0"/>
                <a:cs typeface="Arial" panose="020B0604020202020204" pitchFamily="34" charset="0"/>
                <a:hlinkClick r:id="rId2"/>
              </a:rPr>
              <a:t>www.youtube.com/watch?v=WlPJ0GjrgEA</a:t>
            </a:r>
            <a:r>
              <a:rPr lang="nl-NL" dirty="0" smtClean="0">
                <a:latin typeface="Arial" panose="020B0604020202020204" pitchFamily="34" charset="0"/>
                <a:cs typeface="Arial" panose="020B0604020202020204" pitchFamily="34" charset="0"/>
              </a:rPr>
              <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 Welke voorbeelden worden er genoemd die sluiten bij deze interactievaardigheid?</a:t>
            </a:r>
            <a:br>
              <a:rPr lang="nl-NL"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 Welke vaardigheden worden er genoemd?</a:t>
            </a:r>
          </a:p>
          <a:p>
            <a:pPr algn="r"/>
            <a:r>
              <a:rPr lang="nl-NL" sz="1500" dirty="0" smtClean="0">
                <a:latin typeface="Arial" panose="020B0604020202020204" pitchFamily="34" charset="0"/>
                <a:cs typeface="Arial" panose="020B0604020202020204" pitchFamily="34" charset="0"/>
              </a:rPr>
              <a:t>Duur: 20 min.</a:t>
            </a:r>
            <a:r>
              <a:rPr lang="nl-NL" dirty="0">
                <a:latin typeface="Arial" panose="020B0604020202020204" pitchFamily="34" charset="0"/>
                <a:cs typeface="Arial" panose="020B0604020202020204" pitchFamily="34" charset="0"/>
              </a:rPr>
              <a:t/>
            </a:r>
            <a:br>
              <a:rPr lang="nl-NL" dirty="0">
                <a:latin typeface="Arial" panose="020B0604020202020204" pitchFamily="34" charset="0"/>
                <a:cs typeface="Arial" panose="020B0604020202020204" pitchFamily="34" charset="0"/>
              </a:rPr>
            </a:br>
            <a:endParaRPr lang="nl-NL"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104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1848449" y="2118610"/>
            <a:ext cx="9372600" cy="1200416"/>
          </a:xfrm>
        </p:spPr>
        <p:txBody>
          <a:bodyPr/>
          <a:lstStyle/>
          <a:p>
            <a:pPr algn="ctr"/>
            <a:r>
              <a:rPr lang="nl-NL" dirty="0" smtClean="0">
                <a:solidFill>
                  <a:schemeClr val="accent2">
                    <a:lumMod val="60000"/>
                    <a:lumOff val="40000"/>
                  </a:schemeClr>
                </a:solidFill>
              </a:rPr>
              <a:t>STRUCTUREREN EN GRENZEN STELLEN</a:t>
            </a:r>
            <a:endParaRPr lang="nl-NL" dirty="0">
              <a:solidFill>
                <a:schemeClr val="accent2">
                  <a:lumMod val="60000"/>
                  <a:lumOff val="40000"/>
                </a:schemeClr>
              </a:solidFill>
            </a:endParaRPr>
          </a:p>
        </p:txBody>
      </p:sp>
    </p:spTree>
    <p:extLst>
      <p:ext uri="{BB962C8B-B14F-4D97-AF65-F5344CB8AC3E}">
        <p14:creationId xmlns:p14="http://schemas.microsoft.com/office/powerpoint/2010/main" val="2340128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3"/>
          <p:cNvSpPr>
            <a:spLocks noGrp="1"/>
          </p:cNvSpPr>
          <p:nvPr>
            <p:ph sz="half" idx="2"/>
          </p:nvPr>
        </p:nvSpPr>
        <p:spPr>
          <a:xfrm>
            <a:off x="2683240" y="734518"/>
            <a:ext cx="7674964" cy="5156616"/>
          </a:xfrm>
        </p:spPr>
        <p:txBody>
          <a:bodyPr rtlCol="0">
            <a:normAutofit/>
          </a:bodyPr>
          <a:lstStyle/>
          <a:p>
            <a:pPr rtl="0"/>
            <a:r>
              <a:rPr lang="nl-NL" dirty="0" smtClean="0"/>
              <a:t>De omgeving voor het kind overzichtelijk en (zoveel mogelijk) voorspelbaar maken</a:t>
            </a:r>
          </a:p>
          <a:p>
            <a:pPr rtl="0"/>
            <a:r>
              <a:rPr lang="nl-NL" dirty="0" smtClean="0"/>
              <a:t>Het kind duidelijk maken wat je van hem verwacht en zorgen dat het kind zich aan de gestelde regels houdt</a:t>
            </a:r>
          </a:p>
          <a:p>
            <a:pPr rtl="0"/>
            <a:r>
              <a:rPr lang="nl-NL" dirty="0" smtClean="0">
                <a:solidFill>
                  <a:schemeClr val="accent3">
                    <a:lumMod val="75000"/>
                  </a:schemeClr>
                </a:solidFill>
              </a:rPr>
              <a:t>Doel: kinderen leren om hun eigen gedrag richting te kunnen geven.</a:t>
            </a:r>
          </a:p>
          <a:p>
            <a:pPr rtl="0"/>
            <a:r>
              <a:rPr lang="nl-NL" dirty="0" smtClean="0"/>
              <a:t>Hoe pas je structureren en grenzen stellen toe?</a:t>
            </a:r>
            <a:br>
              <a:rPr lang="nl-NL" dirty="0" smtClean="0"/>
            </a:br>
            <a:r>
              <a:rPr lang="nl-NL" dirty="0" smtClean="0">
                <a:solidFill>
                  <a:srgbClr val="C00000"/>
                </a:solidFill>
              </a:rPr>
              <a:t>- Dagprogramma </a:t>
            </a:r>
            <a:br>
              <a:rPr lang="nl-NL" dirty="0" smtClean="0">
                <a:solidFill>
                  <a:srgbClr val="C00000"/>
                </a:solidFill>
              </a:rPr>
            </a:br>
            <a:r>
              <a:rPr lang="nl-NL" dirty="0" smtClean="0">
                <a:solidFill>
                  <a:srgbClr val="C00000"/>
                </a:solidFill>
              </a:rPr>
              <a:t>- Overzichtelijk materiaal en indeling van de ruimte</a:t>
            </a:r>
            <a:br>
              <a:rPr lang="nl-NL" dirty="0" smtClean="0">
                <a:solidFill>
                  <a:srgbClr val="C00000"/>
                </a:solidFill>
              </a:rPr>
            </a:br>
            <a:r>
              <a:rPr lang="nl-NL" dirty="0" smtClean="0">
                <a:solidFill>
                  <a:srgbClr val="C00000"/>
                </a:solidFill>
              </a:rPr>
              <a:t>- Rituelen</a:t>
            </a:r>
            <a:br>
              <a:rPr lang="nl-NL" dirty="0" smtClean="0">
                <a:solidFill>
                  <a:srgbClr val="C00000"/>
                </a:solidFill>
              </a:rPr>
            </a:br>
            <a:r>
              <a:rPr lang="nl-NL" dirty="0" smtClean="0">
                <a:solidFill>
                  <a:srgbClr val="C00000"/>
                </a:solidFill>
              </a:rPr>
              <a:t>- Beperkte aantal duidelijke (positieve) regels</a:t>
            </a:r>
            <a:br>
              <a:rPr lang="nl-NL" dirty="0" smtClean="0">
                <a:solidFill>
                  <a:srgbClr val="C00000"/>
                </a:solidFill>
              </a:rPr>
            </a:br>
            <a:r>
              <a:rPr lang="nl-NL" smtClean="0">
                <a:solidFill>
                  <a:srgbClr val="C00000"/>
                </a:solidFill>
              </a:rPr>
              <a:t>- Gewenst </a:t>
            </a:r>
            <a:r>
              <a:rPr lang="nl-NL" dirty="0" smtClean="0">
                <a:solidFill>
                  <a:srgbClr val="C00000"/>
                </a:solidFill>
              </a:rPr>
              <a:t>gedrag versterken</a:t>
            </a:r>
            <a:br>
              <a:rPr lang="nl-NL" dirty="0" smtClean="0">
                <a:solidFill>
                  <a:srgbClr val="C00000"/>
                </a:solidFill>
              </a:rPr>
            </a:br>
            <a:r>
              <a:rPr lang="nl-NL" dirty="0" smtClean="0">
                <a:solidFill>
                  <a:srgbClr val="C00000"/>
                </a:solidFill>
              </a:rPr>
              <a:t>- De IK-boodschap</a:t>
            </a:r>
            <a:r>
              <a:rPr lang="nl-NL" dirty="0" smtClean="0"/>
              <a:t/>
            </a:r>
            <a:br>
              <a:rPr lang="nl-NL" dirty="0" smtClean="0"/>
            </a:br>
            <a:endParaRPr lang="nl-NL" dirty="0"/>
          </a:p>
        </p:txBody>
      </p:sp>
    </p:spTree>
    <p:extLst>
      <p:ext uri="{BB962C8B-B14F-4D97-AF65-F5344CB8AC3E}">
        <p14:creationId xmlns:p14="http://schemas.microsoft.com/office/powerpoint/2010/main" val="955224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53577" y="1773836"/>
            <a:ext cx="9372600" cy="1200416"/>
          </a:xfrm>
        </p:spPr>
        <p:txBody>
          <a:bodyPr/>
          <a:lstStyle/>
          <a:p>
            <a:pPr algn="ctr"/>
            <a:r>
              <a:rPr lang="nl-NL" dirty="0" smtClean="0">
                <a:solidFill>
                  <a:schemeClr val="accent2">
                    <a:lumMod val="60000"/>
                    <a:lumOff val="40000"/>
                  </a:schemeClr>
                </a:solidFill>
              </a:rPr>
              <a:t>PRATEN EN UITLEGGEN</a:t>
            </a:r>
            <a:endParaRPr lang="nl-NL" dirty="0">
              <a:solidFill>
                <a:schemeClr val="accent2">
                  <a:lumMod val="60000"/>
                  <a:lumOff val="40000"/>
                </a:schemeClr>
              </a:solidFill>
            </a:endParaRPr>
          </a:p>
        </p:txBody>
      </p:sp>
    </p:spTree>
    <p:extLst>
      <p:ext uri="{BB962C8B-B14F-4D97-AF65-F5344CB8AC3E}">
        <p14:creationId xmlns:p14="http://schemas.microsoft.com/office/powerpoint/2010/main" val="3396328355"/>
      </p:ext>
    </p:extLst>
  </p:cSld>
  <p:clrMapOvr>
    <a:masterClrMapping/>
  </p:clrMapOvr>
</p:sld>
</file>

<file path=ppt/theme/theme1.xml><?xml version="1.0" encoding="utf-8"?>
<a:theme xmlns:a="http://schemas.openxmlformats.org/drawingml/2006/main" name="Spelende kinderen (16: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9532272_TF03461883_TF03461883" id="{EEF40D4F-EE73-486E-BDB7-045664005C70}" vid="{130F57C7-D4F0-42F6-9D4B-EB580D5B0F20}"/>
    </a:ext>
  </a:extLst>
</a:theme>
</file>

<file path=ppt/theme/theme2.xml><?xml version="1.0" encoding="utf-8"?>
<a:theme xmlns:a="http://schemas.openxmlformats.org/drawingml/2006/main" name="Office-thema">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781B86A0F9304B9129DFE2B80E32BD" ma:contentTypeVersion="10" ma:contentTypeDescription="Create a new document." ma:contentTypeScope="" ma:versionID="7286296d3029b5a91962f60039261cbd">
  <xsd:schema xmlns:xsd="http://www.w3.org/2001/XMLSchema" xmlns:xs="http://www.w3.org/2001/XMLSchema" xmlns:p="http://schemas.microsoft.com/office/2006/metadata/properties" xmlns:ns3="baa8c48b-5f73-4068-bac6-831706ff2add" xmlns:ns4="ae88b579-0995-42e4-96ef-e06a7a57ddf9" targetNamespace="http://schemas.microsoft.com/office/2006/metadata/properties" ma:root="true" ma:fieldsID="b4a926850b8724014549936c06161b3a" ns3:_="" ns4:_="">
    <xsd:import namespace="baa8c48b-5f73-4068-bac6-831706ff2add"/>
    <xsd:import namespace="ae88b579-0995-42e4-96ef-e06a7a57ddf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a8c48b-5f73-4068-bac6-831706ff2a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88b579-0995-42e4-96ef-e06a7a57ddf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34B8A3-E0CD-4B5B-841B-113B501EFD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a8c48b-5f73-4068-bac6-831706ff2add"/>
    <ds:schemaRef ds:uri="ae88b579-0995-42e4-96ef-e06a7a57dd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F6AE9F0-480C-472A-AB5B-AE45303BF537}">
  <ds:schemaRefs>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ae88b579-0995-42e4-96ef-e06a7a57ddf9"/>
    <ds:schemaRef ds:uri="http://purl.org/dc/elements/1.1/"/>
    <ds:schemaRef ds:uri="baa8c48b-5f73-4068-bac6-831706ff2add"/>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9E5DE87F-CF72-44BF-BC71-170F1AD176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Ontwerp voor onderwijspresentatie met spelende kinderen (getekende illustratie, breedbeeld)</Template>
  <TotalTime>119</TotalTime>
  <Words>575</Words>
  <Application>Microsoft Office PowerPoint</Application>
  <PresentationFormat>Breedbeeld</PresentationFormat>
  <Paragraphs>52</Paragraphs>
  <Slides>11</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Euphemia</vt:lpstr>
      <vt:lpstr>Wingdings</vt:lpstr>
      <vt:lpstr>Spelende kinderen (16:9)</vt:lpstr>
      <vt:lpstr>Pedagogiek</vt:lpstr>
      <vt:lpstr>PROGRAMMA</vt:lpstr>
      <vt:lpstr>Opdracht vorige les</vt:lpstr>
      <vt:lpstr>Planning nogmaals doornemen</vt:lpstr>
      <vt:lpstr>INTERACTIEVAARDIGHEID:  STRUCTUREREN EN GRENZEN STELLEN</vt:lpstr>
      <vt:lpstr>INTERACTIEVAARDIGHEID: PRATEN EN UITLEGGEN</vt:lpstr>
      <vt:lpstr>STRUCTUREREN EN GRENZEN STELLEN</vt:lpstr>
      <vt:lpstr>PowerPoint-presentatie</vt:lpstr>
      <vt:lpstr>PRATEN EN UITLEGGEN</vt:lpstr>
      <vt:lpstr>PowerPoint-presentatie</vt:lpstr>
      <vt:lpstr>EINDE</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Pedagogiek</dc:title>
  <dc:creator>Btisame el Ajjouri</dc:creator>
  <cp:lastModifiedBy>Btisame el Ajjouri</cp:lastModifiedBy>
  <cp:revision>14</cp:revision>
  <dcterms:created xsi:type="dcterms:W3CDTF">2021-03-03T09:03:42Z</dcterms:created>
  <dcterms:modified xsi:type="dcterms:W3CDTF">2021-05-10T10:44:15Z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0x01010051781B86A0F9304B9129DFE2B80E32BD</vt:lpwstr>
  </property>
</Properties>
</file>