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6" r:id="rId6"/>
    <p:sldId id="257" r:id="rId7"/>
    <p:sldId id="258" r:id="rId8"/>
    <p:sldId id="265" r:id="rId9"/>
    <p:sldId id="261" r:id="rId10"/>
    <p:sldId id="263" r:id="rId11"/>
    <p:sldId id="264" r:id="rId12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314129-0A7C-4B0E-97EB-D97691AD7725}" type="datetime1">
              <a:rPr lang="nl-NL" smtClean="0"/>
              <a:t>10-5-2021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DE51F61-7A48-4334-9B19-AEF668AAEA32}" type="datetime1">
              <a:rPr lang="nl-NL" noProof="0" smtClean="0"/>
              <a:t>10-5-2021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6318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76456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51002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58829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nl-NL" noProof="0" smtClean="0"/>
              <a:t>7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69069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nl-NL" noProof="0" smtClean="0"/>
              <a:t>8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5407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fbeelding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3" name="Subtitel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HET MODEL TE BEWERKEN</a:t>
            </a:r>
          </a:p>
        </p:txBody>
      </p:sp>
      <p:sp>
        <p:nvSpPr>
          <p:cNvPr id="42" name="Tijdelijke aanduiding voor afbeelding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Presentatie</a:t>
            </a:r>
            <a:br>
              <a:rPr lang="nl-NL" noProof="0"/>
            </a:br>
            <a:r>
              <a:rPr lang="nl-NL" noProof="0"/>
              <a:t>Titel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MAAND</a:t>
            </a:r>
            <a:br>
              <a:rPr lang="nl-NL" noProof="0"/>
            </a:br>
            <a:r>
              <a:rPr lang="nl-NL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Afbeelding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Bedankt</a:t>
            </a:r>
          </a:p>
        </p:txBody>
      </p:sp>
      <p:grpSp>
        <p:nvGrpSpPr>
          <p:cNvPr id="23" name="Afbeelding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30" name="Tijdelijke aanduiding voor afbeelding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fbeelding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Presentatie</a:t>
            </a:r>
            <a:br>
              <a:rPr lang="nl-NL" noProof="0"/>
            </a:br>
            <a:r>
              <a:rPr lang="nl-NL" noProof="0"/>
              <a:t>Titel</a:t>
            </a:r>
          </a:p>
        </p:txBody>
      </p:sp>
      <p:sp>
        <p:nvSpPr>
          <p:cNvPr id="23" name="Subtitel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TITELSTIJL VAN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fbeelding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5" name="Afbeelding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Verdelerdia</a:t>
            </a:r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1" name="Tijdelijke aanduiding voor tekst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5" name="Afbeelding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titelstijl van het model te bewerken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5" name="Afbeelding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titelstijl van het model te bewerken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5" name="Afbeelding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titelstijl van het model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9" name="Tijdelijke aanduiding voor tekst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20" name="Tijdelijke aanduiding voor inhoud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fbeelding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6" name="Afbeelding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7" name="Afbeelding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fbeelding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6" name="Afbeelding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7" name="Afbeelding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7" name="Tijdelijke aanduiding voor afbeelding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5" name="Afbeelding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fbeelding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5" name="Afbeelding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639323" cy="467246"/>
          </a:xfrm>
        </p:spPr>
        <p:txBody>
          <a:bodyPr lIns="0"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Verdelerdia</a:t>
            </a:r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mat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beelding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3" name="Tijdelijke aanduiding voor tekst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1</a:t>
            </a:r>
          </a:p>
        </p:txBody>
      </p:sp>
      <p:sp>
        <p:nvSpPr>
          <p:cNvPr id="26" name="Tijdelijke aanduiding voor tekst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33" name="Tijdelijke aanduiding voor tekst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  <p:sp>
        <p:nvSpPr>
          <p:cNvPr id="34" name="Tijdelijke aanduiding voor tekst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37" name="Tijdelijke aanduiding voor tekst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3</a:t>
            </a:r>
          </a:p>
        </p:txBody>
      </p:sp>
      <p:sp>
        <p:nvSpPr>
          <p:cNvPr id="38" name="Tijdelijke aanduiding voor tekst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0" name="Tijdelijke aanduiding voor tekst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3" name="Tijdelijke aanduiding voor tekst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5" name="Tijdelijke aanduiding voor tekst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6" name="Tijdelijke aanduiding voor tekst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8" name="Tijdelijke aanduiding voor tekst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9" name="Tijdelijke aanduiding voor tekst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0" name="Tijdelijke aanduiding voor tekst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5" name="Tijdelijke aanduiding voor afbeelding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56" name="Tijdelijke aanduiding voor afbeelding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57" name="Tijdelijke aanduiding voor afbeelding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58" name="Tijdelijke aanduiding voor afbeelding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Hoe deze sjabloon te gebruiken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de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fbeelding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0" name="Afbeelding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1" name="Afbeelding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Tekstindeling 1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grpSp>
        <p:nvGrpSpPr>
          <p:cNvPr id="19" name="Afbeelding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de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fbeelding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Afbeelding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2" name="Afbeelding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Tekstindeling 2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20" name="Tijdelijke aanduiding voor tekst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grpSp>
        <p:nvGrpSpPr>
          <p:cNvPr id="22" name="Afbeelding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inhoud met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fbeelding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Titel van sectie 1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0" name="Afbeelding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1" name="Afbeelding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Vergelijking</a:t>
            </a:r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Titel van sectie 1</a:t>
            </a:r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fbeelding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6" name="Afbeelding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7" name="Afbeelding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Grafiekdia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MODEL BEWERKEN</a:t>
            </a:r>
          </a:p>
        </p:txBody>
      </p:sp>
      <p:sp>
        <p:nvSpPr>
          <p:cNvPr id="23" name="Tijdelijke aanduiding voor grafiek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grafiek toe te voegen</a:t>
            </a:r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fbeelding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6" name="Afbeelding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7" name="Afbeelding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Tabeldia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MODEL BEWERKEN</a:t>
            </a:r>
          </a:p>
        </p:txBody>
      </p:sp>
      <p:sp>
        <p:nvSpPr>
          <p:cNvPr id="15" name="Tijdelijke aanduiding voor tabel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tabel toe te voegen</a:t>
            </a: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fbeelding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9" name="Afbeelding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nl-NL" noProof="0"/>
              <a:t>TEKSTSTIJLEN MODEL BEWERKEN</a:t>
            </a:r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5" name="Titel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Grote afbeelding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fbeelding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3" name="Tijdelijke aanduiding voor me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media toe te voegen</a:t>
            </a: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nl-NL" noProof="0"/>
              <a:t> </a:t>
            </a: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enspelopdebso.nl/handleiding/respect-voor-autonomie/#respect-voor-autonomie-is-dus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Kinderen op een bureau die naar een Notebook kijken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498272" y="376793"/>
            <a:ext cx="1526000" cy="58605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nl-NL" dirty="0" smtClean="0"/>
              <a:t>18-02-2021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85881" y="2692181"/>
            <a:ext cx="5132092" cy="1827069"/>
          </a:xfrm>
        </p:spPr>
        <p:txBody>
          <a:bodyPr rtlCol="0">
            <a:normAutofit/>
          </a:bodyPr>
          <a:lstStyle/>
          <a:p>
            <a:pPr rtl="0"/>
            <a:r>
              <a:rPr lang="nl-NL" sz="2400" dirty="0" smtClean="0"/>
              <a:t>PEDAGOGIEK</a:t>
            </a:r>
            <a:br>
              <a:rPr lang="nl-NL" sz="2400" dirty="0" smtClean="0"/>
            </a:br>
            <a:r>
              <a:rPr lang="nl-NL" sz="2400" dirty="0" smtClean="0"/>
              <a:t>INTERACTIEVAARDIGHEDEN</a:t>
            </a:r>
            <a:endParaRPr lang="nl-NL" sz="2400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 smtClean="0"/>
              <a:t>Lesweek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nl-NL" noProof="0" smtClean="0"/>
              <a:t>2</a:t>
            </a:fld>
            <a:endParaRPr lang="nl-NL" noProof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894113" y="2913017"/>
            <a:ext cx="8869681" cy="1632858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>
                <a:solidFill>
                  <a:schemeClr val="bg2"/>
                </a:solidFill>
                <a:latin typeface="+mj-lt"/>
              </a:rPr>
              <a:t>TERUGBLIK VORIGE LES?</a:t>
            </a:r>
            <a:endParaRPr lang="nl-NL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3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smtClean="0"/>
              <a:pPr rtl="0"/>
              <a:t>3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6404565" y="2126994"/>
            <a:ext cx="3932237" cy="2872065"/>
          </a:xfrm>
        </p:spPr>
        <p:txBody>
          <a:bodyPr/>
          <a:lstStyle/>
          <a:p>
            <a:pPr algn="ctr"/>
            <a:r>
              <a:rPr lang="nl-NL" sz="2400" dirty="0">
                <a:latin typeface="+mj-lt"/>
              </a:rPr>
              <a:t>autonomie respecteren </a:t>
            </a:r>
          </a:p>
          <a:p>
            <a:pPr algn="ctr"/>
            <a:r>
              <a:rPr lang="nl-NL" sz="2400" dirty="0" smtClean="0">
                <a:latin typeface="+mj-lt"/>
              </a:rPr>
              <a:t>en</a:t>
            </a:r>
          </a:p>
          <a:p>
            <a:pPr algn="ctr"/>
            <a:r>
              <a:rPr lang="nl-NL" sz="2400" dirty="0" smtClean="0">
                <a:latin typeface="+mj-lt"/>
              </a:rPr>
              <a:t> </a:t>
            </a:r>
            <a:r>
              <a:rPr lang="nl-NL" sz="2400" dirty="0">
                <a:latin typeface="+mj-lt"/>
              </a:rPr>
              <a:t>sensitieve responsiviteit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Lesweek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6717" y="1002070"/>
            <a:ext cx="4955028" cy="734415"/>
          </a:xfrm>
        </p:spPr>
        <p:txBody>
          <a:bodyPr rtlCol="0">
            <a:normAutofit/>
          </a:bodyPr>
          <a:lstStyle/>
          <a:p>
            <a:pPr rtl="0"/>
            <a:r>
              <a:rPr lang="nl-NL" sz="2400" dirty="0" smtClean="0"/>
              <a:t>INTERACTIEVAARDIGHEID</a:t>
            </a:r>
            <a:endParaRPr lang="nl-NL" sz="2400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755" y="2442380"/>
            <a:ext cx="5812972" cy="66658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nl-NL" dirty="0" smtClean="0">
                <a:latin typeface="+mj-lt"/>
              </a:rPr>
              <a:t>Welke interactievaardigheid sluit hierbij aan?</a:t>
            </a:r>
            <a:endParaRPr lang="nl-NL" dirty="0">
              <a:latin typeface="+mj-lt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755" y="3357154"/>
            <a:ext cx="5159827" cy="3200400"/>
          </a:xfrm>
        </p:spPr>
        <p:txBody>
          <a:bodyPr rtlCol="0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sz="1800" dirty="0" smtClean="0">
                <a:latin typeface="+mj-lt"/>
              </a:rPr>
              <a:t> Door </a:t>
            </a:r>
            <a:r>
              <a:rPr lang="nl-NL" sz="1800" dirty="0">
                <a:latin typeface="+mj-lt"/>
              </a:rPr>
              <a:t>actief bezig te zijn</a:t>
            </a:r>
            <a:r>
              <a:rPr lang="nl-NL" sz="1800" b="1" dirty="0">
                <a:latin typeface="+mj-lt"/>
              </a:rPr>
              <a:t> ontdekt </a:t>
            </a:r>
            <a:r>
              <a:rPr lang="nl-NL" sz="1800" dirty="0">
                <a:latin typeface="+mj-lt"/>
              </a:rPr>
              <a:t>een kind de </a:t>
            </a:r>
            <a:r>
              <a:rPr lang="nl-NL" sz="1800" b="1" dirty="0">
                <a:latin typeface="+mj-lt"/>
              </a:rPr>
              <a:t>wereld om zich heen </a:t>
            </a:r>
            <a:r>
              <a:rPr lang="nl-NL" sz="1800" dirty="0">
                <a:latin typeface="+mj-lt"/>
              </a:rPr>
              <a:t>en wat zijn eigen mogelijkheden in die wereld zijn. Hoe ouder een kind wordt, hoe meer het </a:t>
            </a:r>
            <a:r>
              <a:rPr lang="nl-NL" sz="1800" b="1" dirty="0">
                <a:latin typeface="+mj-lt"/>
              </a:rPr>
              <a:t>zelf zal willen en kunnen doen</a:t>
            </a:r>
            <a:r>
              <a:rPr lang="nl-NL" sz="1800" dirty="0">
                <a:latin typeface="+mj-lt"/>
              </a:rPr>
              <a:t>. Het is daarom goed om kinderen de mogelijkheid en de</a:t>
            </a:r>
            <a:r>
              <a:rPr lang="nl-NL" sz="1800" b="1" dirty="0">
                <a:latin typeface="+mj-lt"/>
              </a:rPr>
              <a:t> ruimte </a:t>
            </a:r>
            <a:r>
              <a:rPr lang="nl-NL" sz="1800" dirty="0">
                <a:latin typeface="+mj-lt"/>
              </a:rPr>
              <a:t>daarvoor te </a:t>
            </a:r>
            <a:r>
              <a:rPr lang="nl-NL" sz="1800" dirty="0" smtClean="0">
                <a:latin typeface="+mj-lt"/>
              </a:rPr>
              <a:t>geven.</a:t>
            </a:r>
          </a:p>
          <a:p>
            <a:pPr marL="0" indent="0">
              <a:buNone/>
            </a:pPr>
            <a:endParaRPr lang="nl-NL" sz="1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+mj-lt"/>
              </a:rPr>
              <a:t> </a:t>
            </a:r>
            <a:r>
              <a:rPr lang="nl-NL" sz="1800" dirty="0" smtClean="0">
                <a:latin typeface="+mj-lt"/>
              </a:rPr>
              <a:t>Een </a:t>
            </a:r>
            <a:r>
              <a:rPr lang="nl-NL" sz="1800" dirty="0">
                <a:latin typeface="+mj-lt"/>
              </a:rPr>
              <a:t>kind heeft anderen nodig om zich </a:t>
            </a:r>
            <a:r>
              <a:rPr lang="nl-NL" sz="1800" b="1" dirty="0">
                <a:latin typeface="+mj-lt"/>
              </a:rPr>
              <a:t>prettig te kunnen voelen</a:t>
            </a:r>
            <a:r>
              <a:rPr lang="nl-NL" sz="1800" dirty="0">
                <a:latin typeface="+mj-lt"/>
              </a:rPr>
              <a:t> en zich goed te kunnen ontwikkelen. Het heeft behoefte aan </a:t>
            </a:r>
            <a:r>
              <a:rPr lang="nl-NL" sz="1800" b="1" dirty="0">
                <a:latin typeface="+mj-lt"/>
              </a:rPr>
              <a:t>aandacht</a:t>
            </a:r>
            <a:r>
              <a:rPr lang="nl-NL" sz="1800" dirty="0">
                <a:latin typeface="+mj-lt"/>
              </a:rPr>
              <a:t>, </a:t>
            </a:r>
            <a:r>
              <a:rPr lang="nl-NL" sz="1800" b="1" dirty="0">
                <a:latin typeface="+mj-lt"/>
              </a:rPr>
              <a:t>warmte en emotionele steun</a:t>
            </a:r>
            <a:r>
              <a:rPr lang="nl-NL" sz="1800" dirty="0">
                <a:latin typeface="+mj-lt"/>
              </a:rPr>
              <a:t>. Elk kind laat dit op zijn eigen manier blijken. </a:t>
            </a:r>
          </a:p>
          <a:p>
            <a:pPr rtl="0"/>
            <a:endParaRPr lang="nl-NL" dirty="0"/>
          </a:p>
        </p:txBody>
      </p:sp>
      <p:pic>
        <p:nvPicPr>
          <p:cNvPr id="17" name="Tijdelijke aanduiding voor afbeelding 16" descr="Jongen die een boek leest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smtClean="0"/>
              <a:pPr rtl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nl-NL" noProof="0" smtClean="0"/>
              <a:t>5</a:t>
            </a:fld>
            <a:endParaRPr lang="nl-NL" noProof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nl-NL" sz="9600" dirty="0" smtClean="0">
              <a:hlinkClick r:id="rId2" tooltip="Permanente link naar Respect voor autonomie is dus:"/>
            </a:endParaRPr>
          </a:p>
          <a:p>
            <a:r>
              <a:rPr lang="nl-NL" sz="9600" dirty="0" smtClean="0"/>
              <a:t>Autonomie respecteren</a:t>
            </a:r>
            <a:endParaRPr lang="nl-NL" sz="9600" dirty="0"/>
          </a:p>
          <a:p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nl-NL" dirty="0" smtClean="0">
                <a:latin typeface="+mj-lt"/>
              </a:rPr>
              <a:t> het </a:t>
            </a:r>
            <a:r>
              <a:rPr lang="nl-NL" dirty="0">
                <a:latin typeface="+mj-lt"/>
              </a:rPr>
              <a:t>kind de ruimte geven om zoveel mogelijk zelf te doen en zelf te ontdekken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nl-NL" dirty="0">
                <a:latin typeface="+mj-lt"/>
              </a:rPr>
              <a:t> de inbreng van het kind positief waarderen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nl-NL" dirty="0">
                <a:latin typeface="+mj-lt"/>
              </a:rPr>
              <a:t> mét het kind  praten, in plaats van tegen een kind of over zijn hoofd heen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nl-NL" dirty="0">
                <a:latin typeface="+mj-lt"/>
              </a:rPr>
              <a:t> kinderen voorbereiden op wat er komen gaat</a:t>
            </a:r>
          </a:p>
          <a:p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3"/>
          </p:nvPr>
        </p:nvSpPr>
        <p:spPr>
          <a:xfrm>
            <a:off x="6172200" y="1851249"/>
            <a:ext cx="5183188" cy="562385"/>
          </a:xfrm>
        </p:spPr>
        <p:txBody>
          <a:bodyPr/>
          <a:lstStyle/>
          <a:p>
            <a:r>
              <a:rPr lang="nl-NL" dirty="0" smtClean="0"/>
              <a:t>Sensitief responsiviteit</a:t>
            </a:r>
            <a:endParaRPr lang="nl-NL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4"/>
          </p:nvPr>
        </p:nvSpPr>
        <p:spPr>
          <a:xfrm>
            <a:off x="6172200" y="2551305"/>
            <a:ext cx="5183188" cy="3184634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nl-NL" sz="2400" dirty="0" smtClean="0">
                <a:latin typeface="+mj-lt"/>
              </a:rPr>
              <a:t> Het </a:t>
            </a:r>
            <a:r>
              <a:rPr lang="nl-NL" sz="2400" dirty="0">
                <a:latin typeface="+mj-lt"/>
              </a:rPr>
              <a:t>opmerken van de signalen die een kind </a:t>
            </a:r>
            <a:r>
              <a:rPr lang="nl-NL" sz="2400" dirty="0" smtClean="0">
                <a:latin typeface="+mj-lt"/>
              </a:rPr>
              <a:t>afgeeft</a:t>
            </a:r>
            <a:endParaRPr lang="nl-NL" sz="2400" dirty="0">
              <a:latin typeface="+mj-lt"/>
            </a:endParaRPr>
          </a:p>
          <a:p>
            <a:pPr fontAlgn="base">
              <a:buFont typeface="Wingdings" panose="05000000000000000000" pitchFamily="2" charset="2"/>
              <a:buChar char="q"/>
            </a:pPr>
            <a:r>
              <a:rPr lang="nl-NL" sz="2400" dirty="0">
                <a:latin typeface="+mj-lt"/>
              </a:rPr>
              <a:t> </a:t>
            </a:r>
            <a:r>
              <a:rPr lang="nl-NL" sz="2400" dirty="0" smtClean="0">
                <a:latin typeface="+mj-lt"/>
              </a:rPr>
              <a:t>Proberen </a:t>
            </a:r>
            <a:r>
              <a:rPr lang="nl-NL" sz="2400" dirty="0">
                <a:latin typeface="+mj-lt"/>
              </a:rPr>
              <a:t>te begrijpen wat het kind met deze signalen bedoelt </a:t>
            </a:r>
            <a:r>
              <a:rPr lang="nl-NL" sz="2400" dirty="0" smtClean="0">
                <a:latin typeface="+mj-lt"/>
              </a:rPr>
              <a:t>en daar </a:t>
            </a:r>
            <a:r>
              <a:rPr lang="nl-NL" sz="2400" dirty="0">
                <a:latin typeface="+mj-lt"/>
              </a:rPr>
              <a:t>op een warme en ondersteunende manier mee omgaan, afgestemd op het kind en de </a:t>
            </a:r>
            <a:r>
              <a:rPr lang="nl-NL" sz="2400" dirty="0" smtClean="0">
                <a:latin typeface="+mj-lt"/>
              </a:rPr>
              <a:t>situatie</a:t>
            </a:r>
            <a:endParaRPr lang="nl-NL" sz="2400" dirty="0">
              <a:latin typeface="+mj-lt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39788" y="5822731"/>
            <a:ext cx="4820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Hoe ouder een kind wordt, </a:t>
            </a:r>
            <a:r>
              <a:rPr lang="nl-NL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nl-NL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nl-NL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hoe </a:t>
            </a:r>
            <a:r>
              <a:rPr lang="nl-NL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meer het zelf zal willen en kunnen doen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413864" y="5708469"/>
            <a:ext cx="453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Een kind heeft anderen nodig om zich prettig te kunnen voelen en zich goed te kunnen ontwikkelen</a:t>
            </a:r>
          </a:p>
        </p:txBody>
      </p:sp>
    </p:spTree>
    <p:extLst>
      <p:ext uri="{BB962C8B-B14F-4D97-AF65-F5344CB8AC3E}">
        <p14:creationId xmlns:p14="http://schemas.microsoft.com/office/powerpoint/2010/main" val="25421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smtClean="0"/>
              <a:t>6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idx="1"/>
          </p:nvPr>
        </p:nvSpPr>
        <p:spPr>
          <a:xfrm>
            <a:off x="839788" y="1661496"/>
            <a:ext cx="5157787" cy="562385"/>
          </a:xfrm>
        </p:spPr>
        <p:txBody>
          <a:bodyPr/>
          <a:lstStyle/>
          <a:p>
            <a:r>
              <a:rPr lang="nl-NL" dirty="0" smtClean="0"/>
              <a:t>Sensitief responsiviteit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649377" y="2275532"/>
            <a:ext cx="5157787" cy="3867206"/>
          </a:xfrm>
        </p:spPr>
        <p:txBody>
          <a:bodyPr>
            <a:normAutofit fontScale="32500" lnSpcReduction="20000"/>
          </a:bodyPr>
          <a:lstStyle/>
          <a:p>
            <a:r>
              <a:rPr lang="nl-NL" sz="6800" dirty="0" smtClean="0">
                <a:latin typeface="+mj-lt"/>
              </a:rPr>
              <a:t>Je beschrijft een situatie waarin je vorige week op je stage de interactievaardigheid sensitieve responsiviteit hebt toegepast.</a:t>
            </a:r>
          </a:p>
          <a:p>
            <a:r>
              <a:rPr lang="nl-NL" sz="6800" dirty="0" smtClean="0">
                <a:latin typeface="+mj-lt"/>
              </a:rPr>
              <a:t>Je beschrijft vervolgens welke </a:t>
            </a:r>
            <a:r>
              <a:rPr lang="nl-NL" sz="6800" dirty="0">
                <a:latin typeface="+mj-lt"/>
              </a:rPr>
              <a:t>interactievaardigheid </a:t>
            </a:r>
            <a:r>
              <a:rPr lang="nl-NL" sz="6800" dirty="0" smtClean="0">
                <a:latin typeface="+mj-lt"/>
              </a:rPr>
              <a:t>jij heb </a:t>
            </a:r>
            <a:r>
              <a:rPr lang="nl-NL" sz="6800" dirty="0">
                <a:latin typeface="+mj-lt"/>
              </a:rPr>
              <a:t>ik ingezet</a:t>
            </a:r>
            <a:r>
              <a:rPr lang="nl-NL" sz="6800" dirty="0" smtClean="0">
                <a:latin typeface="+mj-lt"/>
              </a:rPr>
              <a:t>? (zie de observatielijst) </a:t>
            </a:r>
          </a:p>
          <a:p>
            <a:r>
              <a:rPr lang="nl-NL" sz="6800" dirty="0" smtClean="0">
                <a:latin typeface="+mj-lt"/>
              </a:rPr>
              <a:t>Daarna leg je uit wat het </a:t>
            </a:r>
            <a:r>
              <a:rPr lang="nl-NL" sz="6800" dirty="0">
                <a:latin typeface="+mj-lt"/>
              </a:rPr>
              <a:t>effect </a:t>
            </a:r>
            <a:r>
              <a:rPr lang="nl-NL" sz="6800" dirty="0" smtClean="0">
                <a:latin typeface="+mj-lt"/>
              </a:rPr>
              <a:t>was op </a:t>
            </a:r>
            <a:r>
              <a:rPr lang="nl-NL" sz="6800" dirty="0">
                <a:latin typeface="+mj-lt"/>
              </a:rPr>
              <a:t>de </a:t>
            </a:r>
            <a:r>
              <a:rPr lang="nl-NL" sz="6800" dirty="0" smtClean="0">
                <a:latin typeface="+mj-lt"/>
              </a:rPr>
              <a:t>kinderen?</a:t>
            </a:r>
          </a:p>
          <a:p>
            <a:r>
              <a:rPr lang="nl-NL" sz="6800" dirty="0" smtClean="0">
                <a:latin typeface="+mj-lt"/>
              </a:rPr>
              <a:t>Tot slot beschrijf je wat </a:t>
            </a:r>
            <a:r>
              <a:rPr lang="nl-NL" sz="6800" dirty="0">
                <a:latin typeface="+mj-lt"/>
              </a:rPr>
              <a:t>zou </a:t>
            </a:r>
            <a:r>
              <a:rPr lang="nl-NL" sz="6800" dirty="0" smtClean="0">
                <a:latin typeface="+mj-lt"/>
              </a:rPr>
              <a:t>je </a:t>
            </a:r>
            <a:r>
              <a:rPr lang="nl-NL" sz="6800" dirty="0">
                <a:latin typeface="+mj-lt"/>
              </a:rPr>
              <a:t>een volgende keer anders </a:t>
            </a:r>
            <a:r>
              <a:rPr lang="nl-NL" sz="6800" dirty="0" smtClean="0">
                <a:latin typeface="+mj-lt"/>
              </a:rPr>
              <a:t> zou doen?</a:t>
            </a:r>
          </a:p>
          <a:p>
            <a:endParaRPr lang="nl-NL" sz="2200" dirty="0" smtClean="0">
              <a:latin typeface="+mj-lt"/>
            </a:endParaRPr>
          </a:p>
          <a:p>
            <a:pPr marL="0" indent="0">
              <a:buNone/>
            </a:pPr>
            <a:r>
              <a:rPr lang="nl-NL" sz="2200" dirty="0">
                <a:latin typeface="+mj-lt"/>
              </a:rPr>
              <a:t/>
            </a:r>
            <a:br>
              <a:rPr lang="nl-NL" sz="2200" dirty="0">
                <a:latin typeface="+mj-lt"/>
              </a:rPr>
            </a:br>
            <a:r>
              <a:rPr lang="nl-NL" dirty="0">
                <a:latin typeface="+mj-lt"/>
              </a:rPr>
              <a:t/>
            </a:r>
            <a:br>
              <a:rPr lang="nl-NL" dirty="0">
                <a:latin typeface="+mj-lt"/>
              </a:rPr>
            </a:br>
            <a:endParaRPr lang="nl-NL" sz="2000" dirty="0">
              <a:latin typeface="+mj-lt"/>
            </a:endParaRP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>
          <a:xfrm>
            <a:off x="6301683" y="1734939"/>
            <a:ext cx="5183188" cy="415497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Autonomie respecteren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4"/>
          </p:nvPr>
        </p:nvSpPr>
        <p:spPr>
          <a:xfrm>
            <a:off x="6301683" y="2223881"/>
            <a:ext cx="5183188" cy="3256111"/>
          </a:xfrm>
        </p:spPr>
        <p:txBody>
          <a:bodyPr>
            <a:normAutofit fontScale="85000" lnSpcReduction="20000"/>
          </a:bodyPr>
          <a:lstStyle/>
          <a:p>
            <a:r>
              <a:rPr lang="nl-NL" sz="2600" dirty="0">
                <a:latin typeface="+mj-lt"/>
              </a:rPr>
              <a:t>Je beschrijft een casus waarin je vorige week op je stage de interactievaardigheid </a:t>
            </a:r>
            <a:r>
              <a:rPr lang="nl-NL" sz="2600" dirty="0" smtClean="0">
                <a:latin typeface="+mj-lt"/>
              </a:rPr>
              <a:t>autonomie hebt toegepast.</a:t>
            </a:r>
            <a:endParaRPr lang="nl-NL" sz="2600" dirty="0">
              <a:latin typeface="+mj-lt"/>
            </a:endParaRPr>
          </a:p>
          <a:p>
            <a:r>
              <a:rPr lang="nl-NL" sz="2600" dirty="0">
                <a:latin typeface="+mj-lt"/>
              </a:rPr>
              <a:t>Je beschrijft vervolgens welke interactievaardigheid jij heb ik ingezet? (zie de observatielijst) </a:t>
            </a:r>
          </a:p>
          <a:p>
            <a:r>
              <a:rPr lang="nl-NL" sz="2600" dirty="0">
                <a:latin typeface="+mj-lt"/>
              </a:rPr>
              <a:t>Daarna leg je uit wat het effect was op de kinderen?</a:t>
            </a:r>
          </a:p>
          <a:p>
            <a:r>
              <a:rPr lang="nl-NL" sz="2600" dirty="0">
                <a:latin typeface="+mj-lt"/>
              </a:rPr>
              <a:t>Tot slot beschrijf je wat zou je een volgende keer anders  zou doen?</a:t>
            </a:r>
          </a:p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188721" y="5479993"/>
            <a:ext cx="9975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+mj-lt"/>
              </a:rPr>
              <a:t>E</a:t>
            </a:r>
            <a:r>
              <a:rPr lang="nl-NL" sz="1600" dirty="0" smtClean="0">
                <a:latin typeface="+mj-lt"/>
              </a:rPr>
              <a:t>en </a:t>
            </a:r>
            <a:r>
              <a:rPr lang="nl-NL" sz="1600" dirty="0">
                <a:latin typeface="+mj-lt"/>
              </a:rPr>
              <a:t>situatiebeschrijving die realistisch is geschreven en zich in de praktijk daadwerkelijk kan voordoen of heeft voorgedaan. Probeer een </a:t>
            </a:r>
            <a:r>
              <a:rPr lang="nl-NL" sz="1600" b="1" dirty="0">
                <a:latin typeface="+mj-lt"/>
              </a:rPr>
              <a:t>duidelijk beeld </a:t>
            </a:r>
            <a:r>
              <a:rPr lang="nl-NL" sz="1600" dirty="0">
                <a:latin typeface="+mj-lt"/>
              </a:rPr>
              <a:t>te geven van de </a:t>
            </a:r>
            <a:r>
              <a:rPr lang="nl-NL" sz="1600" b="1" dirty="0">
                <a:latin typeface="+mj-lt"/>
              </a:rPr>
              <a:t>feitelijke </a:t>
            </a:r>
            <a:r>
              <a:rPr lang="nl-NL" sz="1600" b="1" dirty="0" smtClean="0">
                <a:latin typeface="+mj-lt"/>
              </a:rPr>
              <a:t>omstandigheden</a:t>
            </a:r>
            <a:r>
              <a:rPr lang="nl-NL" sz="1600" dirty="0" smtClean="0">
                <a:latin typeface="+mj-lt"/>
              </a:rPr>
              <a:t>. Beschrijf </a:t>
            </a:r>
            <a:r>
              <a:rPr lang="nl-NL" sz="1600" dirty="0">
                <a:latin typeface="+mj-lt"/>
              </a:rPr>
              <a:t>wel duidelijk de volgende onderdelen</a:t>
            </a:r>
            <a:r>
              <a:rPr lang="nl-NL" sz="1600" dirty="0" smtClean="0">
                <a:latin typeface="+mj-lt"/>
              </a:rPr>
              <a:t>:</a:t>
            </a:r>
            <a:br>
              <a:rPr lang="nl-NL" sz="1600" dirty="0" smtClean="0">
                <a:latin typeface="+mj-lt"/>
              </a:rPr>
            </a:br>
            <a:r>
              <a:rPr lang="nl-NL" sz="1600" dirty="0" smtClean="0">
                <a:latin typeface="+mj-lt"/>
              </a:rPr>
              <a:t> </a:t>
            </a:r>
            <a:r>
              <a:rPr lang="nl-NL" sz="1600" dirty="0">
                <a:latin typeface="+mj-lt"/>
              </a:rPr>
              <a:t>-Waar speelt de </a:t>
            </a:r>
            <a:r>
              <a:rPr lang="nl-NL" sz="1600" dirty="0" smtClean="0">
                <a:latin typeface="+mj-lt"/>
              </a:rPr>
              <a:t>situatie </a:t>
            </a:r>
            <a:r>
              <a:rPr lang="nl-NL" sz="1600" dirty="0">
                <a:latin typeface="+mj-lt"/>
              </a:rPr>
              <a:t>zich af</a:t>
            </a:r>
            <a:r>
              <a:rPr lang="nl-NL" sz="1600" dirty="0" smtClean="0">
                <a:latin typeface="+mj-lt"/>
              </a:rPr>
              <a:t>?</a:t>
            </a:r>
            <a:br>
              <a:rPr lang="nl-NL" sz="1600" dirty="0" smtClean="0">
                <a:latin typeface="+mj-lt"/>
              </a:rPr>
            </a:br>
            <a:r>
              <a:rPr lang="nl-NL" sz="1600" dirty="0" smtClean="0">
                <a:latin typeface="+mj-lt"/>
              </a:rPr>
              <a:t> </a:t>
            </a:r>
            <a:r>
              <a:rPr lang="nl-NL" sz="1600" dirty="0">
                <a:latin typeface="+mj-lt"/>
              </a:rPr>
              <a:t>-Wie zijn er bij betrokken? </a:t>
            </a:r>
            <a:r>
              <a:rPr lang="nl-NL" sz="1600" dirty="0" smtClean="0">
                <a:latin typeface="+mj-lt"/>
              </a:rPr>
              <a:t>(Beschrijf leeftijd</a:t>
            </a:r>
            <a:r>
              <a:rPr lang="nl-NL" sz="1600" dirty="0">
                <a:latin typeface="+mj-lt"/>
              </a:rPr>
              <a:t>, geslacht en </a:t>
            </a:r>
            <a:r>
              <a:rPr lang="nl-NL" sz="1600" dirty="0" smtClean="0">
                <a:latin typeface="+mj-lt"/>
              </a:rPr>
              <a:t>achtergrond)	           </a:t>
            </a:r>
            <a:r>
              <a:rPr lang="nl-NL" sz="1600" dirty="0" smtClean="0">
                <a:solidFill>
                  <a:schemeClr val="bg2"/>
                </a:solidFill>
                <a:latin typeface="+mj-lt"/>
              </a:rPr>
              <a:t>tijdsduur: 30 min.</a:t>
            </a:r>
            <a:endParaRPr lang="nl-NL" sz="16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smtClean="0"/>
              <a:t>7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3670662" y="1867987"/>
            <a:ext cx="6583680" cy="3725137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+mj-lt"/>
              </a:rPr>
              <a:t>Klaar met de opdracht?</a:t>
            </a:r>
          </a:p>
          <a:p>
            <a:r>
              <a:rPr lang="nl-NL" dirty="0">
                <a:latin typeface="+mj-lt"/>
              </a:rPr>
              <a:t>Laat de </a:t>
            </a:r>
            <a:r>
              <a:rPr lang="nl-NL" dirty="0" smtClean="0">
                <a:latin typeface="+mj-lt"/>
              </a:rPr>
              <a:t>opdracht </a:t>
            </a:r>
            <a:r>
              <a:rPr lang="nl-NL" dirty="0">
                <a:latin typeface="+mj-lt"/>
              </a:rPr>
              <a:t>lezen door </a:t>
            </a:r>
            <a:r>
              <a:rPr lang="nl-NL" dirty="0" smtClean="0">
                <a:latin typeface="+mj-lt"/>
              </a:rPr>
              <a:t>een medestudenten en andersom. </a:t>
            </a:r>
            <a:br>
              <a:rPr lang="nl-NL" dirty="0" smtClean="0">
                <a:latin typeface="+mj-lt"/>
              </a:rPr>
            </a:br>
            <a:r>
              <a:rPr lang="nl-NL" dirty="0" smtClean="0">
                <a:latin typeface="+mj-lt"/>
              </a:rPr>
              <a:t/>
            </a:r>
            <a:br>
              <a:rPr lang="nl-NL" dirty="0" smtClean="0">
                <a:latin typeface="+mj-lt"/>
              </a:rPr>
            </a:br>
            <a:r>
              <a:rPr lang="nl-NL" dirty="0" smtClean="0">
                <a:latin typeface="+mj-lt"/>
              </a:rPr>
              <a:t>Lees kritisch:</a:t>
            </a:r>
            <a:br>
              <a:rPr lang="nl-NL" dirty="0" smtClean="0">
                <a:latin typeface="+mj-lt"/>
              </a:rPr>
            </a:br>
            <a:r>
              <a:rPr lang="nl-NL" dirty="0" smtClean="0">
                <a:latin typeface="+mj-lt"/>
              </a:rPr>
              <a:t>- de situatiebeschrijving</a:t>
            </a:r>
            <a:br>
              <a:rPr lang="nl-NL" dirty="0" smtClean="0">
                <a:latin typeface="+mj-lt"/>
              </a:rPr>
            </a:br>
            <a:r>
              <a:rPr lang="nl-NL" dirty="0" smtClean="0">
                <a:latin typeface="+mj-lt"/>
              </a:rPr>
              <a:t>- de ingezette interactievaardigheid</a:t>
            </a:r>
            <a:br>
              <a:rPr lang="nl-NL" dirty="0" smtClean="0">
                <a:latin typeface="+mj-lt"/>
              </a:rPr>
            </a:br>
            <a:r>
              <a:rPr lang="nl-NL" dirty="0" smtClean="0">
                <a:latin typeface="+mj-lt"/>
              </a:rPr>
              <a:t>- het effect op de kinderen</a:t>
            </a:r>
            <a:br>
              <a:rPr lang="nl-NL" dirty="0" smtClean="0">
                <a:latin typeface="+mj-lt"/>
              </a:rPr>
            </a:br>
            <a:r>
              <a:rPr lang="nl-NL" dirty="0" smtClean="0">
                <a:latin typeface="+mj-lt"/>
              </a:rPr>
              <a:t>- volgende keer anders doen</a:t>
            </a:r>
            <a:br>
              <a:rPr lang="nl-NL" dirty="0" smtClean="0">
                <a:latin typeface="+mj-lt"/>
              </a:rPr>
            </a:br>
            <a:r>
              <a:rPr lang="nl-NL" dirty="0" smtClean="0">
                <a:latin typeface="+mj-lt"/>
              </a:rPr>
              <a:t>- stel vragen en geef feedback</a:t>
            </a:r>
          </a:p>
          <a:p>
            <a:r>
              <a:rPr lang="nl-NL" i="1" dirty="0" smtClean="0">
                <a:latin typeface="+mj-lt"/>
              </a:rPr>
              <a:t>Verwerk </a:t>
            </a:r>
            <a:r>
              <a:rPr lang="nl-NL" i="1" dirty="0">
                <a:latin typeface="+mj-lt"/>
              </a:rPr>
              <a:t>de feedback die je krijgt in de casus</a:t>
            </a:r>
            <a:r>
              <a:rPr lang="nl-NL" i="1" dirty="0" smtClean="0">
                <a:latin typeface="+mj-lt"/>
              </a:rPr>
              <a:t>.</a:t>
            </a:r>
            <a:br>
              <a:rPr lang="nl-NL" i="1" dirty="0" smtClean="0">
                <a:latin typeface="+mj-lt"/>
              </a:rPr>
            </a:br>
            <a:r>
              <a:rPr lang="nl-NL" i="1" dirty="0" smtClean="0">
                <a:latin typeface="+mj-lt"/>
              </a:rPr>
              <a:t/>
            </a:r>
            <a:br>
              <a:rPr lang="nl-NL" i="1" dirty="0" smtClean="0">
                <a:latin typeface="+mj-lt"/>
              </a:rPr>
            </a:br>
            <a:r>
              <a:rPr lang="nl-NL" i="1" dirty="0" smtClean="0">
                <a:latin typeface="+mj-lt"/>
              </a:rPr>
              <a:t>				           </a:t>
            </a:r>
            <a:r>
              <a:rPr lang="nl-NL" sz="1400" i="1" dirty="0" smtClean="0">
                <a:latin typeface="+mj-lt"/>
              </a:rPr>
              <a:t>Tijdsduur 15 min.</a:t>
            </a:r>
            <a:endParaRPr lang="nl-NL" sz="1400" i="1" dirty="0">
              <a:latin typeface="+mj-lt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 rot="21227985">
            <a:off x="-24726" y="769154"/>
            <a:ext cx="4803447" cy="1325563"/>
          </a:xfrm>
        </p:spPr>
        <p:txBody>
          <a:bodyPr>
            <a:normAutofit/>
          </a:bodyPr>
          <a:lstStyle/>
          <a:p>
            <a:r>
              <a:rPr lang="nl-NL" sz="3200" dirty="0" smtClean="0"/>
              <a:t>Opdracht vervolg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5617027" y="5673725"/>
            <a:ext cx="2690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Tot slot in de volgende les zal de opdracht besproken worden.</a:t>
            </a:r>
            <a:endParaRPr lang="nl-N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Bedankt</a:t>
            </a:r>
          </a:p>
        </p:txBody>
      </p:sp>
      <p:pic>
        <p:nvPicPr>
          <p:cNvPr id="7" name="Tijdelijke aanduiding voor afbeelding 6" descr="Jongen die een rode rugzak draagt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5_TF66931380" id="{7BBA9C91-26AA-402E-B7E4-0C705A8647BB}" vid="{FA848BCB-198A-4D8A-998E-0D4B22854B6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81B86A0F9304B9129DFE2B80E32BD" ma:contentTypeVersion="10" ma:contentTypeDescription="Create a new document." ma:contentTypeScope="" ma:versionID="7286296d3029b5a91962f60039261cbd">
  <xsd:schema xmlns:xsd="http://www.w3.org/2001/XMLSchema" xmlns:xs="http://www.w3.org/2001/XMLSchema" xmlns:p="http://schemas.microsoft.com/office/2006/metadata/properties" xmlns:ns3="baa8c48b-5f73-4068-bac6-831706ff2add" xmlns:ns4="ae88b579-0995-42e4-96ef-e06a7a57ddf9" targetNamespace="http://schemas.microsoft.com/office/2006/metadata/properties" ma:root="true" ma:fieldsID="b4a926850b8724014549936c06161b3a" ns3:_="" ns4:_="">
    <xsd:import namespace="baa8c48b-5f73-4068-bac6-831706ff2add"/>
    <xsd:import namespace="ae88b579-0995-42e4-96ef-e06a7a57dd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8c48b-5f73-4068-bac6-831706ff2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8b579-0995-42e4-96ef-e06a7a57dd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C17375-A59C-4055-BC1D-12D707B1E8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a8c48b-5f73-4068-bac6-831706ff2add"/>
    <ds:schemaRef ds:uri="ae88b579-0995-42e4-96ef-e06a7a57d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ae88b579-0995-42e4-96ef-e06a7a57ddf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baa8c48b-5f73-4068-bac6-831706ff2add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basisonderwijs</Template>
  <TotalTime>0</TotalTime>
  <Words>538</Words>
  <Application>Microsoft Office PowerPoint</Application>
  <PresentationFormat>Breedbeeld</PresentationFormat>
  <Paragraphs>56</Paragraphs>
  <Slides>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Wingdings</vt:lpstr>
      <vt:lpstr>Office-thema</vt:lpstr>
      <vt:lpstr>PEDAGOGIEK INTERACTIEVAARDIGHEDEN</vt:lpstr>
      <vt:lpstr>PowerPoint-presentatie</vt:lpstr>
      <vt:lpstr>Lesweek 2</vt:lpstr>
      <vt:lpstr>INTERACTIEVAARDIGHEID</vt:lpstr>
      <vt:lpstr>PowerPoint-presentatie</vt:lpstr>
      <vt:lpstr>Opdracht</vt:lpstr>
      <vt:lpstr>Opdracht vervolg</vt:lpstr>
      <vt:lpstr>Bedankt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2021-02-14T20:59:16Z</dcterms:created>
  <dcterms:modified xsi:type="dcterms:W3CDTF">2021-05-10T10:42:54Z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0x01010051781B86A0F9304B9129DFE2B80E32BD</vt:lpwstr>
  </property>
</Properties>
</file>