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314129-0A7C-4B0E-97EB-D97691AD7725}" type="datetime1">
              <a:rPr lang="nl-NL" smtClean="0"/>
              <a:t>10-5-2021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E51F61-7A48-4334-9B19-AEF668AAEA32}" type="datetime1">
              <a:rPr lang="nl-NL" noProof="0" smtClean="0"/>
              <a:t>10-5-2021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6318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645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5100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5882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6906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8345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407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Sub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HET MODEL TE BEWERKEN</a:t>
            </a:r>
          </a:p>
        </p:txBody>
      </p:sp>
      <p:sp>
        <p:nvSpPr>
          <p:cNvPr id="42" name="Tijdelijke aanduiding voor afbeelding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MAAND</a:t>
            </a:r>
            <a:br>
              <a:rPr lang="nl-NL" noProof="0"/>
            </a:br>
            <a:r>
              <a:rPr lang="nl-N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fbeelding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grpSp>
        <p:nvGrpSpPr>
          <p:cNvPr id="23" name="Afbeelding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0" name="Tijdelijke aanduiding voor afbeelding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  <p:sp>
        <p:nvSpPr>
          <p:cNvPr id="23" name="Subtitel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7246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ma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beelding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38" name="Tijdelijke aanduiding voor tekst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0" name="Tijdelijke aanduiding voor tekst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3" name="Tijdelijke aanduiding voor tekst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5" name="Tijdelijke aanduiding voor tekst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6" name="Tijdelijke aanduiding voor tekst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8" name="Tijdelijke aanduiding voor tekst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9" name="Tijdelijke aanduiding voor tekst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0" name="Tijdelijke aanduiding voor tekst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5" name="Tijdelijke aanduiding voor afbeelding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6" name="Tijdelijke aanduiding voor afbeelding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7" name="Tijdelijke aanduiding voor afbeelding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8" name="Tijdelijke aanduiding voor afbeelding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Hoe deze sjabloon te gebruiken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fbeelding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1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grpSp>
        <p:nvGrpSpPr>
          <p:cNvPr id="19" name="Afbeelding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fbeelding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Afbeelding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Afbeelding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2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grpSp>
        <p:nvGrpSpPr>
          <p:cNvPr id="22" name="Afbeelding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inhoud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fbeelding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Vergelijking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Grafiekdia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23" name="Tijdelijke aanduiding voor grafiek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grafiek toe te voegen</a:t>
            </a:r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Tabeldia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tabel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fbeelding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9" name="Afbeelding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TEKSTSTIJLEN MODEL BEWERKEN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tel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Grote afbeelding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fbeelding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media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nl-NL" noProof="0"/>
              <a:t> 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Kinderen op een bureau die naar een Notebook kijken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nl-NL" dirty="0" smtClean="0"/>
              <a:t>11-02-2021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8365" y="2884159"/>
            <a:ext cx="5553715" cy="1504472"/>
          </a:xfrm>
        </p:spPr>
        <p:txBody>
          <a:bodyPr rtlCol="0">
            <a:noAutofit/>
          </a:bodyPr>
          <a:lstStyle/>
          <a:p>
            <a:pPr rtl="0"/>
            <a:r>
              <a:rPr lang="nl-NL" sz="3600" dirty="0" smtClean="0"/>
              <a:t>Pedagogiek</a:t>
            </a:r>
            <a:br>
              <a:rPr lang="nl-NL" sz="3600" dirty="0" smtClean="0"/>
            </a:br>
            <a:r>
              <a:rPr lang="nl-NL" sz="3600" dirty="0" smtClean="0"/>
              <a:t>Thema; interactievaardigheden</a:t>
            </a:r>
            <a:endParaRPr lang="nl-NL" sz="36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Btisame el Ajjouri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4935" y="1014339"/>
            <a:ext cx="3818504" cy="715546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dirty="0" smtClean="0"/>
              <a:t>Programma periode 7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4362994" y="2442754"/>
            <a:ext cx="8281851" cy="456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1; introductie thema, toetsing en nulmeting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2; autonomie respecteren en sensitieve responsiviteit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3; structureren en grenzen stellen &amp;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praten en uitleggen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4; ontwikkelingsstimulering en begeleiden van interacties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5; opdracht spelvariant 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6; uitvoeren spelvariant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7; 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uitvoeren spelvariant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8; 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herhaling zes interactievaardigheden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Lesweek 9; 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afronding + deadline 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eindopdracht 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0584" y="1010808"/>
            <a:ext cx="4621030" cy="734415"/>
          </a:xfrm>
        </p:spPr>
        <p:txBody>
          <a:bodyPr rtlCol="0">
            <a:noAutofit/>
          </a:bodyPr>
          <a:lstStyle/>
          <a:p>
            <a:pPr rtl="0"/>
            <a:r>
              <a:rPr lang="nl-NL" sz="2400" dirty="0" smtClean="0"/>
              <a:t>Nulmeting</a:t>
            </a:r>
            <a:br>
              <a:rPr lang="nl-NL" sz="2400" dirty="0" smtClean="0"/>
            </a:br>
            <a:r>
              <a:rPr lang="nl-NL" sz="2400" dirty="0" smtClean="0"/>
              <a:t>Interactievaardigheden</a:t>
            </a:r>
            <a:endParaRPr lang="nl-NL" sz="24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4215856" cy="804672"/>
          </a:xfrm>
        </p:spPr>
        <p:txBody>
          <a:bodyPr rtlCol="0">
            <a:normAutofit fontScale="92500"/>
          </a:bodyPr>
          <a:lstStyle/>
          <a:p>
            <a:pPr rtl="0"/>
            <a:r>
              <a:rPr lang="nl-NL" dirty="0" smtClean="0">
                <a:latin typeface="+mj-lt"/>
              </a:rPr>
              <a:t>Wat komt er in je op als het gaat om interactievaardigheden?</a:t>
            </a:r>
            <a:endParaRPr lang="nl-NL" dirty="0">
              <a:latin typeface="+mj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1" y="3704705"/>
            <a:ext cx="5029200" cy="293122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l-NL" sz="1800" dirty="0" smtClean="0">
                <a:latin typeface="+mj-lt"/>
              </a:rPr>
              <a:t>Wat denk je dat het te maken heeft met pedagogiek?</a:t>
            </a:r>
          </a:p>
          <a:p>
            <a:pPr rtl="0"/>
            <a:r>
              <a:rPr lang="nl-NL" sz="1800" dirty="0" smtClean="0">
                <a:latin typeface="+mj-lt"/>
              </a:rPr>
              <a:t>Hoe komt dit tot uiting op de BPV?</a:t>
            </a:r>
          </a:p>
          <a:p>
            <a:pPr rtl="0"/>
            <a:r>
              <a:rPr lang="nl-NL" sz="1800" dirty="0" smtClean="0">
                <a:latin typeface="+mj-lt"/>
              </a:rPr>
              <a:t>Waarom is van belang om interactie te hebben met kinderen?</a:t>
            </a:r>
          </a:p>
          <a:p>
            <a:pPr rtl="0"/>
            <a:r>
              <a:rPr lang="nl-NL" sz="1800" dirty="0" smtClean="0">
                <a:latin typeface="+mj-lt"/>
              </a:rPr>
              <a:t>Wat denk je dat er wordt verwacht van de leerkracht en/of onderwijsassistent?</a:t>
            </a:r>
          </a:p>
          <a:p>
            <a:pPr rtl="0"/>
            <a:r>
              <a:rPr lang="nl-NL" sz="1800" dirty="0" smtClean="0">
                <a:latin typeface="+mj-lt"/>
              </a:rPr>
              <a:t>Wat denk je te leren als het gaat om interactievaardigheden?</a:t>
            </a:r>
          </a:p>
          <a:p>
            <a:pPr rtl="0"/>
            <a:endParaRPr lang="nl-NL" dirty="0" smtClean="0"/>
          </a:p>
          <a:p>
            <a:pPr rtl="0"/>
            <a:endParaRPr lang="nl-NL" dirty="0" smtClean="0">
              <a:latin typeface="+mj-lt"/>
            </a:endParaRPr>
          </a:p>
          <a:p>
            <a:pPr rtl="0"/>
            <a:r>
              <a:rPr lang="nl-NL" i="1" dirty="0" smtClean="0">
                <a:latin typeface="+mj-lt"/>
              </a:rPr>
              <a:t>Tijdsduur: 8 min.</a:t>
            </a:r>
          </a:p>
          <a:p>
            <a:pPr rtl="0"/>
            <a:endParaRPr lang="nl-NL" dirty="0"/>
          </a:p>
        </p:txBody>
      </p:sp>
      <p:pic>
        <p:nvPicPr>
          <p:cNvPr id="17" name="Tijdelijke aanduiding voor afbeelding 16" descr="Jongen die een boek leest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pPr rtl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2071" y="887249"/>
            <a:ext cx="4812988" cy="1061509"/>
          </a:xfrm>
        </p:spPr>
        <p:txBody>
          <a:bodyPr rtlCol="0">
            <a:normAutofit/>
          </a:bodyPr>
          <a:lstStyle/>
          <a:p>
            <a:pPr rtl="0"/>
            <a:r>
              <a:rPr lang="nl-NL" sz="3200" dirty="0" smtClean="0"/>
              <a:t>Interactievaardigheden</a:t>
            </a:r>
            <a:endParaRPr lang="nl-NL" sz="32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3161211"/>
            <a:ext cx="5243205" cy="1998618"/>
          </a:xfrm>
        </p:spPr>
        <p:txBody>
          <a:bodyPr tIns="180000" bIns="108000" rtlCol="0">
            <a:noAutofit/>
          </a:bodyPr>
          <a:lstStyle/>
          <a:p>
            <a:r>
              <a:rPr lang="nl-NL" sz="1800" b="0" dirty="0">
                <a:latin typeface="+mj-lt"/>
              </a:rPr>
              <a:t>In de communicatie en omgang met de kinderen maakt de pedagogisch medewerker gebruik van </a:t>
            </a:r>
            <a:r>
              <a:rPr lang="nl-NL" sz="1800" dirty="0">
                <a:latin typeface="+mj-lt"/>
              </a:rPr>
              <a:t>interactievaardigheden</a:t>
            </a:r>
            <a:r>
              <a:rPr lang="nl-NL" sz="1800" b="0" dirty="0">
                <a:latin typeface="+mj-lt"/>
              </a:rPr>
              <a:t>. Dit zijn de vaardigheden van de pedagogisch medewerker tijdens de interacties/omgang met alle kinderen in de groep.</a:t>
            </a:r>
            <a:endParaRPr lang="nl-NL" sz="1800" dirty="0">
              <a:latin typeface="+mj-lt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t>4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91349" y="638610"/>
            <a:ext cx="5593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Als je werkt met kinderen zijn interactievaardigheden ontzettend belangrijk. Het goed beheersen van deze vaardigheden zorgt ervoor dat jij je werk beter kunt uitvoeren</a:t>
            </a: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endParaRPr lang="nl-NL" b="1" dirty="0">
              <a:solidFill>
                <a:srgbClr val="258589"/>
              </a:solidFill>
              <a:latin typeface="MontserratLigh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502480" y="3161211"/>
            <a:ext cx="5303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>
                <a:solidFill>
                  <a:schemeClr val="bg2"/>
                </a:solidFill>
                <a:latin typeface="+mj-lt"/>
              </a:rPr>
              <a:t>Wat ga je leren de komende periode:</a:t>
            </a:r>
            <a:r>
              <a:rPr lang="nl-NL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nl-NL" dirty="0" smtClean="0">
                <a:solidFill>
                  <a:schemeClr val="bg2"/>
                </a:solidFill>
                <a:latin typeface="+mj-lt"/>
              </a:rPr>
            </a:br>
            <a:r>
              <a:rPr lang="nl-NL" dirty="0" smtClean="0">
                <a:solidFill>
                  <a:schemeClr val="bg2"/>
                </a:solidFill>
                <a:latin typeface="+mj-lt"/>
              </a:rPr>
              <a:t>- </a:t>
            </a:r>
            <a:r>
              <a:rPr lang="nl-NL" dirty="0">
                <a:solidFill>
                  <a:schemeClr val="bg2"/>
                </a:solidFill>
                <a:latin typeface="+mj-lt"/>
              </a:rPr>
              <a:t>Wat de interactievaardigheid inhoud en waarom deze belangrijk </a:t>
            </a:r>
            <a:r>
              <a:rPr lang="nl-NL" dirty="0" smtClean="0">
                <a:solidFill>
                  <a:schemeClr val="bg2"/>
                </a:solidFill>
                <a:latin typeface="+mj-lt"/>
              </a:rPr>
              <a:t>is</a:t>
            </a:r>
            <a:r>
              <a:rPr lang="nl-NL" dirty="0">
                <a:solidFill>
                  <a:schemeClr val="bg2"/>
                </a:solidFill>
                <a:latin typeface="+mj-lt"/>
              </a:rPr>
              <a:t/>
            </a:r>
            <a:br>
              <a:rPr lang="nl-NL" dirty="0">
                <a:solidFill>
                  <a:schemeClr val="bg2"/>
                </a:solidFill>
                <a:latin typeface="+mj-lt"/>
              </a:rPr>
            </a:br>
            <a:r>
              <a:rPr lang="nl-NL" dirty="0">
                <a:solidFill>
                  <a:schemeClr val="bg2"/>
                </a:solidFill>
                <a:latin typeface="+mj-lt"/>
              </a:rPr>
              <a:t>- Hoe het toepassen van de interactievaardigheid eruit ziet in de </a:t>
            </a:r>
            <a:r>
              <a:rPr lang="nl-NL" dirty="0" smtClean="0">
                <a:solidFill>
                  <a:schemeClr val="bg2"/>
                </a:solidFill>
                <a:latin typeface="+mj-lt"/>
              </a:rPr>
              <a:t>praktijk</a:t>
            </a:r>
            <a:r>
              <a:rPr lang="nl-NL" dirty="0">
                <a:solidFill>
                  <a:schemeClr val="bg2"/>
                </a:solidFill>
                <a:latin typeface="+mj-lt"/>
              </a:rPr>
              <a:t/>
            </a:r>
            <a:br>
              <a:rPr lang="nl-NL" dirty="0">
                <a:solidFill>
                  <a:schemeClr val="bg2"/>
                </a:solidFill>
                <a:latin typeface="+mj-lt"/>
              </a:rPr>
            </a:br>
            <a:r>
              <a:rPr lang="nl-NL" dirty="0" smtClean="0">
                <a:solidFill>
                  <a:schemeClr val="bg2"/>
                </a:solidFill>
                <a:latin typeface="+mj-lt"/>
              </a:rPr>
              <a:t>- Hoe WAT </a:t>
            </a:r>
            <a:r>
              <a:rPr lang="nl-NL" dirty="0">
                <a:solidFill>
                  <a:schemeClr val="bg2"/>
                </a:solidFill>
                <a:latin typeface="+mj-lt"/>
              </a:rPr>
              <a:t>je zegt en HOE je het zegt invloed op het gedrag en de veiligheid van </a:t>
            </a:r>
            <a:r>
              <a:rPr lang="nl-NL" dirty="0" smtClean="0">
                <a:solidFill>
                  <a:schemeClr val="bg2"/>
                </a:solidFill>
                <a:latin typeface="+mj-lt"/>
              </a:rPr>
              <a:t>kinderen</a:t>
            </a:r>
            <a:endParaRPr lang="nl-NL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t>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573383" y="1175657"/>
            <a:ext cx="7628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  <a:latin typeface="+mj-lt"/>
              </a:rPr>
              <a:t>De zes interactievaardigheden staan hieronder weergegeven. Zoek op internet naar informatie over </a:t>
            </a:r>
            <a:r>
              <a:rPr lang="nl-NL" b="1" dirty="0" smtClean="0">
                <a:solidFill>
                  <a:schemeClr val="bg2"/>
                </a:solidFill>
                <a:latin typeface="+mj-lt"/>
              </a:rPr>
              <a:t>de zes interactievaardigheden</a:t>
            </a:r>
            <a:r>
              <a:rPr lang="nl-NL" dirty="0" smtClean="0">
                <a:solidFill>
                  <a:schemeClr val="bg2"/>
                </a:solidFill>
                <a:latin typeface="+mj-lt"/>
              </a:rPr>
              <a:t>, wat houden deze interactievaardigheden in?</a:t>
            </a:r>
          </a:p>
          <a:p>
            <a:endParaRPr lang="nl-NL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1. Autonomie respecteren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2. Sensitieve responsiviteit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3. Structureren en grenzen stellen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4. Praten en uitleggen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5. Ontwikkelingsstimulering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b="1" dirty="0" smtClean="0">
                <a:solidFill>
                  <a:schemeClr val="bg2"/>
                </a:solidFill>
                <a:latin typeface="+mj-lt"/>
              </a:rPr>
              <a:t>6. Interacties begeleiden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 smtClean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>
                <a:solidFill>
                  <a:schemeClr val="bg2"/>
                </a:solidFill>
                <a:latin typeface="+mj-lt"/>
              </a:rPr>
              <a:t>Tijdsduur van 10 min.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 smtClean="0">
              <a:solidFill>
                <a:schemeClr val="bg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3299986" y="8620704"/>
            <a:ext cx="3730005" cy="198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1" name="Picture 2" descr="Afbeeldingsresultaat voor kin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9" y="2326341"/>
            <a:ext cx="5082471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smtClean="0"/>
              <a:pPr rtl="0"/>
              <a:t>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060" y="1933303"/>
            <a:ext cx="5871812" cy="4624251"/>
          </a:xfrm>
        </p:spPr>
        <p:txBody>
          <a:bodyPr rtlCol="0">
            <a:normAutofit/>
          </a:bodyPr>
          <a:lstStyle/>
          <a:p>
            <a:r>
              <a:rPr lang="nl-NL" b="0" dirty="0">
                <a:latin typeface="+mj-lt"/>
              </a:rPr>
              <a:t>Ga op its </a:t>
            </a:r>
            <a:r>
              <a:rPr lang="nl-NL" b="0" dirty="0" err="1">
                <a:latin typeface="+mj-lt"/>
              </a:rPr>
              <a:t>learning</a:t>
            </a:r>
            <a:r>
              <a:rPr lang="nl-NL" b="0" dirty="0">
                <a:latin typeface="+mj-lt"/>
              </a:rPr>
              <a:t> opzoek naar de eindopdracht </a:t>
            </a:r>
            <a:r>
              <a:rPr lang="nl-NL" b="0" dirty="0" smtClean="0">
                <a:latin typeface="+mj-lt"/>
              </a:rPr>
              <a:t>‘interactievaardigheden’ </a:t>
            </a:r>
            <a:r>
              <a:rPr lang="nl-NL" b="0" dirty="0">
                <a:latin typeface="+mj-lt"/>
              </a:rPr>
              <a:t>en lees wat de bedoeling is van deze </a:t>
            </a:r>
            <a:r>
              <a:rPr lang="nl-NL" b="0" dirty="0" smtClean="0">
                <a:latin typeface="+mj-lt"/>
              </a:rPr>
              <a:t>eindopdracht</a:t>
            </a:r>
            <a:r>
              <a:rPr lang="nl-NL" b="0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b="0" dirty="0">
                <a:latin typeface="+mj-lt"/>
              </a:rPr>
              <a:t>Wat houdt de opdracht precies in?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b="0" dirty="0">
                <a:latin typeface="+mj-lt"/>
              </a:rPr>
              <a:t>Wat zijn de criteria van de toetsing?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b="0" dirty="0">
                <a:latin typeface="+mj-lt"/>
              </a:rPr>
              <a:t>Wanneer en hoe vind de toetsing plaats</a:t>
            </a:r>
            <a:r>
              <a:rPr lang="nl-NL" b="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dirty="0">
              <a:latin typeface="+mj-lt"/>
            </a:endParaRPr>
          </a:p>
          <a:p>
            <a:r>
              <a:rPr lang="nl-NL" sz="1600" i="1" dirty="0" smtClean="0">
                <a:latin typeface="+mj-lt"/>
              </a:rPr>
              <a:t>Tijdsduur 8 min.</a:t>
            </a:r>
            <a:endParaRPr lang="nl-NL" sz="1600" i="1" dirty="0">
              <a:latin typeface="+mj-lt"/>
            </a:endParaRP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2" y="1"/>
            <a:ext cx="4720014" cy="4720014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7474" y="448863"/>
            <a:ext cx="3890555" cy="1091949"/>
          </a:xfrm>
        </p:spPr>
        <p:txBody>
          <a:bodyPr rtlCol="0">
            <a:normAutofit/>
          </a:bodyPr>
          <a:lstStyle/>
          <a:p>
            <a:pPr rtl="0"/>
            <a:r>
              <a:rPr lang="nl-NL" dirty="0" smtClean="0"/>
              <a:t>Toetsing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 smtClean="0"/>
              <a:t>Bedankt voor jullie inzet!</a:t>
            </a:r>
            <a:endParaRPr lang="nl-NL" dirty="0"/>
          </a:p>
        </p:txBody>
      </p:sp>
      <p:pic>
        <p:nvPicPr>
          <p:cNvPr id="7" name="Tijdelijke aanduiding voor afbeelding 6" descr="Jongen die een rode rugzak draagt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5_TF66931380" id="{7BBA9C91-26AA-402E-B7E4-0C705A8647BB}" vid="{FA848BCB-198A-4D8A-998E-0D4B22854B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0" ma:contentTypeDescription="Create a new document." ma:contentTypeScope="" ma:versionID="7286296d3029b5a91962f60039261cb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b4a926850b8724014549936c06161b3a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A41E9-EC0C-4524-BAA0-524ADE234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e88b579-0995-42e4-96ef-e06a7a57ddf9"/>
    <ds:schemaRef ds:uri="baa8c48b-5f73-4068-bac6-831706ff2a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basisonderwijs</Template>
  <TotalTime>0</TotalTime>
  <Words>385</Words>
  <Application>Microsoft Office PowerPoint</Application>
  <PresentationFormat>Breedbeeld</PresentationFormat>
  <Paragraphs>59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MontserratLight</vt:lpstr>
      <vt:lpstr>Wingdings</vt:lpstr>
      <vt:lpstr>Office-thema</vt:lpstr>
      <vt:lpstr>Pedagogiek Thema; interactievaardigheden</vt:lpstr>
      <vt:lpstr>Programma periode 7</vt:lpstr>
      <vt:lpstr>Nulmeting Interactievaardigheden</vt:lpstr>
      <vt:lpstr>Interactievaardigheden</vt:lpstr>
      <vt:lpstr>PowerPoint-presentatie</vt:lpstr>
      <vt:lpstr>Toetsing</vt:lpstr>
      <vt:lpstr>Bedankt voor jullie inzet!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2021-02-10T10:27:43Z</dcterms:created>
  <dcterms:modified xsi:type="dcterms:W3CDTF">2021-05-10T10:42:06Z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