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08" r:id="rId2"/>
  </p:sldMasterIdLst>
  <p:notesMasterIdLst>
    <p:notesMasterId r:id="rId30"/>
  </p:notesMasterIdLst>
  <p:sldIdLst>
    <p:sldId id="256" r:id="rId3"/>
    <p:sldId id="257" r:id="rId4"/>
    <p:sldId id="261" r:id="rId5"/>
    <p:sldId id="258" r:id="rId6"/>
    <p:sldId id="288" r:id="rId7"/>
    <p:sldId id="259" r:id="rId8"/>
    <p:sldId id="283" r:id="rId9"/>
    <p:sldId id="284" r:id="rId10"/>
    <p:sldId id="285" r:id="rId11"/>
    <p:sldId id="286" r:id="rId12"/>
    <p:sldId id="290" r:id="rId13"/>
    <p:sldId id="287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9" r:id="rId25"/>
    <p:sldId id="266" r:id="rId26"/>
    <p:sldId id="291" r:id="rId27"/>
    <p:sldId id="267" r:id="rId28"/>
    <p:sldId id="26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ja Gimenez" initials="SG" lastIdx="1" clrIdx="0">
    <p:extLst>
      <p:ext uri="{19B8F6BF-5375-455C-9EA6-DF929625EA0E}">
        <p15:presenceInfo xmlns:p15="http://schemas.microsoft.com/office/powerpoint/2012/main" userId="S-1-5-21-1217760969-2816457204-94789436-1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>
        <p:scale>
          <a:sx n="66" d="100"/>
          <a:sy n="66" d="100"/>
        </p:scale>
        <p:origin x="1330" y="44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CDEB-5762-424A-B81C-4C00B3AFF907}" type="datetimeFigureOut">
              <a:rPr lang="nl-NL" smtClean="0"/>
              <a:t>10-5-2021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3738B-558D-45E9-B0FA-A79ED19D76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17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Tikken, speelgoed afpakken, snel huilen, spel van anderen verstoren enzovoort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3738B-558D-45E9-B0FA-A79ED19D764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0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3738B-558D-45E9-B0FA-A79ED19D764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694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Ik-boodschap</a:t>
            </a:r>
          </a:p>
          <a:p>
            <a:r>
              <a:rPr lang="nl-NL" dirty="0" smtClean="0"/>
              <a:t>Stimuleer kinderen zelf problemen op te lossen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3738B-558D-45E9-B0FA-A79ED19D764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99C66-4C07-4BA5-982E-A59F366617D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92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Meestal tussen 2 kinderen. Een eenvoudige ruzie kan escaleren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3738B-558D-45E9-B0FA-A79ED19D764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56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 userDrawn="1"/>
        </p:nvSpPr>
        <p:spPr bwMode="auto">
          <a:xfrm>
            <a:off x="3856567" y="2108201"/>
            <a:ext cx="3604683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7" name="Oval 8"/>
          <p:cNvSpPr>
            <a:spLocks noChangeArrowheads="1"/>
          </p:cNvSpPr>
          <p:nvPr userDrawn="1"/>
        </p:nvSpPr>
        <p:spPr bwMode="auto">
          <a:xfrm>
            <a:off x="4706408" y="1903414"/>
            <a:ext cx="3604683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sp>
        <p:nvSpPr>
          <p:cNvPr id="8" name="Oval 8"/>
          <p:cNvSpPr>
            <a:spLocks noChangeArrowheads="1"/>
          </p:cNvSpPr>
          <p:nvPr userDrawn="1"/>
        </p:nvSpPr>
        <p:spPr bwMode="auto">
          <a:xfrm>
            <a:off x="4352924" y="2166145"/>
            <a:ext cx="3604683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 dirty="0"/>
          </a:p>
        </p:txBody>
      </p:sp>
      <p:grpSp>
        <p:nvGrpSpPr>
          <p:cNvPr id="9" name="Groep 8"/>
          <p:cNvGrpSpPr/>
          <p:nvPr userDrawn="1"/>
        </p:nvGrpSpPr>
        <p:grpSpPr>
          <a:xfrm>
            <a:off x="3856569" y="1908175"/>
            <a:ext cx="4453465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 dirty="0"/>
            </a:p>
          </p:txBody>
        </p:sp>
      </p:grp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73" y="5085185"/>
            <a:ext cx="4157585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8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4506064" y="2144291"/>
            <a:ext cx="3199539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 userDrawn="1"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sz="1800" dirty="0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4721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1781" y="230975"/>
            <a:ext cx="9326827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5467" y="1556793"/>
            <a:ext cx="10286933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04EA-3C67-4B4A-B044-8CBC91EF3404}" type="datetimeFigureOut">
              <a:rPr lang="nl-NL" smtClean="0"/>
              <a:t>10-5-2021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3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04EA-3C67-4B4A-B044-8CBC91EF3404}" type="datetimeFigureOut">
              <a:rPr lang="nl-NL" smtClean="0"/>
              <a:t>10-5-2021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A6DDE-0033-49FF-BBC5-0D5ABC2DA1E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460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KY5TWVz5ZDU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16wdbRl57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97" y="2352968"/>
            <a:ext cx="4752703" cy="1677221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0510" y="4271521"/>
            <a:ext cx="10478118" cy="1239894"/>
          </a:xfrm>
        </p:spPr>
        <p:txBody>
          <a:bodyPr>
            <a:noAutofit/>
          </a:bodyPr>
          <a:lstStyle/>
          <a:p>
            <a:r>
              <a:rPr lang="nl-NL" sz="6600" dirty="0" smtClean="0"/>
              <a:t>Pedagogiek les 1 t/m 5</a:t>
            </a:r>
            <a:endParaRPr lang="nl-NL" sz="66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1734" y="1259327"/>
            <a:ext cx="8991600" cy="2817818"/>
          </a:xfrm>
        </p:spPr>
        <p:txBody>
          <a:bodyPr/>
          <a:lstStyle/>
          <a:p>
            <a:r>
              <a:rPr lang="nl-NL" dirty="0" smtClean="0"/>
              <a:t>pedagogiek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91" y="1306284"/>
            <a:ext cx="5393871" cy="27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 bij het omgaan met storend 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Blijf rustig</a:t>
            </a:r>
          </a:p>
          <a:p>
            <a:r>
              <a:rPr lang="nl-NL" dirty="0" smtClean="0"/>
              <a:t>Benoem het storend gedrag met een ik-boodschap</a:t>
            </a:r>
          </a:p>
          <a:p>
            <a:r>
              <a:rPr lang="nl-NL" dirty="0" smtClean="0"/>
              <a:t>Bevestig gewenst gedrag</a:t>
            </a:r>
          </a:p>
          <a:p>
            <a:r>
              <a:rPr lang="nl-NL" dirty="0" smtClean="0"/>
              <a:t>Formuleer haalbare doelen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6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begin met het handboek; voorblad, inhoudsopgave, lay-out, inleiding</a:t>
            </a:r>
          </a:p>
          <a:p>
            <a:r>
              <a:rPr lang="nl-NL" dirty="0" smtClean="0"/>
              <a:t>Start met het onderdeel ‘storend gedrag’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94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168296" y="1669649"/>
            <a:ext cx="7467600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nl-NL" sz="2800" b="1" dirty="0" err="1" smtClean="0"/>
              <a:t>Pedagogiek</a:t>
            </a:r>
            <a:r>
              <a:rPr lang="en-US" altLang="nl-NL" sz="2800" b="1" dirty="0" smtClean="0"/>
              <a:t> les 2</a:t>
            </a:r>
            <a:endParaRPr lang="en-US" altLang="nl-NL" sz="2800" b="1" dirty="0"/>
          </a:p>
          <a:p>
            <a:pPr eaLnBrk="1" hangingPunct="1"/>
            <a:endParaRPr lang="en-US" altLang="nl-NL" b="1" dirty="0"/>
          </a:p>
          <a:p>
            <a:pPr eaLnBrk="1" hangingPunct="1"/>
            <a:r>
              <a:rPr lang="en-US" altLang="nl-NL" sz="2400" b="1" dirty="0" err="1"/>
              <a:t>Lesdoelen</a:t>
            </a:r>
            <a:r>
              <a:rPr lang="en-US" altLang="nl-NL" sz="2400" b="1" dirty="0" smtClean="0"/>
              <a:t>:</a:t>
            </a:r>
            <a:endParaRPr lang="en-US" alt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400" b="1" dirty="0"/>
              <a:t>Je </a:t>
            </a:r>
            <a:r>
              <a:rPr lang="en-US" altLang="nl-NL" sz="2400" b="1" dirty="0" err="1"/>
              <a:t>weet</a:t>
            </a:r>
            <a:r>
              <a:rPr lang="en-US" altLang="nl-NL" sz="2400" b="1" dirty="0"/>
              <a:t> wat </a:t>
            </a:r>
            <a:r>
              <a:rPr lang="en-US" altLang="nl-NL" sz="2400" b="1" dirty="0" err="1"/>
              <a:t>ruzie</a:t>
            </a:r>
            <a:r>
              <a:rPr lang="en-US" altLang="nl-NL" sz="2400" b="1" dirty="0"/>
              <a:t> </a:t>
            </a:r>
            <a:r>
              <a:rPr lang="en-US" altLang="nl-NL" sz="2400" b="1" dirty="0" smtClean="0"/>
              <a:t>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nl-NL" sz="2400" b="1" dirty="0" smtClean="0"/>
              <a:t>Je </a:t>
            </a:r>
            <a:r>
              <a:rPr lang="en-US" altLang="nl-NL" sz="2400" b="1" dirty="0" err="1" smtClean="0"/>
              <a:t>weet</a:t>
            </a:r>
            <a:r>
              <a:rPr lang="en-US" altLang="nl-NL" sz="2400" b="1" dirty="0" smtClean="0"/>
              <a:t> hoe je </a:t>
            </a:r>
            <a:r>
              <a:rPr lang="en-US" altLang="nl-NL" sz="2400" b="1" dirty="0" err="1" smtClean="0"/>
              <a:t>kunt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omgaan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tijdens</a:t>
            </a:r>
            <a:r>
              <a:rPr lang="en-US" altLang="nl-NL" sz="2400" b="1" dirty="0" smtClean="0"/>
              <a:t> </a:t>
            </a:r>
            <a:r>
              <a:rPr lang="en-US" altLang="nl-NL" sz="2400" b="1" dirty="0" err="1" smtClean="0"/>
              <a:t>ruzie</a:t>
            </a:r>
            <a:endParaRPr lang="en-US" altLang="nl-N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9" y="323850"/>
            <a:ext cx="44100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95600" y="1617753"/>
            <a:ext cx="7715200" cy="4569371"/>
          </a:xfrm>
        </p:spPr>
        <p:txBody>
          <a:bodyPr/>
          <a:lstStyle/>
          <a:p>
            <a:r>
              <a:rPr lang="nl-NL" dirty="0" smtClean="0"/>
              <a:t>Hoofdstuk 11 pedagogiek.</a:t>
            </a:r>
          </a:p>
          <a:p>
            <a:r>
              <a:rPr lang="nl-NL" dirty="0" smtClean="0"/>
              <a:t>Stap 1. We behandelen een stukje theorie over Ruzie</a:t>
            </a:r>
            <a:r>
              <a:rPr lang="nl-NL" dirty="0"/>
              <a:t>, wat is dat</a:t>
            </a:r>
            <a:r>
              <a:rPr lang="nl-NL" dirty="0" smtClean="0"/>
              <a:t>?</a:t>
            </a:r>
          </a:p>
          <a:p>
            <a:r>
              <a:rPr lang="nl-NL" dirty="0" smtClean="0"/>
              <a:t>Stap 2. Je leest 11.3 uit het boek pedagogisch klimaat</a:t>
            </a:r>
          </a:p>
          <a:p>
            <a:r>
              <a:rPr lang="nl-NL" dirty="0" smtClean="0"/>
              <a:t>Stap 3. Je maakt de quiz PowerPoint</a:t>
            </a:r>
          </a:p>
          <a:p>
            <a:r>
              <a:rPr lang="nl-NL" dirty="0" smtClean="0"/>
              <a:t>Stap 4. Je werkt aan je handboek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718152"/>
            <a:ext cx="5584924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ruziekompas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556792"/>
            <a:ext cx="10225136" cy="5904656"/>
          </a:xfrm>
        </p:spPr>
      </p:pic>
    </p:spTree>
    <p:extLst>
      <p:ext uri="{BB962C8B-B14F-4D97-AF65-F5344CB8AC3E}">
        <p14:creationId xmlns:p14="http://schemas.microsoft.com/office/powerpoint/2010/main" val="3322222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05336" y="230975"/>
            <a:ext cx="6995120" cy="1440861"/>
          </a:xfrm>
        </p:spPr>
        <p:txBody>
          <a:bodyPr/>
          <a:lstStyle/>
          <a:p>
            <a:r>
              <a:rPr lang="nl-NL" dirty="0" smtClean="0"/>
              <a:t>Ruzie of meningsverschillen komen voor: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671836"/>
            <a:ext cx="7715250" cy="4339828"/>
          </a:xfrm>
        </p:spPr>
      </p:pic>
    </p:spTree>
    <p:extLst>
      <p:ext uri="{BB962C8B-B14F-4D97-AF65-F5344CB8AC3E}">
        <p14:creationId xmlns:p14="http://schemas.microsoft.com/office/powerpoint/2010/main" val="320872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Kijk altijd naar  de hele situatie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9" y="1556792"/>
            <a:ext cx="10260631" cy="5273279"/>
          </a:xfrm>
        </p:spPr>
      </p:pic>
    </p:spTree>
    <p:extLst>
      <p:ext uri="{BB962C8B-B14F-4D97-AF65-F5344CB8AC3E}">
        <p14:creationId xmlns:p14="http://schemas.microsoft.com/office/powerpoint/2010/main" val="3594255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ontwikkeling van het kind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1671836"/>
            <a:ext cx="7715250" cy="43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2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Iedereen beleeft het anders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671836"/>
            <a:ext cx="7715250" cy="4339828"/>
          </a:xfrm>
        </p:spPr>
      </p:pic>
    </p:spTree>
    <p:extLst>
      <p:ext uri="{BB962C8B-B14F-4D97-AF65-F5344CB8AC3E}">
        <p14:creationId xmlns:p14="http://schemas.microsoft.com/office/powerpoint/2010/main" val="119186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671836"/>
            <a:ext cx="7715250" cy="4339828"/>
          </a:xfrm>
        </p:spPr>
      </p:pic>
    </p:spTree>
    <p:extLst>
      <p:ext uri="{BB962C8B-B14F-4D97-AF65-F5344CB8AC3E}">
        <p14:creationId xmlns:p14="http://schemas.microsoft.com/office/powerpoint/2010/main" val="361052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741799"/>
              </p:ext>
            </p:extLst>
          </p:nvPr>
        </p:nvGraphicFramePr>
        <p:xfrm>
          <a:off x="364221" y="2632031"/>
          <a:ext cx="11692377" cy="391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773798" imgH="1931596" progId="Word.Document.12">
                  <p:embed/>
                </p:oleObj>
              </mc:Choice>
              <mc:Fallback>
                <p:oleObj name="Document" r:id="rId3" imgW="5773798" imgH="1931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221" y="2632031"/>
                        <a:ext cx="11692377" cy="3912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2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temperament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5550" y="1671836"/>
            <a:ext cx="7715250" cy="43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1671836"/>
            <a:ext cx="7715250" cy="4339828"/>
          </a:xfrm>
        </p:spPr>
      </p:pic>
    </p:spTree>
    <p:extLst>
      <p:ext uri="{BB962C8B-B14F-4D97-AF65-F5344CB8AC3E}">
        <p14:creationId xmlns:p14="http://schemas.microsoft.com/office/powerpoint/2010/main" val="334691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268760"/>
            <a:ext cx="8960996" cy="504056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 emotionele ontwikkeling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886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voor de volgende les: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009" y="2586940"/>
            <a:ext cx="8191018" cy="2766351"/>
          </a:xfrm>
        </p:spPr>
        <p:txBody>
          <a:bodyPr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nl-NL" dirty="0" smtClean="0"/>
              <a:t>Rond het onderdeel storend gedrag in je handboek af en start met ‘ruzie in de klas’.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Zorg voor een duidelijke link met de theorie en de beroepspraktijk</a:t>
            </a:r>
          </a:p>
          <a:p>
            <a:pPr algn="ctr"/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847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 smtClean="0"/>
              <a:t>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415990"/>
            <a:ext cx="9095770" cy="3521262"/>
          </a:xfrm>
        </p:spPr>
        <p:txBody>
          <a:bodyPr>
            <a:normAutofit/>
          </a:bodyPr>
          <a:lstStyle/>
          <a:p>
            <a:r>
              <a:rPr lang="nl-NL" dirty="0" smtClean="0"/>
              <a:t>Aanwezigheid</a:t>
            </a:r>
          </a:p>
          <a:p>
            <a:r>
              <a:rPr lang="nl-NL" dirty="0"/>
              <a:t>10 minuten: Start met </a:t>
            </a:r>
            <a:r>
              <a:rPr lang="nl-NL" dirty="0" err="1"/>
              <a:t>kahoot</a:t>
            </a:r>
            <a:r>
              <a:rPr lang="nl-NL" dirty="0"/>
              <a:t> over de vorige les.</a:t>
            </a:r>
          </a:p>
          <a:p>
            <a:r>
              <a:rPr lang="nl-NL" dirty="0" smtClean="0"/>
              <a:t>5 minuten filmpje pesten </a:t>
            </a:r>
            <a:r>
              <a:rPr lang="nl-NL" dirty="0">
                <a:hlinkClick r:id="rId2"/>
              </a:rPr>
              <a:t>Min OCW 'Wat doe jij eraan?' (Film over pesten op school) - YouTube</a:t>
            </a:r>
            <a:endParaRPr lang="nl-NL" dirty="0" smtClean="0"/>
          </a:p>
          <a:p>
            <a:r>
              <a:rPr lang="nl-NL" dirty="0" smtClean="0"/>
              <a:t>Voorbereiden</a:t>
            </a:r>
            <a:r>
              <a:rPr lang="nl-NL" dirty="0"/>
              <a:t>. 30 minuten: 3-tallen. Wat kun je er tegen doen? Onderzoek en Presenteer.</a:t>
            </a:r>
          </a:p>
          <a:p>
            <a:r>
              <a:rPr lang="nl-NL" dirty="0"/>
              <a:t>Presentaties.</a:t>
            </a:r>
          </a:p>
          <a:p>
            <a:r>
              <a:rPr lang="nl-NL" dirty="0"/>
              <a:t>Wat heb je geleerd + handboek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70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een samenvatting van 11.3 (ruzie) tot 11.4 (pesten</a:t>
            </a:r>
          </a:p>
          <a:p>
            <a:r>
              <a:rPr lang="nl-NL" dirty="0"/>
              <a:t>Werken aan het handboek</a:t>
            </a:r>
          </a:p>
          <a:p>
            <a:endParaRPr lang="nl-NL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34" y="3314257"/>
            <a:ext cx="457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44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4: Omgaan </a:t>
            </a:r>
            <a:r>
              <a:rPr lang="nl-NL" dirty="0" smtClean="0"/>
              <a:t>met </a:t>
            </a:r>
            <a:r>
              <a:rPr lang="nl-NL" dirty="0" smtClean="0"/>
              <a:t>conflicten en oudercontact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Start presentaties over hoe je pesten kunt voorkomen.</a:t>
            </a:r>
          </a:p>
          <a:p>
            <a:pPr marL="0" indent="0">
              <a:buNone/>
            </a:pPr>
            <a:endParaRPr lang="nl-NL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Lees 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paragraaf 12.1 t/m 12.3 uit je boek Pedagogisch Klimaat PW</a:t>
            </a:r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Bekijk de opdracht bij de formatieve toetsing ‘oudercontact eenvoudige overdracht’</a:t>
            </a:r>
          </a:p>
          <a:p>
            <a:r>
              <a:rPr 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Samen bekijken wij de observatielijst en bespreken we vragen of twijfels.</a:t>
            </a:r>
          </a:p>
          <a:p>
            <a:r>
              <a:rPr lang="nl-NL" dirty="0"/>
              <a:t>Werken aan je handboek</a:t>
            </a:r>
            <a:r>
              <a:rPr lang="nl-NL" dirty="0" smtClean="0"/>
              <a:t>.: het handboek moet voor de volgende fysieke les af zijn; </a:t>
            </a:r>
            <a:r>
              <a:rPr lang="nl-NL" b="1" u="sng" dirty="0" smtClean="0"/>
              <a:t>geprint en in een snelhechter meenemen!</a:t>
            </a:r>
            <a:endParaRPr lang="nl-NL" b="1" u="sng" dirty="0"/>
          </a:p>
          <a:p>
            <a:endParaRPr lang="nl-N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78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8763198" cy="1188720"/>
          </a:xfrm>
        </p:spPr>
        <p:txBody>
          <a:bodyPr/>
          <a:lstStyle/>
          <a:p>
            <a:r>
              <a:rPr lang="nl-NL" dirty="0" smtClean="0"/>
              <a:t>Les 5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18620" y="2371826"/>
            <a:ext cx="7729728" cy="3101983"/>
          </a:xfrm>
        </p:spPr>
        <p:txBody>
          <a:bodyPr/>
          <a:lstStyle/>
          <a:p>
            <a:r>
              <a:rPr lang="nl-NL" dirty="0" smtClean="0"/>
              <a:t>Start met het beoordelen van de handboeken van je medestudenten.</a:t>
            </a:r>
          </a:p>
          <a:p>
            <a:r>
              <a:rPr lang="nl-NL" dirty="0" smtClean="0"/>
              <a:t> Doe dit kritisch en onderbouwend; je geeft tips en tops.</a:t>
            </a:r>
          </a:p>
          <a:p>
            <a:r>
              <a:rPr lang="nl-NL" dirty="0" smtClean="0"/>
              <a:t>Escape </a:t>
            </a:r>
            <a:r>
              <a:rPr lang="nl-NL" dirty="0" err="1" smtClean="0"/>
              <a:t>the</a:t>
            </a:r>
            <a:r>
              <a:rPr lang="nl-NL" dirty="0" smtClean="0"/>
              <a:t> classroom</a:t>
            </a:r>
          </a:p>
          <a:p>
            <a:r>
              <a:rPr lang="nl-NL" dirty="0" smtClean="0"/>
              <a:t>Lesbeoordeling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290" y="2312201"/>
            <a:ext cx="1837134" cy="26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1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 studiehandleiding</a:t>
            </a:r>
          </a:p>
          <a:p>
            <a:r>
              <a:rPr lang="nl-NL" dirty="0" smtClean="0"/>
              <a:t>Uitleg opdrachten</a:t>
            </a:r>
          </a:p>
          <a:p>
            <a:r>
              <a:rPr lang="nl-NL" dirty="0" smtClean="0"/>
              <a:t>Dilemma’s</a:t>
            </a:r>
          </a:p>
          <a:p>
            <a:r>
              <a:rPr lang="nl-NL" dirty="0" smtClean="0"/>
              <a:t>Theorie</a:t>
            </a:r>
          </a:p>
          <a:p>
            <a:r>
              <a:rPr lang="nl-NL" dirty="0" smtClean="0"/>
              <a:t>Werken aan handboek</a:t>
            </a:r>
          </a:p>
          <a:p>
            <a:r>
              <a:rPr lang="nl-NL" dirty="0" smtClean="0"/>
              <a:t>Kort nabespreken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55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studiehandleiding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501499"/>
          </a:xfrm>
        </p:spPr>
        <p:txBody>
          <a:bodyPr/>
          <a:lstStyle/>
          <a:p>
            <a:pPr marL="2397125" lvl="8" indent="-742950">
              <a:buAutoNum type="arabicPeriod"/>
            </a:pPr>
            <a:r>
              <a:rPr lang="nl-NL" sz="3200" dirty="0" smtClean="0"/>
              <a:t>Handboek </a:t>
            </a:r>
            <a:r>
              <a:rPr lang="nl-NL" sz="3200" dirty="0" smtClean="0"/>
              <a:t>omgaan met probleemgedrag</a:t>
            </a:r>
          </a:p>
          <a:p>
            <a:pPr marL="2397125" lvl="8" indent="-742950">
              <a:buAutoNum type="arabicPeriod"/>
            </a:pPr>
            <a:r>
              <a:rPr lang="nl-NL" sz="3200" dirty="0" smtClean="0"/>
              <a:t>oudercontact</a:t>
            </a:r>
          </a:p>
          <a:p>
            <a:pPr marL="2397125" lvl="8" indent="-742950">
              <a:buAutoNum type="arabicPeriod"/>
            </a:pPr>
            <a:endParaRPr lang="nl-NL" sz="4000" dirty="0" smtClean="0"/>
          </a:p>
          <a:p>
            <a:pPr lvl="8"/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63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480360"/>
              </p:ext>
            </p:extLst>
          </p:nvPr>
        </p:nvGraphicFramePr>
        <p:xfrm>
          <a:off x="3426106" y="873890"/>
          <a:ext cx="6227180" cy="5312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293">
                  <a:extLst>
                    <a:ext uri="{9D8B030D-6E8A-4147-A177-3AD203B41FA5}">
                      <a16:colId xmlns:a16="http://schemas.microsoft.com/office/drawing/2014/main" val="893388955"/>
                    </a:ext>
                  </a:extLst>
                </a:gridCol>
                <a:gridCol w="5703887">
                  <a:extLst>
                    <a:ext uri="{9D8B030D-6E8A-4147-A177-3AD203B41FA5}">
                      <a16:colId xmlns:a16="http://schemas.microsoft.com/office/drawing/2014/main" val="126160984"/>
                    </a:ext>
                  </a:extLst>
                </a:gridCol>
              </a:tblGrid>
              <a:tr h="47260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Week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Onderwerp(en)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380356771"/>
                  </a:ext>
                </a:extLst>
              </a:tr>
              <a:tr h="7795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1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nl-NL" sz="1200" dirty="0" smtClean="0">
                          <a:effectLst/>
                        </a:rPr>
                        <a:t>Uitleggen Opdracht </a:t>
                      </a:r>
                      <a:r>
                        <a:rPr lang="nl-NL" sz="1200" dirty="0">
                          <a:effectLst/>
                        </a:rPr>
                        <a:t>als onderdeel van de formatieve toetsing:</a:t>
                      </a:r>
                    </a:p>
                    <a:p>
                      <a:pPr marL="742950" lvl="1" indent="-28575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l-NL" sz="1200" dirty="0" smtClean="0">
                          <a:effectLst/>
                        </a:rPr>
                        <a:t>Problemen </a:t>
                      </a:r>
                      <a:r>
                        <a:rPr lang="nl-NL" sz="1200" dirty="0">
                          <a:effectLst/>
                        </a:rPr>
                        <a:t>in de groep 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11.1 – 11.2 – inleiding + storend gedrag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75821139"/>
                  </a:ext>
                </a:extLst>
              </a:tr>
              <a:tr h="77959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2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Uitleg opdracht: “Handboek omgaan met probleemgedrag”.</a:t>
                      </a:r>
                    </a:p>
                    <a:p>
                      <a:pPr marL="228600"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Studenten werken in week 2 t/m 5 tijdens de les Pedagogiek aan de opdracht.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11.3 – ruzie </a:t>
                      </a:r>
                      <a:r>
                        <a:rPr lang="nl-NL" sz="1200" dirty="0" smtClean="0">
                          <a:effectLst/>
                        </a:rPr>
                        <a:t> hoofdstuk 11 vanaf bladzijde 164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2678461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3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11.4 - </a:t>
                      </a:r>
                      <a:r>
                        <a:rPr lang="nl-NL" sz="1200" dirty="0" smtClean="0">
                          <a:effectLst/>
                        </a:rPr>
                        <a:t>pesten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7632368"/>
                  </a:ext>
                </a:extLst>
              </a:tr>
              <a:tr h="25986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4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11.5 – pesten in de groep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20875213"/>
                  </a:ext>
                </a:extLst>
              </a:tr>
              <a:tr h="51972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5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Tussenmeting – waar sta je? Waar moet je heen? Wat is je eerst volgende stap?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11.6 – verlies 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5323452"/>
                  </a:ext>
                </a:extLst>
              </a:tr>
              <a:tr h="81202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 smtClean="0">
                          <a:effectLst/>
                        </a:rPr>
                        <a:t>Afronden </a:t>
                      </a:r>
                      <a:r>
                        <a:rPr lang="nl-NL" sz="1200" dirty="0">
                          <a:effectLst/>
                        </a:rPr>
                        <a:t>opdrachten:</a:t>
                      </a:r>
                    </a:p>
                    <a:p>
                      <a:pPr marL="742950" lvl="1" indent="-28575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l-NL" sz="1200" dirty="0">
                          <a:effectLst/>
                        </a:rPr>
                        <a:t>Sfeeractiviteit</a:t>
                      </a:r>
                    </a:p>
                    <a:p>
                      <a:pPr marL="742950" lvl="1" indent="-28575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nl-NL" sz="1200" dirty="0">
                          <a:effectLst/>
                        </a:rPr>
                        <a:t>Problemen in </a:t>
                      </a:r>
                      <a:r>
                        <a:rPr lang="nl-NL" sz="1200" dirty="0" smtClean="0">
                          <a:effectLst/>
                        </a:rPr>
                        <a:t>de groep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53937998"/>
                  </a:ext>
                </a:extLst>
              </a:tr>
              <a:tr h="3644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>
                          <a:effectLst/>
                        </a:rPr>
                        <a:t>Peerbeoordeling van het </a:t>
                      </a:r>
                      <a:r>
                        <a:rPr lang="nl-NL" sz="1200" dirty="0" smtClean="0">
                          <a:effectLst/>
                        </a:rPr>
                        <a:t>handboek</a:t>
                      </a:r>
                      <a:endParaRPr lang="nl-NL" sz="1200" dirty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4506519"/>
                  </a:ext>
                </a:extLst>
              </a:tr>
              <a:tr h="106511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</a:rPr>
                        <a:t>8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None/>
                      </a:pPr>
                      <a:r>
                        <a:rPr lang="nl-NL" sz="1400" dirty="0" smtClean="0">
                          <a:effectLst/>
                        </a:rPr>
                        <a:t>-</a:t>
                      </a:r>
                      <a:r>
                        <a:rPr lang="nl-NL" sz="1400" baseline="0" dirty="0" smtClean="0">
                          <a:effectLst/>
                        </a:rPr>
                        <a:t>     </a:t>
                      </a:r>
                      <a:r>
                        <a:rPr lang="nl-NL" sz="1200" dirty="0" smtClean="0">
                          <a:effectLst/>
                        </a:rPr>
                        <a:t>Evaluatie+ reflectie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 smtClean="0">
                          <a:effectLst/>
                        </a:rPr>
                        <a:t>Afronding </a:t>
                      </a:r>
                    </a:p>
                    <a:p>
                      <a:pPr marL="342900" lvl="0" indent="-342900" algn="l">
                        <a:lnSpc>
                          <a:spcPct val="13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nl-NL" sz="1200" dirty="0" smtClean="0">
                          <a:effectLst/>
                        </a:rPr>
                        <a:t>Beoordeling formatieve toetsing leerjaar 1</a:t>
                      </a:r>
                      <a:endParaRPr lang="nl-NL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82145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0-meting 15 minuten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smtClean="0"/>
              <a:t>Quiz Nulmeting (PowerPoint)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AutoShape 4" descr="Storend gedrag: 6 valkuilen waar jij niet meer intrapt - Onderwijs van  Morg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81" y="3158743"/>
            <a:ext cx="4038238" cy="33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Storend </a:t>
            </a:r>
            <a:r>
              <a:rPr lang="nl-NL" dirty="0" smtClean="0"/>
              <a:t>gedrag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Gedrag leidt jou of andere kinderen af</a:t>
            </a:r>
          </a:p>
          <a:p>
            <a:r>
              <a:rPr lang="nl-NL" sz="2400" dirty="0" smtClean="0"/>
              <a:t>Voorbeelden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35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Storend gedrag </a:t>
            </a:r>
            <a:r>
              <a:rPr lang="nl-NL" dirty="0" smtClean="0"/>
              <a:t>belemmert </a:t>
            </a:r>
            <a:r>
              <a:rPr lang="nl-NL" dirty="0" smtClean="0"/>
              <a:t>de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Afwijzing groep</a:t>
            </a:r>
          </a:p>
          <a:p>
            <a:r>
              <a:rPr lang="nl-NL" sz="3200" dirty="0" smtClean="0"/>
              <a:t>leerresultaten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7680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Storend gedrag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Heldere structuur</a:t>
            </a:r>
          </a:p>
          <a:p>
            <a:r>
              <a:rPr lang="nl-NL" dirty="0" smtClean="0"/>
              <a:t>Duidelijke regels</a:t>
            </a:r>
          </a:p>
          <a:p>
            <a:r>
              <a:rPr lang="nl-NL" dirty="0" smtClean="0"/>
              <a:t>Aandacht voor positief gedrag</a:t>
            </a:r>
          </a:p>
          <a:p>
            <a:r>
              <a:rPr lang="nl-NL" dirty="0" smtClean="0"/>
              <a:t>Inrichting ruimte</a:t>
            </a:r>
          </a:p>
          <a:p>
            <a:r>
              <a:rPr lang="nl-NL" dirty="0" smtClean="0"/>
              <a:t>Samenstelling groepjes</a:t>
            </a:r>
          </a:p>
          <a:p>
            <a:r>
              <a:rPr lang="nl-NL" dirty="0" smtClean="0"/>
              <a:t>Niet te lang laten zitten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8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Kantoorthema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TM10001115[[fn=Pakket]]</Template>
  <TotalTime>571</TotalTime>
  <Words>582</Words>
  <Application>Microsoft Office PowerPoint</Application>
  <PresentationFormat>Breedbeeld</PresentationFormat>
  <Paragraphs>119</Paragraphs>
  <Slides>27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7" baseType="lpstr">
      <vt:lpstr>Arial</vt:lpstr>
      <vt:lpstr>Calibri</vt:lpstr>
      <vt:lpstr>Corbel</vt:lpstr>
      <vt:lpstr>Courier New</vt:lpstr>
      <vt:lpstr>Gill Sans MT</vt:lpstr>
      <vt:lpstr>Times New Roman</vt:lpstr>
      <vt:lpstr>Verdana</vt:lpstr>
      <vt:lpstr>Parcel</vt:lpstr>
      <vt:lpstr>Kantoorthema</vt:lpstr>
      <vt:lpstr>Document</vt:lpstr>
      <vt:lpstr>pedagogiek</vt:lpstr>
      <vt:lpstr>Lesdoelen</vt:lpstr>
      <vt:lpstr>lesopzet</vt:lpstr>
      <vt:lpstr>studiehandleiding</vt:lpstr>
      <vt:lpstr>PowerPoint-presentatie</vt:lpstr>
      <vt:lpstr>0-meting 15 minuten</vt:lpstr>
      <vt:lpstr>Storend gedrag</vt:lpstr>
      <vt:lpstr>Storend gedrag belemmert de ontwikkeling</vt:lpstr>
      <vt:lpstr>Storend gedrag voorkomen</vt:lpstr>
      <vt:lpstr>Aandachtspunten bij het omgaan met storend gedrag</vt:lpstr>
      <vt:lpstr>huiswerk</vt:lpstr>
      <vt:lpstr>PowerPoint-presentatie</vt:lpstr>
      <vt:lpstr>werkwijze</vt:lpstr>
      <vt:lpstr>Het ruziekompas</vt:lpstr>
      <vt:lpstr>Ruzie of meningsverschillen komen voor:</vt:lpstr>
      <vt:lpstr>Kijk altijd naar  de hele situatie</vt:lpstr>
      <vt:lpstr>De ontwikkeling van het kind</vt:lpstr>
      <vt:lpstr>Iedereen beleeft het anders</vt:lpstr>
      <vt:lpstr>ontwikkeling</vt:lpstr>
      <vt:lpstr>temperament</vt:lpstr>
      <vt:lpstr>veiligheid</vt:lpstr>
      <vt:lpstr>Sociaal emotionele ontwikkeling</vt:lpstr>
      <vt:lpstr>Huiswerk voor de volgende les:</vt:lpstr>
      <vt:lpstr>Les 3.</vt:lpstr>
      <vt:lpstr>Huiswerk</vt:lpstr>
      <vt:lpstr>Les 4: Omgaan met conflicten en oudercontact</vt:lpstr>
      <vt:lpstr>Les 5 </vt:lpstr>
    </vt:vector>
  </TitlesOfParts>
  <Company>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pedagogiek</dc:title>
  <dc:creator>Sonja Gimenez</dc:creator>
  <cp:lastModifiedBy>Sonja Gimenez</cp:lastModifiedBy>
  <cp:revision>20</cp:revision>
  <dcterms:created xsi:type="dcterms:W3CDTF">2019-05-10T06:52:24Z</dcterms:created>
  <dcterms:modified xsi:type="dcterms:W3CDTF">2021-05-10T12:08:02Z</dcterms:modified>
</cp:coreProperties>
</file>