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97" r:id="rId3"/>
    <p:sldId id="292" r:id="rId4"/>
    <p:sldId id="277" r:id="rId5"/>
    <p:sldId id="295" r:id="rId6"/>
    <p:sldId id="315" r:id="rId7"/>
    <p:sldId id="301" r:id="rId8"/>
    <p:sldId id="310" r:id="rId9"/>
    <p:sldId id="313" r:id="rId10"/>
    <p:sldId id="311" r:id="rId11"/>
    <p:sldId id="314" r:id="rId12"/>
    <p:sldId id="302" r:id="rId13"/>
    <p:sldId id="308" r:id="rId14"/>
    <p:sldId id="316" r:id="rId15"/>
    <p:sldId id="312" r:id="rId16"/>
    <p:sldId id="30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2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419" autoAdjust="0"/>
  </p:normalViewPr>
  <p:slideViewPr>
    <p:cSldViewPr snapToGrid="0">
      <p:cViewPr varScale="1">
        <p:scale>
          <a:sx n="61" d="100"/>
          <a:sy n="61" d="100"/>
        </p:scale>
        <p:origin x="79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71BE02-2130-453C-9B68-F3850B0D41AC}" type="datetimeFigureOut">
              <a:rPr lang="nl-NL" smtClean="0"/>
              <a:t>4-2-2022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4FB02-D36A-43D2-8ECB-39080C973187}" type="slidenum">
              <a:rPr lang="nl-NL" smtClean="0"/>
              <a:t>‹nr.›</a:t>
            </a:fld>
            <a:endParaRPr lang="nl-NL"/>
          </a:p>
        </p:txBody>
      </p:sp>
    </p:spTree>
    <p:extLst>
      <p:ext uri="{BB962C8B-B14F-4D97-AF65-F5344CB8AC3E}">
        <p14:creationId xmlns:p14="http://schemas.microsoft.com/office/powerpoint/2010/main" val="1113661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49B78-FD78-4C71-AC9E-1E517C1B074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https://www.npostart.nl/het-geheime-leven-van-4-jarigen/24-07-2018/VPWON_1293181 </a:t>
            </a:r>
          </a:p>
          <a:p>
            <a:endParaRPr lang="nl-NL" dirty="0"/>
          </a:p>
          <a:p>
            <a:r>
              <a:rPr lang="nl-NL" dirty="0"/>
              <a:t>Wat kunnen de studenten vertellen over wat ze gezien hebben? </a:t>
            </a:r>
          </a:p>
          <a:p>
            <a:r>
              <a:rPr lang="nl-NL" dirty="0"/>
              <a:t>Laat ze de woorden gebruiken die we vandaag besproken hebben. Welke inzichten doen zij op? Wat zien zij groepsdynamisch gebeuren. </a:t>
            </a:r>
          </a:p>
          <a:p>
            <a:endParaRPr lang="nl-NL" dirty="0"/>
          </a:p>
          <a:p>
            <a:r>
              <a:rPr lang="nl-NL" dirty="0"/>
              <a:t>Hoef niet heel de aflevering te kijken  </a:t>
            </a:r>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14</a:t>
            </a:fld>
            <a:endParaRPr lang="nl-NL"/>
          </a:p>
        </p:txBody>
      </p:sp>
    </p:spTree>
    <p:extLst>
      <p:ext uri="{BB962C8B-B14F-4D97-AF65-F5344CB8AC3E}">
        <p14:creationId xmlns:p14="http://schemas.microsoft.com/office/powerpoint/2010/main" val="42084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Blik op de lessen </a:t>
            </a:r>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15</a:t>
            </a:fld>
            <a:endParaRPr lang="nl-NL"/>
          </a:p>
        </p:txBody>
      </p:sp>
    </p:spTree>
    <p:extLst>
      <p:ext uri="{BB962C8B-B14F-4D97-AF65-F5344CB8AC3E}">
        <p14:creationId xmlns:p14="http://schemas.microsoft.com/office/powerpoint/2010/main" val="373391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periode deel A en volgende periode deel B. Let op in toets plan staat PED GROEPSDYNAMICA er 1x in en dat is in periode 3. Afwachtend op Per 4 opdracht voordat de toets formeel afgerond kan worden.</a:t>
            </a:r>
          </a:p>
          <a:p>
            <a:endParaRPr lang="nl-NL" dirty="0"/>
          </a:p>
          <a:p>
            <a:r>
              <a:rPr lang="nl-NL" dirty="0"/>
              <a:t>Volgende les concreter over toetsing inhoudelijk </a:t>
            </a:r>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4</a:t>
            </a:fld>
            <a:endParaRPr lang="nl-NL"/>
          </a:p>
        </p:txBody>
      </p:sp>
    </p:spTree>
    <p:extLst>
      <p:ext uri="{BB962C8B-B14F-4D97-AF65-F5344CB8AC3E}">
        <p14:creationId xmlns:p14="http://schemas.microsoft.com/office/powerpoint/2010/main" val="428754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Studenten werken de vragen uit op een blaadje. Bespreken in de klas. </a:t>
            </a:r>
          </a:p>
          <a:p>
            <a:r>
              <a:rPr lang="nl-NL" dirty="0"/>
              <a:t>Doel &gt; beginsituatie pijlen </a:t>
            </a:r>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5</a:t>
            </a:fld>
            <a:endParaRPr lang="nl-NL"/>
          </a:p>
        </p:txBody>
      </p:sp>
    </p:spTree>
    <p:extLst>
      <p:ext uri="{BB962C8B-B14F-4D97-AF65-F5344CB8AC3E}">
        <p14:creationId xmlns:p14="http://schemas.microsoft.com/office/powerpoint/2010/main" val="223042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https://www.alletop10lijstjes.nl/10-beroemde-psychologische-experimenten/ Komt mogelijk nog eens terug in de lessen. </a:t>
            </a:r>
          </a:p>
          <a:p>
            <a:endParaRPr lang="nl-NL" dirty="0"/>
          </a:p>
          <a:p>
            <a:r>
              <a:rPr lang="nl-NL" dirty="0"/>
              <a:t>Hoe weet een begeleider wat te doen? </a:t>
            </a:r>
          </a:p>
          <a:p>
            <a:r>
              <a:rPr lang="nl-NL" dirty="0"/>
              <a:t>Door onderzoek weten we steeds beter wat wel of niet werkt bij het begeleiden van een groep. Zo kunnen wij het als docenten jullie ook goed leren. </a:t>
            </a:r>
            <a:r>
              <a:rPr lang="nl-NL" dirty="0">
                <a:sym typeface="Wingdings" panose="05000000000000000000" pitchFamily="2" charset="2"/>
              </a:rPr>
              <a:t> </a:t>
            </a:r>
          </a:p>
          <a:p>
            <a:r>
              <a:rPr lang="nl-NL" dirty="0">
                <a:sym typeface="Wingdings" panose="05000000000000000000" pitchFamily="2" charset="2"/>
              </a:rPr>
              <a:t>Verassend genoeg worden voor onderzoek vaak chimpansees gebruikt.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47763-283A-44FD-8578-32FA176CF22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5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Exactitudes</a:t>
            </a:r>
            <a:r>
              <a:rPr lang="nl-NL" dirty="0"/>
              <a:t> (portretten van groepen met mensen die dezelfde types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arial" panose="020B0604020202020204" pitchFamily="34" charset="0"/>
              </a:rPr>
              <a:t>Het gaat dan onder meer om mensen die heel bewust kiezen voor hun eigen unieke individuele manier van leven, maar blijkbaar sluiten ze zich dan, zonder dat ze dat zelf doorhebben, ook met name uiterlijk aan bij gelijkgezinden.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arial" panose="020B0604020202020204" pitchFamily="34" charset="0"/>
              </a:rPr>
              <a:t>Je krijgt een doorsnede te zien van heel veel verschillende groepen mensen, die bijna allemaal het gevoel hebben dat ze volstrekt uniek en individueel zijn, terwijl de foto’s laten zien dat we bijna allemaal op een bepaalde manier een uniform dragen dat ons overduidelijk bij een groep indeelt.</a:t>
            </a:r>
            <a:endParaRPr lang="nl-NL" dirty="0"/>
          </a:p>
          <a:p>
            <a:endParaRPr lang="nl-NL" dirty="0"/>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8</a:t>
            </a:fld>
            <a:endParaRPr lang="nl-NL"/>
          </a:p>
        </p:txBody>
      </p:sp>
    </p:spTree>
    <p:extLst>
      <p:ext uri="{BB962C8B-B14F-4D97-AF65-F5344CB8AC3E}">
        <p14:creationId xmlns:p14="http://schemas.microsoft.com/office/powerpoint/2010/main" val="258081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spcAft>
                <a:spcPts val="600"/>
              </a:spcAft>
              <a:buFont typeface="+mj-lt"/>
              <a:buAutoNum type="arabicPeriod"/>
              <a:tabLst>
                <a:tab pos="228600" algn="l"/>
              </a:tabLst>
            </a:pPr>
            <a:r>
              <a:rPr lang="nl-NL" sz="18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Van welke groepen ben jij lid en tot welke soort behoren deze groepen?</a:t>
            </a:r>
            <a:br>
              <a:rPr lang="nl-NL" sz="18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b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nSpc>
                <a:spcPct val="200000"/>
              </a:lnSpc>
              <a:spcAft>
                <a:spcPts val="600"/>
              </a:spcAft>
            </a:pPr>
            <a:r>
              <a:rPr lang="nl-NL" sz="18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nSpc>
                <a:spcPct val="200000"/>
              </a:lnSpc>
              <a:spcAft>
                <a:spcPts val="600"/>
              </a:spcAft>
            </a:pPr>
            <a:r>
              <a:rPr lang="nl-NL" sz="1800" b="1"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nSpc>
                <a:spcPct val="200000"/>
              </a:lnSpc>
              <a:spcAft>
                <a:spcPts val="600"/>
              </a:spcAft>
            </a:pPr>
            <a:r>
              <a:rPr lang="nl-NL" sz="18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nSpc>
                <a:spcPct val="200000"/>
              </a:lnSpc>
              <a:spcAft>
                <a:spcPts val="600"/>
              </a:spcAft>
            </a:pPr>
            <a:r>
              <a:rPr lang="nl-NL" sz="1800" b="1"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nSpc>
                <a:spcPct val="200000"/>
              </a:lnSpc>
              <a:spcAft>
                <a:spcPts val="600"/>
              </a:spcAft>
            </a:pPr>
            <a:r>
              <a:rPr lang="nl-NL" sz="1800" dirty="0">
                <a:solidFill>
                  <a:srgbClr val="40404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nl-NL" sz="1800" dirty="0">
              <a:solidFill>
                <a:srgbClr val="404040"/>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10</a:t>
            </a:fld>
            <a:endParaRPr lang="nl-NL"/>
          </a:p>
        </p:txBody>
      </p:sp>
    </p:spTree>
    <p:extLst>
      <p:ext uri="{BB962C8B-B14F-4D97-AF65-F5344CB8AC3E}">
        <p14:creationId xmlns:p14="http://schemas.microsoft.com/office/powerpoint/2010/main" val="240943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Veiligheid, invloed hebben, persoonlijk contact  </a:t>
            </a:r>
          </a:p>
          <a:p>
            <a:endParaRPr lang="nl-NL" dirty="0"/>
          </a:p>
          <a:p>
            <a:r>
              <a:rPr lang="nl-NL" dirty="0"/>
              <a:t>Herkennen ze situaties? </a:t>
            </a:r>
          </a:p>
        </p:txBody>
      </p:sp>
      <p:sp>
        <p:nvSpPr>
          <p:cNvPr id="4" name="Tijdelijke aanduiding voor dianummer 3"/>
          <p:cNvSpPr>
            <a:spLocks noGrp="1"/>
          </p:cNvSpPr>
          <p:nvPr>
            <p:ph type="sldNum" sz="quarter" idx="5"/>
          </p:nvPr>
        </p:nvSpPr>
        <p:spPr/>
        <p:txBody>
          <a:bodyPr/>
          <a:lstStyle/>
          <a:p>
            <a:fld id="{B894FB02-D36A-43D2-8ECB-39080C973187}" type="slidenum">
              <a:rPr lang="nl-NL" smtClean="0"/>
              <a:t>11</a:t>
            </a:fld>
            <a:endParaRPr lang="nl-NL"/>
          </a:p>
        </p:txBody>
      </p:sp>
    </p:spTree>
    <p:extLst>
      <p:ext uri="{BB962C8B-B14F-4D97-AF65-F5344CB8AC3E}">
        <p14:creationId xmlns:p14="http://schemas.microsoft.com/office/powerpoint/2010/main" val="18294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is de levensloop van een groep? Wanneer stopt een groep met het zijn van een groep? Wat heeft daar allemaal invloed op? </a:t>
            </a:r>
          </a:p>
          <a:p>
            <a:r>
              <a:rPr lang="nl-NL" dirty="0"/>
              <a:t>&gt;&gt; Volgende lessen gaan we hier ook dieper op in. Het is vooral bedoeld om studenten actief na te laten denken over wat er komt kijken bij een groep. </a:t>
            </a:r>
          </a:p>
          <a:p>
            <a:endParaRPr lang="nl-NL" dirty="0"/>
          </a:p>
        </p:txBody>
      </p:sp>
      <p:sp>
        <p:nvSpPr>
          <p:cNvPr id="4" name="Tijdelijke aanduiding voor dianummer 3"/>
          <p:cNvSpPr>
            <a:spLocks noGrp="1"/>
          </p:cNvSpPr>
          <p:nvPr>
            <p:ph type="sldNum" sz="quarter" idx="5"/>
          </p:nvPr>
        </p:nvSpPr>
        <p:spPr/>
        <p:txBody>
          <a:bodyPr/>
          <a:lstStyle/>
          <a:p>
            <a:fld id="{74647763-283A-44FD-8578-32FA176CF221}" type="slidenum">
              <a:rPr lang="nl-NL" smtClean="0"/>
              <a:t>12</a:t>
            </a:fld>
            <a:endParaRPr lang="nl-NL"/>
          </a:p>
        </p:txBody>
      </p:sp>
    </p:spTree>
    <p:extLst>
      <p:ext uri="{BB962C8B-B14F-4D97-AF65-F5344CB8AC3E}">
        <p14:creationId xmlns:p14="http://schemas.microsoft.com/office/powerpoint/2010/main" val="3966731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Globaal uitleg. </a:t>
            </a:r>
          </a:p>
        </p:txBody>
      </p:sp>
      <p:sp>
        <p:nvSpPr>
          <p:cNvPr id="4" name="Tijdelijke aanduiding voor dianummer 3"/>
          <p:cNvSpPr>
            <a:spLocks noGrp="1"/>
          </p:cNvSpPr>
          <p:nvPr>
            <p:ph type="sldNum" sz="quarter" idx="5"/>
          </p:nvPr>
        </p:nvSpPr>
        <p:spPr/>
        <p:txBody>
          <a:bodyPr/>
          <a:lstStyle/>
          <a:p>
            <a:fld id="{74647763-283A-44FD-8578-32FA176CF221}" type="slidenum">
              <a:rPr lang="nl-NL" smtClean="0"/>
              <a:t>13</a:t>
            </a:fld>
            <a:endParaRPr lang="nl-NL"/>
          </a:p>
        </p:txBody>
      </p:sp>
    </p:spTree>
    <p:extLst>
      <p:ext uri="{BB962C8B-B14F-4D97-AF65-F5344CB8AC3E}">
        <p14:creationId xmlns:p14="http://schemas.microsoft.com/office/powerpoint/2010/main" val="2197731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a:t>
            </a:r>
            <a:br>
              <a:rPr lang="nl-NL" dirty="0"/>
            </a:br>
            <a:r>
              <a:rPr lang="nl-NL" dirty="0"/>
              <a:t>VAN DEZE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418920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eidingsslid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SCHEIDINGS-</a:t>
            </a:r>
            <a:br>
              <a:rPr lang="nl-NL" dirty="0"/>
            </a:br>
            <a:r>
              <a:rPr lang="nl-NL" dirty="0"/>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297706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eidings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SCHEIDINGS-</a:t>
            </a:r>
            <a:br>
              <a:rPr lang="nl-NL" dirty="0"/>
            </a:br>
            <a:r>
              <a:rPr lang="nl-NL" dirty="0"/>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Tree>
    <p:extLst>
      <p:ext uri="{BB962C8B-B14F-4D97-AF65-F5344CB8AC3E}">
        <p14:creationId xmlns:p14="http://schemas.microsoft.com/office/powerpoint/2010/main" val="23464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Inhoudsopgav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INHOUDSOPGAVE</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10515600" cy="4351338"/>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
                <a:srgbClr val="03A78D"/>
              </a:buClr>
              <a:buSzTx/>
              <a:buFont typeface="Arial" panose="020B0604020202020204" pitchFamily="34" charset="0"/>
              <a:buChar char="•"/>
              <a:tabLst/>
              <a:defRPr/>
            </a:lvl1pPr>
          </a:lstStyle>
          <a:p>
            <a:pPr lvl="0"/>
            <a:r>
              <a:rPr lang="nl-NL" dirty="0"/>
              <a:t>Klikken om een hoofdstuk toe te voegen</a:t>
            </a:r>
          </a:p>
          <a:p>
            <a:pPr lvl="0"/>
            <a:endParaRPr lang="nl-NL" dirty="0"/>
          </a:p>
          <a:p>
            <a:pPr lvl="0"/>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61010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4112679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557978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pagin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31847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pagina 2-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9425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ina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3942899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ina 3-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65174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ina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6796800"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269713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zonder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1" y="2002112"/>
            <a:ext cx="9144000" cy="2556671"/>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a:t>
            </a:r>
            <a:br>
              <a:rPr lang="nl-NL" dirty="0"/>
            </a:br>
            <a:r>
              <a:rPr lang="nl-NL" dirty="0"/>
              <a:t>VAN DEZE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Tree>
    <p:extLst>
      <p:ext uri="{BB962C8B-B14F-4D97-AF65-F5344CB8AC3E}">
        <p14:creationId xmlns:p14="http://schemas.microsoft.com/office/powerpoint/2010/main" val="1864685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agina 4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104"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94773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212643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agina 4-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6796800"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326040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ina 4-z.logo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295"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94773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101"/>
            <a:ext cx="3852000" cy="3762101"/>
          </a:xfrm>
          <a:prstGeom prst="rect">
            <a:avLst/>
          </a:prstGeom>
        </p:spPr>
        <p:txBody>
          <a:bodyPr anchor="ctr">
            <a:normAutofit/>
          </a:bodyPr>
          <a:lstStyle>
            <a:lvl1pPr marL="0" indent="0" algn="ctr">
              <a:buNone/>
              <a:defRPr sz="3000" b="1">
                <a:solidFill>
                  <a:srgbClr val="03A78D"/>
                </a:solidFill>
                <a:latin typeface="Cardenio Modern" panose="03000500000000000000" pitchFamily="66" charset="77"/>
                <a:cs typeface="Arial" panose="020B0604020202020204" pitchFamily="34" charset="0"/>
              </a:defRPr>
            </a:lvl1pPr>
            <a:lvl2pPr marL="342900" indent="0">
              <a:buNone/>
              <a:defRPr b="1">
                <a:solidFill>
                  <a:srgbClr val="03A78D"/>
                </a:solidFill>
                <a:latin typeface="Cardenio Modern" panose="03000500000000000000" pitchFamily="66" charset="77"/>
                <a:cs typeface="Arial" panose="020B0604020202020204" pitchFamily="34" charset="0"/>
              </a:defRPr>
            </a:lvl2pPr>
            <a:lvl3pPr marL="685800" indent="0">
              <a:buNone/>
              <a:defRPr b="1">
                <a:solidFill>
                  <a:srgbClr val="03A78D"/>
                </a:solidFill>
                <a:latin typeface="Cardenio Modern" panose="03000500000000000000" pitchFamily="66" charset="77"/>
                <a:cs typeface="Arial" panose="020B0604020202020204" pitchFamily="34" charset="0"/>
              </a:defRPr>
            </a:lvl3pPr>
            <a:lvl4pPr marL="1028700" indent="0">
              <a:buNone/>
              <a:defRPr b="1">
                <a:solidFill>
                  <a:srgbClr val="03A78D"/>
                </a:solidFill>
                <a:latin typeface="Cardenio Modern" panose="03000500000000000000" pitchFamily="66" charset="77"/>
                <a:cs typeface="Arial" panose="020B0604020202020204" pitchFamily="34" charset="0"/>
              </a:defRPr>
            </a:lvl4pPr>
            <a:lvl5pPr marL="1371600" indent="0">
              <a:buNone/>
              <a:defRPr b="1">
                <a:solidFill>
                  <a:srgbClr val="03A78D"/>
                </a:solidFill>
                <a:latin typeface="Cardenio Modern" panose="03000500000000000000" pitchFamily="66" charset="77"/>
                <a:cs typeface="Arial" panose="020B0604020202020204" pitchFamily="34" charset="0"/>
              </a:defRPr>
            </a:lvl5pPr>
          </a:lstStyle>
          <a:p>
            <a:pPr lvl="0"/>
            <a:r>
              <a:rPr lang="nl-NL" dirty="0"/>
              <a:t>Klik hier</a:t>
            </a:r>
            <a:br>
              <a:rPr lang="nl-NL" dirty="0"/>
            </a:br>
            <a:r>
              <a:rPr lang="nl-NL" dirty="0"/>
              <a:t>om de tekst van de quote aan te passen…</a:t>
            </a:r>
          </a:p>
        </p:txBody>
      </p:sp>
    </p:spTree>
    <p:extLst>
      <p:ext uri="{BB962C8B-B14F-4D97-AF65-F5344CB8AC3E}">
        <p14:creationId xmlns:p14="http://schemas.microsoft.com/office/powerpoint/2010/main" val="2192731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ina 5">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1" y="2024400"/>
            <a:ext cx="7213375" cy="4351338"/>
          </a:xfrm>
          <a:prstGeom prst="rect">
            <a:avLst/>
          </a:prstGeom>
        </p:spPr>
        <p:txBody>
          <a:bodyPr/>
          <a:lstStyle>
            <a:lvl1pPr marL="0" marR="0" indent="0" algn="l" defTabSz="685800" rtl="0" eaLnBrk="1" fontAlgn="auto" latinLnBrk="0" hangingPunct="1">
              <a:lnSpc>
                <a:spcPct val="90000"/>
              </a:lnSpc>
              <a:spcBef>
                <a:spcPts val="750"/>
              </a:spcBef>
              <a:spcAft>
                <a:spcPts val="0"/>
              </a:spcAft>
              <a:buClr>
                <a:srgbClr val="03A78D"/>
              </a:buClr>
              <a:buSzTx/>
              <a:buFontTx/>
              <a:buNone/>
              <a:tabLst/>
              <a:defRPr/>
            </a:lvl1pPr>
          </a:lstStyle>
          <a:p>
            <a:pPr lvl="0"/>
            <a:r>
              <a:rPr lang="nl-NL" dirty="0"/>
              <a:t>Klikken om een tekst toe te voegen</a:t>
            </a:r>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15" name="Tijdelijke aanduiding voor afbeelding 14">
            <a:extLst>
              <a:ext uri="{FF2B5EF4-FFF2-40B4-BE49-F238E27FC236}">
                <a16:creationId xmlns:a16="http://schemas.microsoft.com/office/drawing/2014/main" id="{6080A32B-699B-654D-86D4-99260E819482}"/>
              </a:ext>
            </a:extLst>
          </p:cNvPr>
          <p:cNvSpPr>
            <a:spLocks noGrp="1"/>
          </p:cNvSpPr>
          <p:nvPr>
            <p:ph type="pic" sz="quarter" idx="11"/>
          </p:nvPr>
        </p:nvSpPr>
        <p:spPr>
          <a:xfrm>
            <a:off x="8533472" y="2097089"/>
            <a:ext cx="2952525" cy="295252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436869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ina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dirty="0"/>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7528965" cy="4351338"/>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
                <a:srgbClr val="03A78D"/>
              </a:buClr>
              <a:buSzTx/>
              <a:buFont typeface="Arial" panose="020B0604020202020204" pitchFamily="34" charset="0"/>
              <a:buChar char="•"/>
              <a:tabLst/>
              <a:defRPr/>
            </a:lvl1pPr>
          </a:lstStyle>
          <a:p>
            <a:pPr lvl="0"/>
            <a:r>
              <a:rPr lang="nl-NL" dirty="0"/>
              <a:t>Klikken om een hoofdstuk toe te voegen</a:t>
            </a:r>
          </a:p>
          <a:p>
            <a:pPr lvl="0"/>
            <a:endParaRPr lang="nl-NL" dirty="0"/>
          </a:p>
          <a:p>
            <a:pPr lvl="0"/>
            <a:endParaRPr lang="nl-NL" dirty="0"/>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jdelijke aanduiding voor afbeelding 6">
            <a:extLst>
              <a:ext uri="{FF2B5EF4-FFF2-40B4-BE49-F238E27FC236}">
                <a16:creationId xmlns:a16="http://schemas.microsoft.com/office/drawing/2014/main" id="{7A2361DE-0582-854E-A23F-68DE3F4F1FEF}"/>
              </a:ext>
            </a:extLst>
          </p:cNvPr>
          <p:cNvSpPr>
            <a:spLocks noGrp="1"/>
          </p:cNvSpPr>
          <p:nvPr>
            <p:ph type="pic" sz="quarter" idx="10"/>
          </p:nvPr>
        </p:nvSpPr>
        <p:spPr>
          <a:xfrm>
            <a:off x="10153651" y="2097088"/>
            <a:ext cx="1331912" cy="1331912"/>
          </a:xfrm>
          <a:prstGeom prst="rect">
            <a:avLst/>
          </a:prstGeom>
        </p:spPr>
        <p:txBody>
          <a:bodyPr/>
          <a:lstStyle>
            <a:lvl1pPr>
              <a:defRPr sz="750"/>
            </a:lvl1pPr>
          </a:lstStyle>
          <a:p>
            <a:r>
              <a:rPr lang="nl-NL"/>
              <a:t>Klik op het pictogram als u een afbeelding wilt toevoegen</a:t>
            </a:r>
            <a:endParaRPr lang="nl-NL" dirty="0"/>
          </a:p>
        </p:txBody>
      </p:sp>
      <p:sp>
        <p:nvSpPr>
          <p:cNvPr id="20" name="Tijdelijke aanduiding voor afbeelding 6">
            <a:extLst>
              <a:ext uri="{FF2B5EF4-FFF2-40B4-BE49-F238E27FC236}">
                <a16:creationId xmlns:a16="http://schemas.microsoft.com/office/drawing/2014/main" id="{C266A8C7-13DC-4848-B9DA-7A2A842A1686}"/>
              </a:ext>
            </a:extLst>
          </p:cNvPr>
          <p:cNvSpPr>
            <a:spLocks noGrp="1"/>
          </p:cNvSpPr>
          <p:nvPr>
            <p:ph type="pic" sz="quarter" idx="11"/>
          </p:nvPr>
        </p:nvSpPr>
        <p:spPr>
          <a:xfrm>
            <a:off x="8668612" y="2097088"/>
            <a:ext cx="1331912" cy="1331912"/>
          </a:xfrm>
          <a:prstGeom prst="rect">
            <a:avLst/>
          </a:prstGeom>
        </p:spPr>
        <p:txBody>
          <a:bodyPr/>
          <a:lstStyle>
            <a:lvl1pPr>
              <a:defRPr sz="750"/>
            </a:lvl1pPr>
          </a:lstStyle>
          <a:p>
            <a:r>
              <a:rPr lang="nl-NL"/>
              <a:t>Klik op het pictogram als u een afbeelding wilt toevoegen</a:t>
            </a:r>
            <a:endParaRPr lang="nl-NL" dirty="0"/>
          </a:p>
        </p:txBody>
      </p:sp>
      <p:sp>
        <p:nvSpPr>
          <p:cNvPr id="21" name="Tijdelijke aanduiding voor afbeelding 6">
            <a:extLst>
              <a:ext uri="{FF2B5EF4-FFF2-40B4-BE49-F238E27FC236}">
                <a16:creationId xmlns:a16="http://schemas.microsoft.com/office/drawing/2014/main" id="{0D582A28-9316-4E4A-9D19-84226F06D447}"/>
              </a:ext>
            </a:extLst>
          </p:cNvPr>
          <p:cNvSpPr>
            <a:spLocks noGrp="1"/>
          </p:cNvSpPr>
          <p:nvPr>
            <p:ph type="pic" sz="quarter" idx="12"/>
          </p:nvPr>
        </p:nvSpPr>
        <p:spPr>
          <a:xfrm>
            <a:off x="10153651" y="3568377"/>
            <a:ext cx="1331912" cy="1331912"/>
          </a:xfrm>
          <a:prstGeom prst="rect">
            <a:avLst/>
          </a:prstGeom>
        </p:spPr>
        <p:txBody>
          <a:bodyPr/>
          <a:lstStyle>
            <a:lvl1pPr>
              <a:defRPr sz="750"/>
            </a:lvl1pPr>
          </a:lstStyle>
          <a:p>
            <a:r>
              <a:rPr lang="nl-NL"/>
              <a:t>Klik op het pictogram als u een afbeelding wilt toevoegen</a:t>
            </a:r>
            <a:endParaRPr lang="nl-NL" dirty="0"/>
          </a:p>
        </p:txBody>
      </p:sp>
      <p:sp>
        <p:nvSpPr>
          <p:cNvPr id="22" name="Tijdelijke aanduiding voor afbeelding 6">
            <a:extLst>
              <a:ext uri="{FF2B5EF4-FFF2-40B4-BE49-F238E27FC236}">
                <a16:creationId xmlns:a16="http://schemas.microsoft.com/office/drawing/2014/main" id="{994BC7C1-B4BF-D043-8893-BD696EC47D54}"/>
              </a:ext>
            </a:extLst>
          </p:cNvPr>
          <p:cNvSpPr>
            <a:spLocks noGrp="1"/>
          </p:cNvSpPr>
          <p:nvPr>
            <p:ph type="pic" sz="quarter" idx="13"/>
          </p:nvPr>
        </p:nvSpPr>
        <p:spPr>
          <a:xfrm>
            <a:off x="8668612" y="3568377"/>
            <a:ext cx="1331912" cy="1331912"/>
          </a:xfrm>
          <a:prstGeom prst="rect">
            <a:avLst/>
          </a:prstGeom>
        </p:spPr>
        <p:txBody>
          <a:bodyPr/>
          <a:lstStyle>
            <a:lvl1pPr>
              <a:defRPr sz="750"/>
            </a:lvl1pPr>
          </a:lstStyle>
          <a:p>
            <a:r>
              <a:rPr lang="nl-NL"/>
              <a:t>Klik op het pictogram als u een afbeelding wilt toevoegen</a:t>
            </a:r>
            <a:endParaRPr lang="nl-NL" dirty="0"/>
          </a:p>
        </p:txBody>
      </p:sp>
      <p:sp>
        <p:nvSpPr>
          <p:cNvPr id="23" name="Tijdelijke aanduiding voor afbeelding 6">
            <a:extLst>
              <a:ext uri="{FF2B5EF4-FFF2-40B4-BE49-F238E27FC236}">
                <a16:creationId xmlns:a16="http://schemas.microsoft.com/office/drawing/2014/main" id="{3573C7DC-377C-9D47-BF0B-24AAAA78E396}"/>
              </a:ext>
            </a:extLst>
          </p:cNvPr>
          <p:cNvSpPr>
            <a:spLocks noGrp="1"/>
          </p:cNvSpPr>
          <p:nvPr>
            <p:ph type="pic" sz="quarter" idx="14"/>
          </p:nvPr>
        </p:nvSpPr>
        <p:spPr>
          <a:xfrm>
            <a:off x="10153651" y="5046544"/>
            <a:ext cx="1331912" cy="1331912"/>
          </a:xfrm>
          <a:prstGeom prst="rect">
            <a:avLst/>
          </a:prstGeom>
        </p:spPr>
        <p:txBody>
          <a:bodyPr/>
          <a:lstStyle>
            <a:lvl1pPr>
              <a:defRPr sz="750"/>
            </a:lvl1pPr>
          </a:lstStyle>
          <a:p>
            <a:r>
              <a:rPr lang="nl-NL"/>
              <a:t>Klik op het pictogram als u een afbeelding wilt toevoegen</a:t>
            </a:r>
            <a:endParaRPr lang="nl-NL" dirty="0"/>
          </a:p>
        </p:txBody>
      </p:sp>
      <p:sp>
        <p:nvSpPr>
          <p:cNvPr id="24" name="Tijdelijke aanduiding voor afbeelding 6">
            <a:extLst>
              <a:ext uri="{FF2B5EF4-FFF2-40B4-BE49-F238E27FC236}">
                <a16:creationId xmlns:a16="http://schemas.microsoft.com/office/drawing/2014/main" id="{A0FF0CC3-338B-8C4B-B8FF-CBA2E4E97DDF}"/>
              </a:ext>
            </a:extLst>
          </p:cNvPr>
          <p:cNvSpPr>
            <a:spLocks noGrp="1"/>
          </p:cNvSpPr>
          <p:nvPr>
            <p:ph type="pic" sz="quarter" idx="15"/>
          </p:nvPr>
        </p:nvSpPr>
        <p:spPr>
          <a:xfrm>
            <a:off x="8668612" y="5046544"/>
            <a:ext cx="1331912" cy="1331912"/>
          </a:xfrm>
          <a:prstGeom prst="rect">
            <a:avLst/>
          </a:prstGeom>
        </p:spPr>
        <p:txBody>
          <a:bodyPr/>
          <a:lstStyle>
            <a:lvl1pPr>
              <a:defRPr sz="750"/>
            </a:lvl1pPr>
          </a:lstStyle>
          <a:p>
            <a:r>
              <a:rPr lang="nl-NL"/>
              <a:t>Klik op het pictogram als u een afbeelding wilt toevoegen</a:t>
            </a:r>
            <a:endParaRPr lang="nl-NL" dirty="0"/>
          </a:p>
        </p:txBody>
      </p:sp>
    </p:spTree>
    <p:extLst>
      <p:ext uri="{BB962C8B-B14F-4D97-AF65-F5344CB8AC3E}">
        <p14:creationId xmlns:p14="http://schemas.microsoft.com/office/powerpoint/2010/main" val="4242950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sual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560840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ual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spTree>
    <p:extLst>
      <p:ext uri="{BB962C8B-B14F-4D97-AF65-F5344CB8AC3E}">
        <p14:creationId xmlns:p14="http://schemas.microsoft.com/office/powerpoint/2010/main" val="4251689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7"/>
            <a:ext cx="10515600" cy="923303"/>
          </a:xfrm>
        </p:spPr>
        <p:txBody>
          <a:bodyPr anchor="t"/>
          <a:lstStyle>
            <a:lvl1pPr>
              <a:defRPr b="1">
                <a:solidFill>
                  <a:srgbClr val="03A78D"/>
                </a:solidFill>
              </a:defRPr>
            </a:lvl1pPr>
          </a:lstStyle>
          <a:p>
            <a:r>
              <a:rPr lang="nl-NL" dirty="0"/>
              <a:t>TITEL VAN VIDEO</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050">
                <a:solidFill>
                  <a:schemeClr val="bg1">
                    <a:lumMod val="65000"/>
                  </a:schemeClr>
                </a:solidFill>
                <a:latin typeface="Arial" panose="020B0604020202020204" pitchFamily="34" charset="0"/>
                <a:cs typeface="Arial" panose="020B0604020202020204" pitchFamily="34" charset="0"/>
              </a:defRPr>
            </a:lvl1pPr>
            <a:lvl2pPr marL="342900" indent="0">
              <a:buNone/>
              <a:defRPr sz="1050">
                <a:solidFill>
                  <a:schemeClr val="bg1">
                    <a:lumMod val="65000"/>
                  </a:schemeClr>
                </a:solidFill>
                <a:latin typeface="Arial" panose="020B0604020202020204" pitchFamily="34" charset="0"/>
                <a:cs typeface="Arial" panose="020B0604020202020204" pitchFamily="34" charset="0"/>
              </a:defRPr>
            </a:lvl2pPr>
            <a:lvl3pPr marL="685800" indent="0">
              <a:buNone/>
              <a:defRPr sz="1050">
                <a:solidFill>
                  <a:schemeClr val="bg1">
                    <a:lumMod val="65000"/>
                  </a:schemeClr>
                </a:solidFill>
                <a:latin typeface="Arial" panose="020B0604020202020204" pitchFamily="34" charset="0"/>
                <a:cs typeface="Arial" panose="020B0604020202020204" pitchFamily="34" charset="0"/>
              </a:defRPr>
            </a:lvl3pPr>
            <a:lvl4pPr marL="1028700" indent="0">
              <a:buNone/>
              <a:defRPr sz="1050">
                <a:solidFill>
                  <a:schemeClr val="bg1">
                    <a:lumMod val="65000"/>
                  </a:schemeClr>
                </a:solidFill>
                <a:latin typeface="Arial" panose="020B0604020202020204" pitchFamily="34" charset="0"/>
                <a:cs typeface="Arial" panose="020B0604020202020204" pitchFamily="34" charset="0"/>
              </a:defRPr>
            </a:lvl4pPr>
            <a:lvl5pPr marL="1371600" indent="0">
              <a:buNone/>
              <a:defRPr sz="1050">
                <a:solidFill>
                  <a:schemeClr val="bg1">
                    <a:lumMod val="65000"/>
                  </a:schemeClr>
                </a:solidFill>
                <a:latin typeface="Arial" panose="020B0604020202020204" pitchFamily="34" charset="0"/>
                <a:cs typeface="Arial" panose="020B0604020202020204" pitchFamily="34" charset="0"/>
              </a:defRPr>
            </a:lvl5pPr>
          </a:lstStyle>
          <a:p>
            <a:pPr lvl="0"/>
            <a:r>
              <a:rPr lang="nl-NL" dirty="0"/>
              <a:t>Plaats hier het bijschrift</a:t>
            </a:r>
          </a:p>
        </p:txBody>
      </p:sp>
    </p:spTree>
    <p:extLst>
      <p:ext uri="{BB962C8B-B14F-4D97-AF65-F5344CB8AC3E}">
        <p14:creationId xmlns:p14="http://schemas.microsoft.com/office/powerpoint/2010/main" val="161749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hterbla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Tree>
    <p:extLst>
      <p:ext uri="{BB962C8B-B14F-4D97-AF65-F5344CB8AC3E}">
        <p14:creationId xmlns:p14="http://schemas.microsoft.com/office/powerpoint/2010/main" val="4277686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nkJeWel">
    <p:spTree>
      <p:nvGrpSpPr>
        <p:cNvPr id="1" name=""/>
        <p:cNvGrpSpPr/>
        <p:nvPr/>
      </p:nvGrpSpPr>
      <p:grpSpPr>
        <a:xfrm>
          <a:off x="0" y="0"/>
          <a:ext cx="0" cy="0"/>
          <a:chOff x="0" y="0"/>
          <a:chExt cx="0" cy="0"/>
        </a:xfrm>
      </p:grpSpPr>
      <p:pic>
        <p:nvPicPr>
          <p:cNvPr id="3" name="Afbeelding 2" descr="Afbeelding met groen, vrouw, geparkeerd, teken&#10;&#10;Automatisch gegenereerde beschrijving">
            <a:extLst>
              <a:ext uri="{FF2B5EF4-FFF2-40B4-BE49-F238E27FC236}">
                <a16:creationId xmlns:a16="http://schemas.microsoft.com/office/drawing/2014/main" id="{9B4A1A0C-779F-1B46-AE73-3C4D0CEF7D85}"/>
              </a:ext>
            </a:extLst>
          </p:cNvPr>
          <p:cNvPicPr>
            <a:picLocks noChangeAspect="1"/>
          </p:cNvPicPr>
          <p:nvPr userDrawn="1"/>
        </p:nvPicPr>
        <p:blipFill>
          <a:blip r:embed="rId2"/>
          <a:stretch>
            <a:fillRect/>
          </a:stretch>
        </p:blipFill>
        <p:spPr>
          <a:xfrm>
            <a:off x="6351" y="0"/>
            <a:ext cx="12179300" cy="6858000"/>
          </a:xfrm>
          <a:prstGeom prst="rect">
            <a:avLst/>
          </a:prstGeom>
        </p:spPr>
      </p:pic>
    </p:spTree>
    <p:extLst>
      <p:ext uri="{BB962C8B-B14F-4D97-AF65-F5344CB8AC3E}">
        <p14:creationId xmlns:p14="http://schemas.microsoft.com/office/powerpoint/2010/main" val="134804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4" name="Afbeelding 3" descr="Afbeelding met kamer, tekening&#10;&#10;Automatisch gegenereerde beschrijving">
            <a:extLst>
              <a:ext uri="{FF2B5EF4-FFF2-40B4-BE49-F238E27FC236}">
                <a16:creationId xmlns:a16="http://schemas.microsoft.com/office/drawing/2014/main" id="{3AFC20ED-5008-1D47-BF9B-25F4CB971118}"/>
              </a:ext>
            </a:extLst>
          </p:cNvPr>
          <p:cNvPicPr>
            <a:picLocks noChangeAspect="1"/>
          </p:cNvPicPr>
          <p:nvPr userDrawn="1"/>
        </p:nvPicPr>
        <p:blipFill>
          <a:blip r:embed="rId2"/>
          <a:stretch>
            <a:fillRect/>
          </a:stretch>
        </p:blipFill>
        <p:spPr>
          <a:xfrm>
            <a:off x="1" y="-1"/>
            <a:ext cx="7339476" cy="6699405"/>
          </a:xfrm>
          <a:prstGeom prst="rect">
            <a:avLst/>
          </a:prstGeom>
        </p:spPr>
      </p:pic>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33489" y="757413"/>
            <a:ext cx="5945919" cy="3398644"/>
          </a:xfrm>
        </p:spPr>
        <p:txBody>
          <a:bodyPr anchor="t"/>
          <a:lstStyle>
            <a:lvl1pPr algn="l">
              <a:lnSpc>
                <a:spcPts val="4500"/>
              </a:lnSpc>
              <a:spcBef>
                <a:spcPts val="53"/>
              </a:spcBef>
              <a:spcAft>
                <a:spcPts val="53"/>
              </a:spcAft>
              <a:defRPr sz="4500" b="1">
                <a:solidFill>
                  <a:schemeClr val="bg1"/>
                </a:solidFill>
                <a:latin typeface="Arial" panose="020B0604020202020204" pitchFamily="34" charset="0"/>
                <a:cs typeface="Arial" panose="020B0604020202020204" pitchFamily="34" charset="0"/>
              </a:defRPr>
            </a:lvl1pPr>
          </a:lstStyle>
          <a:p>
            <a:r>
              <a:rPr lang="nl-NL" dirty="0"/>
              <a:t>WELKOM,</a:t>
            </a:r>
            <a:br>
              <a:rPr lang="nl-NL" dirty="0"/>
            </a:br>
            <a:r>
              <a:rPr lang="nl-NL" dirty="0"/>
              <a:t>LEUK DAT</a:t>
            </a:r>
            <a:br>
              <a:rPr lang="nl-NL" dirty="0"/>
            </a:br>
            <a:r>
              <a:rPr lang="nl-NL" dirty="0"/>
              <a:t>JE ER BENT</a:t>
            </a:r>
          </a:p>
        </p:txBody>
      </p:sp>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7161971" y="4911486"/>
            <a:ext cx="4427723" cy="1266637"/>
          </a:xfrm>
          <a:prstGeom prst="rect">
            <a:avLst/>
          </a:prstGeom>
        </p:spPr>
      </p:pic>
    </p:spTree>
    <p:extLst>
      <p:ext uri="{BB962C8B-B14F-4D97-AF65-F5344CB8AC3E}">
        <p14:creationId xmlns:p14="http://schemas.microsoft.com/office/powerpoint/2010/main" val="782800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sub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9991" y="2002111"/>
            <a:ext cx="6962573" cy="1563690"/>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 VAN DE</a:t>
            </a:r>
            <a:br>
              <a:rPr lang="nl-NL" dirty="0"/>
            </a:br>
            <a:r>
              <a:rPr lang="nl-NL" dirty="0"/>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3" cy="4699286"/>
          </a:xfrm>
          <a:prstGeom prst="rect">
            <a:avLst/>
          </a:prstGeom>
        </p:spPr>
      </p:pic>
      <p:sp>
        <p:nvSpPr>
          <p:cNvPr id="11" name="Tijdelijke aanduiding voor tekst 2">
            <a:extLst>
              <a:ext uri="{FF2B5EF4-FFF2-40B4-BE49-F238E27FC236}">
                <a16:creationId xmlns:a16="http://schemas.microsoft.com/office/drawing/2014/main" id="{D3E29734-3030-D942-92BF-CB24B0AC9A19}"/>
              </a:ext>
            </a:extLst>
          </p:cNvPr>
          <p:cNvSpPr>
            <a:spLocks noGrp="1"/>
          </p:cNvSpPr>
          <p:nvPr>
            <p:ph type="body" idx="1" hasCustomPrompt="1"/>
          </p:nvPr>
        </p:nvSpPr>
        <p:spPr>
          <a:xfrm>
            <a:off x="849990" y="3616976"/>
            <a:ext cx="6962573" cy="1204766"/>
          </a:xfrm>
          <a:prstGeom prst="rect">
            <a:avLst/>
          </a:prstGeom>
        </p:spPr>
        <p:txBody>
          <a:bodyPr>
            <a:normAutofit/>
          </a:bodyPr>
          <a:lstStyle>
            <a:lvl1pPr marL="0" indent="0">
              <a:buNone/>
              <a:defRPr sz="21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dirty="0"/>
              <a:t>SUBTITEL VAN</a:t>
            </a:r>
            <a:br>
              <a:rPr lang="nl-NL" dirty="0"/>
            </a:br>
            <a:r>
              <a:rPr lang="nl-NL" dirty="0"/>
              <a:t>DEZE PRESENTATIE</a:t>
            </a:r>
          </a:p>
        </p:txBody>
      </p:sp>
      <p:pic>
        <p:nvPicPr>
          <p:cNvPr id="6" name="Afbeelding 5" descr="Afbeelding met klok&#10;&#10;Automatisch gegenereerde beschrijving">
            <a:extLst>
              <a:ext uri="{FF2B5EF4-FFF2-40B4-BE49-F238E27FC236}">
                <a16:creationId xmlns:a16="http://schemas.microsoft.com/office/drawing/2014/main" id="{55FAF3C3-0EE2-7844-B257-5F53C2A9471D}"/>
              </a:ext>
            </a:extLst>
          </p:cNvPr>
          <p:cNvPicPr>
            <a:picLocks noChangeAspect="1"/>
          </p:cNvPicPr>
          <p:nvPr userDrawn="1"/>
        </p:nvPicPr>
        <p:blipFill>
          <a:blip r:embed="rId3"/>
          <a:stretch>
            <a:fillRect/>
          </a:stretch>
        </p:blipFill>
        <p:spPr>
          <a:xfrm>
            <a:off x="957991" y="4757738"/>
            <a:ext cx="4427723" cy="1266637"/>
          </a:xfrm>
          <a:prstGeom prst="rect">
            <a:avLst/>
          </a:prstGeom>
        </p:spPr>
      </p:pic>
    </p:spTree>
    <p:extLst>
      <p:ext uri="{BB962C8B-B14F-4D97-AF65-F5344CB8AC3E}">
        <p14:creationId xmlns:p14="http://schemas.microsoft.com/office/powerpoint/2010/main" val="210214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ko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E9F4B5-911D-3144-94A3-DCB2936B7E2B}"/>
              </a:ext>
            </a:extLst>
          </p:cNvPr>
          <p:cNvPicPr>
            <a:picLocks noChangeAspect="1"/>
          </p:cNvPicPr>
          <p:nvPr userDrawn="1"/>
        </p:nvPicPr>
        <p:blipFill>
          <a:blip r:embed="rId2"/>
          <a:stretch>
            <a:fillRect/>
          </a:stretch>
        </p:blipFill>
        <p:spPr>
          <a:xfrm>
            <a:off x="1" y="0"/>
            <a:ext cx="12179300" cy="5930900"/>
          </a:xfrm>
          <a:prstGeom prst="rect">
            <a:avLst/>
          </a:prstGeom>
        </p:spPr>
      </p:pic>
    </p:spTree>
    <p:extLst>
      <p:ext uri="{BB962C8B-B14F-4D97-AF65-F5344CB8AC3E}">
        <p14:creationId xmlns:p14="http://schemas.microsoft.com/office/powerpoint/2010/main" val="100890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Tree>
    <p:extLst>
      <p:ext uri="{BB962C8B-B14F-4D97-AF65-F5344CB8AC3E}">
        <p14:creationId xmlns:p14="http://schemas.microsoft.com/office/powerpoint/2010/main" val="79591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zonder 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1" y="1504950"/>
            <a:ext cx="3340100" cy="3848100"/>
          </a:xfrm>
          <a:prstGeom prst="rect">
            <a:avLst/>
          </a:prstGeom>
        </p:spPr>
      </p:pic>
      <p:sp>
        <p:nvSpPr>
          <p:cNvPr id="2" name="Rechthoek 1">
            <a:extLst>
              <a:ext uri="{FF2B5EF4-FFF2-40B4-BE49-F238E27FC236}">
                <a16:creationId xmlns:a16="http://schemas.microsoft.com/office/drawing/2014/main" id="{90DFAE2F-889D-9546-AC4F-DC130CEA3481}"/>
              </a:ext>
            </a:extLst>
          </p:cNvPr>
          <p:cNvSpPr/>
          <p:nvPr userDrawn="1"/>
        </p:nvSpPr>
        <p:spPr>
          <a:xfrm>
            <a:off x="4015109" y="4798881"/>
            <a:ext cx="4076987" cy="7837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134338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ar werk jij aan vandaa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143C6F-6B89-8C45-BD36-02C2BE3EE47F}"/>
              </a:ext>
            </a:extLst>
          </p:cNvPr>
          <p:cNvPicPr>
            <a:picLocks noChangeAspect="1"/>
          </p:cNvPicPr>
          <p:nvPr userDrawn="1"/>
        </p:nvPicPr>
        <p:blipFill>
          <a:blip r:embed="rId2"/>
          <a:stretch>
            <a:fillRect/>
          </a:stretch>
        </p:blipFill>
        <p:spPr>
          <a:xfrm>
            <a:off x="2844800" y="3098800"/>
            <a:ext cx="6502400" cy="660400"/>
          </a:xfrm>
          <a:prstGeom prst="rect">
            <a:avLst/>
          </a:prstGeom>
        </p:spPr>
      </p:pic>
    </p:spTree>
    <p:extLst>
      <p:ext uri="{BB962C8B-B14F-4D97-AF65-F5344CB8AC3E}">
        <p14:creationId xmlns:p14="http://schemas.microsoft.com/office/powerpoint/2010/main" val="281601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tel 1">
            <a:extLst>
              <a:ext uri="{FF2B5EF4-FFF2-40B4-BE49-F238E27FC236}">
                <a16:creationId xmlns:a16="http://schemas.microsoft.com/office/drawing/2014/main" id="{2AF28E80-CC98-FE47-B95F-660C39BAA45D}"/>
              </a:ext>
            </a:extLst>
          </p:cNvPr>
          <p:cNvSpPr>
            <a:spLocks noGrp="1"/>
          </p:cNvSpPr>
          <p:nvPr>
            <p:ph type="ctrTitle" hasCustomPrompt="1"/>
          </p:nvPr>
        </p:nvSpPr>
        <p:spPr>
          <a:xfrm>
            <a:off x="849991" y="2002111"/>
            <a:ext cx="6962573" cy="1563690"/>
          </a:xfrm>
        </p:spPr>
        <p:txBody>
          <a:bodyPr anchor="t"/>
          <a:lstStyle>
            <a:lvl1pPr algn="l">
              <a:lnSpc>
                <a:spcPts val="4500"/>
              </a:lnSpc>
              <a:spcBef>
                <a:spcPts val="53"/>
              </a:spcBef>
              <a:spcAft>
                <a:spcPts val="53"/>
              </a:spcAft>
              <a:defRPr sz="4500" b="1">
                <a:solidFill>
                  <a:srgbClr val="03A78D"/>
                </a:solidFill>
                <a:latin typeface="Arial" panose="020B0604020202020204" pitchFamily="34" charset="0"/>
                <a:cs typeface="Arial" panose="020B0604020202020204" pitchFamily="34" charset="0"/>
              </a:defRPr>
            </a:lvl1pPr>
          </a:lstStyle>
          <a:p>
            <a:r>
              <a:rPr lang="nl-NL" dirty="0"/>
              <a:t>TITEL VAN DE</a:t>
            </a:r>
            <a:br>
              <a:rPr lang="nl-NL" dirty="0"/>
            </a:br>
            <a:r>
              <a:rPr lang="nl-NL" dirty="0"/>
              <a:t>PRESENTATIE</a:t>
            </a:r>
          </a:p>
        </p:txBody>
      </p:sp>
    </p:spTree>
    <p:extLst>
      <p:ext uri="{BB962C8B-B14F-4D97-AF65-F5344CB8AC3E}">
        <p14:creationId xmlns:p14="http://schemas.microsoft.com/office/powerpoint/2010/main" val="34341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37B3DF-2D85-BB4E-B19A-583FD4DBD09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te bewerken</a:t>
            </a:r>
          </a:p>
        </p:txBody>
      </p:sp>
      <p:sp>
        <p:nvSpPr>
          <p:cNvPr id="4" name="Tijdelijke aanduiding voor datum 3">
            <a:extLst>
              <a:ext uri="{FF2B5EF4-FFF2-40B4-BE49-F238E27FC236}">
                <a16:creationId xmlns:a16="http://schemas.microsoft.com/office/drawing/2014/main" id="{3BB5C7E4-9719-8345-9C3F-B76F740F930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A2D045-C8AC-414A-9485-435F3D53BEF7}" type="datetimeFigureOut">
              <a:rPr lang="nl-NL" smtClean="0"/>
              <a:t>4-2-2022</a:t>
            </a:fld>
            <a:endParaRPr lang="nl-NL"/>
          </a:p>
        </p:txBody>
      </p:sp>
      <p:sp>
        <p:nvSpPr>
          <p:cNvPr id="5" name="Tijdelijke aanduiding voor voettekst 4">
            <a:extLst>
              <a:ext uri="{FF2B5EF4-FFF2-40B4-BE49-F238E27FC236}">
                <a16:creationId xmlns:a16="http://schemas.microsoft.com/office/drawing/2014/main" id="{44EF3651-B5E4-244D-A832-35C14C2E544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615368D-A9FA-5142-AFAB-8A3D081BF24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323ABF-3139-6446-AC9D-47F190E639E3}" type="slidenum">
              <a:rPr lang="nl-NL" smtClean="0"/>
              <a:t>‹nr.›</a:t>
            </a:fld>
            <a:endParaRPr lang="nl-NL"/>
          </a:p>
        </p:txBody>
      </p:sp>
    </p:spTree>
    <p:extLst>
      <p:ext uri="{BB962C8B-B14F-4D97-AF65-F5344CB8AC3E}">
        <p14:creationId xmlns:p14="http://schemas.microsoft.com/office/powerpoint/2010/main" val="187679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597">
          <p15:clr>
            <a:srgbClr val="F26B43"/>
          </p15:clr>
        </p15:guide>
        <p15:guide id="3" orient="horz" pos="1321">
          <p15:clr>
            <a:srgbClr val="F26B43"/>
          </p15:clr>
        </p15:guide>
        <p15:guide id="4" orient="horz" pos="40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gif"/><Relationship Id="rId2" Type="http://schemas.openxmlformats.org/officeDocument/2006/relationships/slideLayout" Target="../slideLayouts/slideLayout12.xml"/><Relationship Id="rId1" Type="http://schemas.openxmlformats.org/officeDocument/2006/relationships/video" Target="https://www.youtube.com/embed/y-PvBo75PDo" TargetMode="Externa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hyperlink" Target="https://www.youtube.com/watch?v=y-PvBo75PD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A49AF-10CC-8B42-977D-69584379DE41}"/>
              </a:ext>
            </a:extLst>
          </p:cNvPr>
          <p:cNvSpPr>
            <a:spLocks noGrp="1"/>
          </p:cNvSpPr>
          <p:nvPr>
            <p:ph type="ctrTitle"/>
          </p:nvPr>
        </p:nvSpPr>
        <p:spPr>
          <a:xfrm>
            <a:off x="731423" y="1525126"/>
            <a:ext cx="7540307" cy="2556671"/>
          </a:xfrm>
        </p:spPr>
        <p:txBody>
          <a:bodyPr>
            <a:normAutofit/>
          </a:bodyPr>
          <a:lstStyle/>
          <a:p>
            <a:pPr>
              <a:lnSpc>
                <a:spcPct val="100000"/>
              </a:lnSpc>
            </a:pPr>
            <a:r>
              <a:rPr lang="nl-NL" sz="4000" dirty="0"/>
              <a:t>Pedagogiek </a:t>
            </a:r>
            <a:r>
              <a:rPr lang="nl-NL" dirty="0"/>
              <a:t>| </a:t>
            </a:r>
            <a:r>
              <a:rPr lang="nl-NL" sz="3200" cap="small" dirty="0">
                <a:solidFill>
                  <a:srgbClr val="014136"/>
                </a:solidFill>
              </a:rPr>
              <a:t>groepsdynamica </a:t>
            </a:r>
            <a:br>
              <a:rPr lang="nl-NL" dirty="0"/>
            </a:br>
            <a:r>
              <a:rPr lang="nl-NL" sz="3300" b="0" dirty="0">
                <a:solidFill>
                  <a:srgbClr val="006666"/>
                </a:solidFill>
              </a:rPr>
              <a:t>periode 3 &amp; 4 </a:t>
            </a:r>
            <a:br>
              <a:rPr lang="nl-NL" dirty="0"/>
            </a:br>
            <a:endParaRPr lang="nl-NL" sz="1500" dirty="0"/>
          </a:p>
        </p:txBody>
      </p:sp>
      <p:sp>
        <p:nvSpPr>
          <p:cNvPr id="5" name="Tekstvak 4"/>
          <p:cNvSpPr txBox="1"/>
          <p:nvPr/>
        </p:nvSpPr>
        <p:spPr>
          <a:xfrm>
            <a:off x="8549314" y="4294909"/>
            <a:ext cx="3284097" cy="2446459"/>
          </a:xfrm>
          <a:prstGeom prst="rect">
            <a:avLst/>
          </a:prstGeom>
        </p:spPr>
        <p:txBody>
          <a:bodyPr vert="horz" wrap="square" lIns="68580" tIns="34290" rIns="68580" bIns="34290" rtlCol="0" anchor="t">
            <a:noAutofit/>
          </a:bodyPr>
          <a:lstStyle/>
          <a:p>
            <a:pPr defTabSz="685800"/>
            <a:r>
              <a:rPr lang="nl-NL" sz="2400" b="1" dirty="0">
                <a:solidFill>
                  <a:prstClr val="black"/>
                </a:solidFill>
                <a:latin typeface="Arial" panose="020B0604020202020204"/>
              </a:rPr>
              <a:t>Vakdocent</a:t>
            </a:r>
          </a:p>
          <a:p>
            <a:pPr defTabSz="685800"/>
            <a:r>
              <a:rPr lang="nl-NL" sz="2400" i="1" dirty="0">
                <a:solidFill>
                  <a:prstClr val="black"/>
                </a:solidFill>
                <a:latin typeface="Arial" panose="020B0604020202020204"/>
              </a:rPr>
              <a:t>Muriëlle Snijders (SMU)</a:t>
            </a:r>
          </a:p>
        </p:txBody>
      </p:sp>
      <p:pic>
        <p:nvPicPr>
          <p:cNvPr id="1026" name="Picture 2" descr="Kids by illustrator Michael Frei with games designer Mario von Rickenbach |  Its nice that, Image sequence, Game desig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308" y="3210768"/>
            <a:ext cx="5392730" cy="35306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57220" y="3170427"/>
            <a:ext cx="5472608" cy="3600400"/>
          </a:xfrm>
          <a:prstGeom prst="rect">
            <a:avLst/>
          </a:prstGeom>
          <a:noFill/>
          <a:ln w="76200">
            <a:solidFill>
              <a:srgbClr val="0141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Arial" panose="020B0604020202020204"/>
            </a:endParaRPr>
          </a:p>
        </p:txBody>
      </p:sp>
    </p:spTree>
    <p:extLst>
      <p:ext uri="{BB962C8B-B14F-4D97-AF65-F5344CB8AC3E}">
        <p14:creationId xmlns:p14="http://schemas.microsoft.com/office/powerpoint/2010/main" val="48296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2C841-2751-4C61-973A-2630695CB033}"/>
              </a:ext>
            </a:extLst>
          </p:cNvPr>
          <p:cNvSpPr>
            <a:spLocks noGrp="1"/>
          </p:cNvSpPr>
          <p:nvPr>
            <p:ph type="title"/>
          </p:nvPr>
        </p:nvSpPr>
        <p:spPr/>
        <p:txBody>
          <a:bodyPr/>
          <a:lstStyle/>
          <a:p>
            <a:r>
              <a:rPr lang="nl-NL" dirty="0"/>
              <a:t>Van hoeveel groepen ben jij lid? </a:t>
            </a:r>
          </a:p>
        </p:txBody>
      </p:sp>
      <p:pic>
        <p:nvPicPr>
          <p:cNvPr id="4" name="Picture 2" descr="Groepen en zakelijk">
            <a:extLst>
              <a:ext uri="{FF2B5EF4-FFF2-40B4-BE49-F238E27FC236}">
                <a16:creationId xmlns:a16="http://schemas.microsoft.com/office/drawing/2014/main" id="{236B0BCB-55CC-400D-97FA-A528A41E69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87678" y="2312163"/>
            <a:ext cx="8619973"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85144-7EC4-4D5C-B0F1-450377827A93}"/>
              </a:ext>
            </a:extLst>
          </p:cNvPr>
          <p:cNvSpPr>
            <a:spLocks noGrp="1"/>
          </p:cNvSpPr>
          <p:nvPr>
            <p:ph type="title"/>
          </p:nvPr>
        </p:nvSpPr>
        <p:spPr/>
        <p:txBody>
          <a:bodyPr/>
          <a:lstStyle/>
          <a:p>
            <a:r>
              <a:rPr lang="nl-NL" dirty="0"/>
              <a:t>Groepsgedrag </a:t>
            </a:r>
          </a:p>
        </p:txBody>
      </p:sp>
      <p:sp>
        <p:nvSpPr>
          <p:cNvPr id="4" name="Afgeronde rechthoek 4">
            <a:extLst>
              <a:ext uri="{FF2B5EF4-FFF2-40B4-BE49-F238E27FC236}">
                <a16:creationId xmlns:a16="http://schemas.microsoft.com/office/drawing/2014/main" id="{FFB05DD6-2190-449D-999F-5316BCCEF795}"/>
              </a:ext>
            </a:extLst>
          </p:cNvPr>
          <p:cNvSpPr/>
          <p:nvPr/>
        </p:nvSpPr>
        <p:spPr>
          <a:xfrm>
            <a:off x="2284943" y="2379945"/>
            <a:ext cx="7510409" cy="1016215"/>
          </a:xfrm>
          <a:prstGeom prst="roundRect">
            <a:avLst/>
          </a:prstGeom>
        </p:spPr>
        <p:style>
          <a:lnRef idx="3">
            <a:schemeClr val="lt1"/>
          </a:lnRef>
          <a:fillRef idx="1">
            <a:schemeClr val="accent4"/>
          </a:fillRef>
          <a:effectRef idx="1">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20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Waarom </a:t>
            </a:r>
            <a:r>
              <a:rPr lang="nl-NL" sz="2000" u="sng"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zijn</a:t>
            </a:r>
            <a:r>
              <a:rPr lang="nl-NL" sz="20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 mensen in een groep anders dan wanneer ze alleen zijn? </a:t>
            </a:r>
            <a:endParaRPr lang="nl-NL" sz="10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 name="Afgeronde rechthoek 5">
            <a:extLst>
              <a:ext uri="{FF2B5EF4-FFF2-40B4-BE49-F238E27FC236}">
                <a16:creationId xmlns:a16="http://schemas.microsoft.com/office/drawing/2014/main" id="{5D09052C-177A-4936-9A83-EAFE6BF4DBE8}"/>
              </a:ext>
            </a:extLst>
          </p:cNvPr>
          <p:cNvSpPr/>
          <p:nvPr/>
        </p:nvSpPr>
        <p:spPr>
          <a:xfrm>
            <a:off x="2284945" y="3688621"/>
            <a:ext cx="7510407" cy="1016215"/>
          </a:xfrm>
          <a:prstGeom prst="roundRect">
            <a:avLst/>
          </a:prstGeom>
          <a:ln/>
        </p:spPr>
        <p:style>
          <a:lnRef idx="3">
            <a:schemeClr val="lt1"/>
          </a:lnRef>
          <a:fillRef idx="1">
            <a:schemeClr val="accent6"/>
          </a:fillRef>
          <a:effectRef idx="1">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2000" dirty="0">
                <a:solidFill>
                  <a:srgbClr val="262626"/>
                </a:solidFill>
                <a:latin typeface="Arial Rounded MT Bold" panose="020F0704030504030204" pitchFamily="34" charset="0"/>
                <a:ea typeface="Calibri" panose="020F0502020204030204" pitchFamily="34" charset="0"/>
                <a:cs typeface="Times New Roman" panose="02020603050405020304" pitchFamily="18" charset="0"/>
              </a:rPr>
              <a:t>Waarom </a:t>
            </a:r>
            <a:r>
              <a:rPr lang="nl-NL" sz="2000" u="sng" dirty="0">
                <a:solidFill>
                  <a:srgbClr val="262626"/>
                </a:solidFill>
                <a:latin typeface="Arial Rounded MT Bold" panose="020F0704030504030204" pitchFamily="34" charset="0"/>
                <a:ea typeface="Calibri" panose="020F0502020204030204" pitchFamily="34" charset="0"/>
                <a:cs typeface="Times New Roman" panose="02020603050405020304" pitchFamily="18" charset="0"/>
              </a:rPr>
              <a:t>doen</a:t>
            </a:r>
            <a:r>
              <a:rPr lang="nl-NL" sz="2000" dirty="0">
                <a:solidFill>
                  <a:srgbClr val="262626"/>
                </a:solidFill>
                <a:latin typeface="Arial Rounded MT Bold" panose="020F0704030504030204" pitchFamily="34" charset="0"/>
                <a:ea typeface="Calibri" panose="020F0502020204030204" pitchFamily="34" charset="0"/>
                <a:cs typeface="Times New Roman" panose="02020603050405020304" pitchFamily="18" charset="0"/>
              </a:rPr>
              <a:t> mensen in een groep anders dan dat ze alleen zijn?</a:t>
            </a:r>
            <a:endParaRPr lang="nl-NL" sz="10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Afgeronde rechthoek 6">
            <a:extLst>
              <a:ext uri="{FF2B5EF4-FFF2-40B4-BE49-F238E27FC236}">
                <a16:creationId xmlns:a16="http://schemas.microsoft.com/office/drawing/2014/main" id="{BF4B4487-D267-49C2-8FBE-1EE185B2AEE7}"/>
              </a:ext>
            </a:extLst>
          </p:cNvPr>
          <p:cNvSpPr/>
          <p:nvPr/>
        </p:nvSpPr>
        <p:spPr>
          <a:xfrm>
            <a:off x="2284945" y="4990674"/>
            <a:ext cx="7510407" cy="1298224"/>
          </a:xfrm>
          <a:prstGeom prst="roundRect">
            <a:avLst/>
          </a:prstGeom>
          <a:ln/>
        </p:spPr>
        <p:style>
          <a:lnRef idx="3">
            <a:schemeClr val="lt1"/>
          </a:lnRef>
          <a:fillRef idx="1">
            <a:schemeClr val="accent5"/>
          </a:fillRef>
          <a:effectRef idx="1">
            <a:schemeClr val="accent5"/>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20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Waardoor wordt je gedrag bepaald in de groep? </a:t>
            </a:r>
            <a:endParaRPr lang="nl-NL" sz="10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416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720792"/>
            <a:ext cx="7886700" cy="908008"/>
          </a:xfrm>
        </p:spPr>
        <p:txBody>
          <a:bodyPr>
            <a:normAutofit fontScale="90000"/>
          </a:bodyPr>
          <a:lstStyle/>
          <a:p>
            <a:r>
              <a:rPr lang="nl-NL" dirty="0"/>
              <a:t>Groepsdynamica </a:t>
            </a:r>
            <a:br>
              <a:rPr lang="nl-NL" dirty="0"/>
            </a:br>
            <a:r>
              <a:rPr lang="nl-NL" b="0" i="1" dirty="0">
                <a:solidFill>
                  <a:srgbClr val="014136"/>
                </a:solidFill>
              </a:rPr>
              <a:t>de levensloop van een groep</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Groepsprocessen</a:t>
            </a:r>
          </a:p>
          <a:p>
            <a:pPr>
              <a:buFont typeface="Courier New" panose="02070309020205020404" pitchFamily="49" charset="0"/>
              <a:buChar char="o"/>
            </a:pPr>
            <a:r>
              <a:rPr lang="nl-NL" dirty="0"/>
              <a:t> Groepsdruk</a:t>
            </a:r>
          </a:p>
          <a:p>
            <a:pPr>
              <a:buFont typeface="Courier New" panose="02070309020205020404" pitchFamily="49" charset="0"/>
              <a:buChar char="o"/>
            </a:pPr>
            <a:r>
              <a:rPr lang="nl-NL" dirty="0"/>
              <a:t> Groepsmanagement (beïnvloeding of manipulatie)</a:t>
            </a:r>
          </a:p>
        </p:txBody>
      </p:sp>
      <p:pic>
        <p:nvPicPr>
          <p:cNvPr id="4" name="Afbeelding 3">
            <a:extLst>
              <a:ext uri="{FF2B5EF4-FFF2-40B4-BE49-F238E27FC236}">
                <a16:creationId xmlns:a16="http://schemas.microsoft.com/office/drawing/2014/main" id="{E4014F79-C3D4-47A1-977B-BF68520CAB82}"/>
              </a:ext>
            </a:extLst>
          </p:cNvPr>
          <p:cNvPicPr>
            <a:picLocks noChangeAspect="1"/>
          </p:cNvPicPr>
          <p:nvPr/>
        </p:nvPicPr>
        <p:blipFill>
          <a:blip r:embed="rId3"/>
          <a:stretch>
            <a:fillRect/>
          </a:stretch>
        </p:blipFill>
        <p:spPr>
          <a:xfrm>
            <a:off x="6976998" y="3247780"/>
            <a:ext cx="4989534" cy="33250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Afbeelding 4">
            <a:extLst>
              <a:ext uri="{FF2B5EF4-FFF2-40B4-BE49-F238E27FC236}">
                <a16:creationId xmlns:a16="http://schemas.microsoft.com/office/drawing/2014/main" id="{61DC3DC0-EA0A-4715-90C6-8444C0F8DBA5}"/>
              </a:ext>
            </a:extLst>
          </p:cNvPr>
          <p:cNvPicPr>
            <a:picLocks noChangeAspect="1"/>
          </p:cNvPicPr>
          <p:nvPr/>
        </p:nvPicPr>
        <p:blipFill>
          <a:blip r:embed="rId4"/>
          <a:stretch>
            <a:fillRect/>
          </a:stretch>
        </p:blipFill>
        <p:spPr>
          <a:xfrm>
            <a:off x="3240548" y="4122978"/>
            <a:ext cx="4388847" cy="24498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5860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groep &amp; groepskarakteristieken</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Groepslid</a:t>
            </a:r>
          </a:p>
          <a:p>
            <a:pPr>
              <a:buFont typeface="Courier New" panose="02070309020205020404" pitchFamily="49" charset="0"/>
              <a:buChar char="o"/>
            </a:pPr>
            <a:r>
              <a:rPr lang="nl-NL" dirty="0"/>
              <a:t> Groepsrol</a:t>
            </a:r>
          </a:p>
          <a:p>
            <a:pPr>
              <a:buFont typeface="Courier New" panose="02070309020205020404" pitchFamily="49" charset="0"/>
              <a:buChar char="o"/>
            </a:pPr>
            <a:r>
              <a:rPr lang="nl-NL" dirty="0"/>
              <a:t> Doel &amp; nut</a:t>
            </a:r>
          </a:p>
        </p:txBody>
      </p:sp>
      <p:pic>
        <p:nvPicPr>
          <p:cNvPr id="4102" name="Picture 6" descr="The Simpsons - Plugged 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14" y="4581128"/>
            <a:ext cx="3918605" cy="224631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stretch>
            <a:fillRect/>
          </a:stretch>
        </p:blipFill>
        <p:spPr>
          <a:xfrm>
            <a:off x="6080675" y="4980116"/>
            <a:ext cx="4399961" cy="1877884"/>
          </a:xfrm>
          <a:prstGeom prst="rect">
            <a:avLst/>
          </a:prstGeom>
        </p:spPr>
      </p:pic>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8" name="Picture 12" descr="Trello project management lets you work more collaboratively and get more  done. | Work hard play hard, Project management, Bluepri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49" y="1739386"/>
            <a:ext cx="4394919" cy="265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7F493-561E-4B4B-9860-7B0D3A41BFC6}"/>
              </a:ext>
            </a:extLst>
          </p:cNvPr>
          <p:cNvSpPr>
            <a:spLocks noGrp="1"/>
          </p:cNvSpPr>
          <p:nvPr>
            <p:ph type="title"/>
          </p:nvPr>
        </p:nvSpPr>
        <p:spPr>
          <a:xfrm>
            <a:off x="838200" y="720792"/>
            <a:ext cx="10515600" cy="724204"/>
          </a:xfrm>
        </p:spPr>
        <p:txBody>
          <a:bodyPr anchor="t">
            <a:normAutofit/>
          </a:bodyPr>
          <a:lstStyle/>
          <a:p>
            <a:r>
              <a:rPr lang="nl-NL" dirty="0"/>
              <a:t>Kijken </a:t>
            </a:r>
          </a:p>
        </p:txBody>
      </p:sp>
      <p:pic>
        <p:nvPicPr>
          <p:cNvPr id="9" name="Afbeelding 8">
            <a:extLst>
              <a:ext uri="{FF2B5EF4-FFF2-40B4-BE49-F238E27FC236}">
                <a16:creationId xmlns:a16="http://schemas.microsoft.com/office/drawing/2014/main" id="{536CB7C9-05CF-4F73-92B3-3E058BB8107B}"/>
              </a:ext>
            </a:extLst>
          </p:cNvPr>
          <p:cNvPicPr>
            <a:picLocks noChangeAspect="1"/>
          </p:cNvPicPr>
          <p:nvPr/>
        </p:nvPicPr>
        <p:blipFill rotWithShape="1">
          <a:blip r:embed="rId3"/>
          <a:srcRect b="21925"/>
          <a:stretch/>
        </p:blipFill>
        <p:spPr>
          <a:xfrm>
            <a:off x="838200" y="2024400"/>
            <a:ext cx="10515600" cy="4351338"/>
          </a:xfrm>
          <a:prstGeom prst="rect">
            <a:avLst/>
          </a:prstGeom>
          <a:noFill/>
        </p:spPr>
      </p:pic>
    </p:spTree>
    <p:extLst>
      <p:ext uri="{BB962C8B-B14F-4D97-AF65-F5344CB8AC3E}">
        <p14:creationId xmlns:p14="http://schemas.microsoft.com/office/powerpoint/2010/main" val="328046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6BFC9-A2D2-4684-861B-12B15F4D1B3C}"/>
              </a:ext>
            </a:extLst>
          </p:cNvPr>
          <p:cNvSpPr>
            <a:spLocks noGrp="1"/>
          </p:cNvSpPr>
          <p:nvPr>
            <p:ph type="title"/>
          </p:nvPr>
        </p:nvSpPr>
        <p:spPr>
          <a:xfrm>
            <a:off x="838200" y="722937"/>
            <a:ext cx="10515600" cy="923303"/>
          </a:xfrm>
        </p:spPr>
        <p:txBody>
          <a:bodyPr anchor="t">
            <a:normAutofit/>
          </a:bodyPr>
          <a:lstStyle/>
          <a:p>
            <a:r>
              <a:rPr lang="nl-NL" sz="2800"/>
              <a:t>We gaan samen leren wat een groep is en hoe jij deze effectief kunt begeleiden! </a:t>
            </a:r>
          </a:p>
        </p:txBody>
      </p:sp>
      <p:pic>
        <p:nvPicPr>
          <p:cNvPr id="3" name="Afbeelding 2">
            <a:extLst>
              <a:ext uri="{FF2B5EF4-FFF2-40B4-BE49-F238E27FC236}">
                <a16:creationId xmlns:a16="http://schemas.microsoft.com/office/drawing/2014/main" id="{389C3AC2-479C-44C9-A137-6FA0F1B59EF1}"/>
              </a:ext>
            </a:extLst>
          </p:cNvPr>
          <p:cNvPicPr>
            <a:picLocks noChangeAspect="1"/>
          </p:cNvPicPr>
          <p:nvPr/>
        </p:nvPicPr>
        <p:blipFill rotWithShape="1">
          <a:blip r:embed="rId3"/>
          <a:srcRect l="11418" r="9691" b="-1"/>
          <a:stretch/>
        </p:blipFill>
        <p:spPr>
          <a:xfrm>
            <a:off x="838200" y="2024400"/>
            <a:ext cx="5181600" cy="4351338"/>
          </a:xfrm>
          <a:prstGeom prst="rect">
            <a:avLst/>
          </a:prstGeom>
          <a:noFill/>
        </p:spPr>
      </p:pic>
      <p:sp>
        <p:nvSpPr>
          <p:cNvPr id="11" name="Content Placeholder 3">
            <a:extLst>
              <a:ext uri="{FF2B5EF4-FFF2-40B4-BE49-F238E27FC236}">
                <a16:creationId xmlns:a16="http://schemas.microsoft.com/office/drawing/2014/main" id="{4264FEB4-AA98-4B22-BF36-9261D91729B3}"/>
              </a:ext>
            </a:extLst>
          </p:cNvPr>
          <p:cNvSpPr>
            <a:spLocks noGrp="1"/>
          </p:cNvSpPr>
          <p:nvPr>
            <p:ph sz="half" idx="2"/>
          </p:nvPr>
        </p:nvSpPr>
        <p:spPr>
          <a:xfrm>
            <a:off x="6172200" y="2024400"/>
            <a:ext cx="5181600" cy="4351338"/>
          </a:xfrm>
        </p:spPr>
        <p:txBody>
          <a:bodyPr/>
          <a:lstStyle/>
          <a:p>
            <a:pPr marL="0" indent="0">
              <a:buNone/>
            </a:pPr>
            <a:r>
              <a:rPr lang="en-US" b="1" u="sng" dirty="0" err="1"/>
              <a:t>Onderwerpen</a:t>
            </a:r>
            <a:r>
              <a:rPr lang="en-US" b="1" u="sng" dirty="0"/>
              <a:t> die we </a:t>
            </a:r>
            <a:r>
              <a:rPr lang="en-US" b="1" u="sng" dirty="0" err="1"/>
              <a:t>gaan</a:t>
            </a:r>
            <a:r>
              <a:rPr lang="en-US" b="1" u="sng" dirty="0"/>
              <a:t> </a:t>
            </a:r>
            <a:r>
              <a:rPr lang="en-US" b="1" u="sng" dirty="0" err="1"/>
              <a:t>behandelen</a:t>
            </a:r>
            <a:r>
              <a:rPr lang="en-US" b="1" u="sng" dirty="0"/>
              <a:t> </a:t>
            </a:r>
          </a:p>
          <a:p>
            <a:pPr marL="171450" marR="0" lvl="0" indent="-171450" algn="l" defTabSz="685800" rtl="0" eaLnBrk="1" fontAlgn="auto" latinLnBrk="0" hangingPunct="1">
              <a:lnSpc>
                <a:spcPct val="90000"/>
              </a:lnSpc>
              <a:spcBef>
                <a:spcPts val="750"/>
              </a:spcBef>
              <a:spcAft>
                <a:spcPts val="0"/>
              </a:spcAft>
              <a:buClr>
                <a:srgbClr val="03A78D"/>
              </a:buClr>
              <a:buSzTx/>
              <a:buFont typeface="Courier New" panose="02070309020205020404" pitchFamily="49" charset="0"/>
              <a:buChar char="o"/>
              <a:tabLst/>
              <a:defRPr/>
            </a:pPr>
            <a:r>
              <a:rPr lang="nl-NL" dirty="0">
                <a:solidFill>
                  <a:prstClr val="black"/>
                </a:solidFill>
                <a:latin typeface="Arial" panose="020B0604020202020204"/>
              </a:rPr>
              <a:t> De groep </a:t>
            </a:r>
            <a:r>
              <a:rPr lang="nl-NL" i="1" dirty="0">
                <a:solidFill>
                  <a:srgbClr val="009999"/>
                </a:solidFill>
                <a:latin typeface="Arial" panose="020B0604020202020204"/>
              </a:rPr>
              <a:t>(groepsdynamica basics) </a:t>
            </a:r>
          </a:p>
          <a:p>
            <a:pPr marL="171450" marR="0" lvl="0" indent="-171450" algn="l" defTabSz="685800" rtl="0" eaLnBrk="1" fontAlgn="auto" latinLnBrk="0" hangingPunct="1">
              <a:lnSpc>
                <a:spcPct val="90000"/>
              </a:lnSpc>
              <a:spcBef>
                <a:spcPts val="750"/>
              </a:spcBef>
              <a:spcAft>
                <a:spcPts val="0"/>
              </a:spcAft>
              <a:buClr>
                <a:srgbClr val="03A78D"/>
              </a:buClr>
              <a:buSzTx/>
              <a:buFont typeface="Courier New" panose="02070309020205020404" pitchFamily="49" charset="0"/>
              <a:buChar char="o"/>
              <a:tabLst/>
              <a:defRPr/>
            </a:pPr>
            <a:r>
              <a:rPr lang="nl-NL" dirty="0">
                <a:solidFill>
                  <a:prstClr val="black"/>
                </a:solidFill>
                <a:latin typeface="Arial" panose="020B0604020202020204"/>
              </a:rPr>
              <a:t> Veiligheid in de groep </a:t>
            </a:r>
          </a:p>
          <a:p>
            <a:pPr marL="171450" marR="0" lvl="0" indent="-171450" algn="l" defTabSz="685800" rtl="0" eaLnBrk="1" fontAlgn="auto" latinLnBrk="0" hangingPunct="1">
              <a:lnSpc>
                <a:spcPct val="90000"/>
              </a:lnSpc>
              <a:spcBef>
                <a:spcPts val="750"/>
              </a:spcBef>
              <a:spcAft>
                <a:spcPts val="0"/>
              </a:spcAft>
              <a:buClr>
                <a:srgbClr val="03A78D"/>
              </a:buClr>
              <a:buSzTx/>
              <a:buFont typeface="Courier New" panose="02070309020205020404" pitchFamily="49" charset="0"/>
              <a:buChar char="o"/>
              <a:tabLst/>
              <a:defRPr/>
            </a:pPr>
            <a:r>
              <a:rPr kumimoji="0" lang="nl-NL" sz="2100" b="0" i="0" u="none" strike="noStrike" kern="1200" cap="none" spc="0" normalizeH="0" baseline="0" noProof="0" dirty="0">
                <a:ln>
                  <a:noFill/>
                </a:ln>
                <a:solidFill>
                  <a:prstClr val="black"/>
                </a:solidFill>
                <a:effectLst/>
                <a:uLnTx/>
                <a:uFillTx/>
                <a:latin typeface="Arial" panose="020B0604020202020204"/>
                <a:ea typeface="+mn-ea"/>
                <a:cs typeface="+mn-cs"/>
              </a:rPr>
              <a:t> Sfeer in de groep</a:t>
            </a:r>
          </a:p>
          <a:p>
            <a:pPr marL="171450" marR="0" lvl="0" indent="-171450" algn="l" defTabSz="685800" rtl="0" eaLnBrk="1" fontAlgn="auto" latinLnBrk="0" hangingPunct="1">
              <a:lnSpc>
                <a:spcPct val="90000"/>
              </a:lnSpc>
              <a:spcBef>
                <a:spcPts val="750"/>
              </a:spcBef>
              <a:spcAft>
                <a:spcPts val="0"/>
              </a:spcAft>
              <a:buClr>
                <a:srgbClr val="03A78D"/>
              </a:buClr>
              <a:buSzTx/>
              <a:buFont typeface="Courier New" panose="02070309020205020404" pitchFamily="49" charset="0"/>
              <a:buChar char="o"/>
              <a:tabLst/>
              <a:defRPr/>
            </a:pPr>
            <a:r>
              <a:rPr lang="nl-NL" dirty="0">
                <a:solidFill>
                  <a:prstClr val="black"/>
                </a:solidFill>
                <a:latin typeface="Arial" panose="020B0604020202020204"/>
              </a:rPr>
              <a:t> Problemen in de groep </a:t>
            </a:r>
            <a:endParaRPr lang="en-US" dirty="0"/>
          </a:p>
        </p:txBody>
      </p:sp>
    </p:spTree>
    <p:extLst>
      <p:ext uri="{BB962C8B-B14F-4D97-AF65-F5344CB8AC3E}">
        <p14:creationId xmlns:p14="http://schemas.microsoft.com/office/powerpoint/2010/main" val="29458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What’s</a:t>
            </a:r>
            <a:r>
              <a:rPr lang="nl-NL" dirty="0"/>
              <a:t> </a:t>
            </a:r>
            <a:r>
              <a:rPr lang="nl-NL" dirty="0" err="1"/>
              <a:t>your</a:t>
            </a:r>
            <a:r>
              <a:rPr lang="nl-NL" dirty="0"/>
              <a:t> take </a:t>
            </a:r>
            <a:r>
              <a:rPr lang="nl-NL" dirty="0" err="1"/>
              <a:t>away</a:t>
            </a:r>
            <a:r>
              <a:rPr lang="nl-NL" dirty="0"/>
              <a:t>?</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 Wat heb je deze les opgepikt, bedacht of jezelf voorgenomen?</a:t>
            </a:r>
          </a:p>
          <a:p>
            <a:pPr>
              <a:buFont typeface="Courier New" panose="02070309020205020404" pitchFamily="49" charset="0"/>
              <a:buChar char="o"/>
            </a:pPr>
            <a:r>
              <a:rPr lang="nl-NL" dirty="0"/>
              <a:t> Wat sprak je aan?</a:t>
            </a:r>
          </a:p>
          <a:p>
            <a:pPr>
              <a:buFont typeface="Courier New" panose="02070309020205020404" pitchFamily="49" charset="0"/>
              <a:buChar char="o"/>
            </a:pPr>
            <a:r>
              <a:rPr lang="nl-NL" dirty="0"/>
              <a:t> Wat heb je gemist?</a:t>
            </a:r>
          </a:p>
          <a:p>
            <a:pPr>
              <a:buFont typeface="Courier New" panose="02070309020205020404" pitchFamily="49" charset="0"/>
              <a:buChar char="o"/>
            </a:pPr>
            <a:r>
              <a:rPr lang="nl-NL" dirty="0"/>
              <a:t> Wat neem je mee?</a:t>
            </a:r>
          </a:p>
        </p:txBody>
      </p:sp>
      <p:pic>
        <p:nvPicPr>
          <p:cNvPr id="4098" name="Picture 2" descr="Shopping Bag Animation by Deanna Brigman Heine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3695" y="2793322"/>
            <a:ext cx="3715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Order, delivery, away, online, food, drink, take icon - Download on  Iconfi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203" y="4186692"/>
            <a:ext cx="1601405" cy="160140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2019628" y="5788097"/>
            <a:ext cx="8351966" cy="461665"/>
          </a:xfrm>
          <a:prstGeom prst="rect">
            <a:avLst/>
          </a:prstGeom>
          <a:noFill/>
        </p:spPr>
        <p:txBody>
          <a:bodyPr wrap="none" lIns="91440" tIns="45720" rIns="91440" bIns="45720">
            <a:spAutoFit/>
          </a:bodyPr>
          <a:lstStyle/>
          <a:p>
            <a:pPr algn="ctr"/>
            <a:r>
              <a:rPr lang="nl-NL" sz="2400" dirty="0">
                <a:ln w="0"/>
                <a:solidFill>
                  <a:schemeClr val="accent1"/>
                </a:solidFill>
                <a:effectLst>
                  <a:outerShdw blurRad="38100" dist="25400" dir="5400000" algn="ctr" rotWithShape="0">
                    <a:srgbClr val="6E747A">
                      <a:alpha val="43000"/>
                    </a:srgbClr>
                  </a:outerShdw>
                </a:effectLst>
              </a:rPr>
              <a:t>Maakt de groep het individu of maakt het individu de groep?</a:t>
            </a:r>
          </a:p>
        </p:txBody>
      </p:sp>
    </p:spTree>
    <p:extLst>
      <p:ext uri="{BB962C8B-B14F-4D97-AF65-F5344CB8AC3E}">
        <p14:creationId xmlns:p14="http://schemas.microsoft.com/office/powerpoint/2010/main" val="27333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half" idx="4294967295"/>
          </p:nvPr>
        </p:nvSpPr>
        <p:spPr>
          <a:xfrm>
            <a:off x="6247954" y="1791742"/>
            <a:ext cx="4392612" cy="3816350"/>
          </a:xfrm>
          <a:prstGeom prst="rect">
            <a:avLst/>
          </a:prstGeom>
        </p:spPr>
        <p:txBody>
          <a:bodyPr>
            <a:normAutofit lnSpcReduction="10000"/>
          </a:bodyPr>
          <a:lstStyle/>
          <a:p>
            <a:pPr marL="0" indent="0">
              <a:buNone/>
            </a:pPr>
            <a:r>
              <a:rPr lang="nl-NL" sz="6400" b="1" dirty="0">
                <a:solidFill>
                  <a:srgbClr val="014136"/>
                </a:solidFill>
                <a:latin typeface="Calibri Light" panose="020F0302020204030204" pitchFamily="34" charset="0"/>
                <a:cs typeface="Microsoft Sans Serif" pitchFamily="34" charset="0"/>
              </a:rPr>
              <a:t>Studiesucces</a:t>
            </a:r>
            <a:endParaRPr lang="nl-NL" sz="6400" b="1" dirty="0">
              <a:latin typeface="Calibri Light" panose="020F0302020204030204" pitchFamily="34" charset="0"/>
              <a:cs typeface="Microsoft Sans Serif" pitchFamily="34" charset="0"/>
            </a:endParaRPr>
          </a:p>
          <a:p>
            <a:pPr>
              <a:buFont typeface="Courier New" panose="02070309020205020404" pitchFamily="49" charset="0"/>
              <a:buChar char="o"/>
            </a:pPr>
            <a:r>
              <a:rPr lang="nl-NL" dirty="0">
                <a:latin typeface="Arial" panose="020B0604020202020204" pitchFamily="34" charset="0"/>
                <a:cs typeface="Arial" panose="020B0604020202020204" pitchFamily="34" charset="0"/>
              </a:rPr>
              <a:t> Regel je materiaal &amp; middelen </a:t>
            </a:r>
            <a:endParaRPr lang="nl-NL" dirty="0">
              <a:latin typeface="Arial" panose="020B0604020202020204" pitchFamily="34" charset="0"/>
              <a:cs typeface="Arial" panose="020B0604020202020204" pitchFamily="34" charset="0"/>
              <a:sym typeface="Wingdings" panose="05000000000000000000" pitchFamily="2" charset="2"/>
            </a:endParaRP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Weet wat je moet doen </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Wees proactief </a:t>
            </a:r>
            <a:r>
              <a:rPr lang="nl-NL" u="sng" dirty="0">
                <a:latin typeface="Arial" panose="020B0604020202020204" pitchFamily="34" charset="0"/>
                <a:cs typeface="Arial" panose="020B0604020202020204" pitchFamily="34" charset="0"/>
                <a:sym typeface="Wingdings" panose="05000000000000000000" pitchFamily="2" charset="2"/>
              </a:rPr>
              <a:t>maak aantekeningen </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Bewaar je werk digitaal in een  </a:t>
            </a:r>
            <a:br>
              <a:rPr lang="nl-NL" dirty="0">
                <a:latin typeface="Arial" panose="020B0604020202020204" pitchFamily="34" charset="0"/>
                <a:cs typeface="Arial" panose="020B0604020202020204" pitchFamily="34" charset="0"/>
                <a:sym typeface="Wingdings" panose="05000000000000000000" pitchFamily="2" charset="2"/>
              </a:rPr>
            </a:br>
            <a:r>
              <a:rPr lang="nl-NL" dirty="0">
                <a:latin typeface="Arial" panose="020B0604020202020204" pitchFamily="34" charset="0"/>
                <a:cs typeface="Arial" panose="020B0604020202020204" pitchFamily="34" charset="0"/>
                <a:sym typeface="Wingdings" panose="05000000000000000000" pitchFamily="2" charset="2"/>
              </a:rPr>
              <a:t> Cloud</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Be </a:t>
            </a:r>
            <a:r>
              <a:rPr lang="nl-NL" dirty="0" err="1">
                <a:latin typeface="Arial" panose="020B0604020202020204" pitchFamily="34" charset="0"/>
                <a:cs typeface="Arial" panose="020B0604020202020204" pitchFamily="34" charset="0"/>
                <a:sym typeface="Wingdings" panose="05000000000000000000" pitchFamily="2" charset="2"/>
              </a:rPr>
              <a:t>there</a:t>
            </a:r>
            <a:r>
              <a:rPr lang="nl-NL" dirty="0">
                <a:latin typeface="Arial" panose="020B0604020202020204" pitchFamily="34" charset="0"/>
                <a:cs typeface="Arial" panose="020B0604020202020204" pitchFamily="34" charset="0"/>
                <a:sym typeface="Wingdings" panose="05000000000000000000" pitchFamily="2" charset="2"/>
              </a:rPr>
              <a:t>!</a:t>
            </a:r>
          </a:p>
          <a:p>
            <a:pPr>
              <a:buFont typeface="Courier New" panose="02070309020205020404" pitchFamily="49" charset="0"/>
              <a:buChar char="o"/>
            </a:pPr>
            <a:r>
              <a:rPr lang="nl-NL" dirty="0">
                <a:latin typeface="Arial" panose="020B0604020202020204" pitchFamily="34" charset="0"/>
                <a:cs typeface="Arial" panose="020B0604020202020204" pitchFamily="34" charset="0"/>
                <a:sym typeface="Wingdings" panose="05000000000000000000" pitchFamily="2" charset="2"/>
              </a:rPr>
              <a:t> </a:t>
            </a:r>
            <a:r>
              <a:rPr lang="nl-NL" dirty="0" err="1">
                <a:latin typeface="Arial" panose="020B0604020202020204" pitchFamily="34" charset="0"/>
                <a:cs typeface="Arial" panose="020B0604020202020204" pitchFamily="34" charset="0"/>
                <a:sym typeface="Wingdings" panose="05000000000000000000" pitchFamily="2" charset="2"/>
              </a:rPr>
              <a:t>Enjoy</a:t>
            </a:r>
            <a:r>
              <a:rPr lang="nl-NL" dirty="0">
                <a:latin typeface="Arial" panose="020B0604020202020204" pitchFamily="34" charset="0"/>
                <a:cs typeface="Arial" panose="020B0604020202020204" pitchFamily="34" charset="0"/>
                <a:sym typeface="Wingdings" panose="05000000000000000000" pitchFamily="2" charset="2"/>
              </a:rPr>
              <a:t> the learning </a:t>
            </a:r>
          </a:p>
          <a:p>
            <a:pPr>
              <a:buFont typeface="Candara" pitchFamily="34" charset="0"/>
              <a:buChar char="+"/>
            </a:pPr>
            <a:endParaRPr lang="nl-NL" dirty="0">
              <a:solidFill>
                <a:schemeClr val="tx2"/>
              </a:solidFill>
              <a:latin typeface="Calibri Light" panose="020F0302020204030204" pitchFamily="34" charset="0"/>
              <a:cs typeface="Microsoft Sans Serif" pitchFamily="34" charset="0"/>
            </a:endParaRPr>
          </a:p>
          <a:p>
            <a:pPr>
              <a:buFont typeface="Candara" pitchFamily="34" charset="0"/>
              <a:buChar char="+"/>
            </a:pPr>
            <a:endParaRPr lang="nl-NL" dirty="0">
              <a:solidFill>
                <a:schemeClr val="tx2"/>
              </a:solidFill>
              <a:latin typeface="Calibri Light" panose="020F0302020204030204" pitchFamily="34" charset="0"/>
              <a:cs typeface="Microsoft Sans Serif" pitchFamily="34" charset="0"/>
            </a:endParaRPr>
          </a:p>
          <a:p>
            <a:endParaRPr lang="nl-NL" b="1" dirty="0">
              <a:solidFill>
                <a:schemeClr val="tx2">
                  <a:lumMod val="60000"/>
                  <a:lumOff val="40000"/>
                </a:schemeClr>
              </a:solidFill>
            </a:endParaRPr>
          </a:p>
        </p:txBody>
      </p:sp>
      <p:pic>
        <p:nvPicPr>
          <p:cNvPr id="4" name="Afbeelding 3"/>
          <p:cNvPicPr>
            <a:picLocks noChangeAspect="1"/>
          </p:cNvPicPr>
          <p:nvPr/>
        </p:nvPicPr>
        <p:blipFill rotWithShape="1">
          <a:blip r:embed="rId3"/>
          <a:srcRect l="21650" r="21651"/>
          <a:stretch/>
        </p:blipFill>
        <p:spPr>
          <a:xfrm>
            <a:off x="1834192" y="1556792"/>
            <a:ext cx="4320480" cy="4286250"/>
          </a:xfrm>
          <a:prstGeom prst="ellipse">
            <a:avLst/>
          </a:prstGeom>
        </p:spPr>
      </p:pic>
      <p:sp>
        <p:nvSpPr>
          <p:cNvPr id="2" name="Rechthoek 1"/>
          <p:cNvSpPr/>
          <p:nvPr/>
        </p:nvSpPr>
        <p:spPr>
          <a:xfrm>
            <a:off x="1829418" y="404664"/>
            <a:ext cx="8438913" cy="707886"/>
          </a:xfrm>
          <a:prstGeom prst="rect">
            <a:avLst/>
          </a:prstGeom>
          <a:noFill/>
        </p:spPr>
        <p:txBody>
          <a:bodyPr wrap="none" lIns="91440" tIns="45720" rIns="91440" bIns="45720">
            <a:spAutoFit/>
          </a:bodyPr>
          <a:lstStyle/>
          <a:p>
            <a:pPr algn="ctr"/>
            <a:r>
              <a:rPr lang="nl-NL" sz="4000" b="1" dirty="0">
                <a:ln w="0"/>
                <a:solidFill>
                  <a:srgbClr val="014136"/>
                </a:solidFill>
                <a:effectLst>
                  <a:outerShdw blurRad="38100" dist="25400" dir="5400000" algn="ctr" rotWithShape="0">
                    <a:srgbClr val="6E747A">
                      <a:alpha val="43000"/>
                    </a:srgbClr>
                  </a:outerShdw>
                </a:effectLst>
              </a:rPr>
              <a:t>Voor dat we starten…nog even dit</a:t>
            </a:r>
          </a:p>
        </p:txBody>
      </p:sp>
    </p:spTree>
    <p:extLst>
      <p:ext uri="{BB962C8B-B14F-4D97-AF65-F5344CB8AC3E}">
        <p14:creationId xmlns:p14="http://schemas.microsoft.com/office/powerpoint/2010/main" val="815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Vandaag doen </a:t>
            </a:r>
          </a:p>
        </p:txBody>
      </p:sp>
      <p:sp>
        <p:nvSpPr>
          <p:cNvPr id="3" name="Tijdelijke aanduiding voor inhoud 2"/>
          <p:cNvSpPr>
            <a:spLocks noGrp="1"/>
          </p:cNvSpPr>
          <p:nvPr>
            <p:ph idx="1"/>
          </p:nvPr>
        </p:nvSpPr>
        <p:spPr/>
        <p:txBody>
          <a:bodyPr/>
          <a:lstStyle/>
          <a:p>
            <a:pPr>
              <a:buFont typeface="Courier New" panose="02070309020205020404" pitchFamily="49" charset="0"/>
              <a:buChar char="o"/>
            </a:pPr>
            <a:r>
              <a:rPr lang="nl-NL" dirty="0"/>
              <a:t>Introductie op de lessen en toetsing</a:t>
            </a:r>
          </a:p>
          <a:p>
            <a:pPr>
              <a:buFont typeface="Courier New" panose="02070309020205020404" pitchFamily="49" charset="0"/>
              <a:buChar char="o"/>
            </a:pPr>
            <a:r>
              <a:rPr lang="nl-NL" dirty="0"/>
              <a:t> Delen ervaringen groepen &amp; begeleiden</a:t>
            </a:r>
          </a:p>
          <a:p>
            <a:pPr>
              <a:buFont typeface="Courier New" panose="02070309020205020404" pitchFamily="49" charset="0"/>
              <a:buChar char="o"/>
            </a:pPr>
            <a:r>
              <a:rPr lang="nl-NL" dirty="0"/>
              <a:t> Inleiding groepsdynamica </a:t>
            </a:r>
          </a:p>
          <a:p>
            <a:pPr>
              <a:buFont typeface="Courier New" panose="02070309020205020404" pitchFamily="49" charset="0"/>
              <a:buChar char="o"/>
            </a:pPr>
            <a:r>
              <a:rPr lang="nl-NL" dirty="0"/>
              <a:t> Kijken naar groepsdynamiek </a:t>
            </a:r>
          </a:p>
          <a:p>
            <a:pPr>
              <a:buFont typeface="Courier New" panose="02070309020205020404" pitchFamily="49" charset="0"/>
              <a:buChar char="o"/>
            </a:pPr>
            <a:r>
              <a:rPr lang="nl-NL" dirty="0"/>
              <a:t> </a:t>
            </a:r>
            <a:r>
              <a:rPr lang="nl-NL" dirty="0" err="1"/>
              <a:t>Your</a:t>
            </a:r>
            <a:r>
              <a:rPr lang="nl-NL" dirty="0"/>
              <a:t> take </a:t>
            </a:r>
            <a:r>
              <a:rPr lang="nl-NL" dirty="0" err="1"/>
              <a:t>away</a:t>
            </a:r>
            <a:r>
              <a:rPr lang="nl-NL" dirty="0"/>
              <a:t>?</a:t>
            </a:r>
          </a:p>
        </p:txBody>
      </p:sp>
      <p:pic>
        <p:nvPicPr>
          <p:cNvPr id="4" name="Afbeelding 3">
            <a:extLst>
              <a:ext uri="{FF2B5EF4-FFF2-40B4-BE49-F238E27FC236}">
                <a16:creationId xmlns:a16="http://schemas.microsoft.com/office/drawing/2014/main" id="{2CAB909C-C803-4D83-91F5-6E647B71695F}"/>
              </a:ext>
            </a:extLst>
          </p:cNvPr>
          <p:cNvPicPr>
            <a:picLocks noChangeAspect="1"/>
          </p:cNvPicPr>
          <p:nvPr/>
        </p:nvPicPr>
        <p:blipFill>
          <a:blip r:embed="rId2"/>
          <a:stretch>
            <a:fillRect/>
          </a:stretch>
        </p:blipFill>
        <p:spPr>
          <a:xfrm>
            <a:off x="5534025" y="2350513"/>
            <a:ext cx="5819775" cy="4029075"/>
          </a:xfrm>
          <a:prstGeom prst="rect">
            <a:avLst/>
          </a:prstGeom>
        </p:spPr>
      </p:pic>
    </p:spTree>
    <p:extLst>
      <p:ext uri="{BB962C8B-B14F-4D97-AF65-F5344CB8AC3E}">
        <p14:creationId xmlns:p14="http://schemas.microsoft.com/office/powerpoint/2010/main" val="24607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285" y="3429624"/>
            <a:ext cx="3209584" cy="2209430"/>
          </a:xfrm>
          <a:prstGeom prst="rect">
            <a:avLst/>
          </a:prstGeom>
        </p:spPr>
      </p:pic>
      <p:sp>
        <p:nvSpPr>
          <p:cNvPr id="2" name="Titel 1"/>
          <p:cNvSpPr>
            <a:spLocks noGrp="1"/>
          </p:cNvSpPr>
          <p:nvPr>
            <p:ph type="title"/>
          </p:nvPr>
        </p:nvSpPr>
        <p:spPr/>
        <p:txBody>
          <a:bodyPr/>
          <a:lstStyle/>
          <a:p>
            <a:r>
              <a:rPr lang="nl-NL" dirty="0"/>
              <a:t>De lessen &amp; toetsing</a:t>
            </a:r>
          </a:p>
        </p:txBody>
      </p:sp>
      <p:sp>
        <p:nvSpPr>
          <p:cNvPr id="3" name="Tijdelijke aanduiding voor inhoud 2"/>
          <p:cNvSpPr>
            <a:spLocks noGrp="1"/>
          </p:cNvSpPr>
          <p:nvPr>
            <p:ph idx="1"/>
          </p:nvPr>
        </p:nvSpPr>
        <p:spPr>
          <a:xfrm>
            <a:off x="838200" y="1634436"/>
            <a:ext cx="7886700" cy="4500944"/>
          </a:xfrm>
        </p:spPr>
        <p:txBody>
          <a:bodyPr/>
          <a:lstStyle/>
          <a:p>
            <a:pPr>
              <a:buFont typeface="Courier New" panose="02070309020205020404" pitchFamily="49" charset="0"/>
              <a:buChar char="o"/>
            </a:pPr>
            <a:r>
              <a:rPr lang="nl-NL" dirty="0"/>
              <a:t> Lesdoelen</a:t>
            </a:r>
          </a:p>
          <a:p>
            <a:pPr lvl="1">
              <a:buFont typeface="Courier New" panose="02070309020205020404" pitchFamily="49" charset="0"/>
              <a:buChar char="o"/>
            </a:pPr>
            <a:r>
              <a:rPr lang="nl-NL" sz="1500" dirty="0"/>
              <a:t> Kennis van theoretische begrippen rondom groepsdynamica &amp; begeleiden (agogiek)</a:t>
            </a:r>
          </a:p>
          <a:p>
            <a:pPr lvl="1">
              <a:buFont typeface="Courier New" panose="02070309020205020404" pitchFamily="49" charset="0"/>
              <a:buChar char="o"/>
            </a:pPr>
            <a:r>
              <a:rPr lang="nl-NL" sz="1500" dirty="0"/>
              <a:t> Toepassen van theorie in de praktijk/ oefenen met begeleidingsstijlen &amp; observeren </a:t>
            </a:r>
            <a:br>
              <a:rPr lang="nl-NL" sz="1500" dirty="0"/>
            </a:br>
            <a:r>
              <a:rPr lang="nl-NL" sz="1500" dirty="0"/>
              <a:t> groepsdynamica</a:t>
            </a:r>
          </a:p>
          <a:p>
            <a:pPr lvl="1">
              <a:buFont typeface="Courier New" panose="02070309020205020404" pitchFamily="49" charset="0"/>
              <a:buChar char="o"/>
            </a:pPr>
            <a:r>
              <a:rPr lang="nl-NL" dirty="0"/>
              <a:t>Tijdpad</a:t>
            </a:r>
          </a:p>
          <a:p>
            <a:pPr lvl="1">
              <a:buFont typeface="Courier New" panose="02070309020205020404" pitchFamily="49" charset="0"/>
              <a:buChar char="o"/>
            </a:pPr>
            <a:r>
              <a:rPr lang="nl-NL" sz="1500" dirty="0"/>
              <a:t>2 periodes, om de week 1½ uur les</a:t>
            </a:r>
          </a:p>
          <a:p>
            <a:pPr lvl="1">
              <a:buFont typeface="Courier New" panose="02070309020205020404" pitchFamily="49" charset="0"/>
              <a:buChar char="o"/>
            </a:pPr>
            <a:r>
              <a:rPr lang="nl-NL" sz="1500" dirty="0"/>
              <a:t> Periode 3 BPV toets </a:t>
            </a:r>
            <a:r>
              <a:rPr lang="nl-NL" sz="1500" b="1" u="sng" dirty="0"/>
              <a:t>deel A</a:t>
            </a:r>
          </a:p>
          <a:p>
            <a:pPr lvl="1">
              <a:buFont typeface="Courier New" panose="02070309020205020404" pitchFamily="49" charset="0"/>
              <a:buChar char="o"/>
            </a:pPr>
            <a:r>
              <a:rPr lang="nl-NL" sz="1500" dirty="0"/>
              <a:t> </a:t>
            </a:r>
            <a:r>
              <a:rPr lang="nl-NL" sz="1500" dirty="0">
                <a:solidFill>
                  <a:schemeClr val="bg2">
                    <a:lumMod val="50000"/>
                  </a:schemeClr>
                </a:solidFill>
              </a:rPr>
              <a:t>Periode 4 BPV toets </a:t>
            </a:r>
            <a:r>
              <a:rPr lang="nl-NL" sz="1500" b="1" u="sng" dirty="0">
                <a:solidFill>
                  <a:schemeClr val="bg2">
                    <a:lumMod val="50000"/>
                  </a:schemeClr>
                </a:solidFill>
              </a:rPr>
              <a:t>deel B</a:t>
            </a:r>
            <a:r>
              <a:rPr lang="nl-NL" sz="1500" dirty="0">
                <a:solidFill>
                  <a:schemeClr val="bg2">
                    <a:lumMod val="50000"/>
                  </a:schemeClr>
                </a:solidFill>
              </a:rPr>
              <a:t> </a:t>
            </a:r>
          </a:p>
          <a:p>
            <a:pPr>
              <a:buFont typeface="Courier New" panose="02070309020205020404" pitchFamily="49" charset="0"/>
              <a:buChar char="o"/>
            </a:pPr>
            <a:r>
              <a:rPr lang="nl-NL" dirty="0"/>
              <a:t> Opdrachten</a:t>
            </a:r>
          </a:p>
          <a:p>
            <a:pPr lvl="1">
              <a:buFont typeface="Courier New" panose="02070309020205020404" pitchFamily="49" charset="0"/>
              <a:buChar char="o"/>
            </a:pPr>
            <a:r>
              <a:rPr lang="nl-NL" dirty="0"/>
              <a:t> </a:t>
            </a:r>
            <a:r>
              <a:rPr lang="nl-NL" sz="1500" dirty="0"/>
              <a:t>Tijdens de lessen </a:t>
            </a:r>
          </a:p>
          <a:p>
            <a:pPr lvl="1">
              <a:buFont typeface="Courier New" panose="02070309020205020404" pitchFamily="49" charset="0"/>
              <a:buChar char="o"/>
            </a:pPr>
            <a:r>
              <a:rPr lang="nl-NL" sz="1500" dirty="0"/>
              <a:t> Thuisstudie (lezen, bekijken, luisteren, opzoeken)</a:t>
            </a:r>
          </a:p>
          <a:p>
            <a:pPr>
              <a:buFont typeface="Courier New" panose="02070309020205020404" pitchFamily="49" charset="0"/>
              <a:buChar char="o"/>
            </a:pPr>
            <a:r>
              <a:rPr lang="nl-NL" dirty="0"/>
              <a:t> Eindresultaat</a:t>
            </a:r>
          </a:p>
          <a:p>
            <a:pPr lvl="1">
              <a:buFont typeface="Courier New" panose="02070309020205020404" pitchFamily="49" charset="0"/>
              <a:buChar char="o"/>
            </a:pPr>
            <a:r>
              <a:rPr lang="nl-NL" sz="1500" dirty="0"/>
              <a:t>Kennis over de groepsdynamica</a:t>
            </a:r>
          </a:p>
          <a:p>
            <a:pPr lvl="1">
              <a:buFont typeface="Courier New" panose="02070309020205020404" pitchFamily="49" charset="0"/>
              <a:buChar char="o"/>
            </a:pPr>
            <a:r>
              <a:rPr lang="nl-NL" sz="1500" dirty="0"/>
              <a:t>Kennis over begeleiden en beïnvloeden van groepen </a:t>
            </a:r>
          </a:p>
          <a:p>
            <a:pPr lvl="1">
              <a:buFont typeface="Courier New" panose="02070309020205020404" pitchFamily="49" charset="0"/>
              <a:buChar char="o"/>
            </a:pPr>
            <a:r>
              <a:rPr lang="nl-NL" sz="1500" dirty="0"/>
              <a:t>Kennis over het creëren van een veilig groepsklimaat </a:t>
            </a:r>
          </a:p>
          <a:p>
            <a:pPr marL="342900" lvl="1" indent="0">
              <a:buNone/>
            </a:pPr>
            <a:endParaRPr lang="nl-NL" sz="1500" dirty="0"/>
          </a:p>
          <a:p>
            <a:pPr>
              <a:buFont typeface="Courier New" panose="02070309020205020404" pitchFamily="49" charset="0"/>
              <a:buChar char="o"/>
            </a:pPr>
            <a:endParaRPr lang="nl-NL" dirty="0"/>
          </a:p>
        </p:txBody>
      </p:sp>
    </p:spTree>
    <p:extLst>
      <p:ext uri="{BB962C8B-B14F-4D97-AF65-F5344CB8AC3E}">
        <p14:creationId xmlns:p14="http://schemas.microsoft.com/office/powerpoint/2010/main" val="306900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400" dirty="0"/>
              <a:t>Stand up! </a:t>
            </a:r>
          </a:p>
        </p:txBody>
      </p:sp>
      <p:pic>
        <p:nvPicPr>
          <p:cNvPr id="3074" name="Picture 2" descr="Animation Love GIF by Tony Babel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
            <a:ext cx="4283968" cy="3212977"/>
          </a:xfrm>
          <a:prstGeom prst="rect">
            <a:avLst/>
          </a:prstGeom>
          <a:noFill/>
          <a:extLst>
            <a:ext uri="{909E8E84-426E-40DD-AFC4-6F175D3DCCD1}">
              <a14:hiddenFill xmlns:a14="http://schemas.microsoft.com/office/drawing/2010/main">
                <a:solidFill>
                  <a:srgbClr val="FFFFFF"/>
                </a:solidFill>
              </a14:hiddenFill>
            </a:ext>
          </a:extLst>
        </p:spPr>
      </p:pic>
      <p:sp>
        <p:nvSpPr>
          <p:cNvPr id="5" name="Afgeronde rechthoek 4"/>
          <p:cNvSpPr/>
          <p:nvPr/>
        </p:nvSpPr>
        <p:spPr>
          <a:xfrm>
            <a:off x="2284944" y="3036160"/>
            <a:ext cx="6768000" cy="360000"/>
          </a:xfrm>
          <a:prstGeom prst="round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15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Wie was of is jouw beste groepsbegeleider (agoog)? </a:t>
            </a:r>
            <a:endParaRPr lang="nl-NL" sz="75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Afgeronde rechthoek 5"/>
          <p:cNvSpPr/>
          <p:nvPr/>
        </p:nvSpPr>
        <p:spPr>
          <a:xfrm>
            <a:off x="2284945" y="3688622"/>
            <a:ext cx="6763383" cy="360000"/>
          </a:xfrm>
          <a:prstGeom prst="roundRect">
            <a:avLst/>
          </a:prstGeom>
          <a:solidFill>
            <a:schemeClr val="accent1">
              <a:lumMod val="40000"/>
              <a:lumOff val="60000"/>
            </a:schemeClr>
          </a:solidFill>
          <a:ln>
            <a:solidFill>
              <a:schemeClr val="accent1">
                <a:lumMod val="40000"/>
                <a:lumOff val="60000"/>
              </a:schemeClr>
            </a:solidFill>
          </a:ln>
        </p:spPr>
        <p:style>
          <a:lnRef idx="1">
            <a:schemeClr val="accent2"/>
          </a:lnRef>
          <a:fillRef idx="3">
            <a:schemeClr val="accent2"/>
          </a:fillRef>
          <a:effectRef idx="2">
            <a:schemeClr val="accent2"/>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1500" dirty="0">
                <a:solidFill>
                  <a:srgbClr val="262626"/>
                </a:solidFill>
                <a:latin typeface="Arial Rounded MT Bold" panose="020F0704030504030204" pitchFamily="34" charset="0"/>
                <a:ea typeface="Calibri" panose="020F0502020204030204" pitchFamily="34" charset="0"/>
                <a:cs typeface="Times New Roman" panose="02020603050405020304" pitchFamily="18" charset="0"/>
              </a:rPr>
              <a:t>Welke eigenschappen bezit deze persoon?</a:t>
            </a:r>
            <a:endParaRPr lang="nl-NL" sz="75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Afgeronde rechthoek 6"/>
          <p:cNvSpPr/>
          <p:nvPr/>
        </p:nvSpPr>
        <p:spPr>
          <a:xfrm>
            <a:off x="2284945" y="4341562"/>
            <a:ext cx="6763383" cy="488472"/>
          </a:xfrm>
          <a:prstGeom prst="roundRect">
            <a:avLst/>
          </a:prstGeom>
          <a:solidFill>
            <a:srgbClr val="002060"/>
          </a:solidFill>
          <a:ln>
            <a:solidFill>
              <a:srgbClr val="00206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15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Wat zijn onwenselijke of slechte eigenschappen voor een groepsbegeleider?</a:t>
            </a:r>
            <a:endParaRPr lang="nl-NL" sz="75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Afgeronde rechthoek 7"/>
          <p:cNvSpPr/>
          <p:nvPr/>
        </p:nvSpPr>
        <p:spPr>
          <a:xfrm>
            <a:off x="2284945" y="5013216"/>
            <a:ext cx="6768000" cy="360000"/>
          </a:xfrm>
          <a:prstGeom prst="roundRect">
            <a:avLst/>
          </a:prstGeom>
          <a:solidFill>
            <a:srgbClr val="00B0F0"/>
          </a:solidFill>
          <a:ln>
            <a:solidFill>
              <a:srgbClr val="00B0F0"/>
            </a:solidFill>
          </a:ln>
        </p:spPr>
        <p:style>
          <a:lnRef idx="1">
            <a:schemeClr val="accent6"/>
          </a:lnRef>
          <a:fillRef idx="3">
            <a:schemeClr val="accent6"/>
          </a:fillRef>
          <a:effectRef idx="2">
            <a:schemeClr val="accent6"/>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defTabSz="685800">
              <a:lnSpc>
                <a:spcPct val="107000"/>
              </a:lnSpc>
              <a:spcAft>
                <a:spcPts val="600"/>
              </a:spcAft>
            </a:pPr>
            <a:r>
              <a:rPr lang="nl-NL" sz="1500" dirty="0">
                <a:solidFill>
                  <a:prstClr val="white"/>
                </a:solidFill>
                <a:latin typeface="Arial Rounded MT Bold" panose="020F0704030504030204" pitchFamily="34" charset="0"/>
                <a:ea typeface="Calibri" panose="020F0502020204030204" pitchFamily="34" charset="0"/>
                <a:cs typeface="Times New Roman" panose="02020603050405020304" pitchFamily="18" charset="0"/>
              </a:rPr>
              <a:t>Ben jij al een begeleider van groepen?</a:t>
            </a:r>
            <a:endParaRPr lang="nl-NL" sz="75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02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606B0-74EC-4FB8-BC10-44E9B30F501C}"/>
              </a:ext>
            </a:extLst>
          </p:cNvPr>
          <p:cNvSpPr>
            <a:spLocks noGrp="1"/>
          </p:cNvSpPr>
          <p:nvPr>
            <p:ph type="title"/>
          </p:nvPr>
        </p:nvSpPr>
        <p:spPr/>
        <p:txBody>
          <a:bodyPr/>
          <a:lstStyle/>
          <a:p>
            <a:r>
              <a:rPr lang="nl-NL" dirty="0"/>
              <a:t>Het begeleiden van groepen </a:t>
            </a:r>
          </a:p>
        </p:txBody>
      </p:sp>
      <p:pic>
        <p:nvPicPr>
          <p:cNvPr id="3074" name="Picture 2" descr="11 Groepsdynamica: Modellen en Tips | Blankestijn &amp;amp; Partners">
            <a:extLst>
              <a:ext uri="{FF2B5EF4-FFF2-40B4-BE49-F238E27FC236}">
                <a16:creationId xmlns:a16="http://schemas.microsoft.com/office/drawing/2014/main" id="{44C2EE97-8DB3-4A32-B1E7-91CB08E561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9077" y="1812858"/>
            <a:ext cx="9048750"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17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Onderzoek naar groepsdynamica</a:t>
            </a:r>
          </a:p>
        </p:txBody>
      </p:sp>
      <p:sp>
        <p:nvSpPr>
          <p:cNvPr id="7" name="AutoShape 8" descr="Groups of people cartoon - Download Free Vectors, Clipart Graphics &amp; Vector  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4" name="Tijdelijke aanduiding voor inhoud 2">
            <a:hlinkClick r:id="rId4"/>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2154212" y="1556793"/>
            <a:ext cx="4721836" cy="2880320"/>
          </a:xfrm>
          <a:prstGeom prst="rect">
            <a:avLst/>
          </a:prstGeom>
        </p:spPr>
      </p:pic>
      <p:pic>
        <p:nvPicPr>
          <p:cNvPr id="9" name="y-PvBo75PDo"/>
          <p:cNvPicPr>
            <a:picLocks noRot="1" noChangeAspect="1"/>
          </p:cNvPicPr>
          <p:nvPr>
            <a:videoFile r:link="rId1"/>
          </p:nvPr>
        </p:nvPicPr>
        <p:blipFill>
          <a:blip r:embed="rId6"/>
          <a:stretch>
            <a:fillRect/>
          </a:stretch>
        </p:blipFill>
        <p:spPr>
          <a:xfrm>
            <a:off x="6428909" y="4468234"/>
            <a:ext cx="4248472" cy="2389766"/>
          </a:xfrm>
          <a:prstGeom prst="rect">
            <a:avLst/>
          </a:prstGeom>
        </p:spPr>
      </p:pic>
      <p:pic>
        <p:nvPicPr>
          <p:cNvPr id="4110" name="Picture 14" descr="Monkey Eating GIF by Petter Pentilä - Find &amp; Share on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411269"/>
            <a:ext cx="6336704" cy="475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3CE81-F9F0-410F-A83D-F73A20FB1872}"/>
              </a:ext>
            </a:extLst>
          </p:cNvPr>
          <p:cNvSpPr>
            <a:spLocks noGrp="1"/>
          </p:cNvSpPr>
          <p:nvPr>
            <p:ph type="title"/>
          </p:nvPr>
        </p:nvSpPr>
        <p:spPr/>
        <p:txBody>
          <a:bodyPr/>
          <a:lstStyle/>
          <a:p>
            <a:r>
              <a:rPr lang="nl-NL" dirty="0"/>
              <a:t>Terugblik Periode 2 </a:t>
            </a:r>
            <a:r>
              <a:rPr lang="nl-NL" sz="2400" dirty="0">
                <a:solidFill>
                  <a:schemeClr val="tx1"/>
                </a:solidFill>
              </a:rPr>
              <a:t>Diversiteit in groepen?! </a:t>
            </a:r>
            <a:endParaRPr lang="nl-NL" dirty="0">
              <a:solidFill>
                <a:schemeClr val="tx1"/>
              </a:solidFill>
            </a:endParaRPr>
          </a:p>
        </p:txBody>
      </p:sp>
      <p:pic>
        <p:nvPicPr>
          <p:cNvPr id="1026" name="Picture 2" descr="Exactitudes — V2_Lab for the Unstable Media">
            <a:extLst>
              <a:ext uri="{FF2B5EF4-FFF2-40B4-BE49-F238E27FC236}">
                <a16:creationId xmlns:a16="http://schemas.microsoft.com/office/drawing/2014/main" id="{E15CC666-0DA4-4AD7-934C-E7B2F8905B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961433"/>
            <a:ext cx="3263502" cy="4351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ctitudes commando&amp;#39;s - NRC">
            <a:extLst>
              <a:ext uri="{FF2B5EF4-FFF2-40B4-BE49-F238E27FC236}">
                <a16:creationId xmlns:a16="http://schemas.microsoft.com/office/drawing/2014/main" id="{123FA9AB-E0E0-47A5-9A02-2D81DD4D6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534" y="1842757"/>
            <a:ext cx="3355284" cy="4576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ctie - Exactitudes">
            <a:extLst>
              <a:ext uri="{FF2B5EF4-FFF2-40B4-BE49-F238E27FC236}">
                <a16:creationId xmlns:a16="http://schemas.microsoft.com/office/drawing/2014/main" id="{B011F57C-6B8E-4C5B-B064-6CFA74B332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2123" y="1945875"/>
            <a:ext cx="3355285" cy="447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4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C5B26-9FAF-4EBD-B3A4-BC75A96048B1}"/>
              </a:ext>
            </a:extLst>
          </p:cNvPr>
          <p:cNvSpPr>
            <a:spLocks noGrp="1"/>
          </p:cNvSpPr>
          <p:nvPr>
            <p:ph type="title"/>
          </p:nvPr>
        </p:nvSpPr>
        <p:spPr>
          <a:xfrm>
            <a:off x="838200" y="720792"/>
            <a:ext cx="10515600" cy="724204"/>
          </a:xfrm>
        </p:spPr>
        <p:txBody>
          <a:bodyPr anchor="t">
            <a:normAutofit/>
          </a:bodyPr>
          <a:lstStyle/>
          <a:p>
            <a:r>
              <a:rPr lang="nl-NL" dirty="0"/>
              <a:t>Wat maakt een groep een groep? </a:t>
            </a:r>
          </a:p>
        </p:txBody>
      </p:sp>
      <p:pic>
        <p:nvPicPr>
          <p:cNvPr id="2050" name="Picture 2" descr="In een positieve groep krijgen kinderen de ruimte om de rol te vervullen die bij ze past">
            <a:extLst>
              <a:ext uri="{FF2B5EF4-FFF2-40B4-BE49-F238E27FC236}">
                <a16:creationId xmlns:a16="http://schemas.microsoft.com/office/drawing/2014/main" id="{C0DF51E5-3D4E-45D2-8E83-5062949AE6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67" b="27040"/>
          <a:stretch/>
        </p:blipFill>
        <p:spPr bwMode="auto">
          <a:xfrm>
            <a:off x="838200" y="2024400"/>
            <a:ext cx="10515600" cy="435133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337803"/>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lnSpc>
            <a:spcPts val="3000"/>
          </a:lnSpc>
          <a:defRPr sz="2800" b="0" dirty="0" smtClean="0">
            <a:solidFill>
              <a:schemeClr val="tx1"/>
            </a:solidFill>
          </a:defRPr>
        </a:defPPr>
      </a:lstStyle>
    </a:txDef>
  </a:objectDefaults>
  <a:extraClrSchemeLst/>
  <a:extLst>
    <a:ext uri="{05A4C25C-085E-4340-85A3-A5531E510DB2}">
      <thm15:themeFamily xmlns:thm15="http://schemas.microsoft.com/office/thememl/2012/main" name="Powerpoint_Da Vinci WWJAV 2020.pptx" id="{37637FA6-B946-4B3A-B150-C3ABA2DB75F0}" vid="{B58BCFEB-D656-4C85-B399-4AB7F41951D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TotalTime>
  <Words>804</Words>
  <Application>Microsoft Office PowerPoint</Application>
  <PresentationFormat>Breedbeeld</PresentationFormat>
  <Paragraphs>113</Paragraphs>
  <Slides>16</Slides>
  <Notes>11</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16</vt:i4>
      </vt:variant>
    </vt:vector>
  </HeadingPairs>
  <TitlesOfParts>
    <vt:vector size="26" baseType="lpstr">
      <vt:lpstr>Arial</vt:lpstr>
      <vt:lpstr>Arial</vt:lpstr>
      <vt:lpstr>Arial Rounded MT Bold</vt:lpstr>
      <vt:lpstr>Calibri</vt:lpstr>
      <vt:lpstr>Calibri Light</vt:lpstr>
      <vt:lpstr>Candara</vt:lpstr>
      <vt:lpstr>Cardenio Modern</vt:lpstr>
      <vt:lpstr>Courier New</vt:lpstr>
      <vt:lpstr>Trebuchet MS</vt:lpstr>
      <vt:lpstr>1_Kantoorthema</vt:lpstr>
      <vt:lpstr>Pedagogiek | groepsdynamica  periode 3 &amp; 4  </vt:lpstr>
      <vt:lpstr>PowerPoint-presentatie</vt:lpstr>
      <vt:lpstr>Vandaag doen </vt:lpstr>
      <vt:lpstr>De lessen &amp; toetsing</vt:lpstr>
      <vt:lpstr>Stand up! </vt:lpstr>
      <vt:lpstr>Het begeleiden van groepen </vt:lpstr>
      <vt:lpstr>Onderzoek naar groepsdynamica</vt:lpstr>
      <vt:lpstr>Terugblik Periode 2 Diversiteit in groepen?! </vt:lpstr>
      <vt:lpstr>Wat maakt een groep een groep? </vt:lpstr>
      <vt:lpstr>Van hoeveel groepen ben jij lid? </vt:lpstr>
      <vt:lpstr>Groepsgedrag </vt:lpstr>
      <vt:lpstr>Groepsdynamica  de levensloop van een groep</vt:lpstr>
      <vt:lpstr>De groep &amp; groepskarakteristieken</vt:lpstr>
      <vt:lpstr>Kijken </vt:lpstr>
      <vt:lpstr>We gaan samen leren wat een groep is en hoe jij deze effectief kunt begeleiden! </vt:lpstr>
      <vt:lpstr>What’s your take away?</vt:lpstr>
    </vt:vector>
  </TitlesOfParts>
  <Company>Kien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Pedagogiek | groepsdynamica periode 3</dc:title>
  <dc:creator>Muriëlle Snijders (SMU)</dc:creator>
  <cp:keywords>Pedagogiek</cp:keywords>
  <cp:lastModifiedBy>Muriëlle Snijders</cp:lastModifiedBy>
  <cp:revision>15</cp:revision>
  <dcterms:created xsi:type="dcterms:W3CDTF">2020-12-01T19:46:31Z</dcterms:created>
  <dcterms:modified xsi:type="dcterms:W3CDTF">2022-02-04T11:37:58Z</dcterms:modified>
</cp:coreProperties>
</file>