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2" r:id="rId5"/>
    <p:sldId id="261" r:id="rId6"/>
    <p:sldId id="264" r:id="rId7"/>
    <p:sldId id="265" r:id="rId8"/>
    <p:sldId id="274" r:id="rId9"/>
    <p:sldId id="266" r:id="rId10"/>
    <p:sldId id="267" r:id="rId11"/>
    <p:sldId id="270" r:id="rId12"/>
    <p:sldId id="278" r:id="rId13"/>
    <p:sldId id="279" r:id="rId14"/>
    <p:sldId id="280" r:id="rId15"/>
    <p:sldId id="281" r:id="rId16"/>
    <p:sldId id="283" r:id="rId17"/>
    <p:sldId id="282" r:id="rId18"/>
    <p:sldId id="275" r:id="rId19"/>
    <p:sldId id="276" r:id="rId20"/>
    <p:sldId id="277" r:id="rId21"/>
    <p:sldId id="269" r:id="rId22"/>
    <p:sldId id="260" r:id="rId23"/>
    <p:sldId id="26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80657-AC08-1F85-6A2B-95F96C58647A}" v="1" dt="2020-07-13T12:12:27.6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74453" autoAdjust="0"/>
  </p:normalViewPr>
  <p:slideViewPr>
    <p:cSldViewPr snapToGrid="0" snapToObjects="1">
      <p:cViewPr varScale="1">
        <p:scale>
          <a:sx n="51" d="100"/>
          <a:sy n="51" d="100"/>
        </p:scale>
        <p:origin x="1524" y="78"/>
      </p:cViewPr>
      <p:guideLst/>
    </p:cSldViewPr>
  </p:slideViewPr>
  <p:notesTextViewPr>
    <p:cViewPr>
      <p:scale>
        <a:sx n="1" d="1"/>
        <a:sy n="1" d="1"/>
      </p:scale>
      <p:origin x="0" y="0"/>
    </p:cViewPr>
  </p:notesTextViewPr>
  <p:notesViewPr>
    <p:cSldViewPr snapToGrid="0" snapToObjects="1" showGuides="1">
      <p:cViewPr varScale="1">
        <p:scale>
          <a:sx n="139" d="100"/>
          <a:sy n="139" d="100"/>
        </p:scale>
        <p:origin x="49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D35B347-210E-D34C-9035-40FF6664A6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3257FFC-1260-214E-BE27-C5D766D3D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07D8D-2F1B-3146-B533-E539AE0B4A6C}" type="datetimeFigureOut">
              <a:rPr lang="nl-NL" smtClean="0"/>
              <a:t>13-7-2020</a:t>
            </a:fld>
            <a:endParaRPr lang="nl-NL"/>
          </a:p>
        </p:txBody>
      </p:sp>
      <p:sp>
        <p:nvSpPr>
          <p:cNvPr id="4" name="Tijdelijke aanduiding voor voettekst 3">
            <a:extLst>
              <a:ext uri="{FF2B5EF4-FFF2-40B4-BE49-F238E27FC236}">
                <a16:creationId xmlns:a16="http://schemas.microsoft.com/office/drawing/2014/main" id="{A636B99D-5F65-2242-8D89-C7D420872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C9FD6FA-EB16-954E-B3E3-07AEE876A5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623DD-2DB5-5846-92AF-05294435683B}" type="slidenum">
              <a:rPr lang="nl-NL" smtClean="0"/>
              <a:t>‹nr.›</a:t>
            </a:fld>
            <a:endParaRPr lang="nl-NL"/>
          </a:p>
        </p:txBody>
      </p:sp>
    </p:spTree>
    <p:extLst>
      <p:ext uri="{BB962C8B-B14F-4D97-AF65-F5344CB8AC3E}">
        <p14:creationId xmlns:p14="http://schemas.microsoft.com/office/powerpoint/2010/main" val="81425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E3712-2EDE-4B8F-9783-B265CCC85C26}" type="datetimeFigureOut">
              <a:rPr lang="nl-NL" smtClean="0"/>
              <a:t>13-7-2020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B909F-31EB-4CE3-9E57-7C4D97E82D24}" type="slidenum">
              <a:rPr lang="nl-NL" smtClean="0"/>
              <a:t>‹nr.›</a:t>
            </a:fld>
            <a:endParaRPr lang="nl-NL"/>
          </a:p>
        </p:txBody>
      </p:sp>
    </p:spTree>
    <p:extLst>
      <p:ext uri="{BB962C8B-B14F-4D97-AF65-F5344CB8AC3E}">
        <p14:creationId xmlns:p14="http://schemas.microsoft.com/office/powerpoint/2010/main" val="315685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3</a:t>
            </a:fld>
            <a:endParaRPr lang="nl-NL"/>
          </a:p>
        </p:txBody>
      </p:sp>
    </p:spTree>
    <p:extLst>
      <p:ext uri="{BB962C8B-B14F-4D97-AF65-F5344CB8AC3E}">
        <p14:creationId xmlns:p14="http://schemas.microsoft.com/office/powerpoint/2010/main" val="5396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4</a:t>
            </a:fld>
            <a:endParaRPr lang="nl-NL"/>
          </a:p>
        </p:txBody>
      </p:sp>
    </p:spTree>
    <p:extLst>
      <p:ext uri="{BB962C8B-B14F-4D97-AF65-F5344CB8AC3E}">
        <p14:creationId xmlns:p14="http://schemas.microsoft.com/office/powerpoint/2010/main" val="212135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Schoppen, bijten, krabben</a:t>
            </a:r>
            <a:r>
              <a:rPr lang="nl-NL" baseline="0" dirty="0"/>
              <a:t> en schelden. Agressie hoort bij de normale ontwikkeling maar een kind moet zelfcontrole leren.</a:t>
            </a:r>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6</a:t>
            </a:fld>
            <a:endParaRPr lang="nl-NL"/>
          </a:p>
        </p:txBody>
      </p:sp>
    </p:spTree>
    <p:extLst>
      <p:ext uri="{BB962C8B-B14F-4D97-AF65-F5344CB8AC3E}">
        <p14:creationId xmlns:p14="http://schemas.microsoft.com/office/powerpoint/2010/main" val="380683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kind: ontbreken van vaardigheden,</a:t>
            </a:r>
            <a:r>
              <a:rPr lang="nl-NL" baseline="0" dirty="0"/>
              <a:t> onvermogen! Het is iets wat het kind bezighoudt. Agressieve kinderen zijn vaak bange of onzekere kinderen. Ze hebben je steun nodig!</a:t>
            </a:r>
          </a:p>
          <a:p>
            <a:r>
              <a:rPr lang="nl-NL" baseline="0" dirty="0"/>
              <a:t>Bij opvoeder: Zorg voor heldere regels, een duidelijke grens en wees consequent.  </a:t>
            </a:r>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7</a:t>
            </a:fld>
            <a:endParaRPr lang="nl-NL"/>
          </a:p>
        </p:txBody>
      </p:sp>
    </p:spTree>
    <p:extLst>
      <p:ext uri="{BB962C8B-B14F-4D97-AF65-F5344CB8AC3E}">
        <p14:creationId xmlns:p14="http://schemas.microsoft.com/office/powerpoint/2010/main" val="257991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8</a:t>
            </a:fld>
            <a:endParaRPr lang="nl-NL"/>
          </a:p>
        </p:txBody>
      </p:sp>
    </p:spTree>
    <p:extLst>
      <p:ext uri="{BB962C8B-B14F-4D97-AF65-F5344CB8AC3E}">
        <p14:creationId xmlns:p14="http://schemas.microsoft.com/office/powerpoint/2010/main" val="341876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10</a:t>
            </a:fld>
            <a:endParaRPr lang="nl-NL"/>
          </a:p>
        </p:txBody>
      </p:sp>
    </p:spTree>
    <p:extLst>
      <p:ext uri="{BB962C8B-B14F-4D97-AF65-F5344CB8AC3E}">
        <p14:creationId xmlns:p14="http://schemas.microsoft.com/office/powerpoint/2010/main" val="309475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D6B909F-31EB-4CE3-9E57-7C4D97E82D24}" type="slidenum">
              <a:rPr lang="nl-NL" smtClean="0"/>
              <a:t>18</a:t>
            </a:fld>
            <a:endParaRPr lang="nl-NL"/>
          </a:p>
        </p:txBody>
      </p:sp>
    </p:spTree>
    <p:extLst>
      <p:ext uri="{BB962C8B-B14F-4D97-AF65-F5344CB8AC3E}">
        <p14:creationId xmlns:p14="http://schemas.microsoft.com/office/powerpoint/2010/main" val="1729116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a:t>
            </a:r>
            <a:br>
              <a:rPr lang="nl-NL" dirty="0"/>
            </a:br>
            <a:r>
              <a:rPr lang="nl-NL" dirty="0"/>
              <a:t>VAN DEZE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292277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eidingsslid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SCHEIDINGS-</a:t>
            </a:r>
            <a:br>
              <a:rPr lang="nl-NL" dirty="0"/>
            </a:br>
            <a:r>
              <a:rPr lang="nl-NL" dirty="0"/>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360436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eidings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SCHEIDINGS-</a:t>
            </a:r>
            <a:br>
              <a:rPr lang="nl-NL" dirty="0"/>
            </a:br>
            <a:r>
              <a:rPr lang="nl-NL" dirty="0"/>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9446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houdsopgav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INHOUDSOPGAVE</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10515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dirty="0"/>
              <a:t>Klikken om een hoofdstuk toe te voegen</a:t>
            </a:r>
          </a:p>
          <a:p>
            <a:pPr lvl="0"/>
            <a:endParaRPr lang="nl-NL" dirty="0"/>
          </a:p>
          <a:p>
            <a:pPr lvl="0"/>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29790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83456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9192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pagina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05354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pagina 2-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6716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ina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596122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ina 3-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0181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ina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275850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a:t>
            </a:r>
            <a:br>
              <a:rPr lang="nl-NL" dirty="0"/>
            </a:br>
            <a:r>
              <a:rPr lang="nl-NL" dirty="0"/>
              <a:t>VAN DEZE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19926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ina 4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104"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370015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ina 4-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130550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ina 4-z.logo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295"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95799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ina 5">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199" y="2024400"/>
            <a:ext cx="7213375"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3A78D"/>
              </a:buClr>
              <a:buSzTx/>
              <a:buFontTx/>
              <a:buNone/>
              <a:tabLst/>
              <a:defRPr/>
            </a:lvl1pPr>
          </a:lstStyle>
          <a:p>
            <a:pPr lvl="0"/>
            <a:r>
              <a:rPr lang="nl-NL" dirty="0"/>
              <a:t>Klikken om een tekst toe te voegen</a:t>
            </a:r>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15" name="Tijdelijke aanduiding voor afbeelding 14">
            <a:extLst>
              <a:ext uri="{FF2B5EF4-FFF2-40B4-BE49-F238E27FC236}">
                <a16:creationId xmlns:a16="http://schemas.microsoft.com/office/drawing/2014/main" id="{6080A32B-699B-654D-86D4-99260E819482}"/>
              </a:ext>
            </a:extLst>
          </p:cNvPr>
          <p:cNvSpPr>
            <a:spLocks noGrp="1"/>
          </p:cNvSpPr>
          <p:nvPr>
            <p:ph type="pic" sz="quarter" idx="11"/>
          </p:nvPr>
        </p:nvSpPr>
        <p:spPr>
          <a:xfrm>
            <a:off x="8533472" y="2097087"/>
            <a:ext cx="2952525" cy="295252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66497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ina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7528965"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dirty="0"/>
              <a:t>Klikken om een hoofdstuk toe te voegen</a:t>
            </a:r>
          </a:p>
          <a:p>
            <a:pPr lvl="0"/>
            <a:endParaRPr lang="nl-NL" dirty="0"/>
          </a:p>
          <a:p>
            <a:pPr lvl="0"/>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jdelijke aanduiding voor afbeelding 6">
            <a:extLst>
              <a:ext uri="{FF2B5EF4-FFF2-40B4-BE49-F238E27FC236}">
                <a16:creationId xmlns:a16="http://schemas.microsoft.com/office/drawing/2014/main" id="{7A2361DE-0582-854E-A23F-68DE3F4F1FEF}"/>
              </a:ext>
            </a:extLst>
          </p:cNvPr>
          <p:cNvSpPr>
            <a:spLocks noGrp="1"/>
          </p:cNvSpPr>
          <p:nvPr>
            <p:ph type="pic" sz="quarter" idx="10"/>
          </p:nvPr>
        </p:nvSpPr>
        <p:spPr>
          <a:xfrm>
            <a:off x="10153651" y="2097088"/>
            <a:ext cx="1331912" cy="1331912"/>
          </a:xfrm>
          <a:prstGeom prst="rect">
            <a:avLst/>
          </a:prstGeom>
        </p:spPr>
        <p:txBody>
          <a:bodyPr/>
          <a:lstStyle>
            <a:lvl1pPr>
              <a:defRPr sz="1000"/>
            </a:lvl1pPr>
          </a:lstStyle>
          <a:p>
            <a:r>
              <a:rPr lang="nl-NL"/>
              <a:t>Klik op het pictogram als u een afbeelding wilt toevoegen</a:t>
            </a:r>
            <a:endParaRPr lang="nl-NL" dirty="0"/>
          </a:p>
        </p:txBody>
      </p:sp>
      <p:sp>
        <p:nvSpPr>
          <p:cNvPr id="20" name="Tijdelijke aanduiding voor afbeelding 6">
            <a:extLst>
              <a:ext uri="{FF2B5EF4-FFF2-40B4-BE49-F238E27FC236}">
                <a16:creationId xmlns:a16="http://schemas.microsoft.com/office/drawing/2014/main" id="{C266A8C7-13DC-4848-B9DA-7A2A842A1686}"/>
              </a:ext>
            </a:extLst>
          </p:cNvPr>
          <p:cNvSpPr>
            <a:spLocks noGrp="1"/>
          </p:cNvSpPr>
          <p:nvPr>
            <p:ph type="pic" sz="quarter" idx="11"/>
          </p:nvPr>
        </p:nvSpPr>
        <p:spPr>
          <a:xfrm>
            <a:off x="8668612" y="2097088"/>
            <a:ext cx="1331912" cy="1331912"/>
          </a:xfrm>
          <a:prstGeom prst="rect">
            <a:avLst/>
          </a:prstGeom>
        </p:spPr>
        <p:txBody>
          <a:bodyPr/>
          <a:lstStyle>
            <a:lvl1pPr>
              <a:defRPr sz="1000"/>
            </a:lvl1pPr>
          </a:lstStyle>
          <a:p>
            <a:r>
              <a:rPr lang="nl-NL"/>
              <a:t>Klik op het pictogram als u een afbeelding wilt toevoegen</a:t>
            </a:r>
            <a:endParaRPr lang="nl-NL" dirty="0"/>
          </a:p>
        </p:txBody>
      </p:sp>
      <p:sp>
        <p:nvSpPr>
          <p:cNvPr id="21" name="Tijdelijke aanduiding voor afbeelding 6">
            <a:extLst>
              <a:ext uri="{FF2B5EF4-FFF2-40B4-BE49-F238E27FC236}">
                <a16:creationId xmlns:a16="http://schemas.microsoft.com/office/drawing/2014/main" id="{0D582A28-9316-4E4A-9D19-84226F06D447}"/>
              </a:ext>
            </a:extLst>
          </p:cNvPr>
          <p:cNvSpPr>
            <a:spLocks noGrp="1"/>
          </p:cNvSpPr>
          <p:nvPr>
            <p:ph type="pic" sz="quarter" idx="12"/>
          </p:nvPr>
        </p:nvSpPr>
        <p:spPr>
          <a:xfrm>
            <a:off x="10153651" y="3568377"/>
            <a:ext cx="1331912" cy="1331912"/>
          </a:xfrm>
          <a:prstGeom prst="rect">
            <a:avLst/>
          </a:prstGeom>
        </p:spPr>
        <p:txBody>
          <a:bodyPr/>
          <a:lstStyle>
            <a:lvl1pPr>
              <a:defRPr sz="1000"/>
            </a:lvl1pPr>
          </a:lstStyle>
          <a:p>
            <a:r>
              <a:rPr lang="nl-NL"/>
              <a:t>Klik op het pictogram als u een afbeelding wilt toevoegen</a:t>
            </a:r>
            <a:endParaRPr lang="nl-NL" dirty="0"/>
          </a:p>
        </p:txBody>
      </p:sp>
      <p:sp>
        <p:nvSpPr>
          <p:cNvPr id="22" name="Tijdelijke aanduiding voor afbeelding 6">
            <a:extLst>
              <a:ext uri="{FF2B5EF4-FFF2-40B4-BE49-F238E27FC236}">
                <a16:creationId xmlns:a16="http://schemas.microsoft.com/office/drawing/2014/main" id="{994BC7C1-B4BF-D043-8893-BD696EC47D54}"/>
              </a:ext>
            </a:extLst>
          </p:cNvPr>
          <p:cNvSpPr>
            <a:spLocks noGrp="1"/>
          </p:cNvSpPr>
          <p:nvPr>
            <p:ph type="pic" sz="quarter" idx="13"/>
          </p:nvPr>
        </p:nvSpPr>
        <p:spPr>
          <a:xfrm>
            <a:off x="8668612" y="3568377"/>
            <a:ext cx="1331912" cy="1331912"/>
          </a:xfrm>
          <a:prstGeom prst="rect">
            <a:avLst/>
          </a:prstGeom>
        </p:spPr>
        <p:txBody>
          <a:bodyPr/>
          <a:lstStyle>
            <a:lvl1pPr>
              <a:defRPr sz="1000"/>
            </a:lvl1pPr>
          </a:lstStyle>
          <a:p>
            <a:r>
              <a:rPr lang="nl-NL"/>
              <a:t>Klik op het pictogram als u een afbeelding wilt toevoegen</a:t>
            </a:r>
            <a:endParaRPr lang="nl-NL" dirty="0"/>
          </a:p>
        </p:txBody>
      </p:sp>
      <p:sp>
        <p:nvSpPr>
          <p:cNvPr id="23" name="Tijdelijke aanduiding voor afbeelding 6">
            <a:extLst>
              <a:ext uri="{FF2B5EF4-FFF2-40B4-BE49-F238E27FC236}">
                <a16:creationId xmlns:a16="http://schemas.microsoft.com/office/drawing/2014/main" id="{3573C7DC-377C-9D47-BF0B-24AAAA78E396}"/>
              </a:ext>
            </a:extLst>
          </p:cNvPr>
          <p:cNvSpPr>
            <a:spLocks noGrp="1"/>
          </p:cNvSpPr>
          <p:nvPr>
            <p:ph type="pic" sz="quarter" idx="14"/>
          </p:nvPr>
        </p:nvSpPr>
        <p:spPr>
          <a:xfrm>
            <a:off x="10153651" y="5046544"/>
            <a:ext cx="1331912" cy="1331912"/>
          </a:xfrm>
          <a:prstGeom prst="rect">
            <a:avLst/>
          </a:prstGeom>
        </p:spPr>
        <p:txBody>
          <a:bodyPr/>
          <a:lstStyle>
            <a:lvl1pPr>
              <a:defRPr sz="1000"/>
            </a:lvl1pPr>
          </a:lstStyle>
          <a:p>
            <a:r>
              <a:rPr lang="nl-NL"/>
              <a:t>Klik op het pictogram als u een afbeelding wilt toevoegen</a:t>
            </a:r>
            <a:endParaRPr lang="nl-NL" dirty="0"/>
          </a:p>
        </p:txBody>
      </p:sp>
      <p:sp>
        <p:nvSpPr>
          <p:cNvPr id="24" name="Tijdelijke aanduiding voor afbeelding 6">
            <a:extLst>
              <a:ext uri="{FF2B5EF4-FFF2-40B4-BE49-F238E27FC236}">
                <a16:creationId xmlns:a16="http://schemas.microsoft.com/office/drawing/2014/main" id="{A0FF0CC3-338B-8C4B-B8FF-CBA2E4E97DDF}"/>
              </a:ext>
            </a:extLst>
          </p:cNvPr>
          <p:cNvSpPr>
            <a:spLocks noGrp="1"/>
          </p:cNvSpPr>
          <p:nvPr>
            <p:ph type="pic" sz="quarter" idx="15"/>
          </p:nvPr>
        </p:nvSpPr>
        <p:spPr>
          <a:xfrm>
            <a:off x="8668612" y="5046544"/>
            <a:ext cx="1331912" cy="1331912"/>
          </a:xfrm>
          <a:prstGeom prst="rect">
            <a:avLst/>
          </a:prstGeom>
        </p:spPr>
        <p:txBody>
          <a:bodyPr/>
          <a:lstStyle>
            <a:lvl1pPr>
              <a:defRPr sz="10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691704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al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84387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ual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spTree>
    <p:extLst>
      <p:ext uri="{BB962C8B-B14F-4D97-AF65-F5344CB8AC3E}">
        <p14:creationId xmlns:p14="http://schemas.microsoft.com/office/powerpoint/2010/main" val="544985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VIDEO</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spTree>
    <p:extLst>
      <p:ext uri="{BB962C8B-B14F-4D97-AF65-F5344CB8AC3E}">
        <p14:creationId xmlns:p14="http://schemas.microsoft.com/office/powerpoint/2010/main" val="21735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hterbla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3389448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nkJeWel">
    <p:spTree>
      <p:nvGrpSpPr>
        <p:cNvPr id="1" name=""/>
        <p:cNvGrpSpPr/>
        <p:nvPr/>
      </p:nvGrpSpPr>
      <p:grpSpPr>
        <a:xfrm>
          <a:off x="0" y="0"/>
          <a:ext cx="0" cy="0"/>
          <a:chOff x="0" y="0"/>
          <a:chExt cx="0" cy="0"/>
        </a:xfrm>
      </p:grpSpPr>
      <p:pic>
        <p:nvPicPr>
          <p:cNvPr id="3" name="Afbeelding 2" descr="Afbeelding met groen, vrouw, geparkeerd, teken&#10;&#10;Automatisch gegenereerde beschrijving">
            <a:extLst>
              <a:ext uri="{FF2B5EF4-FFF2-40B4-BE49-F238E27FC236}">
                <a16:creationId xmlns:a16="http://schemas.microsoft.com/office/drawing/2014/main" id="{9B4A1A0C-779F-1B46-AE73-3C4D0CEF7D85}"/>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70685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pic>
        <p:nvPicPr>
          <p:cNvPr id="4" name="Afbeelding 3" descr="Afbeelding met kamer, tekening&#10;&#10;Automatisch gegenereerde beschrijving">
            <a:extLst>
              <a:ext uri="{FF2B5EF4-FFF2-40B4-BE49-F238E27FC236}">
                <a16:creationId xmlns:a16="http://schemas.microsoft.com/office/drawing/2014/main" id="{3AFC20ED-5008-1D47-BF9B-25F4CB971118}"/>
              </a:ext>
            </a:extLst>
          </p:cNvPr>
          <p:cNvPicPr>
            <a:picLocks noChangeAspect="1"/>
          </p:cNvPicPr>
          <p:nvPr userDrawn="1"/>
        </p:nvPicPr>
        <p:blipFill>
          <a:blip r:embed="rId2"/>
          <a:stretch>
            <a:fillRect/>
          </a:stretch>
        </p:blipFill>
        <p:spPr>
          <a:xfrm>
            <a:off x="0" y="-1"/>
            <a:ext cx="7339476" cy="6699405"/>
          </a:xfrm>
          <a:prstGeom prst="rect">
            <a:avLst/>
          </a:prstGeom>
        </p:spPr>
      </p:pic>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33488" y="757413"/>
            <a:ext cx="5945918" cy="3398644"/>
          </a:xfrm>
        </p:spPr>
        <p:txBody>
          <a:bodyPr anchor="t"/>
          <a:lstStyle>
            <a:lvl1pPr algn="l">
              <a:lnSpc>
                <a:spcPts val="6000"/>
              </a:lnSpc>
              <a:spcBef>
                <a:spcPts val="70"/>
              </a:spcBef>
              <a:spcAft>
                <a:spcPts val="70"/>
              </a:spcAft>
              <a:defRPr sz="6000" b="1">
                <a:solidFill>
                  <a:schemeClr val="bg1"/>
                </a:solidFill>
                <a:latin typeface="Arial" panose="020B0604020202020204" pitchFamily="34" charset="0"/>
                <a:cs typeface="Arial" panose="020B0604020202020204" pitchFamily="34" charset="0"/>
              </a:defRPr>
            </a:lvl1pPr>
          </a:lstStyle>
          <a:p>
            <a:r>
              <a:rPr lang="nl-NL" dirty="0"/>
              <a:t>WELKOM,</a:t>
            </a:r>
            <a:br>
              <a:rPr lang="nl-NL" dirty="0"/>
            </a:br>
            <a:r>
              <a:rPr lang="nl-NL" dirty="0"/>
              <a:t>LEUK DAT</a:t>
            </a:r>
            <a:br>
              <a:rPr lang="nl-NL" dirty="0"/>
            </a:br>
            <a:r>
              <a:rPr lang="nl-NL" dirty="0"/>
              <a:t>JE ER BENT</a:t>
            </a:r>
          </a:p>
        </p:txBody>
      </p:sp>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7161970" y="4911484"/>
            <a:ext cx="4427723" cy="1266637"/>
          </a:xfrm>
          <a:prstGeom prst="rect">
            <a:avLst/>
          </a:prstGeom>
        </p:spPr>
      </p:pic>
    </p:spTree>
    <p:extLst>
      <p:ext uri="{BB962C8B-B14F-4D97-AF65-F5344CB8AC3E}">
        <p14:creationId xmlns:p14="http://schemas.microsoft.com/office/powerpoint/2010/main" val="372837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 VAN DE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
        <p:nvSpPr>
          <p:cNvPr id="11" name="Tijdelijke aanduiding voor tekst 2">
            <a:extLst>
              <a:ext uri="{FF2B5EF4-FFF2-40B4-BE49-F238E27FC236}">
                <a16:creationId xmlns:a16="http://schemas.microsoft.com/office/drawing/2014/main" id="{D3E29734-3030-D942-92BF-CB24B0AC9A19}"/>
              </a:ext>
            </a:extLst>
          </p:cNvPr>
          <p:cNvSpPr>
            <a:spLocks noGrp="1"/>
          </p:cNvSpPr>
          <p:nvPr>
            <p:ph type="body" idx="1" hasCustomPrompt="1"/>
          </p:nvPr>
        </p:nvSpPr>
        <p:spPr>
          <a:xfrm>
            <a:off x="849989" y="3616976"/>
            <a:ext cx="6962573" cy="1204766"/>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SUBTITEL VAN</a:t>
            </a:r>
            <a:br>
              <a:rPr lang="nl-NL" dirty="0"/>
            </a:br>
            <a:r>
              <a:rPr lang="nl-NL" dirty="0"/>
              <a:t>DEZE PRESENTATIE</a:t>
            </a:r>
          </a:p>
        </p:txBody>
      </p:sp>
      <p:pic>
        <p:nvPicPr>
          <p:cNvPr id="6" name="Afbeelding 5" descr="Afbeelding met klok&#10;&#10;Automatisch gegenereerde beschrijving">
            <a:extLst>
              <a:ext uri="{FF2B5EF4-FFF2-40B4-BE49-F238E27FC236}">
                <a16:creationId xmlns:a16="http://schemas.microsoft.com/office/drawing/2014/main" id="{55FAF3C3-0EE2-7844-B257-5F53C2A9471D}"/>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10386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E9F4B5-911D-3144-94A3-DCB2936B7E2B}"/>
              </a:ext>
            </a:extLst>
          </p:cNvPr>
          <p:cNvPicPr>
            <a:picLocks noChangeAspect="1"/>
          </p:cNvPicPr>
          <p:nvPr userDrawn="1"/>
        </p:nvPicPr>
        <p:blipFill>
          <a:blip r:embed="rId2"/>
          <a:stretch>
            <a:fillRect/>
          </a:stretch>
        </p:blipFill>
        <p:spPr>
          <a:xfrm>
            <a:off x="0" y="0"/>
            <a:ext cx="12179300" cy="5930900"/>
          </a:xfrm>
          <a:prstGeom prst="rect">
            <a:avLst/>
          </a:prstGeom>
        </p:spPr>
      </p:pic>
    </p:spTree>
    <p:extLst>
      <p:ext uri="{BB962C8B-B14F-4D97-AF65-F5344CB8AC3E}">
        <p14:creationId xmlns:p14="http://schemas.microsoft.com/office/powerpoint/2010/main" val="168913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269420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zonder 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
        <p:nvSpPr>
          <p:cNvPr id="2" name="Rechthoek 1">
            <a:extLst>
              <a:ext uri="{FF2B5EF4-FFF2-40B4-BE49-F238E27FC236}">
                <a16:creationId xmlns:a16="http://schemas.microsoft.com/office/drawing/2014/main" id="{90DFAE2F-889D-9546-AC4F-DC130CEA3481}"/>
              </a:ext>
            </a:extLst>
          </p:cNvPr>
          <p:cNvSpPr/>
          <p:nvPr userDrawn="1"/>
        </p:nvSpPr>
        <p:spPr>
          <a:xfrm>
            <a:off x="4015110" y="4798881"/>
            <a:ext cx="4076986" cy="783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2184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ar werk jij aan vandaa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C143C6F-6B89-8C45-BD36-02C2BE3EE47F}"/>
              </a:ext>
            </a:extLst>
          </p:cNvPr>
          <p:cNvPicPr>
            <a:picLocks noChangeAspect="1"/>
          </p:cNvPicPr>
          <p:nvPr userDrawn="1"/>
        </p:nvPicPr>
        <p:blipFill>
          <a:blip r:embed="rId2"/>
          <a:stretch>
            <a:fillRect/>
          </a:stretch>
        </p:blipFill>
        <p:spPr>
          <a:xfrm>
            <a:off x="2844800" y="3098800"/>
            <a:ext cx="6502400" cy="660400"/>
          </a:xfrm>
          <a:prstGeom prst="rect">
            <a:avLst/>
          </a:prstGeom>
        </p:spPr>
      </p:pic>
    </p:spTree>
    <p:extLst>
      <p:ext uri="{BB962C8B-B14F-4D97-AF65-F5344CB8AC3E}">
        <p14:creationId xmlns:p14="http://schemas.microsoft.com/office/powerpoint/2010/main" val="397621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tel 1">
            <a:extLst>
              <a:ext uri="{FF2B5EF4-FFF2-40B4-BE49-F238E27FC236}">
                <a16:creationId xmlns:a16="http://schemas.microsoft.com/office/drawing/2014/main" id="{2AF28E80-CC98-FE47-B95F-660C39BAA45D}"/>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 VAN DE</a:t>
            </a:r>
            <a:br>
              <a:rPr lang="nl-NL" dirty="0"/>
            </a:br>
            <a:r>
              <a:rPr lang="nl-NL" dirty="0"/>
              <a:t>PRESENTATIE</a:t>
            </a:r>
          </a:p>
        </p:txBody>
      </p:sp>
    </p:spTree>
    <p:extLst>
      <p:ext uri="{BB962C8B-B14F-4D97-AF65-F5344CB8AC3E}">
        <p14:creationId xmlns:p14="http://schemas.microsoft.com/office/powerpoint/2010/main" val="147210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37B3DF-2D85-BB4E-B19A-583FD4DB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4" name="Tijdelijke aanduiding voor datum 3">
            <a:extLst>
              <a:ext uri="{FF2B5EF4-FFF2-40B4-BE49-F238E27FC236}">
                <a16:creationId xmlns:a16="http://schemas.microsoft.com/office/drawing/2014/main" id="{3BB5C7E4-9719-8345-9C3F-B76F740F9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2D045-C8AC-414A-9485-435F3D53BEF7}" type="datetimeFigureOut">
              <a:rPr lang="nl-NL" smtClean="0"/>
              <a:t>13-7-2020</a:t>
            </a:fld>
            <a:endParaRPr lang="nl-NL"/>
          </a:p>
        </p:txBody>
      </p:sp>
      <p:sp>
        <p:nvSpPr>
          <p:cNvPr id="5" name="Tijdelijke aanduiding voor voettekst 4">
            <a:extLst>
              <a:ext uri="{FF2B5EF4-FFF2-40B4-BE49-F238E27FC236}">
                <a16:creationId xmlns:a16="http://schemas.microsoft.com/office/drawing/2014/main" id="{44EF3651-B5E4-244D-A832-35C14C2E5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15368D-A9FA-5142-AFAB-8A3D081BF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3ABF-3139-6446-AC9D-47F190E639E3}" type="slidenum">
              <a:rPr lang="nl-NL" smtClean="0"/>
              <a:t>‹nr.›</a:t>
            </a:fld>
            <a:endParaRPr lang="nl-NL"/>
          </a:p>
        </p:txBody>
      </p:sp>
    </p:spTree>
    <p:extLst>
      <p:ext uri="{BB962C8B-B14F-4D97-AF65-F5344CB8AC3E}">
        <p14:creationId xmlns:p14="http://schemas.microsoft.com/office/powerpoint/2010/main" val="2642836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0" r:id="rId3"/>
    <p:sldLayoutId id="2147483662" r:id="rId4"/>
    <p:sldLayoutId id="2147483675" r:id="rId5"/>
    <p:sldLayoutId id="2147483676" r:id="rId6"/>
    <p:sldLayoutId id="2147483684" r:id="rId7"/>
    <p:sldLayoutId id="2147483663" r:id="rId8"/>
    <p:sldLayoutId id="2147483678" r:id="rId9"/>
    <p:sldLayoutId id="2147483685" r:id="rId10"/>
    <p:sldLayoutId id="2147483686" r:id="rId11"/>
    <p:sldLayoutId id="2147483677" r:id="rId12"/>
    <p:sldLayoutId id="2147483650" r:id="rId13"/>
    <p:sldLayoutId id="2147483668" r:id="rId14"/>
    <p:sldLayoutId id="2147483652" r:id="rId15"/>
    <p:sldLayoutId id="2147483669" r:id="rId16"/>
    <p:sldLayoutId id="2147483664" r:id="rId17"/>
    <p:sldLayoutId id="2147483670" r:id="rId18"/>
    <p:sldLayoutId id="2147483665" r:id="rId19"/>
    <p:sldLayoutId id="2147483682" r:id="rId20"/>
    <p:sldLayoutId id="2147483671" r:id="rId21"/>
    <p:sldLayoutId id="2147483683" r:id="rId22"/>
    <p:sldLayoutId id="2147483680" r:id="rId23"/>
    <p:sldLayoutId id="2147483679" r:id="rId24"/>
    <p:sldLayoutId id="2147483666" r:id="rId25"/>
    <p:sldLayoutId id="2147483672" r:id="rId26"/>
    <p:sldLayoutId id="2147483673" r:id="rId27"/>
    <p:sldLayoutId id="2147483661" r:id="rId28"/>
    <p:sldLayoutId id="214748367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597" userDrawn="1">
          <p15:clr>
            <a:srgbClr val="F26B43"/>
          </p15:clr>
        </p15:guide>
        <p15:guide id="3" orient="horz" pos="1321" userDrawn="1">
          <p15:clr>
            <a:srgbClr val="F26B43"/>
          </p15:clr>
        </p15:guide>
        <p15:guide id="4"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https://www.youtube.com/embed/iBqdlKaklz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63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Verlies bij kinderen</a:t>
            </a:r>
          </a:p>
        </p:txBody>
      </p:sp>
      <p:sp>
        <p:nvSpPr>
          <p:cNvPr id="3" name="Tijdelijke aanduiding voor inhoud 2"/>
          <p:cNvSpPr>
            <a:spLocks noGrp="1"/>
          </p:cNvSpPr>
          <p:nvPr>
            <p:ph idx="1"/>
          </p:nvPr>
        </p:nvSpPr>
        <p:spPr/>
        <p:txBody>
          <a:bodyPr/>
          <a:lstStyle/>
          <a:p>
            <a:r>
              <a:rPr lang="nl-NL" dirty="0"/>
              <a:t>Voorbeelden: sterfgeval( familie/dier), ouders scheiden, knuffel kwijt of als een vriendje niet met hem wil spelen. </a:t>
            </a:r>
          </a:p>
          <a:p>
            <a:endParaRPr lang="nl-NL" dirty="0"/>
          </a:p>
          <a:p>
            <a:r>
              <a:rPr lang="nl-NL" dirty="0"/>
              <a:t>Elke kind reageert anders bij bovenstaande gebeurtenissen. </a:t>
            </a:r>
          </a:p>
          <a:p>
            <a:r>
              <a:rPr lang="nl-NL" dirty="0"/>
              <a:t>Dit heeft te maken met de leeftijd, omgeving en steun van anderen. </a:t>
            </a:r>
          </a:p>
          <a:p>
            <a:endParaRPr lang="nl-NL" dirty="0"/>
          </a:p>
          <a:p>
            <a:r>
              <a:rPr lang="nl-NL" dirty="0"/>
              <a:t>Mogelijke rouwreacties</a:t>
            </a:r>
            <a:r>
              <a:rPr lang="nl-NL" dirty="0">
                <a:sym typeface="Wingdings" panose="05000000000000000000" pitchFamily="2" charset="2"/>
              </a:rPr>
              <a:t> agressief, onhandelbaar, teruggetrokken of aanhankelijk gedragen. </a:t>
            </a:r>
            <a:r>
              <a:rPr lang="nl-NL" dirty="0"/>
              <a:t> </a:t>
            </a:r>
          </a:p>
        </p:txBody>
      </p:sp>
      <p:pic>
        <p:nvPicPr>
          <p:cNvPr id="1026" name="Picture 2" descr="Hechtingsstoornis: een (on)veilige gehechtheid met je kindj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505" y="4848934"/>
            <a:ext cx="2290206" cy="152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1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flipH="1">
            <a:off x="10758765" y="3352800"/>
            <a:ext cx="1059275" cy="1140758"/>
          </a:xfrm>
          <a:prstGeom prst="rect">
            <a:avLst/>
          </a:prstGeom>
        </p:spPr>
      </p:pic>
      <p:sp>
        <p:nvSpPr>
          <p:cNvPr id="2" name="Titel 1"/>
          <p:cNvSpPr>
            <a:spLocks noGrp="1"/>
          </p:cNvSpPr>
          <p:nvPr>
            <p:ph type="title"/>
          </p:nvPr>
        </p:nvSpPr>
        <p:spPr/>
        <p:txBody>
          <a:bodyPr/>
          <a:lstStyle/>
          <a:p>
            <a:r>
              <a:rPr lang="nl-NL" dirty="0"/>
              <a:t>Verlies bij kinderen</a:t>
            </a:r>
          </a:p>
        </p:txBody>
      </p:sp>
      <p:sp>
        <p:nvSpPr>
          <p:cNvPr id="3" name="Tijdelijke aanduiding voor inhoud 2"/>
          <p:cNvSpPr>
            <a:spLocks noGrp="1"/>
          </p:cNvSpPr>
          <p:nvPr>
            <p:ph idx="1"/>
          </p:nvPr>
        </p:nvSpPr>
        <p:spPr>
          <a:xfrm>
            <a:off x="838200" y="1649506"/>
            <a:ext cx="10515600" cy="5208494"/>
          </a:xfrm>
        </p:spPr>
        <p:txBody>
          <a:bodyPr/>
          <a:lstStyle/>
          <a:p>
            <a:r>
              <a:rPr lang="nl-NL" dirty="0"/>
              <a:t>Bij peuters is de dood moeilijk te vatten. Ze beseffen pas door te ervaren. </a:t>
            </a:r>
            <a:r>
              <a:rPr lang="nl-NL" i="1" dirty="0"/>
              <a:t>(bv dat ze niet meer bij oma kan logeren)</a:t>
            </a:r>
          </a:p>
          <a:p>
            <a:endParaRPr lang="nl-NL" dirty="0"/>
          </a:p>
          <a:p>
            <a:r>
              <a:rPr lang="nl-NL" dirty="0"/>
              <a:t>Bij kleuters kun iets meer uitleggen en hebben vaak zelf ook vragen. </a:t>
            </a:r>
            <a:r>
              <a:rPr lang="nl-NL" i="1" dirty="0"/>
              <a:t>(bv wordt opa niet vies onder de grond?’)</a:t>
            </a:r>
          </a:p>
          <a:p>
            <a:endParaRPr lang="nl-NL" i="1" dirty="0"/>
          </a:p>
          <a:p>
            <a:r>
              <a:rPr lang="nl-NL" dirty="0"/>
              <a:t>Schoolkinderen en pubers beseffen de onomkeerbaarheid van dood en leven. </a:t>
            </a:r>
          </a:p>
          <a:p>
            <a:r>
              <a:rPr lang="nl-NL" dirty="0"/>
              <a:t>Pubers beseffen ook wat het verlies voor hun verdere leven betekent.</a:t>
            </a:r>
          </a:p>
        </p:txBody>
      </p:sp>
    </p:spTree>
    <p:extLst>
      <p:ext uri="{BB962C8B-B14F-4D97-AF65-F5344CB8AC3E}">
        <p14:creationId xmlns:p14="http://schemas.microsoft.com/office/powerpoint/2010/main" val="77229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20792"/>
            <a:ext cx="10515600" cy="1303608"/>
          </a:xfrm>
        </p:spPr>
        <p:txBody>
          <a:bodyPr>
            <a:normAutofit/>
          </a:bodyPr>
          <a:lstStyle/>
          <a:p>
            <a:r>
              <a:rPr lang="nl-NL" dirty="0"/>
              <a:t>Aandachtspunten bij het omgaan met verlies </a:t>
            </a:r>
          </a:p>
        </p:txBody>
      </p:sp>
      <p:sp>
        <p:nvSpPr>
          <p:cNvPr id="3" name="Tijdelijke aanduiding voor inhoud 2"/>
          <p:cNvSpPr>
            <a:spLocks noGrp="1"/>
          </p:cNvSpPr>
          <p:nvPr>
            <p:ph idx="1"/>
          </p:nvPr>
        </p:nvSpPr>
        <p:spPr/>
        <p:txBody>
          <a:bodyPr/>
          <a:lstStyle/>
          <a:p>
            <a:r>
              <a:rPr lang="nl-NL" dirty="0"/>
              <a:t>Bedenk van tevoren met welke vragen kinderen kunnen komen. </a:t>
            </a:r>
          </a:p>
          <a:p>
            <a:r>
              <a:rPr lang="nl-NL" dirty="0"/>
              <a:t>Kies je worden zorgvuldig. </a:t>
            </a:r>
            <a:r>
              <a:rPr lang="nl-NL" i="1" dirty="0"/>
              <a:t>( Ingeslapen) </a:t>
            </a:r>
          </a:p>
          <a:p>
            <a:r>
              <a:rPr lang="nl-NL" dirty="0"/>
              <a:t>Zorg voor een veilig klimaat </a:t>
            </a:r>
          </a:p>
          <a:p>
            <a:r>
              <a:rPr lang="nl-NL" dirty="0"/>
              <a:t>Bied mogelijkheden voor het verwerken van verdriet. </a:t>
            </a:r>
          </a:p>
          <a:p>
            <a:r>
              <a:rPr lang="nl-NL" dirty="0"/>
              <a:t>Volg protocol van je organisatie bij het omgaan met verliessituaties. </a:t>
            </a:r>
          </a:p>
          <a:p>
            <a:r>
              <a:rPr lang="nl-NL" dirty="0"/>
              <a:t>Draai niet om de feiten heen. </a:t>
            </a:r>
          </a:p>
          <a:p>
            <a:r>
              <a:rPr lang="nl-NL" dirty="0"/>
              <a:t>Houd de stille kinderen extra in de gaten.</a:t>
            </a:r>
          </a:p>
          <a:p>
            <a:r>
              <a:rPr lang="nl-NL" dirty="0"/>
              <a:t>Verdriet hoeft niet altijd gedeeld te worden met de hele groep. </a:t>
            </a:r>
          </a:p>
          <a:p>
            <a:endParaRPr lang="nl-NL" dirty="0"/>
          </a:p>
        </p:txBody>
      </p:sp>
    </p:spTree>
    <p:extLst>
      <p:ext uri="{BB962C8B-B14F-4D97-AF65-F5344CB8AC3E}">
        <p14:creationId xmlns:p14="http://schemas.microsoft.com/office/powerpoint/2010/main" val="171618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459" y="1635191"/>
            <a:ext cx="11031070" cy="2542361"/>
          </a:xfrm>
        </p:spPr>
        <p:txBody>
          <a:bodyPr>
            <a:normAutofit/>
          </a:bodyPr>
          <a:lstStyle/>
          <a:p>
            <a:r>
              <a:rPr lang="nl-NL" dirty="0"/>
              <a:t>Wat zou jij doen om kinderen in je groep te helpen met het verwerken van verdriet/verlies?</a:t>
            </a:r>
          </a:p>
        </p:txBody>
      </p:sp>
      <p:pic>
        <p:nvPicPr>
          <p:cNvPr id="4" name="Tijdelijke aanduiding voor inhoud 3" descr="Zon Wolk Lucht · Gratis foto op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7576" y="3720865"/>
            <a:ext cx="5507953" cy="2563813"/>
          </a:xfrm>
        </p:spPr>
      </p:pic>
      <p:sp>
        <p:nvSpPr>
          <p:cNvPr id="5" name="Rechthoek 4"/>
          <p:cNvSpPr/>
          <p:nvPr/>
        </p:nvSpPr>
        <p:spPr>
          <a:xfrm>
            <a:off x="-21982" y="5030177"/>
            <a:ext cx="4504335" cy="954107"/>
          </a:xfrm>
          <a:prstGeom prst="rect">
            <a:avLst/>
          </a:prstGeom>
        </p:spPr>
        <p:txBody>
          <a:bodyPr wrap="square">
            <a:spAutoFit/>
          </a:bodyPr>
          <a:lstStyle/>
          <a:p>
            <a:pPr algn="ctr" fontAlgn="base"/>
            <a:r>
              <a:rPr lang="en-US" dirty="0">
                <a:solidFill>
                  <a:srgbClr val="3F535D"/>
                </a:solidFill>
                <a:latin typeface="avenirmedium"/>
              </a:rPr>
              <a:t>Join with this CODE at join.nearpod.com or in the app</a:t>
            </a:r>
          </a:p>
          <a:p>
            <a:r>
              <a:rPr lang="nl-NL" sz="2000" b="1"/>
              <a:t>                      LZMQW</a:t>
            </a:r>
            <a:endParaRPr lang="nl-NL" sz="2000" b="1" dirty="0"/>
          </a:p>
        </p:txBody>
      </p:sp>
    </p:spTree>
    <p:extLst>
      <p:ext uri="{BB962C8B-B14F-4D97-AF65-F5344CB8AC3E}">
        <p14:creationId xmlns:p14="http://schemas.microsoft.com/office/powerpoint/2010/main" val="237706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a:t>
            </a:r>
          </a:p>
        </p:txBody>
      </p:sp>
      <p:pic>
        <p:nvPicPr>
          <p:cNvPr id="4" name="iBqdlKaklzQ"/>
          <p:cNvPicPr>
            <a:picLocks noGrp="1" noRot="1" noChangeAspect="1"/>
          </p:cNvPicPr>
          <p:nvPr>
            <p:ph idx="1"/>
            <a:videoFile r:link="rId1"/>
          </p:nvPr>
        </p:nvPicPr>
        <p:blipFill>
          <a:blip r:embed="rId3"/>
          <a:stretch>
            <a:fillRect/>
          </a:stretch>
        </p:blipFill>
        <p:spPr>
          <a:xfrm>
            <a:off x="1541929" y="1637273"/>
            <a:ext cx="7735379" cy="4351151"/>
          </a:xfrm>
          <a:prstGeom prst="rect">
            <a:avLst/>
          </a:prstGeom>
        </p:spPr>
      </p:pic>
    </p:spTree>
    <p:extLst>
      <p:ext uri="{BB962C8B-B14F-4D97-AF65-F5344CB8AC3E}">
        <p14:creationId xmlns:p14="http://schemas.microsoft.com/office/powerpoint/2010/main" val="421349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Inleveren opdrachten</a:t>
            </a:r>
          </a:p>
        </p:txBody>
      </p:sp>
      <p:sp>
        <p:nvSpPr>
          <p:cNvPr id="3" name="Tijdelijke aanduiding voor inhoud 2"/>
          <p:cNvSpPr>
            <a:spLocks noGrp="1"/>
          </p:cNvSpPr>
          <p:nvPr>
            <p:ph idx="1"/>
          </p:nvPr>
        </p:nvSpPr>
        <p:spPr/>
        <p:txBody>
          <a:bodyPr/>
          <a:lstStyle/>
          <a:p>
            <a:r>
              <a:rPr lang="nl-NL" dirty="0">
                <a:solidFill>
                  <a:srgbClr val="FF0000"/>
                </a:solidFill>
              </a:rPr>
              <a:t>Inleveren handboek: 22 juni bij medestudent &gt; 29 juni deadline It`s </a:t>
            </a:r>
            <a:r>
              <a:rPr lang="nl-NL" dirty="0" err="1">
                <a:solidFill>
                  <a:srgbClr val="FF0000"/>
                </a:solidFill>
              </a:rPr>
              <a:t>learning</a:t>
            </a:r>
            <a:endParaRPr lang="nl-NL" dirty="0">
              <a:solidFill>
                <a:srgbClr val="FF0000"/>
              </a:solidFill>
            </a:endParaRPr>
          </a:p>
          <a:p>
            <a:endParaRPr lang="nl-NL" dirty="0"/>
          </a:p>
          <a:p>
            <a:r>
              <a:rPr lang="nl-NL" dirty="0">
                <a:solidFill>
                  <a:srgbClr val="FF0000"/>
                </a:solidFill>
              </a:rPr>
              <a:t>Vervangende opdracht observeer de sfeer &gt; 29 juni deadline</a:t>
            </a:r>
          </a:p>
          <a:p>
            <a:endParaRPr lang="nl-NL" dirty="0"/>
          </a:p>
          <a:p>
            <a:r>
              <a:rPr lang="nl-NL" dirty="0">
                <a:solidFill>
                  <a:srgbClr val="FF0000"/>
                </a:solidFill>
              </a:rPr>
              <a:t>Niet gehaalde of niet ingeleverde opdrachten periode 3 &gt; maakt een afspraak met je vakdocent.</a:t>
            </a:r>
            <a:endParaRPr lang="nl-NL" dirty="0"/>
          </a:p>
        </p:txBody>
      </p:sp>
    </p:spTree>
    <p:extLst>
      <p:ext uri="{BB962C8B-B14F-4D97-AF65-F5344CB8AC3E}">
        <p14:creationId xmlns:p14="http://schemas.microsoft.com/office/powerpoint/2010/main" val="190124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aan je handboek </a:t>
            </a:r>
          </a:p>
        </p:txBody>
      </p:sp>
      <p:sp>
        <p:nvSpPr>
          <p:cNvPr id="3" name="Tijdelijke aanduiding voor inhoud 2"/>
          <p:cNvSpPr>
            <a:spLocks noGrp="1"/>
          </p:cNvSpPr>
          <p:nvPr>
            <p:ph idx="1"/>
          </p:nvPr>
        </p:nvSpPr>
        <p:spPr/>
        <p:txBody>
          <a:bodyPr/>
          <a:lstStyle/>
          <a:p>
            <a:r>
              <a:rPr lang="nl-NL" u="sng" dirty="0"/>
              <a:t>Voorbereiden</a:t>
            </a:r>
            <a:r>
              <a:rPr lang="nl-NL" dirty="0"/>
              <a:t> </a:t>
            </a:r>
            <a:endParaRPr lang="nl-NL" sz="4000" dirty="0"/>
          </a:p>
          <a:p>
            <a:pPr lvl="0"/>
            <a:r>
              <a:rPr lang="nl-NL" dirty="0"/>
              <a:t>Lees hoofdstuk 11 uit je boek Pedagogisch klimaat PW</a:t>
            </a:r>
            <a:endParaRPr lang="nl-NL" sz="4000" dirty="0"/>
          </a:p>
          <a:p>
            <a:pPr lvl="0"/>
            <a:r>
              <a:rPr lang="nl-NL" dirty="0"/>
              <a:t>Gebruik ook  twee andere bronnen (een ander boek, websites over het thema, informatie van je werkbegeleider, schriftelijke informatie uit de BPV, beeldmateriaal, documentaires) </a:t>
            </a:r>
            <a:endParaRPr lang="nl-NL" sz="4000" dirty="0"/>
          </a:p>
          <a:p>
            <a:pPr marL="0" indent="0">
              <a:buNone/>
            </a:pPr>
            <a:endParaRPr lang="nl-NL" sz="4000" dirty="0"/>
          </a:p>
          <a:p>
            <a:pPr marL="0" indent="0">
              <a:buNone/>
            </a:pPr>
            <a:endParaRPr lang="nl-NL" dirty="0"/>
          </a:p>
        </p:txBody>
      </p:sp>
    </p:spTree>
    <p:extLst>
      <p:ext uri="{BB962C8B-B14F-4D97-AF65-F5344CB8AC3E}">
        <p14:creationId xmlns:p14="http://schemas.microsoft.com/office/powerpoint/2010/main" val="405306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sz="1400" u="sng" dirty="0"/>
              <a:t>Uitvoeren</a:t>
            </a:r>
            <a:endParaRPr lang="nl-NL" sz="1400" dirty="0"/>
          </a:p>
          <a:p>
            <a:pPr lvl="0"/>
            <a:r>
              <a:rPr lang="nl-NL" sz="1400" dirty="0"/>
              <a:t>Je start met het schrijven van de </a:t>
            </a:r>
            <a:r>
              <a:rPr lang="nl-NL" sz="1400" i="1" dirty="0"/>
              <a:t>inleiding</a:t>
            </a:r>
            <a:r>
              <a:rPr lang="nl-NL" sz="1400" dirty="0"/>
              <a:t> van je handboek: </a:t>
            </a:r>
          </a:p>
          <a:p>
            <a:pPr lvl="1"/>
            <a:r>
              <a:rPr lang="nl-NL" sz="1400" dirty="0"/>
              <a:t>Wat wordt er met ‘problemen in de groep’ bedoeld?</a:t>
            </a:r>
          </a:p>
          <a:p>
            <a:pPr lvl="0"/>
            <a:r>
              <a:rPr lang="nl-NL" sz="1400" dirty="0"/>
              <a:t>Je gaat verder met de </a:t>
            </a:r>
            <a:r>
              <a:rPr lang="nl-NL" sz="1400" i="1" dirty="0"/>
              <a:t>kern</a:t>
            </a:r>
            <a:r>
              <a:rPr lang="nl-NL" sz="1400" dirty="0"/>
              <a:t> van je handboek.</a:t>
            </a:r>
          </a:p>
          <a:p>
            <a:pPr lvl="1"/>
            <a:r>
              <a:rPr lang="nl-NL" sz="1400" dirty="0"/>
              <a:t>Je beschrijft 5 verschillende situaties over problemen van kinderen in de groep. </a:t>
            </a:r>
            <a:br>
              <a:rPr lang="nl-NL" sz="1400" dirty="0"/>
            </a:br>
            <a:r>
              <a:rPr lang="nl-NL" sz="1400" dirty="0"/>
              <a:t>Dit mag een situatie zijn die je zelf op de groep hebt meegemaakt, iets dat collega’s op de groep hebben meegemaakt, of iets wat op een groep kinderen zou kunnen gebeuren. </a:t>
            </a:r>
            <a:br>
              <a:rPr lang="nl-NL" sz="1400" dirty="0"/>
            </a:br>
            <a:r>
              <a:rPr lang="nl-NL" sz="1400" dirty="0"/>
              <a:t>De 5 situaties gaan over de volgende onderwerpen.</a:t>
            </a:r>
          </a:p>
          <a:p>
            <a:pPr lvl="2"/>
            <a:r>
              <a:rPr lang="nl-NL" sz="1400" dirty="0"/>
              <a:t>Storend gedrag</a:t>
            </a:r>
          </a:p>
          <a:p>
            <a:pPr lvl="2"/>
            <a:r>
              <a:rPr lang="nl-NL" sz="1400" dirty="0"/>
              <a:t>Ruzie</a:t>
            </a:r>
          </a:p>
          <a:p>
            <a:pPr lvl="2"/>
            <a:r>
              <a:rPr lang="nl-NL" sz="1400" dirty="0"/>
              <a:t>Pesten</a:t>
            </a:r>
          </a:p>
          <a:p>
            <a:pPr lvl="2"/>
            <a:r>
              <a:rPr lang="nl-NL" sz="1400" dirty="0"/>
              <a:t>Agressie</a:t>
            </a:r>
          </a:p>
          <a:p>
            <a:pPr lvl="2"/>
            <a:r>
              <a:rPr lang="nl-NL" sz="1400" dirty="0"/>
              <a:t>Verlies</a:t>
            </a:r>
          </a:p>
          <a:p>
            <a:pPr lvl="1"/>
            <a:r>
              <a:rPr lang="nl-NL" sz="1400" dirty="0"/>
              <a:t>Als je de praktijksituatie hebt beschreven, vergelijk je dat met de theorie uit je boek: welke theorie zie je terug in de praktijksituatie? Hoe zie je dat terug? Op welke manier wordt er in de praktijk omgegaan met het gedrag? Is dit hetzelfde als wat er in het boek en jouw gekozen bronnen staat of worden er andere/extra dingen gedaan? </a:t>
            </a:r>
          </a:p>
          <a:p>
            <a:pPr lvl="1"/>
            <a:r>
              <a:rPr lang="nl-NL" sz="1400" dirty="0"/>
              <a:t>Noem per situatie 3 tips die jij handig/bruikbaar vindt om met dit gedrag of deze situatie om te gaan. Leg uit waarom je juist die tips waardevol vindt.  </a:t>
            </a:r>
          </a:p>
          <a:p>
            <a:endParaRPr lang="nl-NL" dirty="0"/>
          </a:p>
        </p:txBody>
      </p:sp>
    </p:spTree>
    <p:extLst>
      <p:ext uri="{BB962C8B-B14F-4D97-AF65-F5344CB8AC3E}">
        <p14:creationId xmlns:p14="http://schemas.microsoft.com/office/powerpoint/2010/main" val="70620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Afsluiten en vooruitblikken</a:t>
            </a:r>
          </a:p>
        </p:txBody>
      </p:sp>
      <p:sp>
        <p:nvSpPr>
          <p:cNvPr id="3" name="Tijdelijke aanduiding voor inhoud 2"/>
          <p:cNvSpPr>
            <a:spLocks noGrp="1"/>
          </p:cNvSpPr>
          <p:nvPr>
            <p:ph idx="1"/>
          </p:nvPr>
        </p:nvSpPr>
        <p:spPr/>
        <p:txBody>
          <a:bodyPr/>
          <a:lstStyle/>
          <a:p>
            <a:r>
              <a:rPr lang="nl-NL" dirty="0"/>
              <a:t>Volgende week laatste les &gt; peerbeoordeling</a:t>
            </a:r>
          </a:p>
        </p:txBody>
      </p:sp>
    </p:spTree>
    <p:extLst>
      <p:ext uri="{BB962C8B-B14F-4D97-AF65-F5344CB8AC3E}">
        <p14:creationId xmlns:p14="http://schemas.microsoft.com/office/powerpoint/2010/main" val="236097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13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Pedagogiek </a:t>
            </a:r>
            <a:br>
              <a:rPr lang="nl-NL" dirty="0"/>
            </a:br>
            <a:r>
              <a:rPr lang="nl-NL" dirty="0"/>
              <a:t>Les 5</a:t>
            </a:r>
            <a:br>
              <a:rPr lang="nl-NL" dirty="0"/>
            </a:br>
            <a:r>
              <a:rPr lang="nl-NL" dirty="0"/>
              <a:t>Blok 4 </a:t>
            </a:r>
          </a:p>
        </p:txBody>
      </p:sp>
    </p:spTree>
    <p:extLst>
      <p:ext uri="{BB962C8B-B14F-4D97-AF65-F5344CB8AC3E}">
        <p14:creationId xmlns:p14="http://schemas.microsoft.com/office/powerpoint/2010/main" val="42675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10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doen?</a:t>
            </a:r>
          </a:p>
        </p:txBody>
      </p:sp>
      <p:sp>
        <p:nvSpPr>
          <p:cNvPr id="3" name="Tijdelijke aanduiding voor inhoud 2"/>
          <p:cNvSpPr>
            <a:spLocks noGrp="1"/>
          </p:cNvSpPr>
          <p:nvPr>
            <p:ph sz="half" idx="1"/>
          </p:nvPr>
        </p:nvSpPr>
        <p:spPr/>
        <p:txBody>
          <a:bodyPr/>
          <a:lstStyle/>
          <a:p>
            <a:r>
              <a:rPr lang="nl-NL" dirty="0"/>
              <a:t>Terugblik</a:t>
            </a:r>
          </a:p>
          <a:p>
            <a:r>
              <a:rPr lang="nl-NL" dirty="0"/>
              <a:t>Opwarmer</a:t>
            </a:r>
          </a:p>
          <a:p>
            <a:r>
              <a:rPr lang="nl-NL" dirty="0"/>
              <a:t>Theorie Agressie</a:t>
            </a:r>
          </a:p>
          <a:p>
            <a:r>
              <a:rPr lang="nl-NL" dirty="0"/>
              <a:t>Lezen hoe om te gaan met agressie</a:t>
            </a:r>
          </a:p>
          <a:p>
            <a:r>
              <a:rPr lang="nl-NL" dirty="0"/>
              <a:t>Theorie verlies bij kinderen</a:t>
            </a:r>
          </a:p>
          <a:p>
            <a:r>
              <a:rPr lang="nl-NL" dirty="0"/>
              <a:t>Afsluiten</a:t>
            </a:r>
          </a:p>
          <a:p>
            <a:endParaRPr lang="nl-NL" dirty="0"/>
          </a:p>
          <a:p>
            <a:endParaRPr lang="nl-NL" dirty="0"/>
          </a:p>
          <a:p>
            <a:endParaRPr lang="nl-NL" dirty="0"/>
          </a:p>
          <a:p>
            <a:endParaRPr lang="nl-NL" dirty="0"/>
          </a:p>
          <a:p>
            <a:endParaRPr lang="nl-NL" dirty="0"/>
          </a:p>
        </p:txBody>
      </p:sp>
      <p:pic>
        <p:nvPicPr>
          <p:cNvPr id="1028" name="Picture 4" descr="Onderwijs in 2025 volledig digitaal? | InControl Management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022" y="1646238"/>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3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Lesdoelen</a:t>
            </a:r>
          </a:p>
        </p:txBody>
      </p:sp>
      <p:sp>
        <p:nvSpPr>
          <p:cNvPr id="3" name="Tijdelijke aanduiding voor inhoud 2"/>
          <p:cNvSpPr>
            <a:spLocks noGrp="1"/>
          </p:cNvSpPr>
          <p:nvPr>
            <p:ph idx="1"/>
          </p:nvPr>
        </p:nvSpPr>
        <p:spPr>
          <a:xfrm>
            <a:off x="372036" y="2024400"/>
            <a:ext cx="10515600" cy="4351338"/>
          </a:xfrm>
        </p:spPr>
        <p:txBody>
          <a:bodyPr/>
          <a:lstStyle/>
          <a:p>
            <a:r>
              <a:rPr lang="nl-NL" dirty="0"/>
              <a:t>Je weet wat mogelijke oorzaken kunnen zijn van agressief gedrag</a:t>
            </a:r>
          </a:p>
          <a:p>
            <a:pPr lvl="0"/>
            <a:r>
              <a:rPr lang="nl-NL" dirty="0"/>
              <a:t>Je kunt in eigen woorden vertellen hoe jij met agressief gedrag van kinderen kan omgaan.</a:t>
            </a:r>
          </a:p>
          <a:p>
            <a:pPr lvl="0"/>
            <a:r>
              <a:rPr lang="nl-NL" dirty="0"/>
              <a:t>Je hebt kennis hoe je kinderen kan helpen bij het omgaan met verlies.</a:t>
            </a:r>
          </a:p>
          <a:p>
            <a:r>
              <a:rPr lang="nl-NL" dirty="0"/>
              <a:t>Je werkt tijdens de les aan het handboek</a:t>
            </a:r>
          </a:p>
        </p:txBody>
      </p:sp>
    </p:spTree>
    <p:extLst>
      <p:ext uri="{BB962C8B-B14F-4D97-AF65-F5344CB8AC3E}">
        <p14:creationId xmlns:p14="http://schemas.microsoft.com/office/powerpoint/2010/main" val="128476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3" name="Tijdelijke aanduiding voor inhoud 2"/>
          <p:cNvSpPr>
            <a:spLocks noGrp="1"/>
          </p:cNvSpPr>
          <p:nvPr>
            <p:ph idx="1"/>
          </p:nvPr>
        </p:nvSpPr>
        <p:spPr/>
        <p:txBody>
          <a:bodyPr/>
          <a:lstStyle/>
          <a:p>
            <a:pPr lvl="0"/>
            <a:r>
              <a:rPr lang="nl-NL" dirty="0"/>
              <a:t>Hoe gaat het met het handboek en de andere opdrachten die nog niet ingeleverd zijn? Heb je vragen, stel ze straks na de theorie!</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75" y="3639224"/>
            <a:ext cx="4346825" cy="2017951"/>
          </a:xfrm>
          <a:prstGeom prst="rect">
            <a:avLst/>
          </a:prstGeom>
        </p:spPr>
      </p:pic>
    </p:spTree>
    <p:extLst>
      <p:ext uri="{BB962C8B-B14F-4D97-AF65-F5344CB8AC3E}">
        <p14:creationId xmlns:p14="http://schemas.microsoft.com/office/powerpoint/2010/main" val="200490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Opwarmer</a:t>
            </a:r>
          </a:p>
        </p:txBody>
      </p:sp>
      <p:sp>
        <p:nvSpPr>
          <p:cNvPr id="3" name="Tijdelijke aanduiding voor inhoud 2"/>
          <p:cNvSpPr>
            <a:spLocks noGrp="1"/>
          </p:cNvSpPr>
          <p:nvPr>
            <p:ph idx="1"/>
          </p:nvPr>
        </p:nvSpPr>
        <p:spPr/>
        <p:txBody>
          <a:bodyPr anchor="t"/>
          <a:lstStyle/>
          <a:p>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r>
              <a:rPr lang="nl-NL" dirty="0"/>
              <a:t>Waar denk je aan bij agressie? </a:t>
            </a:r>
          </a:p>
          <a:p>
            <a:endParaRPr lang="nl-NL" dirty="0"/>
          </a:p>
          <a:p>
            <a:endParaRPr lang="nl-NL" dirty="0"/>
          </a:p>
        </p:txBody>
      </p:sp>
      <p:pic>
        <p:nvPicPr>
          <p:cNvPr id="2054" name="Picture 6" descr="Eindelijk: gifjes in Facebook - EenVanda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939" y="2748709"/>
            <a:ext cx="3591672" cy="201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Theorie</a:t>
            </a:r>
          </a:p>
        </p:txBody>
      </p:sp>
      <p:sp>
        <p:nvSpPr>
          <p:cNvPr id="3" name="Tijdelijke aanduiding voor inhoud 2"/>
          <p:cNvSpPr>
            <a:spLocks noGrp="1"/>
          </p:cNvSpPr>
          <p:nvPr>
            <p:ph idx="1"/>
          </p:nvPr>
        </p:nvSpPr>
        <p:spPr/>
        <p:txBody>
          <a:bodyPr/>
          <a:lstStyle/>
          <a:p>
            <a:r>
              <a:rPr lang="nl-NL" dirty="0"/>
              <a:t>Oorzaken van agressief gedrag zijn?</a:t>
            </a:r>
          </a:p>
          <a:p>
            <a:r>
              <a:rPr lang="nl-NL" dirty="0"/>
              <a:t>Waar denken jullie aan?</a:t>
            </a:r>
          </a:p>
          <a:p>
            <a:endParaRPr lang="nl-NL" dirty="0"/>
          </a:p>
          <a:p>
            <a:r>
              <a:rPr lang="nl-NL" dirty="0"/>
              <a:t>Oorzaak ligt bij het kind</a:t>
            </a:r>
          </a:p>
          <a:p>
            <a:r>
              <a:rPr lang="nl-NL" dirty="0"/>
              <a:t>Oorzaak ligt bij de opvoeder</a:t>
            </a:r>
          </a:p>
          <a:p>
            <a:pPr marL="0" indent="0">
              <a:buNone/>
            </a:pPr>
            <a:r>
              <a:rPr lang="nl-NL" dirty="0"/>
              <a: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524" y="2748383"/>
            <a:ext cx="3855276" cy="2571469"/>
          </a:xfrm>
          <a:prstGeom prst="rect">
            <a:avLst/>
          </a:prstGeom>
        </p:spPr>
      </p:pic>
    </p:spTree>
    <p:extLst>
      <p:ext uri="{BB962C8B-B14F-4D97-AF65-F5344CB8AC3E}">
        <p14:creationId xmlns:p14="http://schemas.microsoft.com/office/powerpoint/2010/main" val="14974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Agressief gedrag hoort erbij…</a:t>
            </a:r>
          </a:p>
        </p:txBody>
      </p:sp>
      <p:sp>
        <p:nvSpPr>
          <p:cNvPr id="3" name="Tijdelijke aanduiding voor inhoud 2"/>
          <p:cNvSpPr>
            <a:spLocks noGrp="1"/>
          </p:cNvSpPr>
          <p:nvPr>
            <p:ph idx="1"/>
          </p:nvPr>
        </p:nvSpPr>
        <p:spPr/>
        <p:txBody>
          <a:bodyPr/>
          <a:lstStyle/>
          <a:p>
            <a:endParaRPr lang="nl-NL" dirty="0"/>
          </a:p>
          <a:p>
            <a:r>
              <a:rPr lang="nl-NL" dirty="0"/>
              <a:t>Agressief gedrag hoort bij de ontwikkeling van kinderen</a:t>
            </a:r>
          </a:p>
          <a:p>
            <a:endParaRPr lang="nl-NL" dirty="0"/>
          </a:p>
          <a:p>
            <a:r>
              <a:rPr lang="nl-NL" dirty="0"/>
              <a:t>Vooral bij peuters&gt; driftbuien. Na drie jaar wordt het meestal minder.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035" y="4177552"/>
            <a:ext cx="2483224" cy="2483224"/>
          </a:xfrm>
          <a:prstGeom prst="rect">
            <a:avLst/>
          </a:prstGeom>
        </p:spPr>
      </p:pic>
    </p:spTree>
    <p:extLst>
      <p:ext uri="{BB962C8B-B14F-4D97-AF65-F5344CB8AC3E}">
        <p14:creationId xmlns:p14="http://schemas.microsoft.com/office/powerpoint/2010/main" val="412821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Aanpak van agressief gedrag</a:t>
            </a:r>
          </a:p>
        </p:txBody>
      </p:sp>
      <p:sp>
        <p:nvSpPr>
          <p:cNvPr id="3" name="Tijdelijke aanduiding voor inhoud 2"/>
          <p:cNvSpPr>
            <a:spLocks noGrp="1"/>
          </p:cNvSpPr>
          <p:nvPr>
            <p:ph idx="1"/>
          </p:nvPr>
        </p:nvSpPr>
        <p:spPr/>
        <p:txBody>
          <a:bodyPr/>
          <a:lstStyle/>
          <a:p>
            <a:r>
              <a:rPr lang="nl-NL" dirty="0"/>
              <a:t>Lees hoofdstuk 11.5.2 en zet in je eigen woorden in de chat hoe je agressief gedrag kunt aanpakken.</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4" y="3008045"/>
            <a:ext cx="4343399" cy="2954150"/>
          </a:xfrm>
          <a:prstGeom prst="rect">
            <a:avLst/>
          </a:prstGeom>
        </p:spPr>
      </p:pic>
    </p:spTree>
    <p:extLst>
      <p:ext uri="{BB962C8B-B14F-4D97-AF65-F5344CB8AC3E}">
        <p14:creationId xmlns:p14="http://schemas.microsoft.com/office/powerpoint/2010/main" val="8621117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lnSpc>
            <a:spcPts val="3000"/>
          </a:lnSpc>
          <a:defRPr sz="2800" b="0" dirty="0" smtClean="0">
            <a:solidFill>
              <a:schemeClr val="tx1"/>
            </a:solidFill>
          </a:defRPr>
        </a:defPPr>
      </a:lstStyle>
    </a:txDef>
  </a:objectDefaults>
  <a:extraClrSchemeLst/>
  <a:extLst>
    <a:ext uri="{05A4C25C-085E-4340-85A3-A5531E510DB2}">
      <thm15:themeFamily xmlns:thm15="http://schemas.microsoft.com/office/thememl/2012/main" name="Powerpoint_Da Vinci WWJAV 2020.pptx" id="{37637FA6-B946-4B3A-B150-C3ABA2DB75F0}" vid="{B58BCFEB-D656-4C85-B399-4AB7F41951D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0" ma:contentTypeDescription="Create a new document." ma:contentTypeScope="" ma:versionID="7286296d3029b5a91962f60039261cbd">
  <xsd:schema xmlns:xsd="http://www.w3.org/2001/XMLSchema" xmlns:xs="http://www.w3.org/2001/XMLSchema" xmlns:p="http://schemas.microsoft.com/office/2006/metadata/properties" xmlns:ns3="baa8c48b-5f73-4068-bac6-831706ff2add" xmlns:ns4="ae88b579-0995-42e4-96ef-e06a7a57ddf9" targetNamespace="http://schemas.microsoft.com/office/2006/metadata/properties" ma:root="true" ma:fieldsID="b4a926850b8724014549936c06161b3a" ns3:_="" ns4:_="">
    <xsd:import namespace="baa8c48b-5f73-4068-bac6-831706ff2add"/>
    <xsd:import namespace="ae88b579-0995-42e4-96ef-e06a7a57dd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EBEF0-A400-48FA-97AB-FC270B072FAB}">
  <ds:schemaRefs>
    <ds:schemaRef ds:uri="http://schemas.microsoft.com/sharepoint/v3/contenttype/forms"/>
  </ds:schemaRefs>
</ds:datastoreItem>
</file>

<file path=customXml/itemProps2.xml><?xml version="1.0" encoding="utf-8"?>
<ds:datastoreItem xmlns:ds="http://schemas.openxmlformats.org/officeDocument/2006/customXml" ds:itemID="{E2C09FA6-4D12-41E5-B96F-8FC5443BE9E5}">
  <ds:schemaRefs>
    <ds:schemaRef ds:uri="ae88b579-0995-42e4-96ef-e06a7a57d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8AD186B3-5A16-4D62-A950-638E34B7A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c48b-5f73-4068-bac6-831706ff2add"/>
    <ds:schemaRef ds:uri="ae88b579-0995-42e4-96ef-e06a7a57d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Powerpoint_Da Vinci WWJAV 2020</Template>
  <TotalTime>759</TotalTime>
  <Words>789</Words>
  <Application>Microsoft Office PowerPoint</Application>
  <PresentationFormat>Breedbeeld</PresentationFormat>
  <Paragraphs>100</Paragraphs>
  <Slides>20</Slides>
  <Notes>7</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avenirmedium</vt:lpstr>
      <vt:lpstr>Calibri</vt:lpstr>
      <vt:lpstr>Cardenio Modern</vt:lpstr>
      <vt:lpstr>Wingdings</vt:lpstr>
      <vt:lpstr>Kantoorthema</vt:lpstr>
      <vt:lpstr>PowerPoint-presentatie</vt:lpstr>
      <vt:lpstr>Pedagogiek  Les 5 Blok 4 </vt:lpstr>
      <vt:lpstr>Wat gaan we doen?</vt:lpstr>
      <vt:lpstr>Lesdoelen</vt:lpstr>
      <vt:lpstr>Terugblik</vt:lpstr>
      <vt:lpstr>Opwarmer</vt:lpstr>
      <vt:lpstr>Theorie</vt:lpstr>
      <vt:lpstr>Agressief gedrag hoort erbij…</vt:lpstr>
      <vt:lpstr>Aanpak van agressief gedrag</vt:lpstr>
      <vt:lpstr>Verlies bij kinderen</vt:lpstr>
      <vt:lpstr>Verlies bij kinderen</vt:lpstr>
      <vt:lpstr>Aandachtspunten bij het omgaan met verlies </vt:lpstr>
      <vt:lpstr>Wat zou jij doen om kinderen in je groep te helpen met het verwerken van verdriet/verlies?</vt:lpstr>
      <vt:lpstr>Voorbeeld </vt:lpstr>
      <vt:lpstr>Inleveren opdrachten</vt:lpstr>
      <vt:lpstr>Werken aan je handboek </vt:lpstr>
      <vt:lpstr>PowerPoint-presentatie</vt:lpstr>
      <vt:lpstr>Afsluiten en vooruitblikken</vt:lpstr>
      <vt:lpstr>PowerPoint-presentatie</vt:lpstr>
      <vt:lpstr>PowerPoint-presentatie</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dc:title>
  <dc:creator>Li-Any van der Biezen</dc:creator>
  <cp:lastModifiedBy>Btisame el Ajjouri</cp:lastModifiedBy>
  <cp:revision>70</cp:revision>
  <dcterms:created xsi:type="dcterms:W3CDTF">2020-03-19T14:08:02Z</dcterms:created>
  <dcterms:modified xsi:type="dcterms:W3CDTF">2020-07-13T12:13:47Z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0x01010051781B86A0F9304B9129DFE2B80E32BD</vt:lpwstr>
  </property>
</Properties>
</file>