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62" r:id="rId5"/>
    <p:sldId id="261" r:id="rId6"/>
    <p:sldId id="264" r:id="rId7"/>
    <p:sldId id="265" r:id="rId8"/>
    <p:sldId id="274" r:id="rId9"/>
    <p:sldId id="266" r:id="rId10"/>
    <p:sldId id="267" r:id="rId11"/>
    <p:sldId id="273" r:id="rId12"/>
    <p:sldId id="270" r:id="rId13"/>
    <p:sldId id="272" r:id="rId14"/>
    <p:sldId id="275" r:id="rId15"/>
    <p:sldId id="276" r:id="rId16"/>
    <p:sldId id="277" r:id="rId17"/>
    <p:sldId id="269" r:id="rId18"/>
    <p:sldId id="260" r:id="rId19"/>
    <p:sldId id="263" r:id="rId20"/>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7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2" autoAdjust="0"/>
    <p:restoredTop sz="74453" autoAdjust="0"/>
  </p:normalViewPr>
  <p:slideViewPr>
    <p:cSldViewPr snapToGrid="0" snapToObjects="1">
      <p:cViewPr varScale="1">
        <p:scale>
          <a:sx n="54" d="100"/>
          <a:sy n="54" d="100"/>
        </p:scale>
        <p:origin x="1404" y="78"/>
      </p:cViewPr>
      <p:guideLst/>
    </p:cSldViewPr>
  </p:slideViewPr>
  <p:notesTextViewPr>
    <p:cViewPr>
      <p:scale>
        <a:sx n="1" d="1"/>
        <a:sy n="1" d="1"/>
      </p:scale>
      <p:origin x="0" y="0"/>
    </p:cViewPr>
  </p:notesTextViewPr>
  <p:notesViewPr>
    <p:cSldViewPr snapToGrid="0" snapToObjects="1" showGuides="1">
      <p:cViewPr varScale="1">
        <p:scale>
          <a:sx n="139" d="100"/>
          <a:sy n="139" d="100"/>
        </p:scale>
        <p:origin x="4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D35B347-210E-D34C-9035-40FF6664A662}"/>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03257FFC-1260-214E-BE27-C5D766D3D65D}"/>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4B07D8D-2F1B-3146-B533-E539AE0B4A6C}" type="datetimeFigureOut">
              <a:rPr lang="nl-NL" smtClean="0"/>
              <a:t>13-7-2020</a:t>
            </a:fld>
            <a:endParaRPr lang="nl-NL"/>
          </a:p>
        </p:txBody>
      </p:sp>
      <p:sp>
        <p:nvSpPr>
          <p:cNvPr id="4" name="Tijdelijke aanduiding voor voettekst 3">
            <a:extLst>
              <a:ext uri="{FF2B5EF4-FFF2-40B4-BE49-F238E27FC236}">
                <a16:creationId xmlns:a16="http://schemas.microsoft.com/office/drawing/2014/main" id="{A636B99D-5F65-2242-8D89-C7D420872DC8}"/>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2C9FD6FA-EB16-954E-B3E3-07AEE876A5C2}"/>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9E623DD-2DB5-5846-92AF-05294435683B}" type="slidenum">
              <a:rPr lang="nl-NL" smtClean="0"/>
              <a:t>‹nr.›</a:t>
            </a:fld>
            <a:endParaRPr lang="nl-NL"/>
          </a:p>
        </p:txBody>
      </p:sp>
    </p:spTree>
    <p:extLst>
      <p:ext uri="{BB962C8B-B14F-4D97-AF65-F5344CB8AC3E}">
        <p14:creationId xmlns:p14="http://schemas.microsoft.com/office/powerpoint/2010/main" val="814251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BAE3712-2EDE-4B8F-9783-B265CCC85C26}" type="datetimeFigureOut">
              <a:rPr lang="nl-NL" smtClean="0"/>
              <a:t>13-7-2020</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D6B909F-31EB-4CE3-9E57-7C4D97E82D24}" type="slidenum">
              <a:rPr lang="nl-NL" smtClean="0"/>
              <a:t>‹nr.›</a:t>
            </a:fld>
            <a:endParaRPr lang="nl-NL"/>
          </a:p>
        </p:txBody>
      </p:sp>
    </p:spTree>
    <p:extLst>
      <p:ext uri="{BB962C8B-B14F-4D97-AF65-F5344CB8AC3E}">
        <p14:creationId xmlns:p14="http://schemas.microsoft.com/office/powerpoint/2010/main" val="315685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a:t>
            </a:fld>
            <a:endParaRPr lang="nl-NL"/>
          </a:p>
        </p:txBody>
      </p:sp>
    </p:spTree>
    <p:extLst>
      <p:ext uri="{BB962C8B-B14F-4D97-AF65-F5344CB8AC3E}">
        <p14:creationId xmlns:p14="http://schemas.microsoft.com/office/powerpoint/2010/main" val="1692045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Wees duidelijk over het onderscheid tussen plagen en pesten</a:t>
            </a:r>
          </a:p>
          <a:p>
            <a:r>
              <a:rPr lang="nl-NL" dirty="0"/>
              <a:t>- Help het gepeste kind om het probleem samen te vatten. Heb aandacht voor de feiten (wat gebeurde er precies?) en de beleving (Hoe voelde je je toen dat gebeurde?)</a:t>
            </a:r>
          </a:p>
          <a:p>
            <a:r>
              <a:rPr lang="nl-NL" dirty="0"/>
              <a:t>- Bespreek met de kinderen wat de oorzaken, gevolgen en oplossingen van pesten kunnen zijn. </a:t>
            </a:r>
          </a:p>
          <a:p>
            <a:r>
              <a:rPr lang="nl-NL" sz="1200" b="0" i="0" kern="1200" dirty="0">
                <a:solidFill>
                  <a:schemeClr val="tx1"/>
                </a:solidFill>
                <a:effectLst/>
                <a:latin typeface="+mn-lt"/>
                <a:ea typeface="+mn-ea"/>
                <a:cs typeface="+mn-cs"/>
              </a:rPr>
              <a:t>- Laat betrokkenen weten dat je ziet wat er gebeurt en bied hulp aan</a:t>
            </a:r>
          </a:p>
          <a:p>
            <a:r>
              <a:rPr lang="nl-NL" sz="1200" b="0" i="0" kern="1200" dirty="0">
                <a:solidFill>
                  <a:schemeClr val="tx1"/>
                </a:solidFill>
                <a:effectLst/>
                <a:latin typeface="+mn-lt"/>
                <a:ea typeface="+mn-ea"/>
                <a:cs typeface="+mn-cs"/>
              </a:rPr>
              <a:t>- Hou de vinger aan de pols, maar grijp niet direct in: geef leerlingen de kans het zelf op te lossen en geef tips</a:t>
            </a:r>
          </a:p>
          <a:p>
            <a:r>
              <a:rPr lang="nl-NL" sz="1200" b="0" i="0" kern="1200" dirty="0">
                <a:solidFill>
                  <a:schemeClr val="tx1"/>
                </a:solidFill>
                <a:effectLst/>
                <a:latin typeface="+mn-lt"/>
                <a:ea typeface="+mn-ea"/>
                <a:cs typeface="+mn-cs"/>
              </a:rPr>
              <a:t>- Maak het bespreekbaar met je klas, dat verlaagt de drempel voor leerlingen om hulp te vragen</a:t>
            </a:r>
          </a:p>
          <a:p>
            <a:r>
              <a:rPr lang="nl-NL" sz="1200" b="0" i="0" kern="1200" dirty="0">
                <a:solidFill>
                  <a:schemeClr val="tx1"/>
                </a:solidFill>
                <a:effectLst/>
                <a:latin typeface="+mn-lt"/>
                <a:ea typeface="+mn-ea"/>
                <a:cs typeface="+mn-cs"/>
              </a:rPr>
              <a:t>- Bespreek het met collega’s, dan kun je elkaar steunen en oplossingen vinden</a:t>
            </a:r>
          </a:p>
          <a:p>
            <a:endParaRPr lang="nl-NL" dirty="0"/>
          </a:p>
          <a:p>
            <a:endParaRPr lang="nl-NL" dirty="0"/>
          </a:p>
          <a:p>
            <a:r>
              <a:rPr lang="nl-NL" dirty="0"/>
              <a:t>Filmpje</a:t>
            </a:r>
            <a:r>
              <a:rPr lang="nl-NL" baseline="0" dirty="0"/>
              <a:t> leraar 24 toevoegen hoe je met pesten kunt omgaan!</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10</a:t>
            </a:fld>
            <a:endParaRPr lang="nl-NL"/>
          </a:p>
        </p:txBody>
      </p:sp>
    </p:spTree>
    <p:extLst>
      <p:ext uri="{BB962C8B-B14F-4D97-AF65-F5344CB8AC3E}">
        <p14:creationId xmlns:p14="http://schemas.microsoft.com/office/powerpoint/2010/main" val="703719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11</a:t>
            </a:fld>
            <a:endParaRPr lang="nl-NL"/>
          </a:p>
        </p:txBody>
      </p:sp>
    </p:spTree>
    <p:extLst>
      <p:ext uri="{BB962C8B-B14F-4D97-AF65-F5344CB8AC3E}">
        <p14:creationId xmlns:p14="http://schemas.microsoft.com/office/powerpoint/2010/main" val="69029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12</a:t>
            </a:fld>
            <a:endParaRPr lang="nl-NL"/>
          </a:p>
        </p:txBody>
      </p:sp>
    </p:spTree>
    <p:extLst>
      <p:ext uri="{BB962C8B-B14F-4D97-AF65-F5344CB8AC3E}">
        <p14:creationId xmlns:p14="http://schemas.microsoft.com/office/powerpoint/2010/main" val="168012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13</a:t>
            </a:fld>
            <a:endParaRPr lang="nl-NL"/>
          </a:p>
        </p:txBody>
      </p:sp>
    </p:spTree>
    <p:extLst>
      <p:ext uri="{BB962C8B-B14F-4D97-AF65-F5344CB8AC3E}">
        <p14:creationId xmlns:p14="http://schemas.microsoft.com/office/powerpoint/2010/main" val="17159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14</a:t>
            </a:fld>
            <a:endParaRPr lang="nl-NL"/>
          </a:p>
        </p:txBody>
      </p:sp>
    </p:spTree>
    <p:extLst>
      <p:ext uri="{BB962C8B-B14F-4D97-AF65-F5344CB8AC3E}">
        <p14:creationId xmlns:p14="http://schemas.microsoft.com/office/powerpoint/2010/main" val="1729116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15</a:t>
            </a:fld>
            <a:endParaRPr lang="nl-NL"/>
          </a:p>
        </p:txBody>
      </p:sp>
    </p:spTree>
    <p:extLst>
      <p:ext uri="{BB962C8B-B14F-4D97-AF65-F5344CB8AC3E}">
        <p14:creationId xmlns:p14="http://schemas.microsoft.com/office/powerpoint/2010/main" val="1371933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16</a:t>
            </a:fld>
            <a:endParaRPr lang="nl-NL"/>
          </a:p>
        </p:txBody>
      </p:sp>
    </p:spTree>
    <p:extLst>
      <p:ext uri="{BB962C8B-B14F-4D97-AF65-F5344CB8AC3E}">
        <p14:creationId xmlns:p14="http://schemas.microsoft.com/office/powerpoint/2010/main" val="337335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2</a:t>
            </a:fld>
            <a:endParaRPr lang="nl-NL"/>
          </a:p>
        </p:txBody>
      </p:sp>
    </p:spTree>
    <p:extLst>
      <p:ext uri="{BB962C8B-B14F-4D97-AF65-F5344CB8AC3E}">
        <p14:creationId xmlns:p14="http://schemas.microsoft.com/office/powerpoint/2010/main" val="4289929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3</a:t>
            </a:fld>
            <a:endParaRPr lang="nl-NL"/>
          </a:p>
        </p:txBody>
      </p:sp>
    </p:spTree>
    <p:extLst>
      <p:ext uri="{BB962C8B-B14F-4D97-AF65-F5344CB8AC3E}">
        <p14:creationId xmlns:p14="http://schemas.microsoft.com/office/powerpoint/2010/main" val="539650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4</a:t>
            </a:fld>
            <a:endParaRPr lang="nl-NL"/>
          </a:p>
        </p:txBody>
      </p:sp>
    </p:spTree>
    <p:extLst>
      <p:ext uri="{BB962C8B-B14F-4D97-AF65-F5344CB8AC3E}">
        <p14:creationId xmlns:p14="http://schemas.microsoft.com/office/powerpoint/2010/main" val="2121359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5</a:t>
            </a:fld>
            <a:endParaRPr lang="nl-NL"/>
          </a:p>
        </p:txBody>
      </p:sp>
    </p:spTree>
    <p:extLst>
      <p:ext uri="{BB962C8B-B14F-4D97-AF65-F5344CB8AC3E}">
        <p14:creationId xmlns:p14="http://schemas.microsoft.com/office/powerpoint/2010/main" val="153789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je nare ervaringen heb met pesten</a:t>
            </a:r>
            <a:r>
              <a:rPr lang="nl-NL" baseline="0" dirty="0"/>
              <a:t> en deze les te confronterend is voor je, geef dit even aan.</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6</a:t>
            </a:fld>
            <a:endParaRPr lang="nl-NL"/>
          </a:p>
        </p:txBody>
      </p:sp>
    </p:spTree>
    <p:extLst>
      <p:ext uri="{BB962C8B-B14F-4D97-AF65-F5344CB8AC3E}">
        <p14:creationId xmlns:p14="http://schemas.microsoft.com/office/powerpoint/2010/main" val="3806837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Vaak is er helemaal geen aanleiding</a:t>
            </a:r>
            <a:r>
              <a:rPr lang="nl-NL" baseline="0" dirty="0"/>
              <a:t> voor dat een kind wordt gepest en zoekt een pestkop gewoon iemand om vervelend tegen te doen. Kinderen die pesten beseffen vaak niet wat ze hun slachtoffers aandoen. Ze hebben vaak zelf problemen. </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7</a:t>
            </a:fld>
            <a:endParaRPr lang="nl-NL"/>
          </a:p>
        </p:txBody>
      </p:sp>
    </p:spTree>
    <p:extLst>
      <p:ext uri="{BB962C8B-B14F-4D97-AF65-F5344CB8AC3E}">
        <p14:creationId xmlns:p14="http://schemas.microsoft.com/office/powerpoint/2010/main" val="257991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Eerste</a:t>
            </a:r>
            <a:r>
              <a:rPr lang="nl-NL" baseline="0" dirty="0"/>
              <a:t> t</a:t>
            </a:r>
            <a:r>
              <a:rPr lang="nl-NL" dirty="0"/>
              <a:t>wee</a:t>
            </a:r>
            <a:r>
              <a:rPr lang="nl-NL" baseline="0" dirty="0"/>
              <a:t> stellingen digitaal, via </a:t>
            </a:r>
            <a:r>
              <a:rPr lang="nl-NL" baseline="0" dirty="0" err="1"/>
              <a:t>mentimeter</a:t>
            </a:r>
            <a:r>
              <a:rPr lang="nl-NL" baseline="0" dirty="0"/>
              <a:t>, de ander zelf beantwoorden of via de chat!</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8</a:t>
            </a:fld>
            <a:endParaRPr lang="nl-NL"/>
          </a:p>
        </p:txBody>
      </p:sp>
    </p:spTree>
    <p:extLst>
      <p:ext uri="{BB962C8B-B14F-4D97-AF65-F5344CB8AC3E}">
        <p14:creationId xmlns:p14="http://schemas.microsoft.com/office/powerpoint/2010/main" val="1840529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Noemen:</a:t>
            </a:r>
            <a:r>
              <a:rPr lang="nl-NL" baseline="0" dirty="0"/>
              <a:t> drie partijen bij het pesten.</a:t>
            </a:r>
          </a:p>
          <a:p>
            <a:r>
              <a:rPr lang="nl-NL" baseline="0" dirty="0"/>
              <a:t>De pestkop: de aanstichter. De kinderen die hun boosheid en woede afreageren en niets anders weten te bedenken dan pesten.</a:t>
            </a:r>
          </a:p>
          <a:p>
            <a:r>
              <a:rPr lang="nl-NL" baseline="0" dirty="0"/>
              <a:t>De zondebok: het slachtoffer. De kinderen die gepest worden.</a:t>
            </a:r>
          </a:p>
          <a:p>
            <a:r>
              <a:rPr lang="nl-NL" baseline="0" dirty="0"/>
              <a:t>De meeloper. Dit zijn de kinderen die niets durven te zeggen omdat ze bang zijn zelf het slachtoffer te worden. Zij kiezen ervoor niets te doen om het pesten te stoppen</a:t>
            </a:r>
            <a:endParaRPr lang="nl-NL" dirty="0"/>
          </a:p>
        </p:txBody>
      </p:sp>
      <p:sp>
        <p:nvSpPr>
          <p:cNvPr id="4" name="Tijdelijke aanduiding voor dianummer 3"/>
          <p:cNvSpPr>
            <a:spLocks noGrp="1"/>
          </p:cNvSpPr>
          <p:nvPr>
            <p:ph type="sldNum" sz="quarter" idx="10"/>
          </p:nvPr>
        </p:nvSpPr>
        <p:spPr/>
        <p:txBody>
          <a:bodyPr/>
          <a:lstStyle/>
          <a:p>
            <a:fld id="{ED6B909F-31EB-4CE3-9E57-7C4D97E82D24}" type="slidenum">
              <a:rPr lang="nl-NL" smtClean="0"/>
              <a:t>9</a:t>
            </a:fld>
            <a:endParaRPr lang="nl-NL"/>
          </a:p>
        </p:txBody>
      </p:sp>
    </p:spTree>
    <p:extLst>
      <p:ext uri="{BB962C8B-B14F-4D97-AF65-F5344CB8AC3E}">
        <p14:creationId xmlns:p14="http://schemas.microsoft.com/office/powerpoint/2010/main" val="34187610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2922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eidingsslid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36043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idings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9446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houdsopgav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INHOUDSOPGAVE</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10515600"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29790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83456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3919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053540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pagina 2-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36716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5961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agina 3-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30181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275850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zonder 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19926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agina 4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104"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3700158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agina 4-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1305503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ina 4-z.logo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295"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95799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199" y="2024400"/>
            <a:ext cx="7213375" cy="4351338"/>
          </a:xfrm>
          <a:prstGeom prst="rect">
            <a:avLst/>
          </a:prstGeom>
        </p:spPr>
        <p:txBody>
          <a:bodyPr/>
          <a:lstStyle>
            <a:lvl1pPr marL="0" marR="0" indent="0" algn="l" defTabSz="914400" rtl="0" eaLnBrk="1" fontAlgn="auto" latinLnBrk="0" hangingPunct="1">
              <a:lnSpc>
                <a:spcPct val="90000"/>
              </a:lnSpc>
              <a:spcBef>
                <a:spcPts val="1000"/>
              </a:spcBef>
              <a:spcAft>
                <a:spcPts val="0"/>
              </a:spcAft>
              <a:buClr>
                <a:srgbClr val="03A78D"/>
              </a:buClr>
              <a:buSzTx/>
              <a:buFontTx/>
              <a:buNone/>
              <a:tabLst/>
              <a:defRPr/>
            </a:lvl1pPr>
          </a:lstStyle>
          <a:p>
            <a:pPr lvl="0"/>
            <a:r>
              <a:rPr lang="nl-NL" dirty="0"/>
              <a:t>Klikken om een tekst toe te voegen</a:t>
            </a:r>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15" name="Tijdelijke aanduiding voor afbeelding 14">
            <a:extLst>
              <a:ext uri="{FF2B5EF4-FFF2-40B4-BE49-F238E27FC236}">
                <a16:creationId xmlns:a16="http://schemas.microsoft.com/office/drawing/2014/main" id="{6080A32B-699B-654D-86D4-99260E819482}"/>
              </a:ext>
            </a:extLst>
          </p:cNvPr>
          <p:cNvSpPr>
            <a:spLocks noGrp="1"/>
          </p:cNvSpPr>
          <p:nvPr>
            <p:ph type="pic" sz="quarter" idx="11"/>
          </p:nvPr>
        </p:nvSpPr>
        <p:spPr>
          <a:xfrm>
            <a:off x="8533472" y="2097087"/>
            <a:ext cx="2952525" cy="2952525"/>
          </a:xfrm>
          <a:prstGeom prst="rect">
            <a:avLst/>
          </a:prstGeom>
        </p:spPr>
        <p:txBody>
          <a:bodyPr/>
          <a:lstStyle/>
          <a:p>
            <a:r>
              <a:rPr lang="nl-NL"/>
              <a:t>Klik op het pictogram als u een afbeelding wilt toevoegen</a:t>
            </a:r>
          </a:p>
        </p:txBody>
      </p:sp>
    </p:spTree>
    <p:extLst>
      <p:ext uri="{BB962C8B-B14F-4D97-AF65-F5344CB8AC3E}">
        <p14:creationId xmlns:p14="http://schemas.microsoft.com/office/powerpoint/2010/main" val="3664978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ina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7528965"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jdelijke aanduiding voor afbeelding 6">
            <a:extLst>
              <a:ext uri="{FF2B5EF4-FFF2-40B4-BE49-F238E27FC236}">
                <a16:creationId xmlns:a16="http://schemas.microsoft.com/office/drawing/2014/main" id="{7A2361DE-0582-854E-A23F-68DE3F4F1FEF}"/>
              </a:ext>
            </a:extLst>
          </p:cNvPr>
          <p:cNvSpPr>
            <a:spLocks noGrp="1"/>
          </p:cNvSpPr>
          <p:nvPr>
            <p:ph type="pic" sz="quarter" idx="10"/>
          </p:nvPr>
        </p:nvSpPr>
        <p:spPr>
          <a:xfrm>
            <a:off x="10153651" y="2097088"/>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0" name="Tijdelijke aanduiding voor afbeelding 6">
            <a:extLst>
              <a:ext uri="{FF2B5EF4-FFF2-40B4-BE49-F238E27FC236}">
                <a16:creationId xmlns:a16="http://schemas.microsoft.com/office/drawing/2014/main" id="{C266A8C7-13DC-4848-B9DA-7A2A842A1686}"/>
              </a:ext>
            </a:extLst>
          </p:cNvPr>
          <p:cNvSpPr>
            <a:spLocks noGrp="1"/>
          </p:cNvSpPr>
          <p:nvPr>
            <p:ph type="pic" sz="quarter" idx="11"/>
          </p:nvPr>
        </p:nvSpPr>
        <p:spPr>
          <a:xfrm>
            <a:off x="8668612" y="2097088"/>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1" name="Tijdelijke aanduiding voor afbeelding 6">
            <a:extLst>
              <a:ext uri="{FF2B5EF4-FFF2-40B4-BE49-F238E27FC236}">
                <a16:creationId xmlns:a16="http://schemas.microsoft.com/office/drawing/2014/main" id="{0D582A28-9316-4E4A-9D19-84226F06D447}"/>
              </a:ext>
            </a:extLst>
          </p:cNvPr>
          <p:cNvSpPr>
            <a:spLocks noGrp="1"/>
          </p:cNvSpPr>
          <p:nvPr>
            <p:ph type="pic" sz="quarter" idx="12"/>
          </p:nvPr>
        </p:nvSpPr>
        <p:spPr>
          <a:xfrm>
            <a:off x="10153651" y="3568377"/>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2" name="Tijdelijke aanduiding voor afbeelding 6">
            <a:extLst>
              <a:ext uri="{FF2B5EF4-FFF2-40B4-BE49-F238E27FC236}">
                <a16:creationId xmlns:a16="http://schemas.microsoft.com/office/drawing/2014/main" id="{994BC7C1-B4BF-D043-8893-BD696EC47D54}"/>
              </a:ext>
            </a:extLst>
          </p:cNvPr>
          <p:cNvSpPr>
            <a:spLocks noGrp="1"/>
          </p:cNvSpPr>
          <p:nvPr>
            <p:ph type="pic" sz="quarter" idx="13"/>
          </p:nvPr>
        </p:nvSpPr>
        <p:spPr>
          <a:xfrm>
            <a:off x="8668612" y="3568377"/>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3" name="Tijdelijke aanduiding voor afbeelding 6">
            <a:extLst>
              <a:ext uri="{FF2B5EF4-FFF2-40B4-BE49-F238E27FC236}">
                <a16:creationId xmlns:a16="http://schemas.microsoft.com/office/drawing/2014/main" id="{3573C7DC-377C-9D47-BF0B-24AAAA78E396}"/>
              </a:ext>
            </a:extLst>
          </p:cNvPr>
          <p:cNvSpPr>
            <a:spLocks noGrp="1"/>
          </p:cNvSpPr>
          <p:nvPr>
            <p:ph type="pic" sz="quarter" idx="14"/>
          </p:nvPr>
        </p:nvSpPr>
        <p:spPr>
          <a:xfrm>
            <a:off x="10153651" y="5046544"/>
            <a:ext cx="1331912" cy="1331912"/>
          </a:xfrm>
          <a:prstGeom prst="rect">
            <a:avLst/>
          </a:prstGeom>
        </p:spPr>
        <p:txBody>
          <a:bodyPr/>
          <a:lstStyle>
            <a:lvl1pPr>
              <a:defRPr sz="1000"/>
            </a:lvl1pPr>
          </a:lstStyle>
          <a:p>
            <a:r>
              <a:rPr lang="nl-NL"/>
              <a:t>Klik op het pictogram als u een afbeelding wilt toevoegen</a:t>
            </a:r>
            <a:endParaRPr lang="nl-NL" dirty="0"/>
          </a:p>
        </p:txBody>
      </p:sp>
      <p:sp>
        <p:nvSpPr>
          <p:cNvPr id="24" name="Tijdelijke aanduiding voor afbeelding 6">
            <a:extLst>
              <a:ext uri="{FF2B5EF4-FFF2-40B4-BE49-F238E27FC236}">
                <a16:creationId xmlns:a16="http://schemas.microsoft.com/office/drawing/2014/main" id="{A0FF0CC3-338B-8C4B-B8FF-CBA2E4E97DDF}"/>
              </a:ext>
            </a:extLst>
          </p:cNvPr>
          <p:cNvSpPr>
            <a:spLocks noGrp="1"/>
          </p:cNvSpPr>
          <p:nvPr>
            <p:ph type="pic" sz="quarter" idx="15"/>
          </p:nvPr>
        </p:nvSpPr>
        <p:spPr>
          <a:xfrm>
            <a:off x="8668612" y="5046544"/>
            <a:ext cx="1331912" cy="1331912"/>
          </a:xfrm>
          <a:prstGeom prst="rect">
            <a:avLst/>
          </a:prstGeom>
        </p:spPr>
        <p:txBody>
          <a:bodyPr/>
          <a:lstStyle>
            <a:lvl1pPr>
              <a:defRPr sz="1000"/>
            </a:lvl1pPr>
          </a:lstStyle>
          <a:p>
            <a:r>
              <a:rPr lang="nl-NL"/>
              <a:t>Klik op het pictogram als u een afbeelding wilt toevoegen</a:t>
            </a:r>
            <a:endParaRPr lang="nl-NL" dirty="0"/>
          </a:p>
        </p:txBody>
      </p:sp>
    </p:spTree>
    <p:extLst>
      <p:ext uri="{BB962C8B-B14F-4D97-AF65-F5344CB8AC3E}">
        <p14:creationId xmlns:p14="http://schemas.microsoft.com/office/powerpoint/2010/main" val="1691704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ual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843878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ual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544985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VIDEO</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217351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hterblad">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3389448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ankJeWel">
    <p:spTree>
      <p:nvGrpSpPr>
        <p:cNvPr id="1" name=""/>
        <p:cNvGrpSpPr/>
        <p:nvPr/>
      </p:nvGrpSpPr>
      <p:grpSpPr>
        <a:xfrm>
          <a:off x="0" y="0"/>
          <a:ext cx="0" cy="0"/>
          <a:chOff x="0" y="0"/>
          <a:chExt cx="0" cy="0"/>
        </a:xfrm>
      </p:grpSpPr>
      <p:pic>
        <p:nvPicPr>
          <p:cNvPr id="3" name="Afbeelding 2" descr="Afbeelding met groen, vrouw, geparkeerd, teken&#10;&#10;Automatisch gegenereerde beschrijving">
            <a:extLst>
              <a:ext uri="{FF2B5EF4-FFF2-40B4-BE49-F238E27FC236}">
                <a16:creationId xmlns:a16="http://schemas.microsoft.com/office/drawing/2014/main" id="{9B4A1A0C-779F-1B46-AE73-3C4D0CEF7D85}"/>
              </a:ext>
            </a:extLst>
          </p:cNvPr>
          <p:cNvPicPr>
            <a:picLocks noChangeAspect="1"/>
          </p:cNvPicPr>
          <p:nvPr userDrawn="1"/>
        </p:nvPicPr>
        <p:blipFill>
          <a:blip r:embed="rId2"/>
          <a:stretch>
            <a:fillRect/>
          </a:stretch>
        </p:blipFill>
        <p:spPr>
          <a:xfrm>
            <a:off x="6350" y="0"/>
            <a:ext cx="12179300" cy="6858000"/>
          </a:xfrm>
          <a:prstGeom prst="rect">
            <a:avLst/>
          </a:prstGeom>
        </p:spPr>
      </p:pic>
    </p:spTree>
    <p:extLst>
      <p:ext uri="{BB962C8B-B14F-4D97-AF65-F5344CB8AC3E}">
        <p14:creationId xmlns:p14="http://schemas.microsoft.com/office/powerpoint/2010/main" val="70685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pic>
        <p:nvPicPr>
          <p:cNvPr id="4" name="Afbeelding 3" descr="Afbeelding met kamer, tekening&#10;&#10;Automatisch gegenereerde beschrijving">
            <a:extLst>
              <a:ext uri="{FF2B5EF4-FFF2-40B4-BE49-F238E27FC236}">
                <a16:creationId xmlns:a16="http://schemas.microsoft.com/office/drawing/2014/main" id="{3AFC20ED-5008-1D47-BF9B-25F4CB971118}"/>
              </a:ext>
            </a:extLst>
          </p:cNvPr>
          <p:cNvPicPr>
            <a:picLocks noChangeAspect="1"/>
          </p:cNvPicPr>
          <p:nvPr userDrawn="1"/>
        </p:nvPicPr>
        <p:blipFill>
          <a:blip r:embed="rId2"/>
          <a:stretch>
            <a:fillRect/>
          </a:stretch>
        </p:blipFill>
        <p:spPr>
          <a:xfrm>
            <a:off x="0" y="-1"/>
            <a:ext cx="7339476" cy="6699405"/>
          </a:xfrm>
          <a:prstGeom prst="rect">
            <a:avLst/>
          </a:prstGeom>
        </p:spPr>
      </p:pic>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33488" y="757413"/>
            <a:ext cx="5945918" cy="3398644"/>
          </a:xfrm>
        </p:spPr>
        <p:txBody>
          <a:bodyPr anchor="t"/>
          <a:lstStyle>
            <a:lvl1pPr algn="l">
              <a:lnSpc>
                <a:spcPts val="6000"/>
              </a:lnSpc>
              <a:spcBef>
                <a:spcPts val="70"/>
              </a:spcBef>
              <a:spcAft>
                <a:spcPts val="70"/>
              </a:spcAft>
              <a:defRPr sz="6000" b="1">
                <a:solidFill>
                  <a:schemeClr val="bg1"/>
                </a:solidFill>
                <a:latin typeface="Arial" panose="020B0604020202020204" pitchFamily="34" charset="0"/>
                <a:cs typeface="Arial" panose="020B0604020202020204" pitchFamily="34" charset="0"/>
              </a:defRPr>
            </a:lvl1pPr>
          </a:lstStyle>
          <a:p>
            <a:r>
              <a:rPr lang="nl-NL" dirty="0"/>
              <a:t>WELKOM,</a:t>
            </a:r>
            <a:br>
              <a:rPr lang="nl-NL" dirty="0"/>
            </a:br>
            <a:r>
              <a:rPr lang="nl-NL" dirty="0"/>
              <a:t>LEUK DAT</a:t>
            </a:r>
            <a:br>
              <a:rPr lang="nl-NL" dirty="0"/>
            </a:br>
            <a:r>
              <a:rPr lang="nl-NL" dirty="0"/>
              <a:t>JE ER BENT</a:t>
            </a:r>
          </a:p>
        </p:txBody>
      </p:sp>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7161970" y="4911484"/>
            <a:ext cx="4427723" cy="1266637"/>
          </a:xfrm>
          <a:prstGeom prst="rect">
            <a:avLst/>
          </a:prstGeom>
        </p:spPr>
      </p:pic>
    </p:spTree>
    <p:extLst>
      <p:ext uri="{BB962C8B-B14F-4D97-AF65-F5344CB8AC3E}">
        <p14:creationId xmlns:p14="http://schemas.microsoft.com/office/powerpoint/2010/main" val="372837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sub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
        <p:nvSpPr>
          <p:cNvPr id="11" name="Tijdelijke aanduiding voor tekst 2">
            <a:extLst>
              <a:ext uri="{FF2B5EF4-FFF2-40B4-BE49-F238E27FC236}">
                <a16:creationId xmlns:a16="http://schemas.microsoft.com/office/drawing/2014/main" id="{D3E29734-3030-D942-92BF-CB24B0AC9A19}"/>
              </a:ext>
            </a:extLst>
          </p:cNvPr>
          <p:cNvSpPr>
            <a:spLocks noGrp="1"/>
          </p:cNvSpPr>
          <p:nvPr>
            <p:ph type="body" idx="1" hasCustomPrompt="1"/>
          </p:nvPr>
        </p:nvSpPr>
        <p:spPr>
          <a:xfrm>
            <a:off x="849989" y="3616976"/>
            <a:ext cx="6962573" cy="1204766"/>
          </a:xfrm>
          <a:prstGeom prst="rect">
            <a:avLst/>
          </a:prstGeo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SUBTITEL VAN</a:t>
            </a:r>
            <a:br>
              <a:rPr lang="nl-NL" dirty="0"/>
            </a:br>
            <a:r>
              <a:rPr lang="nl-NL" dirty="0"/>
              <a:t>DEZE PRESENTATIE</a:t>
            </a:r>
          </a:p>
        </p:txBody>
      </p:sp>
      <p:pic>
        <p:nvPicPr>
          <p:cNvPr id="6" name="Afbeelding 5" descr="Afbeelding met klok&#10;&#10;Automatisch gegenereerde beschrijving">
            <a:extLst>
              <a:ext uri="{FF2B5EF4-FFF2-40B4-BE49-F238E27FC236}">
                <a16:creationId xmlns:a16="http://schemas.microsoft.com/office/drawing/2014/main" id="{55FAF3C3-0EE2-7844-B257-5F53C2A9471D}"/>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103866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kom">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E9F4B5-911D-3144-94A3-DCB2936B7E2B}"/>
              </a:ext>
            </a:extLst>
          </p:cNvPr>
          <p:cNvPicPr>
            <a:picLocks noChangeAspect="1"/>
          </p:cNvPicPr>
          <p:nvPr userDrawn="1"/>
        </p:nvPicPr>
        <p:blipFill>
          <a:blip r:embed="rId2"/>
          <a:stretch>
            <a:fillRect/>
          </a:stretch>
        </p:blipFill>
        <p:spPr>
          <a:xfrm>
            <a:off x="0" y="0"/>
            <a:ext cx="12179300" cy="5930900"/>
          </a:xfrm>
          <a:prstGeom prst="rect">
            <a:avLst/>
          </a:prstGeom>
        </p:spPr>
      </p:pic>
    </p:spTree>
    <p:extLst>
      <p:ext uri="{BB962C8B-B14F-4D97-AF65-F5344CB8AC3E}">
        <p14:creationId xmlns:p14="http://schemas.microsoft.com/office/powerpoint/2010/main" val="168913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26942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zonder 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
        <p:nvSpPr>
          <p:cNvPr id="2" name="Rechthoek 1">
            <a:extLst>
              <a:ext uri="{FF2B5EF4-FFF2-40B4-BE49-F238E27FC236}">
                <a16:creationId xmlns:a16="http://schemas.microsoft.com/office/drawing/2014/main" id="{90DFAE2F-889D-9546-AC4F-DC130CEA3481}"/>
              </a:ext>
            </a:extLst>
          </p:cNvPr>
          <p:cNvSpPr/>
          <p:nvPr userDrawn="1"/>
        </p:nvSpPr>
        <p:spPr>
          <a:xfrm>
            <a:off x="4015110" y="4798881"/>
            <a:ext cx="4076986" cy="7837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9218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ar werk jij aan vandaa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5C143C6F-6B89-8C45-BD36-02C2BE3EE47F}"/>
              </a:ext>
            </a:extLst>
          </p:cNvPr>
          <p:cNvPicPr>
            <a:picLocks noChangeAspect="1"/>
          </p:cNvPicPr>
          <p:nvPr userDrawn="1"/>
        </p:nvPicPr>
        <p:blipFill>
          <a:blip r:embed="rId2"/>
          <a:stretch>
            <a:fillRect/>
          </a:stretch>
        </p:blipFill>
        <p:spPr>
          <a:xfrm>
            <a:off x="2844800" y="3098800"/>
            <a:ext cx="6502400" cy="660400"/>
          </a:xfrm>
          <a:prstGeom prst="rect">
            <a:avLst/>
          </a:prstGeom>
        </p:spPr>
      </p:pic>
    </p:spTree>
    <p:extLst>
      <p:ext uri="{BB962C8B-B14F-4D97-AF65-F5344CB8AC3E}">
        <p14:creationId xmlns:p14="http://schemas.microsoft.com/office/powerpoint/2010/main" val="397621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p:spTree>
      <p:nvGrpSpPr>
        <p:cNvPr id="1" name=""/>
        <p:cNvGrpSpPr/>
        <p:nvPr/>
      </p:nvGrpSpPr>
      <p:grpSpPr>
        <a:xfrm>
          <a:off x="0" y="0"/>
          <a:ext cx="0" cy="0"/>
          <a:chOff x="0" y="0"/>
          <a:chExt cx="0" cy="0"/>
        </a:xfrm>
      </p:grpSpPr>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tel 1">
            <a:extLst>
              <a:ext uri="{FF2B5EF4-FFF2-40B4-BE49-F238E27FC236}">
                <a16:creationId xmlns:a16="http://schemas.microsoft.com/office/drawing/2014/main" id="{2AF28E80-CC98-FE47-B95F-660C39BAA45D}"/>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spTree>
    <p:extLst>
      <p:ext uri="{BB962C8B-B14F-4D97-AF65-F5344CB8AC3E}">
        <p14:creationId xmlns:p14="http://schemas.microsoft.com/office/powerpoint/2010/main" val="147210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37B3DF-2D85-BB4E-B19A-583FD4DBD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4" name="Tijdelijke aanduiding voor datum 3">
            <a:extLst>
              <a:ext uri="{FF2B5EF4-FFF2-40B4-BE49-F238E27FC236}">
                <a16:creationId xmlns:a16="http://schemas.microsoft.com/office/drawing/2014/main" id="{3BB5C7E4-9719-8345-9C3F-B76F740F93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045-C8AC-414A-9485-435F3D53BEF7}" type="datetimeFigureOut">
              <a:rPr lang="nl-NL" smtClean="0"/>
              <a:t>13-7-2020</a:t>
            </a:fld>
            <a:endParaRPr lang="nl-NL"/>
          </a:p>
        </p:txBody>
      </p:sp>
      <p:sp>
        <p:nvSpPr>
          <p:cNvPr id="5" name="Tijdelijke aanduiding voor voettekst 4">
            <a:extLst>
              <a:ext uri="{FF2B5EF4-FFF2-40B4-BE49-F238E27FC236}">
                <a16:creationId xmlns:a16="http://schemas.microsoft.com/office/drawing/2014/main" id="{44EF3651-B5E4-244D-A832-35C14C2E5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15368D-A9FA-5142-AFAB-8A3D081BF2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3ABF-3139-6446-AC9D-47F190E639E3}" type="slidenum">
              <a:rPr lang="nl-NL" smtClean="0"/>
              <a:t>‹nr.›</a:t>
            </a:fld>
            <a:endParaRPr lang="nl-NL"/>
          </a:p>
        </p:txBody>
      </p:sp>
    </p:spTree>
    <p:extLst>
      <p:ext uri="{BB962C8B-B14F-4D97-AF65-F5344CB8AC3E}">
        <p14:creationId xmlns:p14="http://schemas.microsoft.com/office/powerpoint/2010/main" val="264283643"/>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60" r:id="rId3"/>
    <p:sldLayoutId id="2147483662" r:id="rId4"/>
    <p:sldLayoutId id="2147483675" r:id="rId5"/>
    <p:sldLayoutId id="2147483676" r:id="rId6"/>
    <p:sldLayoutId id="2147483684" r:id="rId7"/>
    <p:sldLayoutId id="2147483663" r:id="rId8"/>
    <p:sldLayoutId id="2147483678" r:id="rId9"/>
    <p:sldLayoutId id="2147483685" r:id="rId10"/>
    <p:sldLayoutId id="2147483686" r:id="rId11"/>
    <p:sldLayoutId id="2147483677" r:id="rId12"/>
    <p:sldLayoutId id="2147483650" r:id="rId13"/>
    <p:sldLayoutId id="2147483668" r:id="rId14"/>
    <p:sldLayoutId id="2147483652" r:id="rId15"/>
    <p:sldLayoutId id="2147483669" r:id="rId16"/>
    <p:sldLayoutId id="2147483664" r:id="rId17"/>
    <p:sldLayoutId id="2147483670" r:id="rId18"/>
    <p:sldLayoutId id="2147483665" r:id="rId19"/>
    <p:sldLayoutId id="2147483682" r:id="rId20"/>
    <p:sldLayoutId id="2147483671" r:id="rId21"/>
    <p:sldLayoutId id="2147483683" r:id="rId22"/>
    <p:sldLayoutId id="2147483680" r:id="rId23"/>
    <p:sldLayoutId id="2147483679" r:id="rId24"/>
    <p:sldLayoutId id="2147483666" r:id="rId25"/>
    <p:sldLayoutId id="2147483672" r:id="rId26"/>
    <p:sldLayoutId id="2147483673" r:id="rId27"/>
    <p:sldLayoutId id="2147483661" r:id="rId28"/>
    <p:sldLayoutId id="2147483674"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597" userDrawn="1">
          <p15:clr>
            <a:srgbClr val="F26B43"/>
          </p15:clr>
        </p15:guide>
        <p15:guide id="3" orient="horz" pos="1321" userDrawn="1">
          <p15:clr>
            <a:srgbClr val="F26B43"/>
          </p15:clr>
        </p15:guide>
        <p15:guide id="4"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raar24.nl/50579/hoe-herken-je-pestgedrag-in-de-klas-en-hoe-pak-je-het-aan/"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1636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Aandachtspunten hoe om te gaan</a:t>
            </a:r>
            <a:br>
              <a:rPr lang="nl-NL" dirty="0"/>
            </a:br>
            <a:r>
              <a:rPr lang="nl-NL" dirty="0"/>
              <a:t>met pesten als </a:t>
            </a:r>
            <a:r>
              <a:rPr lang="nl-NL" dirty="0" err="1"/>
              <a:t>oa`er</a:t>
            </a:r>
            <a:r>
              <a:rPr lang="nl-NL" dirty="0"/>
              <a:t>/</a:t>
            </a:r>
            <a:r>
              <a:rPr lang="nl-NL" dirty="0" err="1"/>
              <a:t>pw`er</a:t>
            </a:r>
            <a:r>
              <a:rPr lang="nl-NL" dirty="0"/>
              <a:t>…</a:t>
            </a:r>
            <a:br>
              <a:rPr lang="nl-NL" dirty="0"/>
            </a:br>
            <a:r>
              <a:rPr lang="nl-NL" dirty="0"/>
              <a:t/>
            </a:r>
            <a:br>
              <a:rPr lang="nl-NL" dirty="0"/>
            </a:br>
            <a:r>
              <a:rPr lang="nl-NL" dirty="0"/>
              <a:t/>
            </a:r>
            <a:br>
              <a:rPr lang="nl-NL" dirty="0"/>
            </a:br>
            <a:r>
              <a:rPr lang="nl-NL" dirty="0"/>
              <a:t/>
            </a:r>
            <a:br>
              <a:rPr lang="nl-NL" dirty="0"/>
            </a:br>
            <a:endParaRPr lang="nl-NL" dirty="0"/>
          </a:p>
        </p:txBody>
      </p:sp>
      <p:sp>
        <p:nvSpPr>
          <p:cNvPr id="3" name="Tijdelijke aanduiding voor inhoud 2"/>
          <p:cNvSpPr>
            <a:spLocks noGrp="1"/>
          </p:cNvSpPr>
          <p:nvPr>
            <p:ph idx="1"/>
          </p:nvPr>
        </p:nvSpPr>
        <p:spPr/>
        <p:txBody>
          <a:bodyPr/>
          <a:lstStyle/>
          <a:p>
            <a:r>
              <a:rPr lang="nl-NL" dirty="0"/>
              <a:t>Ga op zoek op internet hoe je om kan gaan met pesten in je groep…en schrijf de aandachtspunten op!</a:t>
            </a:r>
          </a:p>
          <a:p>
            <a:endParaRPr lang="nl-NL" dirty="0"/>
          </a:p>
          <a:p>
            <a:r>
              <a:rPr lang="nl-NL" dirty="0"/>
              <a:t>Tips: leraar24.nl /  wij-leren.nl / nji.nl</a:t>
            </a:r>
          </a:p>
          <a:p>
            <a:endParaRPr lang="nl-NL" dirty="0"/>
          </a:p>
          <a:p>
            <a:pPr marL="0" indent="0">
              <a:buNone/>
            </a:pPr>
            <a:endParaRPr lang="nl-NL" dirty="0"/>
          </a:p>
          <a:p>
            <a:pPr marL="0" indent="0">
              <a:buNone/>
            </a:pPr>
            <a:r>
              <a:rPr lang="nl-NL" dirty="0">
                <a:hlinkClick r:id="rId3"/>
              </a:rPr>
              <a:t>https://www.leraar24.nl/50579/hoe-herken-je-pestgedrag-in-de-klas-en-hoe-pak-je-het-aan/</a:t>
            </a:r>
            <a:endParaRPr lang="nl-NL" dirty="0"/>
          </a:p>
          <a:p>
            <a:endParaRPr lang="nl-NL" dirty="0"/>
          </a:p>
        </p:txBody>
      </p:sp>
    </p:spTree>
    <p:extLst>
      <p:ext uri="{BB962C8B-B14F-4D97-AF65-F5344CB8AC3E}">
        <p14:creationId xmlns:p14="http://schemas.microsoft.com/office/powerpoint/2010/main" val="40554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Inleveren opdrachten</a:t>
            </a:r>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1901243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Werken aan je handboek </a:t>
            </a:r>
          </a:p>
        </p:txBody>
      </p:sp>
      <p:sp>
        <p:nvSpPr>
          <p:cNvPr id="3" name="Tijdelijke aanduiding voor inhoud 2"/>
          <p:cNvSpPr>
            <a:spLocks noGrp="1"/>
          </p:cNvSpPr>
          <p:nvPr>
            <p:ph idx="1"/>
          </p:nvPr>
        </p:nvSpPr>
        <p:spPr/>
        <p:txBody>
          <a:bodyPr/>
          <a:lstStyle/>
          <a:p>
            <a:r>
              <a:rPr lang="nl-NL" u="sng" dirty="0"/>
              <a:t>Voorbereiden</a:t>
            </a:r>
            <a:r>
              <a:rPr lang="nl-NL" dirty="0"/>
              <a:t> </a:t>
            </a:r>
            <a:endParaRPr lang="nl-NL" sz="4000" dirty="0"/>
          </a:p>
          <a:p>
            <a:pPr lvl="0"/>
            <a:r>
              <a:rPr lang="nl-NL" dirty="0"/>
              <a:t>Lees hoofdstuk 11 uit je boek Pedagogisch klimaat PW</a:t>
            </a:r>
            <a:endParaRPr lang="nl-NL" sz="4000" dirty="0"/>
          </a:p>
          <a:p>
            <a:pPr lvl="0"/>
            <a:r>
              <a:rPr lang="nl-NL" dirty="0"/>
              <a:t>Gebruik ook  twee andere bronnen (een ander boek, websites over het thema, informatie van je werkbegeleider, schriftelijke informatie uit de BPV, beeldmateriaal, documentaires) </a:t>
            </a:r>
            <a:endParaRPr lang="nl-NL" sz="4000" dirty="0"/>
          </a:p>
          <a:p>
            <a:pPr marL="0" indent="0">
              <a:buNone/>
            </a:pPr>
            <a:endParaRPr lang="nl-NL" sz="4000" dirty="0"/>
          </a:p>
          <a:p>
            <a:pPr marL="0" indent="0">
              <a:buNone/>
            </a:pPr>
            <a:endParaRPr lang="nl-NL" dirty="0"/>
          </a:p>
        </p:txBody>
      </p:sp>
    </p:spTree>
    <p:extLst>
      <p:ext uri="{BB962C8B-B14F-4D97-AF65-F5344CB8AC3E}">
        <p14:creationId xmlns:p14="http://schemas.microsoft.com/office/powerpoint/2010/main" val="4053069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sz="1400" u="sng" dirty="0"/>
              <a:t>Uitvoeren</a:t>
            </a:r>
            <a:endParaRPr lang="nl-NL" sz="1400" dirty="0"/>
          </a:p>
          <a:p>
            <a:pPr lvl="0"/>
            <a:r>
              <a:rPr lang="nl-NL" sz="1400" dirty="0"/>
              <a:t>Je start met het schrijven van de </a:t>
            </a:r>
            <a:r>
              <a:rPr lang="nl-NL" sz="1400" i="1" dirty="0"/>
              <a:t>inleiding</a:t>
            </a:r>
            <a:r>
              <a:rPr lang="nl-NL" sz="1400" dirty="0"/>
              <a:t> van je handboek: </a:t>
            </a:r>
          </a:p>
          <a:p>
            <a:pPr lvl="1"/>
            <a:r>
              <a:rPr lang="nl-NL" sz="1400" dirty="0"/>
              <a:t>Wat wordt er met ‘problemen in de groep’ bedoeld?</a:t>
            </a:r>
          </a:p>
          <a:p>
            <a:pPr lvl="0"/>
            <a:r>
              <a:rPr lang="nl-NL" sz="1400" dirty="0"/>
              <a:t>Je gaat verder met de </a:t>
            </a:r>
            <a:r>
              <a:rPr lang="nl-NL" sz="1400" i="1" dirty="0"/>
              <a:t>kern</a:t>
            </a:r>
            <a:r>
              <a:rPr lang="nl-NL" sz="1400" dirty="0"/>
              <a:t> van je handboek.</a:t>
            </a:r>
          </a:p>
          <a:p>
            <a:pPr lvl="1"/>
            <a:r>
              <a:rPr lang="nl-NL" sz="1400" dirty="0"/>
              <a:t>Je beschrijft 5 verschillende situaties over problemen van kinderen in de groep. </a:t>
            </a:r>
            <a:br>
              <a:rPr lang="nl-NL" sz="1400" dirty="0"/>
            </a:br>
            <a:r>
              <a:rPr lang="nl-NL" sz="1400" dirty="0"/>
              <a:t>Dit mag een situatie zijn die je zelf op de groep hebt meegemaakt, iets dat collega’s op de groep hebben meegemaakt, of iets wat op een groep kinderen zou kunnen gebeuren. </a:t>
            </a:r>
            <a:br>
              <a:rPr lang="nl-NL" sz="1400" dirty="0"/>
            </a:br>
            <a:r>
              <a:rPr lang="nl-NL" sz="1400" dirty="0"/>
              <a:t>De 5 situaties gaan over de volgende onderwerpen.</a:t>
            </a:r>
          </a:p>
          <a:p>
            <a:pPr lvl="2"/>
            <a:r>
              <a:rPr lang="nl-NL" sz="1400" dirty="0"/>
              <a:t>Storend gedrag</a:t>
            </a:r>
          </a:p>
          <a:p>
            <a:pPr lvl="2"/>
            <a:r>
              <a:rPr lang="nl-NL" sz="1400" dirty="0"/>
              <a:t>Ruzie</a:t>
            </a:r>
          </a:p>
          <a:p>
            <a:pPr lvl="2"/>
            <a:r>
              <a:rPr lang="nl-NL" sz="1400" dirty="0"/>
              <a:t>Pesten</a:t>
            </a:r>
          </a:p>
          <a:p>
            <a:pPr lvl="2"/>
            <a:r>
              <a:rPr lang="nl-NL" sz="1400" dirty="0"/>
              <a:t>Agressie</a:t>
            </a:r>
          </a:p>
          <a:p>
            <a:pPr lvl="2"/>
            <a:r>
              <a:rPr lang="nl-NL" sz="1400" dirty="0"/>
              <a:t>Verlies</a:t>
            </a:r>
          </a:p>
          <a:p>
            <a:pPr lvl="1"/>
            <a:r>
              <a:rPr lang="nl-NL" sz="1400" dirty="0"/>
              <a:t>Als je de praktijksituatie hebt beschreven, vergelijk je dat met de theorie uit je boek: welke theorie zie je terug in de praktijksituatie? Hoe zie je dat terug? Op welke manier wordt er in de praktijk omgegaan met het gedrag? Is dit hetzelfde als wat er in het boek en jouw gekozen bronnen staat of worden er andere/extra dingen gedaan? </a:t>
            </a:r>
          </a:p>
          <a:p>
            <a:pPr lvl="1"/>
            <a:r>
              <a:rPr lang="nl-NL" sz="1400" dirty="0"/>
              <a:t>Noem per situatie 3 tips die jij handig/bruikbaar vindt om met dit gedrag of deze situatie om te gaan. Leg uit waarom je juist die tips waardevol vindt.  </a:t>
            </a:r>
          </a:p>
          <a:p>
            <a:endParaRPr lang="nl-NL" dirty="0"/>
          </a:p>
        </p:txBody>
      </p:sp>
    </p:spTree>
    <p:extLst>
      <p:ext uri="{BB962C8B-B14F-4D97-AF65-F5344CB8AC3E}">
        <p14:creationId xmlns:p14="http://schemas.microsoft.com/office/powerpoint/2010/main" val="706204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Afsluiten en vooruitblikken</a:t>
            </a:r>
          </a:p>
        </p:txBody>
      </p:sp>
      <p:sp>
        <p:nvSpPr>
          <p:cNvPr id="3" name="Tijdelijke aanduiding voor inhoud 2"/>
          <p:cNvSpPr>
            <a:spLocks noGrp="1"/>
          </p:cNvSpPr>
          <p:nvPr>
            <p:ph idx="1"/>
          </p:nvPr>
        </p:nvSpPr>
        <p:spPr/>
        <p:txBody>
          <a:bodyPr/>
          <a:lstStyle/>
          <a:p>
            <a:pPr marL="0" indent="0">
              <a:buNone/>
            </a:pPr>
            <a:endParaRPr lang="nl-NL" dirty="0"/>
          </a:p>
          <a:p>
            <a:r>
              <a:rPr lang="nl-NL" dirty="0"/>
              <a:t>Volgende keer: 11.5 – pesten in de groep</a:t>
            </a:r>
          </a:p>
        </p:txBody>
      </p:sp>
    </p:spTree>
    <p:extLst>
      <p:ext uri="{BB962C8B-B14F-4D97-AF65-F5344CB8AC3E}">
        <p14:creationId xmlns:p14="http://schemas.microsoft.com/office/powerpoint/2010/main" val="2360970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8130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10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Pedagogiek </a:t>
            </a:r>
            <a:br>
              <a:rPr lang="nl-NL" dirty="0"/>
            </a:br>
            <a:r>
              <a:rPr lang="nl-NL" dirty="0"/>
              <a:t>Les 3</a:t>
            </a:r>
            <a:br>
              <a:rPr lang="nl-NL" dirty="0"/>
            </a:br>
            <a:r>
              <a:rPr lang="nl-NL" dirty="0"/>
              <a:t>Blok 4 </a:t>
            </a:r>
          </a:p>
        </p:txBody>
      </p:sp>
    </p:spTree>
    <p:extLst>
      <p:ext uri="{BB962C8B-B14F-4D97-AF65-F5344CB8AC3E}">
        <p14:creationId xmlns:p14="http://schemas.microsoft.com/office/powerpoint/2010/main" val="426750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gaan we doen?</a:t>
            </a:r>
          </a:p>
        </p:txBody>
      </p:sp>
      <p:sp>
        <p:nvSpPr>
          <p:cNvPr id="3" name="Tijdelijke aanduiding voor inhoud 2"/>
          <p:cNvSpPr>
            <a:spLocks noGrp="1"/>
          </p:cNvSpPr>
          <p:nvPr>
            <p:ph sz="half" idx="1"/>
          </p:nvPr>
        </p:nvSpPr>
        <p:spPr/>
        <p:txBody>
          <a:bodyPr/>
          <a:lstStyle/>
          <a:p>
            <a:r>
              <a:rPr lang="nl-NL" dirty="0"/>
              <a:t>Terugblik</a:t>
            </a:r>
          </a:p>
          <a:p>
            <a:r>
              <a:rPr lang="nl-NL" dirty="0"/>
              <a:t>Opwarmer</a:t>
            </a:r>
          </a:p>
          <a:p>
            <a:r>
              <a:rPr lang="nl-NL" dirty="0"/>
              <a:t>Theorie</a:t>
            </a:r>
          </a:p>
          <a:p>
            <a:r>
              <a:rPr lang="nl-NL" dirty="0"/>
              <a:t>Stellingen</a:t>
            </a:r>
          </a:p>
          <a:p>
            <a:r>
              <a:rPr lang="nl-NL" dirty="0"/>
              <a:t>Theorie</a:t>
            </a:r>
          </a:p>
          <a:p>
            <a:r>
              <a:rPr lang="nl-NL" dirty="0"/>
              <a:t>Opdracht</a:t>
            </a:r>
          </a:p>
          <a:p>
            <a:r>
              <a:rPr lang="nl-NL" dirty="0"/>
              <a:t>Mini toets</a:t>
            </a:r>
          </a:p>
          <a:p>
            <a:r>
              <a:rPr lang="nl-NL" dirty="0"/>
              <a:t>Afsluiten</a:t>
            </a:r>
          </a:p>
          <a:p>
            <a:endParaRPr lang="nl-NL" dirty="0"/>
          </a:p>
          <a:p>
            <a:endParaRPr lang="nl-NL" dirty="0"/>
          </a:p>
          <a:p>
            <a:endParaRPr lang="nl-NL" dirty="0"/>
          </a:p>
          <a:p>
            <a:endParaRPr lang="nl-NL" dirty="0"/>
          </a:p>
          <a:p>
            <a:endParaRPr lang="nl-NL" dirty="0"/>
          </a:p>
        </p:txBody>
      </p:sp>
      <p:pic>
        <p:nvPicPr>
          <p:cNvPr id="1028" name="Picture 4" descr="Onderwijs in 2025 volledig digitaal? | InControl Management Servi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6022" y="1646238"/>
            <a:ext cx="3305175"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93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Lesdoelen</a:t>
            </a:r>
          </a:p>
        </p:txBody>
      </p:sp>
      <p:sp>
        <p:nvSpPr>
          <p:cNvPr id="3" name="Tijdelijke aanduiding voor inhoud 2"/>
          <p:cNvSpPr>
            <a:spLocks noGrp="1"/>
          </p:cNvSpPr>
          <p:nvPr>
            <p:ph idx="1"/>
          </p:nvPr>
        </p:nvSpPr>
        <p:spPr>
          <a:xfrm>
            <a:off x="372036" y="2024400"/>
            <a:ext cx="10515600" cy="4351338"/>
          </a:xfrm>
        </p:spPr>
        <p:txBody>
          <a:bodyPr/>
          <a:lstStyle/>
          <a:p>
            <a:pPr marL="0" indent="0">
              <a:buNone/>
            </a:pPr>
            <a:endParaRPr lang="nl-NL" dirty="0"/>
          </a:p>
          <a:p>
            <a:pPr lvl="0"/>
            <a:r>
              <a:rPr lang="nl-NL" dirty="0"/>
              <a:t>Je kunt aangeven wat pesten inhoudt (11.4)</a:t>
            </a:r>
          </a:p>
          <a:p>
            <a:pPr lvl="0"/>
            <a:r>
              <a:rPr lang="nl-NL" dirty="0"/>
              <a:t>Je noemt de werkwijze bij pestgedrag en het voorkomen daarvan</a:t>
            </a:r>
          </a:p>
          <a:p>
            <a:r>
              <a:rPr lang="nl-NL" dirty="0"/>
              <a:t>Je werkt tijdens de les aan het handboek</a:t>
            </a:r>
          </a:p>
        </p:txBody>
      </p:sp>
      <p:pic>
        <p:nvPicPr>
          <p:cNvPr id="4" name="Picture 2" descr="Workshop 'omgaan met ruzie tussen kinderen onder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flipH="1">
            <a:off x="7687234" y="3901872"/>
            <a:ext cx="3052483" cy="1969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767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p:txBody>
          <a:bodyPr/>
          <a:lstStyle/>
          <a:p>
            <a:pPr lvl="0"/>
            <a:r>
              <a:rPr lang="nl-NL" dirty="0"/>
              <a:t>Oorzaken van ruzie bij verschillende leeftijdsfasen?</a:t>
            </a:r>
          </a:p>
          <a:p>
            <a:pPr lvl="0"/>
            <a:r>
              <a:rPr lang="nl-NL" dirty="0"/>
              <a:t>Welke signalen kunnen ruzie zijn?</a:t>
            </a:r>
          </a:p>
          <a:p>
            <a:pPr lvl="0"/>
            <a:r>
              <a:rPr lang="nl-NL" dirty="0"/>
              <a:t>Voorbeeld van hoe je ruzie kan helpen oplossen?</a:t>
            </a:r>
          </a:p>
          <a:p>
            <a:endParaRPr lang="nl-NL" dirty="0"/>
          </a:p>
        </p:txBody>
      </p:sp>
    </p:spTree>
    <p:extLst>
      <p:ext uri="{BB962C8B-B14F-4D97-AF65-F5344CB8AC3E}">
        <p14:creationId xmlns:p14="http://schemas.microsoft.com/office/powerpoint/2010/main" val="200490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Opwarmer</a:t>
            </a:r>
          </a:p>
        </p:txBody>
      </p:sp>
      <p:sp>
        <p:nvSpPr>
          <p:cNvPr id="3" name="Tijdelijke aanduiding voor inhoud 2"/>
          <p:cNvSpPr>
            <a:spLocks noGrp="1"/>
          </p:cNvSpPr>
          <p:nvPr>
            <p:ph idx="1"/>
          </p:nvPr>
        </p:nvSpPr>
        <p:spPr/>
        <p:txBody>
          <a:bodyPr/>
          <a:lstStyle/>
          <a:p>
            <a:pPr marL="0" indent="0">
              <a:buNone/>
            </a:pPr>
            <a:endParaRPr lang="nl-NL" dirty="0"/>
          </a:p>
          <a:p>
            <a:r>
              <a:rPr lang="nl-NL" dirty="0"/>
              <a:t>Schrijf voor jezelf het volgende eens op….</a:t>
            </a:r>
          </a:p>
          <a:p>
            <a:endParaRPr lang="nl-NL" dirty="0"/>
          </a:p>
          <a:p>
            <a:r>
              <a:rPr lang="nl-NL" dirty="0"/>
              <a:t>Noem wat vormen van pesten? </a:t>
            </a:r>
          </a:p>
          <a:p>
            <a:r>
              <a:rPr lang="nl-NL" dirty="0"/>
              <a:t>Wanneer is het voor jou pesten? </a:t>
            </a:r>
          </a:p>
          <a:p>
            <a:endParaRPr lang="nl-NL" dirty="0"/>
          </a:p>
          <a:p>
            <a:endParaRPr lang="nl-NL" dirty="0"/>
          </a:p>
          <a:p>
            <a:endParaRPr lang="nl-NL" dirty="0"/>
          </a:p>
        </p:txBody>
      </p:sp>
      <p:pic>
        <p:nvPicPr>
          <p:cNvPr id="2054" name="Picture 6" descr="Eindelijk: gifjes in Facebook - EenVanda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6939" y="2748709"/>
            <a:ext cx="3591672" cy="2017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02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Theorie</a:t>
            </a:r>
          </a:p>
        </p:txBody>
      </p:sp>
      <p:sp>
        <p:nvSpPr>
          <p:cNvPr id="3" name="Tijdelijke aanduiding voor inhoud 2"/>
          <p:cNvSpPr>
            <a:spLocks noGrp="1"/>
          </p:cNvSpPr>
          <p:nvPr>
            <p:ph idx="1"/>
          </p:nvPr>
        </p:nvSpPr>
        <p:spPr/>
        <p:txBody>
          <a:bodyPr/>
          <a:lstStyle/>
          <a:p>
            <a:r>
              <a:rPr lang="nl-NL" dirty="0"/>
              <a:t>Pesten is een serieus probleem!</a:t>
            </a:r>
          </a:p>
          <a:p>
            <a:endParaRPr lang="nl-NL" u="sng" dirty="0"/>
          </a:p>
          <a:p>
            <a:r>
              <a:rPr lang="nl-NL" u="sng" dirty="0"/>
              <a:t>Pesten is het met opzet lichamelijk of geestelijk kwetsen van een ander die in een minder sterke positie verkeert.</a:t>
            </a:r>
          </a:p>
          <a:p>
            <a:endParaRPr lang="nl-NL" u="sng" dirty="0"/>
          </a:p>
          <a:p>
            <a:r>
              <a:rPr lang="nl-NL" dirty="0"/>
              <a:t>Gepeste kinderen voelen zich erg ongelukkig, buitengesloten, onzeker en raken hun zelfvertrouwen kwijt. Ze kunnen daar later als volwassenen veel hinder van ondervinden. </a:t>
            </a:r>
          </a:p>
        </p:txBody>
      </p:sp>
    </p:spTree>
    <p:extLst>
      <p:ext uri="{BB962C8B-B14F-4D97-AF65-F5344CB8AC3E}">
        <p14:creationId xmlns:p14="http://schemas.microsoft.com/office/powerpoint/2010/main" val="149745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20792"/>
            <a:ext cx="9776012" cy="724204"/>
          </a:xfrm>
        </p:spPr>
        <p:txBody>
          <a:bodyPr/>
          <a:lstStyle/>
          <a:p>
            <a:r>
              <a:rPr lang="nl-NL" dirty="0" smtClean="0"/>
              <a:t>Stellingen</a:t>
            </a:r>
            <a:endParaRPr lang="nl-NL" sz="2000" dirty="0"/>
          </a:p>
        </p:txBody>
      </p:sp>
      <p:sp>
        <p:nvSpPr>
          <p:cNvPr id="3" name="Tijdelijke aanduiding voor inhoud 2"/>
          <p:cNvSpPr>
            <a:spLocks noGrp="1"/>
          </p:cNvSpPr>
          <p:nvPr>
            <p:ph idx="1"/>
          </p:nvPr>
        </p:nvSpPr>
        <p:spPr/>
        <p:txBody>
          <a:bodyPr/>
          <a:lstStyle/>
          <a:p>
            <a:r>
              <a:rPr lang="nl-NL" dirty="0"/>
              <a:t>Stelling: iemand een bijnaam geven of duwen is geen pesten.</a:t>
            </a:r>
          </a:p>
          <a:p>
            <a:r>
              <a:rPr lang="nl-NL" dirty="0"/>
              <a:t>Stelling: Als het pedagogisch klimaat in de organisatie goed is, gaan kinderen op een positieve manier met elkaar om en zal er minder gepest worden.</a:t>
            </a:r>
          </a:p>
          <a:p>
            <a:r>
              <a:rPr lang="nl-NL" dirty="0"/>
              <a:t>Stelling: Pesten is een individueel probleem niet die van de groep.</a:t>
            </a:r>
          </a:p>
          <a:p>
            <a:r>
              <a:rPr lang="nl-NL" dirty="0"/>
              <a:t>Stelling: Pestkoppen en slachtoffers hebben eigenlijk weinig zelfvertrouwen.</a:t>
            </a:r>
          </a:p>
          <a:p>
            <a:r>
              <a:rPr lang="nl-NL" dirty="0"/>
              <a:t>Stelling: Pesten kan je voorkomen!</a:t>
            </a:r>
          </a:p>
        </p:txBody>
      </p:sp>
    </p:spTree>
    <p:extLst>
      <p:ext uri="{BB962C8B-B14F-4D97-AF65-F5344CB8AC3E}">
        <p14:creationId xmlns:p14="http://schemas.microsoft.com/office/powerpoint/2010/main" val="390014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Kenmerken van pesten</a:t>
            </a:r>
          </a:p>
        </p:txBody>
      </p:sp>
      <p:sp>
        <p:nvSpPr>
          <p:cNvPr id="3" name="Tijdelijke aanduiding voor inhoud 2"/>
          <p:cNvSpPr>
            <a:spLocks noGrp="1"/>
          </p:cNvSpPr>
          <p:nvPr>
            <p:ph idx="1"/>
          </p:nvPr>
        </p:nvSpPr>
        <p:spPr/>
        <p:txBody>
          <a:bodyPr/>
          <a:lstStyle/>
          <a:p>
            <a:r>
              <a:rPr lang="nl-NL" dirty="0"/>
              <a:t>Pesten is heel iets anders dan plagen</a:t>
            </a:r>
          </a:p>
          <a:p>
            <a:r>
              <a:rPr lang="nl-NL" dirty="0"/>
              <a:t>Pesten is voor het kind heel bedreigend</a:t>
            </a:r>
          </a:p>
          <a:p>
            <a:r>
              <a:rPr lang="nl-NL" dirty="0"/>
              <a:t>Vaak merk je aan het gedrag van het kind dat er iets aan de hand is.</a:t>
            </a:r>
          </a:p>
          <a:p>
            <a:r>
              <a:rPr lang="nl-NL" dirty="0"/>
              <a:t>Bijvoorbeeld; voorzichtig, gevoelig, teruggetrokken, verlegen, opvallend vaak alleen of veel in de buurt van de groepsleiding.</a:t>
            </a:r>
          </a:p>
          <a:p>
            <a:endParaRPr lang="nl-NL" dirty="0"/>
          </a:p>
        </p:txBody>
      </p:sp>
    </p:spTree>
    <p:extLst>
      <p:ext uri="{BB962C8B-B14F-4D97-AF65-F5344CB8AC3E}">
        <p14:creationId xmlns:p14="http://schemas.microsoft.com/office/powerpoint/2010/main" val="412821892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lnSpc>
            <a:spcPts val="3000"/>
          </a:lnSpc>
          <a:defRPr sz="2800" b="0" dirty="0" smtClean="0">
            <a:solidFill>
              <a:schemeClr val="tx1"/>
            </a:solidFill>
          </a:defRPr>
        </a:defPPr>
      </a:lstStyle>
    </a:txDef>
  </a:objectDefaults>
  <a:extraClrSchemeLst/>
  <a:extLst>
    <a:ext uri="{05A4C25C-085E-4340-85A3-A5531E510DB2}">
      <thm15:themeFamily xmlns:thm15="http://schemas.microsoft.com/office/thememl/2012/main" name="Powerpoint_Da Vinci WWJAV 2020.pptx" id="{37637FA6-B946-4B3A-B150-C3ABA2DB75F0}" vid="{B58BCFEB-D656-4C85-B399-4AB7F41951D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781B86A0F9304B9129DFE2B80E32BD" ma:contentTypeVersion="10" ma:contentTypeDescription="Create a new document." ma:contentTypeScope="" ma:versionID="7286296d3029b5a91962f60039261cbd">
  <xsd:schema xmlns:xsd="http://www.w3.org/2001/XMLSchema" xmlns:xs="http://www.w3.org/2001/XMLSchema" xmlns:p="http://schemas.microsoft.com/office/2006/metadata/properties" xmlns:ns3="baa8c48b-5f73-4068-bac6-831706ff2add" xmlns:ns4="ae88b579-0995-42e4-96ef-e06a7a57ddf9" targetNamespace="http://schemas.microsoft.com/office/2006/metadata/properties" ma:root="true" ma:fieldsID="b4a926850b8724014549936c06161b3a" ns3:_="" ns4:_="">
    <xsd:import namespace="baa8c48b-5f73-4068-bac6-831706ff2add"/>
    <xsd:import namespace="ae88b579-0995-42e4-96ef-e06a7a57ddf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a8c48b-5f73-4068-bac6-831706ff2a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88b579-0995-42e4-96ef-e06a7a57ddf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1EBEF0-A400-48FA-97AB-FC270B072FAB}">
  <ds:schemaRefs>
    <ds:schemaRef ds:uri="http://schemas.microsoft.com/sharepoint/v3/contenttype/forms"/>
  </ds:schemaRefs>
</ds:datastoreItem>
</file>

<file path=customXml/itemProps2.xml><?xml version="1.0" encoding="utf-8"?>
<ds:datastoreItem xmlns:ds="http://schemas.openxmlformats.org/officeDocument/2006/customXml" ds:itemID="{E2C09FA6-4D12-41E5-B96F-8FC5443BE9E5}">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baa8c48b-5f73-4068-bac6-831706ff2add"/>
    <ds:schemaRef ds:uri="http://www.w3.org/XML/1998/namespace"/>
    <ds:schemaRef ds:uri="http://purl.org/dc/dcmitype/"/>
  </ds:schemaRefs>
</ds:datastoreItem>
</file>

<file path=customXml/itemProps3.xml><?xml version="1.0" encoding="utf-8"?>
<ds:datastoreItem xmlns:ds="http://schemas.openxmlformats.org/officeDocument/2006/customXml" ds:itemID="{E184AF2D-FD3E-4884-99EA-F270CC6BBF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a8c48b-5f73-4068-bac6-831706ff2add"/>
    <ds:schemaRef ds:uri="ae88b579-0995-42e4-96ef-e06a7a57dd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Powerpoint_Da Vinci WWJAV 2020</Template>
  <TotalTime>781</TotalTime>
  <Words>891</Words>
  <Application>Microsoft Office PowerPoint</Application>
  <PresentationFormat>Breedbeeld</PresentationFormat>
  <Paragraphs>106</Paragraphs>
  <Slides>16</Slides>
  <Notes>16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Cardenio Modern</vt:lpstr>
      <vt:lpstr>Kantoorthema</vt:lpstr>
      <vt:lpstr>PowerPoint-presentatie</vt:lpstr>
      <vt:lpstr>Pedagogiek  Les 3 Blok 4 </vt:lpstr>
      <vt:lpstr>Wat gaan we doen?</vt:lpstr>
      <vt:lpstr>Lesdoelen</vt:lpstr>
      <vt:lpstr>Terugblik</vt:lpstr>
      <vt:lpstr>Opwarmer</vt:lpstr>
      <vt:lpstr>Theorie</vt:lpstr>
      <vt:lpstr>Stellingen</vt:lpstr>
      <vt:lpstr>Kenmerken van pesten</vt:lpstr>
      <vt:lpstr>Aandachtspunten hoe om te gaan met pesten als oa`er/pw`er…    </vt:lpstr>
      <vt:lpstr>Inleveren opdrachten</vt:lpstr>
      <vt:lpstr>Werken aan je handboek </vt:lpstr>
      <vt:lpstr>PowerPoint-presentatie</vt:lpstr>
      <vt:lpstr>Afsluiten en vooruitblikken</vt:lpstr>
      <vt:lpstr>PowerPoint-presentatie</vt:lpstr>
      <vt:lpstr>PowerPoint-presentatie</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dc:title>
  <dc:creator>Li-Any van der Biezen</dc:creator>
  <cp:lastModifiedBy>Btisame el Ajjouri</cp:lastModifiedBy>
  <cp:revision>54</cp:revision>
  <cp:lastPrinted>2020-05-25T08:29:59Z</cp:lastPrinted>
  <dcterms:created xsi:type="dcterms:W3CDTF">2020-03-19T14:08:02Z</dcterms:created>
  <dcterms:modified xsi:type="dcterms:W3CDTF">2020-07-13T12:11:57Z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0x01010051781B86A0F9304B9129DFE2B80E32BD</vt:lpwstr>
  </property>
</Properties>
</file>