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62" r:id="rId5"/>
    <p:sldId id="261" r:id="rId6"/>
    <p:sldId id="264" r:id="rId7"/>
    <p:sldId id="265" r:id="rId8"/>
    <p:sldId id="277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8" r:id="rId19"/>
    <p:sldId id="269" r:id="rId20"/>
    <p:sldId id="260" r:id="rId21"/>
    <p:sldId id="263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F274F-A783-9077-7E67-A877938DB670}" v="13" dt="2020-07-13T12:08:32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672" autoAdjust="0"/>
  </p:normalViewPr>
  <p:slideViewPr>
    <p:cSldViewPr snapToGrid="0" snapToObjects="1">
      <p:cViewPr varScale="1">
        <p:scale>
          <a:sx n="43" d="100"/>
          <a:sy n="43" d="100"/>
        </p:scale>
        <p:origin x="1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35B347-210E-D34C-9035-40FF6664A6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257FFC-1260-214E-BE27-C5D766D3D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7D8D-2F1B-3146-B533-E539AE0B4A6C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36B99D-5F65-2242-8D89-C7D420872D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9FD6FA-EB16-954E-B3E3-07AEE876A5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623DD-2DB5-5846-92AF-0529443568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251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3712-2EDE-4B8F-9783-B265CCC85C26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B909F-31EB-4CE3-9E57-7C4D97E82D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85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MDohTsMtk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Storend gedrag is wanneer het gedrag van een kind jou of andere kinderen afleidt van hun werk of spel.</a:t>
            </a:r>
          </a:p>
          <a:p>
            <a:r>
              <a:rPr lang="nl-NL" dirty="0"/>
              <a:t>V.b. tikken met een pen, speelgoed afpakken, niet luisteren etc.</a:t>
            </a:r>
          </a:p>
          <a:p>
            <a:r>
              <a:rPr lang="nl-NL" dirty="0"/>
              <a:t>Storend gedrag heeft een negatieve invloed op de sfeer in de groep. </a:t>
            </a:r>
          </a:p>
          <a:p>
            <a:r>
              <a:rPr lang="nl-NL" dirty="0"/>
              <a:t>Of gedrag al dan niet storend is heeft vooral te maken met hoe de ander het gedrag ervaart. Dat zal voor elk kind of pedagogisch werker anders zijn. </a:t>
            </a:r>
          </a:p>
          <a:p>
            <a:endParaRPr lang="nl-NL" dirty="0"/>
          </a:p>
          <a:p>
            <a:r>
              <a:rPr lang="nl-NL" dirty="0"/>
              <a:t>Geef eerst een non-verbale waarschuwing</a:t>
            </a:r>
          </a:p>
          <a:p>
            <a:r>
              <a:rPr lang="nl-NL" dirty="0"/>
              <a:t>Gaat het storende gedrag gewoon door, loop dan naar het kind en vraag of hij/zij het werk moeilijk of makkelijk vindt?</a:t>
            </a:r>
          </a:p>
          <a:p>
            <a:r>
              <a:rPr lang="nl-NL" dirty="0"/>
              <a:t>Gaat het nog door zeg dan duidelijk met een ik boodschap wat je wilt. </a:t>
            </a:r>
          </a:p>
          <a:p>
            <a:r>
              <a:rPr lang="nl-NL" dirty="0"/>
              <a:t>Blijf rustig en positief</a:t>
            </a:r>
          </a:p>
          <a:p>
            <a:r>
              <a:rPr lang="nl-NL" dirty="0"/>
              <a:t>Bevestig gewenst gedrag</a:t>
            </a:r>
          </a:p>
          <a:p>
            <a:r>
              <a:rPr lang="nl-NL" dirty="0"/>
              <a:t>Formuleer samen haalbare doelen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09F-31EB-4CE3-9E57-7C4D97E82D2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85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Filmpje van</a:t>
            </a:r>
            <a:r>
              <a:rPr lang="nl-NL" baseline="0" dirty="0"/>
              <a:t> OA stopzetten op 0.15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09F-31EB-4CE3-9E57-7C4D97E82D2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13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Evt</a:t>
            </a:r>
            <a:r>
              <a:rPr lang="nl-NL" baseline="0" dirty="0"/>
              <a:t> voor OA (terugkoppeling van filmpje wat bij opwarmer gedeeltelijk werd laten zien: </a:t>
            </a:r>
            <a:r>
              <a:rPr lang="nl-NL" dirty="0">
                <a:hlinkClick r:id="rId3"/>
              </a:rPr>
              <a:t>https://www.youtube.com/watch?v=2LMDohTsMtk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09F-31EB-4CE3-9E57-7C4D97E82D2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7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09F-31EB-4CE3-9E57-7C4D97E82D2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5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6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6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opgav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6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92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16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2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8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27585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26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104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3700158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130550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295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957999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024400"/>
            <a:ext cx="7213375" cy="43513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Tx/>
              <a:buNone/>
              <a:tabLst/>
              <a:defRPr/>
            </a:lvl1pPr>
          </a:lstStyle>
          <a:p>
            <a:pPr lvl="0"/>
            <a:r>
              <a:rPr lang="nl-NL" dirty="0"/>
              <a:t>Klikken om een tekst toe te voegen</a:t>
            </a:r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6080A32B-699B-654D-86D4-99260E8194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33472" y="2097087"/>
            <a:ext cx="2952525" cy="29525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664978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7528965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7A2361DE-0582-854E-A23F-68DE3F4F1F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53651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0" name="Tijdelijke aanduiding voor afbeelding 6">
            <a:extLst>
              <a:ext uri="{FF2B5EF4-FFF2-40B4-BE49-F238E27FC236}">
                <a16:creationId xmlns:a16="http://schemas.microsoft.com/office/drawing/2014/main" id="{C266A8C7-13DC-4848-B9DA-7A2A842A16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68612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1" name="Tijdelijke aanduiding voor afbeelding 6">
            <a:extLst>
              <a:ext uri="{FF2B5EF4-FFF2-40B4-BE49-F238E27FC236}">
                <a16:creationId xmlns:a16="http://schemas.microsoft.com/office/drawing/2014/main" id="{0D582A28-9316-4E4A-9D19-84226F06D4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53651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6">
            <a:extLst>
              <a:ext uri="{FF2B5EF4-FFF2-40B4-BE49-F238E27FC236}">
                <a16:creationId xmlns:a16="http://schemas.microsoft.com/office/drawing/2014/main" id="{994BC7C1-B4BF-D043-8893-BD696EC47D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68612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6">
            <a:extLst>
              <a:ext uri="{FF2B5EF4-FFF2-40B4-BE49-F238E27FC236}">
                <a16:creationId xmlns:a16="http://schemas.microsoft.com/office/drawing/2014/main" id="{3573C7DC-377C-9D47-BF0B-24AAAA78E3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53651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4" name="Tijdelijke aanduiding voor afbeelding 6">
            <a:extLst>
              <a:ext uri="{FF2B5EF4-FFF2-40B4-BE49-F238E27FC236}">
                <a16:creationId xmlns:a16="http://schemas.microsoft.com/office/drawing/2014/main" id="{A0FF0CC3-338B-8C4B-B8FF-CBA2E4E97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68612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704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78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544985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217351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48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JeW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oen, vrouw, geparkeerd, teken&#10;&#10;Automatisch gegenereerde beschrijving">
            <a:extLst>
              <a:ext uri="{FF2B5EF4-FFF2-40B4-BE49-F238E27FC236}">
                <a16:creationId xmlns:a16="http://schemas.microsoft.com/office/drawing/2014/main" id="{9B4A1A0C-779F-1B46-AE73-3C4D0CEF7D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3AFC20ED-5008-1D47-BF9B-25F4CB9711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339476" cy="66994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3488" y="757413"/>
            <a:ext cx="5945918" cy="3398644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WELKOM,</a:t>
            </a:r>
            <a:br>
              <a:rPr lang="nl-NL" dirty="0"/>
            </a:br>
            <a:r>
              <a:rPr lang="nl-NL" dirty="0"/>
              <a:t>LEUK DAT</a:t>
            </a:r>
            <a:br>
              <a:rPr lang="nl-NL" dirty="0"/>
            </a:br>
            <a:r>
              <a:rPr lang="nl-NL" dirty="0"/>
              <a:t>JE ER BENT</a:t>
            </a:r>
          </a:p>
        </p:txBody>
      </p:sp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970" y="4911484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-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D3E29734-3030-D942-92BF-CB24B0AC9A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9989" y="3616976"/>
            <a:ext cx="6962573" cy="1204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SUBTITEL VAN</a:t>
            </a:r>
            <a:br>
              <a:rPr lang="nl-NL" dirty="0"/>
            </a:br>
            <a:r>
              <a:rPr lang="nl-NL" dirty="0"/>
              <a:t>DEZE PRESENTATIE</a:t>
            </a:r>
          </a:p>
        </p:txBody>
      </p:sp>
      <p:pic>
        <p:nvPicPr>
          <p:cNvPr id="6" name="Afbeelding 5" descr="Afbeelding met klok&#10;&#10;Automatisch gegenereerde beschrijving">
            <a:extLst>
              <a:ext uri="{FF2B5EF4-FFF2-40B4-BE49-F238E27FC236}">
                <a16:creationId xmlns:a16="http://schemas.microsoft.com/office/drawing/2014/main" id="{55FAF3C3-0EE2-7844-B257-5F53C2A94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7E9F4B5-911D-3144-94A3-DCB2936B7E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793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+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onder 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DFAE2F-889D-9546-AC4F-DC130CEA3481}"/>
              </a:ext>
            </a:extLst>
          </p:cNvPr>
          <p:cNvSpPr/>
          <p:nvPr userDrawn="1"/>
        </p:nvSpPr>
        <p:spPr>
          <a:xfrm>
            <a:off x="4015110" y="4798881"/>
            <a:ext cx="4076986" cy="78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8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ar werk jij aan vanda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C143C6F-6B89-8C45-BD36-02C2BE3EE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4800" y="3098800"/>
            <a:ext cx="6502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AF28E80-CC98-FE47-B95F-660C39BAA4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4721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37B3DF-2D85-BB4E-B19A-583FD4DB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B5C7E4-9719-8345-9C3F-B76F740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D045-C8AC-414A-9485-435F3D53BEF7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EF3651-B5E4-244D-A832-35C14C2E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15368D-A9FA-5142-AFAB-8A3D081BF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3ABF-3139-6446-AC9D-47F190E63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60" r:id="rId3"/>
    <p:sldLayoutId id="2147483662" r:id="rId4"/>
    <p:sldLayoutId id="2147483675" r:id="rId5"/>
    <p:sldLayoutId id="2147483676" r:id="rId6"/>
    <p:sldLayoutId id="2147483684" r:id="rId7"/>
    <p:sldLayoutId id="2147483663" r:id="rId8"/>
    <p:sldLayoutId id="2147483678" r:id="rId9"/>
    <p:sldLayoutId id="2147483685" r:id="rId10"/>
    <p:sldLayoutId id="2147483686" r:id="rId11"/>
    <p:sldLayoutId id="2147483677" r:id="rId12"/>
    <p:sldLayoutId id="2147483650" r:id="rId13"/>
    <p:sldLayoutId id="2147483668" r:id="rId14"/>
    <p:sldLayoutId id="2147483652" r:id="rId15"/>
    <p:sldLayoutId id="2147483669" r:id="rId16"/>
    <p:sldLayoutId id="2147483664" r:id="rId17"/>
    <p:sldLayoutId id="2147483670" r:id="rId18"/>
    <p:sldLayoutId id="2147483665" r:id="rId19"/>
    <p:sldLayoutId id="2147483682" r:id="rId20"/>
    <p:sldLayoutId id="2147483671" r:id="rId21"/>
    <p:sldLayoutId id="2147483683" r:id="rId22"/>
    <p:sldLayoutId id="2147483680" r:id="rId23"/>
    <p:sldLayoutId id="2147483679" r:id="rId24"/>
    <p:sldLayoutId id="2147483666" r:id="rId25"/>
    <p:sldLayoutId id="2147483672" r:id="rId26"/>
    <p:sldLayoutId id="2147483673" r:id="rId27"/>
    <p:sldLayoutId id="2147483661" r:id="rId28"/>
    <p:sldLayoutId id="214748367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orient="horz" pos="1321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lasse.be/168756/kleuters-lossen-zelf-conflict-op-aan-herstelmuu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2LMDohTsMt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89lQcu5L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2LMDohTsMt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63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ruzie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Pubers; </a:t>
            </a:r>
            <a:r>
              <a:rPr lang="nl-NL" dirty="0"/>
              <a:t>zijn in een fase waarin ze snel uit hun evenwicht kunnen zijn. </a:t>
            </a:r>
          </a:p>
          <a:p>
            <a:r>
              <a:rPr lang="nl-NL" dirty="0"/>
              <a:t>Een opmerking die niet goed valt, jaloezie</a:t>
            </a:r>
          </a:p>
          <a:p>
            <a:r>
              <a:rPr lang="nl-NL" dirty="0"/>
              <a:t>Ze zijn bezig met het ontwikkelen van hun eigen visie, hoe ze in het leven staan en zoeken daarbij de extremen op.  </a:t>
            </a:r>
          </a:p>
          <a:p>
            <a:r>
              <a:rPr lang="nl-NL" dirty="0"/>
              <a:t>Wat kan je doen al </a:t>
            </a:r>
            <a:r>
              <a:rPr lang="nl-NL" dirty="0" err="1"/>
              <a:t>PW`er</a:t>
            </a:r>
            <a:r>
              <a:rPr lang="nl-NL" dirty="0"/>
              <a:t>?</a:t>
            </a:r>
          </a:p>
          <a:p>
            <a:r>
              <a:rPr lang="nl-NL" dirty="0"/>
              <a:t>Stel vragen over hun mening</a:t>
            </a:r>
          </a:p>
          <a:p>
            <a:r>
              <a:rPr lang="nl-NL" dirty="0"/>
              <a:t>Geef ze de gelegenheid om hun ongenoegen te uiten</a:t>
            </a:r>
          </a:p>
        </p:txBody>
      </p:sp>
    </p:spTree>
    <p:extLst>
      <p:ext uri="{BB962C8B-B14F-4D97-AF65-F5344CB8AC3E}">
        <p14:creationId xmlns:p14="http://schemas.microsoft.com/office/powerpoint/2010/main" val="26054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Helpen een ruzie op te lossen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44996"/>
            <a:ext cx="9755459" cy="435133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Lees 11.3.3. uit je theorieboek Pedagogisch klimaat en schrijf minimaal 3 belangrijke punten op hoe je een ruzie kunt oplossen.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https://www.klasse.be/168756/kleuters-lossen-zelf-conflict-op-aan-herstelmuur/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https://www.youtube.com/watch?v=2LMDohTsMtk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Voor welke oplossingen worden in het filmpje gekozen?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34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 periode 4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3509" y="1622618"/>
            <a:ext cx="10515600" cy="4351338"/>
          </a:xfrm>
        </p:spPr>
        <p:txBody>
          <a:bodyPr anchor="t"/>
          <a:lstStyle/>
          <a:p>
            <a:r>
              <a:rPr lang="nl-NL" dirty="0"/>
              <a:t>Je maakt een eigen handboek over hoe je omgaat met probleemgedrag. </a:t>
            </a:r>
          </a:p>
          <a:p>
            <a:r>
              <a:rPr lang="nl-NL" dirty="0"/>
              <a:t>Doel: je weet op welke manieren je met welk probleemgedrag van kinderen kunt omgaan. 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  <a:cs typeface="Arial" panose="020B0604020202020204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55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handboek (herhaling)?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Lees in It`s </a:t>
            </a:r>
            <a:r>
              <a:rPr lang="nl-NL" dirty="0" err="1"/>
              <a:t>learning</a:t>
            </a:r>
            <a:r>
              <a:rPr lang="nl-NL" dirty="0"/>
              <a:t> &gt; Pedagogiek&gt; studiehandleiding periode 4 hoe je je moet voorbereiden, wat de inhoud moet zijn van het boek en hoe de beoordeling er uit ziet?</a:t>
            </a:r>
          </a:p>
          <a:p>
            <a:r>
              <a:rPr lang="nl-NL" dirty="0"/>
              <a:t>Je laat jouw handboek beoordelen door een medestudent en beoordeel jij het handboek van een andere student. </a:t>
            </a:r>
          </a:p>
          <a:p>
            <a:r>
              <a:rPr lang="nl-NL" dirty="0"/>
              <a:t>De docent is eindverantwoordelijk voor de beoordeling. Intersubjectief beoordelen (dat is als studenten elkaar beoordelen) is voor jou erg leerzaam. Je bent op een andere manier met de lesstof bezig.</a:t>
            </a:r>
          </a:p>
          <a:p>
            <a:r>
              <a:rPr lang="nl-NL" dirty="0"/>
              <a:t>Aan de slag met het handboek….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97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073" y="720792"/>
            <a:ext cx="10684727" cy="1303608"/>
          </a:xfrm>
        </p:spPr>
        <p:txBody>
          <a:bodyPr>
            <a:normAutofit/>
          </a:bodyPr>
          <a:lstStyle/>
          <a:p>
            <a:r>
              <a:rPr lang="nl-NL" dirty="0"/>
              <a:t>Vervangende observeer de sfeer van de groep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Zie teams &gt;pedagogiek&gt; vervangende observeer de sfeer van de groep opdracht</a:t>
            </a:r>
          </a:p>
        </p:txBody>
      </p:sp>
    </p:spTree>
    <p:extLst>
      <p:ext uri="{BB962C8B-B14F-4D97-AF65-F5344CB8AC3E}">
        <p14:creationId xmlns:p14="http://schemas.microsoft.com/office/powerpoint/2010/main" val="109222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 je geleerd?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minimaal 1 ding op wat je heb geleerd van deze les en zet die in chat.</a:t>
            </a:r>
          </a:p>
        </p:txBody>
      </p:sp>
      <p:pic>
        <p:nvPicPr>
          <p:cNvPr id="6" name="Picture 4" descr="Ruzie maken, het hoort erbij. | gezondheid.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32869"/>
            <a:ext cx="533400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495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 en vooruitblikken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keer:</a:t>
            </a:r>
          </a:p>
          <a:p>
            <a:endParaRPr lang="nl-NL" dirty="0"/>
          </a:p>
          <a:p>
            <a:pPr lvl="0"/>
            <a:r>
              <a:rPr lang="nl-NL" dirty="0"/>
              <a:t>Je weet wat pesten inhoudt (11.4)</a:t>
            </a:r>
          </a:p>
          <a:p>
            <a:pPr lvl="0"/>
            <a:r>
              <a:rPr lang="nl-NL" dirty="0"/>
              <a:t>En je noemt de werkwijze bij pestgedrag en het voorkomen daarvan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97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30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10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Pedagogiek </a:t>
            </a:r>
            <a:br>
              <a:rPr lang="nl-NL" dirty="0"/>
            </a:br>
            <a:r>
              <a:rPr lang="nl-NL" dirty="0"/>
              <a:t>Les 2 </a:t>
            </a:r>
            <a:br>
              <a:rPr lang="nl-NL" dirty="0"/>
            </a:br>
            <a:r>
              <a:rPr lang="nl-NL" dirty="0"/>
              <a:t>Blok 4 </a:t>
            </a:r>
          </a:p>
        </p:txBody>
      </p:sp>
    </p:spTree>
    <p:extLst>
      <p:ext uri="{BB962C8B-B14F-4D97-AF65-F5344CB8AC3E}">
        <p14:creationId xmlns:p14="http://schemas.microsoft.com/office/powerpoint/2010/main" val="42675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  <a:p>
            <a:r>
              <a:rPr lang="nl-NL" dirty="0"/>
              <a:t>Terugblik</a:t>
            </a:r>
          </a:p>
          <a:p>
            <a:r>
              <a:rPr lang="nl-NL" dirty="0"/>
              <a:t>Opwarmer</a:t>
            </a:r>
          </a:p>
          <a:p>
            <a:r>
              <a:rPr lang="nl-NL" dirty="0"/>
              <a:t>Theorie</a:t>
            </a:r>
          </a:p>
          <a:p>
            <a:r>
              <a:rPr lang="nl-NL" dirty="0"/>
              <a:t>Opdracht</a:t>
            </a:r>
          </a:p>
          <a:p>
            <a:r>
              <a:rPr lang="nl-NL" dirty="0"/>
              <a:t>Uitleg handboek en werken aan handboek</a:t>
            </a:r>
          </a:p>
          <a:p>
            <a:r>
              <a:rPr lang="nl-NL" dirty="0"/>
              <a:t>Afsluiting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893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weet oorzaken van ruzie bij verschillende leeftijdsfasen.</a:t>
            </a:r>
          </a:p>
          <a:p>
            <a:pPr lvl="0"/>
            <a:r>
              <a:rPr lang="nl-NL" dirty="0"/>
              <a:t>Je kunt benoemen welke signalen ruzie kunnen zijn.</a:t>
            </a:r>
          </a:p>
          <a:p>
            <a:pPr lvl="0"/>
            <a:r>
              <a:rPr lang="nl-NL" dirty="0"/>
              <a:t>Je weet voorbeelden van hoe je ruzie kan helpen oplossen. </a:t>
            </a:r>
          </a:p>
          <a:p>
            <a:pPr lvl="0"/>
            <a:r>
              <a:rPr lang="nl-NL" dirty="0"/>
              <a:t>Je weet wat je moet doen voor het handboek: ‘omgaan met probleemgedrag’. </a:t>
            </a:r>
          </a:p>
          <a:p>
            <a:r>
              <a:rPr lang="nl-NL" dirty="0"/>
              <a:t>Je werkt tijdens de les aan het handboek</a:t>
            </a:r>
          </a:p>
        </p:txBody>
      </p:sp>
    </p:spTree>
    <p:extLst>
      <p:ext uri="{BB962C8B-B14F-4D97-AF65-F5344CB8AC3E}">
        <p14:creationId xmlns:p14="http://schemas.microsoft.com/office/powerpoint/2010/main" val="128476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storend gedrag?</a:t>
            </a:r>
          </a:p>
          <a:p>
            <a:r>
              <a:rPr lang="nl-NL" dirty="0"/>
              <a:t>Wat kan je doen bij storend gedrag?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004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Opwarmer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nl-NL" dirty="0"/>
              <a:t>Wat zou jij doen als je dit ziet gebeuren???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https://www.youtube.com/watch?v=Kh89lQcu5L4</a:t>
            </a:r>
            <a:r>
              <a:rPr lang="nl-NL" dirty="0"/>
              <a:t> (PW`er)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https://www.youtube.com/watch?v=2LMDohTsMtk</a:t>
            </a:r>
            <a:r>
              <a:rPr lang="nl-NL" dirty="0"/>
              <a:t> (</a:t>
            </a:r>
            <a:r>
              <a:rPr lang="nl-NL" dirty="0" err="1"/>
              <a:t>OA`er</a:t>
            </a:r>
            <a:r>
              <a:rPr lang="nl-NL" dirty="0"/>
              <a:t>)</a:t>
            </a:r>
          </a:p>
          <a:p>
            <a:endParaRPr lang="nl-NL" dirty="0"/>
          </a:p>
          <a:p>
            <a:pPr marL="0" indent="0">
              <a:buNone/>
            </a:pPr>
            <a:endParaRPr lang="nl-NL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3102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Ruzie &gt; geef kinderen de kans om eerst zelf een oplossing te vinden! </a:t>
            </a:r>
          </a:p>
          <a:p>
            <a:pPr marL="0" indent="0">
              <a:buNone/>
            </a:pPr>
            <a:r>
              <a:rPr lang="nl-NL" dirty="0"/>
              <a:t>  Daardoor leren kinderen om te gaan met conflicten.</a:t>
            </a:r>
          </a:p>
          <a:p>
            <a:r>
              <a:rPr lang="nl-NL" dirty="0"/>
              <a:t>Ze moeten wel kunnen rekenen op jouw hulp als dat nodig is!</a:t>
            </a:r>
          </a:p>
          <a:p>
            <a:endParaRPr lang="nl-NL" dirty="0"/>
          </a:p>
          <a:p>
            <a:r>
              <a:rPr lang="nl-NL" dirty="0"/>
              <a:t>Ruzie maken als signaal!</a:t>
            </a:r>
          </a:p>
          <a:p>
            <a:r>
              <a:rPr lang="nl-NL" dirty="0"/>
              <a:t>Goed observeren en praten kan informatie geven over de achtergrond van het probleem!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45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ruzie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Peuter en kleuters; </a:t>
            </a:r>
            <a:r>
              <a:rPr lang="nl-NL" dirty="0"/>
              <a:t>ruzie om bezit ‘van mij’! </a:t>
            </a:r>
          </a:p>
          <a:p>
            <a:pPr marL="0" indent="0">
              <a:buNone/>
            </a:pPr>
            <a:r>
              <a:rPr lang="nl-NL" dirty="0"/>
              <a:t>   Wat kan je doen als </a:t>
            </a:r>
            <a:r>
              <a:rPr lang="nl-NL" dirty="0" err="1"/>
              <a:t>PW`er</a:t>
            </a:r>
            <a:r>
              <a:rPr lang="nl-NL" dirty="0"/>
              <a:t>?</a:t>
            </a:r>
          </a:p>
          <a:p>
            <a:pPr>
              <a:buFontTx/>
              <a:buChar char="-"/>
            </a:pPr>
            <a:r>
              <a:rPr lang="nl-NL" dirty="0"/>
              <a:t>Naar kinderen toe lopen </a:t>
            </a:r>
          </a:p>
          <a:p>
            <a:pPr>
              <a:buFontTx/>
              <a:buChar char="-"/>
            </a:pPr>
            <a:r>
              <a:rPr lang="nl-NL" dirty="0"/>
              <a:t>Benoemen wat er gebeurd</a:t>
            </a:r>
          </a:p>
          <a:p>
            <a:pPr>
              <a:buFontTx/>
              <a:buChar char="-"/>
            </a:pPr>
            <a:r>
              <a:rPr lang="nl-NL" dirty="0"/>
              <a:t>En zeg wat je wilt dat er gebeurt</a:t>
            </a:r>
          </a:p>
          <a:p>
            <a:pPr>
              <a:buFontTx/>
              <a:buChar char="-"/>
            </a:pPr>
            <a:r>
              <a:rPr lang="nl-NL" dirty="0"/>
              <a:t>Geef een compliment als ze het daarna weer goed oppikken</a:t>
            </a:r>
          </a:p>
        </p:txBody>
      </p:sp>
    </p:spTree>
    <p:extLst>
      <p:ext uri="{BB962C8B-B14F-4D97-AF65-F5344CB8AC3E}">
        <p14:creationId xmlns:p14="http://schemas.microsoft.com/office/powerpoint/2010/main" val="20103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ruzie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Schoolkinderen; </a:t>
            </a:r>
            <a:r>
              <a:rPr lang="nl-NL" dirty="0"/>
              <a:t>gaat vaak over spelregels!</a:t>
            </a:r>
          </a:p>
          <a:p>
            <a:pPr marL="0" indent="0">
              <a:buNone/>
            </a:pPr>
            <a:r>
              <a:rPr lang="nl-NL" dirty="0"/>
              <a:t>  Omgaan en verliezen is in deze fase nog best lastig.</a:t>
            </a:r>
          </a:p>
          <a:p>
            <a:pPr marL="0" indent="0">
              <a:buNone/>
            </a:pPr>
            <a:r>
              <a:rPr lang="nl-NL" dirty="0"/>
              <a:t>- De oorzaak van ruzie is vaak onmacht. </a:t>
            </a:r>
          </a:p>
          <a:p>
            <a:pPr marL="0" indent="0">
              <a:buNone/>
            </a:pPr>
            <a:r>
              <a:rPr lang="nl-NL" dirty="0"/>
              <a:t>- Vooral in de beginfase (de vorm of stormfase) ontstaan vaak ruzies.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346" y="4340601"/>
            <a:ext cx="3752850" cy="224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45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lnSpc>
            <a:spcPts val="3000"/>
          </a:lnSpc>
          <a:defRPr sz="2800" b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Da Vinci WWJAV 2020.pptx" id="{37637FA6-B946-4B3A-B150-C3ABA2DB75F0}" vid="{B58BCFEB-D656-4C85-B399-4AB7F41951D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0" ma:contentTypeDescription="Create a new document." ma:contentTypeScope="" ma:versionID="7286296d3029b5a91962f60039261cb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b4a926850b8724014549936c06161b3a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EBEF0-A400-48FA-97AB-FC270B072F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C09FA6-4D12-41E5-B96F-8FC5443BE9E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openxmlformats.org/package/2006/metadata/core-propertie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C7B9BA-A94E-45E3-BCC2-F076A43DA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Powerpoint_Da Vinci WWJAV 2020</Template>
  <TotalTime>663</TotalTime>
  <Words>737</Words>
  <Application>Microsoft Office PowerPoint</Application>
  <PresentationFormat>Breedbeeld</PresentationFormat>
  <Paragraphs>94</Paragraphs>
  <Slides>18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Cardenio Modern</vt:lpstr>
      <vt:lpstr>Kantoorthema</vt:lpstr>
      <vt:lpstr>PowerPoint-presentatie</vt:lpstr>
      <vt:lpstr>Pedagogiek  Les 2  Blok 4 </vt:lpstr>
      <vt:lpstr>Wat gaan we doen?</vt:lpstr>
      <vt:lpstr>Lesdoelen</vt:lpstr>
      <vt:lpstr>Terugblik vorige les</vt:lpstr>
      <vt:lpstr>Opwarmer</vt:lpstr>
      <vt:lpstr>Theorie</vt:lpstr>
      <vt:lpstr>Oorzaken van ruzie</vt:lpstr>
      <vt:lpstr>Oorzaken van ruzie </vt:lpstr>
      <vt:lpstr>Oorzaken van ruzie</vt:lpstr>
      <vt:lpstr>Helpen een ruzie op te lossen</vt:lpstr>
      <vt:lpstr>Toetsing periode 4 </vt:lpstr>
      <vt:lpstr>Inhoud handboek (herhaling)?</vt:lpstr>
      <vt:lpstr>Vervangende observeer de sfeer van de groep </vt:lpstr>
      <vt:lpstr>Wat heb je geleerd?</vt:lpstr>
      <vt:lpstr>Afsluiten en vooruitblikken</vt:lpstr>
      <vt:lpstr>PowerPoint-presentatie</vt:lpstr>
      <vt:lpstr>PowerPoint-presentatie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</dc:title>
  <dc:creator>Li-Any van der Biezen</dc:creator>
  <cp:lastModifiedBy>Btisame el Ajjouri</cp:lastModifiedBy>
  <cp:revision>62</cp:revision>
  <dcterms:created xsi:type="dcterms:W3CDTF">2020-03-19T14:08:02Z</dcterms:created>
  <dcterms:modified xsi:type="dcterms:W3CDTF">2020-07-13T12:09:17Z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