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62" r:id="rId5"/>
    <p:sldId id="261" r:id="rId6"/>
    <p:sldId id="264" r:id="rId7"/>
    <p:sldId id="265" r:id="rId8"/>
    <p:sldId id="277" r:id="rId9"/>
    <p:sldId id="266" r:id="rId10"/>
    <p:sldId id="267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68" r:id="rId19"/>
    <p:sldId id="269" r:id="rId20"/>
    <p:sldId id="260" r:id="rId21"/>
    <p:sldId id="263" r:id="rId2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7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DF274F-A783-9077-7E67-A877938DB670}" v="13" dt="2020-07-13T12:08:32.4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59672" autoAdjust="0"/>
  </p:normalViewPr>
  <p:slideViewPr>
    <p:cSldViewPr snapToGrid="0" snapToObjects="1">
      <p:cViewPr varScale="1">
        <p:scale>
          <a:sx n="43" d="100"/>
          <a:sy n="43" d="100"/>
        </p:scale>
        <p:origin x="17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39" d="100"/>
          <a:sy n="139" d="100"/>
        </p:scale>
        <p:origin x="498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D35B347-210E-D34C-9035-40FF6664A6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3257FFC-1260-214E-BE27-C5D766D3D65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07D8D-2F1B-3146-B533-E539AE0B4A6C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636B99D-5F65-2242-8D89-C7D420872D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C9FD6FA-EB16-954E-B3E3-07AEE876A5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623DD-2DB5-5846-92AF-0529443568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4251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E3712-2EDE-4B8F-9783-B265CCC85C26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B909F-31EB-4CE3-9E57-7C4D97E82D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6856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LMDohTsMtk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Storend gedrag is wanneer het gedrag van een kind jou of andere kinderen afleidt van hun werk of spel.</a:t>
            </a:r>
          </a:p>
          <a:p>
            <a:r>
              <a:rPr lang="nl-NL" dirty="0"/>
              <a:t>V.b. tikken met een pen, speelgoed afpakken, niet luisteren etc.</a:t>
            </a:r>
          </a:p>
          <a:p>
            <a:r>
              <a:rPr lang="nl-NL" dirty="0"/>
              <a:t>Storend gedrag heeft een negatieve invloed op de sfeer in de groep. </a:t>
            </a:r>
          </a:p>
          <a:p>
            <a:r>
              <a:rPr lang="nl-NL" dirty="0"/>
              <a:t>Of gedrag al dan niet storend is heeft vooral te maken met hoe de ander het gedrag ervaart. Dat zal voor elk kind of pedagogisch werker anders zijn. </a:t>
            </a:r>
          </a:p>
          <a:p>
            <a:endParaRPr lang="nl-NL" dirty="0"/>
          </a:p>
          <a:p>
            <a:r>
              <a:rPr lang="nl-NL" dirty="0"/>
              <a:t>Geef eerst een non-verbale waarschuwing</a:t>
            </a:r>
          </a:p>
          <a:p>
            <a:r>
              <a:rPr lang="nl-NL" dirty="0"/>
              <a:t>Gaat het storende gedrag gewoon door, loop dan naar het kind en vraag of hij/zij het werk moeilijk of makkelijk vindt?</a:t>
            </a:r>
          </a:p>
          <a:p>
            <a:r>
              <a:rPr lang="nl-NL" dirty="0"/>
              <a:t>Gaat het nog door zeg dan duidelijk met een ik boodschap wat je wilt. </a:t>
            </a:r>
          </a:p>
          <a:p>
            <a:r>
              <a:rPr lang="nl-NL" dirty="0"/>
              <a:t>Blijf rustig en positief</a:t>
            </a:r>
          </a:p>
          <a:p>
            <a:r>
              <a:rPr lang="nl-NL" dirty="0"/>
              <a:t>Bevestig gewenst gedrag</a:t>
            </a:r>
          </a:p>
          <a:p>
            <a:r>
              <a:rPr lang="nl-NL" dirty="0"/>
              <a:t>Formuleer samen haalbare doelen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09F-31EB-4CE3-9E57-7C4D97E82D24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4859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Filmpje van</a:t>
            </a:r>
            <a:r>
              <a:rPr lang="nl-NL" baseline="0" dirty="0"/>
              <a:t> OA stopzetten op 0.15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09F-31EB-4CE3-9E57-7C4D97E82D24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5131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Evt</a:t>
            </a:r>
            <a:r>
              <a:rPr lang="nl-NL" baseline="0" dirty="0"/>
              <a:t> voor OA (terugkoppeling van filmpje wat bij opwarmer gedeeltelijk werd laten zien: </a:t>
            </a:r>
            <a:r>
              <a:rPr lang="nl-NL" dirty="0">
                <a:hlinkClick r:id="rId3"/>
              </a:rPr>
              <a:t>https://www.youtube.com/watch?v=2LMDohTsMtk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09F-31EB-4CE3-9E57-7C4D97E82D24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5177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B909F-31EB-4CE3-9E57-7C4D97E82D24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159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2790" y="2002110"/>
            <a:ext cx="9144000" cy="2556671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</a:t>
            </a:r>
            <a:br>
              <a:rPr lang="nl-NL" dirty="0"/>
            </a:br>
            <a:r>
              <a:rPr lang="nl-NL" dirty="0"/>
              <a:t>VAN DEZE</a:t>
            </a:r>
            <a:br>
              <a:rPr lang="nl-NL" dirty="0"/>
            </a:br>
            <a:r>
              <a:rPr lang="nl-NL" dirty="0"/>
              <a:t>PRESENTATIE</a:t>
            </a:r>
          </a:p>
        </p:txBody>
      </p:sp>
      <p:pic>
        <p:nvPicPr>
          <p:cNvPr id="10" name="Afbeelding 9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6C49E6BD-7814-154B-B54A-3B73E13C72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3738" y="-7145"/>
            <a:ext cx="5148262" cy="4699286"/>
          </a:xfrm>
          <a:prstGeom prst="rect">
            <a:avLst/>
          </a:prstGeom>
        </p:spPr>
      </p:pic>
      <p:pic>
        <p:nvPicPr>
          <p:cNvPr id="12" name="Afbeelding 11" descr="Afbeelding met klok&#10;&#10;Automatisch gegenereerde beschrijving">
            <a:extLst>
              <a:ext uri="{FF2B5EF4-FFF2-40B4-BE49-F238E27FC236}">
                <a16:creationId xmlns:a16="http://schemas.microsoft.com/office/drawing/2014/main" id="{1322AEB8-983D-314E-8426-1039499D70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7990" y="4757736"/>
            <a:ext cx="4427723" cy="126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770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idings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2790" y="2002110"/>
            <a:ext cx="9144000" cy="2556671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SCHEIDINGS-</a:t>
            </a:r>
            <a:br>
              <a:rPr lang="nl-NL" dirty="0"/>
            </a:br>
            <a:r>
              <a:rPr lang="nl-NL" dirty="0"/>
              <a:t>SLIDE</a:t>
            </a:r>
          </a:p>
        </p:txBody>
      </p:sp>
      <p:pic>
        <p:nvPicPr>
          <p:cNvPr id="10" name="Afbeelding 9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6C49E6BD-7814-154B-B54A-3B73E13C72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3738" y="-7145"/>
            <a:ext cx="5148262" cy="4699286"/>
          </a:xfrm>
          <a:prstGeom prst="rect">
            <a:avLst/>
          </a:prstGeom>
        </p:spPr>
      </p:pic>
      <p:pic>
        <p:nvPicPr>
          <p:cNvPr id="12" name="Afbeelding 11" descr="Afbeelding met klok&#10;&#10;Automatisch gegenereerde beschrijving">
            <a:extLst>
              <a:ext uri="{FF2B5EF4-FFF2-40B4-BE49-F238E27FC236}">
                <a16:creationId xmlns:a16="http://schemas.microsoft.com/office/drawing/2014/main" id="{1322AEB8-983D-314E-8426-1039499D70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7990" y="4757736"/>
            <a:ext cx="4427723" cy="126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36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idings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2790" y="2002110"/>
            <a:ext cx="9144000" cy="2556671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SCHEIDINGS-</a:t>
            </a:r>
            <a:br>
              <a:rPr lang="nl-NL" dirty="0"/>
            </a:br>
            <a:r>
              <a:rPr lang="nl-NL" dirty="0"/>
              <a:t>SLIDE</a:t>
            </a:r>
          </a:p>
        </p:txBody>
      </p:sp>
      <p:pic>
        <p:nvPicPr>
          <p:cNvPr id="10" name="Afbeelding 9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6C49E6BD-7814-154B-B54A-3B73E13C72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3738" y="-7145"/>
            <a:ext cx="5148262" cy="469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467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oudsopgav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99C86-2BA2-7E46-A6CC-C7ACCB411E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0792"/>
            <a:ext cx="10515600" cy="724204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INHOUDSOPGAVE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50AF2D-CA51-8849-8EA6-172A9FB9F7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24400"/>
            <a:ext cx="10515600" cy="4351338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3A78D"/>
              </a:buClr>
              <a:buSzTx/>
              <a:buFont typeface="Arial" panose="020B0604020202020204" pitchFamily="34" charset="0"/>
              <a:buChar char="•"/>
              <a:tabLst/>
              <a:defRPr/>
            </a:lvl1pPr>
          </a:lstStyle>
          <a:p>
            <a:pPr lvl="0"/>
            <a:r>
              <a:rPr lang="nl-NL" dirty="0"/>
              <a:t>Klikken om een hoofdstuk toe te voegen</a:t>
            </a:r>
          </a:p>
          <a:p>
            <a:pPr lvl="0"/>
            <a:endParaRPr lang="nl-NL" dirty="0"/>
          </a:p>
          <a:p>
            <a:pPr lvl="0"/>
            <a:endParaRPr lang="nl-NL" dirty="0"/>
          </a:p>
        </p:txBody>
      </p:sp>
      <p:pic>
        <p:nvPicPr>
          <p:cNvPr id="10" name="Afbeelding 9" descr="Afbeelding met tekening&#10;&#10;Automatisch gegenereerde beschrijving">
            <a:extLst>
              <a:ext uri="{FF2B5EF4-FFF2-40B4-BE49-F238E27FC236}">
                <a16:creationId xmlns:a16="http://schemas.microsoft.com/office/drawing/2014/main" id="{78AAD460-4DBB-9240-A2F2-B6B0329BE4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04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99C86-2BA2-7E46-A6CC-C7ACCB411E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0792"/>
            <a:ext cx="10515600" cy="724204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50AF2D-CA51-8849-8EA6-172A9FB9F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4400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10" name="Afbeelding 9" descr="Afbeelding met tekening&#10;&#10;Automatisch gegenereerde beschrijving">
            <a:extLst>
              <a:ext uri="{FF2B5EF4-FFF2-40B4-BE49-F238E27FC236}">
                <a16:creationId xmlns:a16="http://schemas.microsoft.com/office/drawing/2014/main" id="{78AAD460-4DBB-9240-A2F2-B6B0329BE4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565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ina 1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99C86-2BA2-7E46-A6CC-C7ACCB411E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0792"/>
            <a:ext cx="10515600" cy="724204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50AF2D-CA51-8849-8EA6-172A9FB9F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4400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192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pagin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2BFD868-66F6-A64D-ADEC-BBE4EEE6B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24400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540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pagina 2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2BFD868-66F6-A64D-ADEC-BBE4EEE6B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24400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71649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1220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3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18166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  <p:pic>
        <p:nvPicPr>
          <p:cNvPr id="5" name="Afbeelding 4" descr="Afbeelding met kabel, spiegel&#10;&#10;Automatisch gegenereerde beschrijving">
            <a:extLst>
              <a:ext uri="{FF2B5EF4-FFF2-40B4-BE49-F238E27FC236}">
                <a16:creationId xmlns:a16="http://schemas.microsoft.com/office/drawing/2014/main" id="{190A4FED-FE88-9F41-9131-05FACFEB206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96799" y="1856674"/>
            <a:ext cx="4351965" cy="4263314"/>
          </a:xfrm>
          <a:prstGeom prst="rect">
            <a:avLst/>
          </a:prstGeom>
        </p:spPr>
      </p:pic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42AB3FC0-BF31-0C45-AEF9-36F0C98C683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7063200" y="2005099"/>
            <a:ext cx="3852000" cy="37621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1pPr>
            <a:lvl2pPr marL="4572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2pPr>
            <a:lvl3pPr marL="9144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3pPr>
            <a:lvl4pPr marL="13716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4pPr>
            <a:lvl5pPr marL="18288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Klik hier</a:t>
            </a:r>
            <a:br>
              <a:rPr lang="nl-NL" dirty="0"/>
            </a:br>
            <a:r>
              <a:rPr lang="nl-NL" dirty="0"/>
              <a:t>om de tekst van de quote aan te passen…</a:t>
            </a:r>
          </a:p>
        </p:txBody>
      </p:sp>
    </p:spTree>
    <p:extLst>
      <p:ext uri="{BB962C8B-B14F-4D97-AF65-F5344CB8AC3E}">
        <p14:creationId xmlns:p14="http://schemas.microsoft.com/office/powerpoint/2010/main" val="2758506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_zond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2790" y="2002110"/>
            <a:ext cx="9144000" cy="2556671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</a:t>
            </a:r>
            <a:br>
              <a:rPr lang="nl-NL" dirty="0"/>
            </a:br>
            <a:r>
              <a:rPr lang="nl-NL" dirty="0"/>
              <a:t>VAN DEZE</a:t>
            </a:r>
            <a:br>
              <a:rPr lang="nl-NL" dirty="0"/>
            </a:br>
            <a:r>
              <a:rPr lang="nl-NL" dirty="0"/>
              <a:t>PRESENTATIE</a:t>
            </a:r>
          </a:p>
        </p:txBody>
      </p:sp>
      <p:pic>
        <p:nvPicPr>
          <p:cNvPr id="10" name="Afbeelding 9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6C49E6BD-7814-154B-B54A-3B73E13C72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3738" y="-7145"/>
            <a:ext cx="5148262" cy="469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9262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4_quote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66104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  <p:pic>
        <p:nvPicPr>
          <p:cNvPr id="5" name="Afbeelding 4" descr="Afbeelding met kabel, spiegel&#10;&#10;Automatisch gegenereerde beschrijving">
            <a:extLst>
              <a:ext uri="{FF2B5EF4-FFF2-40B4-BE49-F238E27FC236}">
                <a16:creationId xmlns:a16="http://schemas.microsoft.com/office/drawing/2014/main" id="{190A4FED-FE88-9F41-9131-05FACFEB206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7738" y="1856674"/>
            <a:ext cx="4351965" cy="4263314"/>
          </a:xfrm>
          <a:prstGeom prst="rect">
            <a:avLst/>
          </a:prstGeom>
        </p:spPr>
      </p:pic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42AB3FC0-BF31-0C45-AEF9-36F0C98C683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1214139" y="2005099"/>
            <a:ext cx="3852000" cy="37621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1pPr>
            <a:lvl2pPr marL="4572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2pPr>
            <a:lvl3pPr marL="9144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3pPr>
            <a:lvl4pPr marL="13716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4pPr>
            <a:lvl5pPr marL="18288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Klik hier</a:t>
            </a:r>
            <a:br>
              <a:rPr lang="nl-NL" dirty="0"/>
            </a:br>
            <a:r>
              <a:rPr lang="nl-NL" dirty="0"/>
              <a:t>om de tekst van de quote aan te passen…</a:t>
            </a:r>
          </a:p>
        </p:txBody>
      </p:sp>
    </p:spTree>
    <p:extLst>
      <p:ext uri="{BB962C8B-B14F-4D97-AF65-F5344CB8AC3E}">
        <p14:creationId xmlns:p14="http://schemas.microsoft.com/office/powerpoint/2010/main" val="37001583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4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5" name="Afbeelding 4" descr="Afbeelding met kabel, spiegel&#10;&#10;Automatisch gegenereerde beschrijving">
            <a:extLst>
              <a:ext uri="{FF2B5EF4-FFF2-40B4-BE49-F238E27FC236}">
                <a16:creationId xmlns:a16="http://schemas.microsoft.com/office/drawing/2014/main" id="{190A4FED-FE88-9F41-9131-05FACFEB2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96799" y="1856674"/>
            <a:ext cx="4351965" cy="4263314"/>
          </a:xfrm>
          <a:prstGeom prst="rect">
            <a:avLst/>
          </a:prstGeom>
        </p:spPr>
      </p:pic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42AB3FC0-BF31-0C45-AEF9-36F0C98C683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7063200" y="2005099"/>
            <a:ext cx="3852000" cy="37621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1pPr>
            <a:lvl2pPr marL="4572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2pPr>
            <a:lvl3pPr marL="9144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3pPr>
            <a:lvl4pPr marL="13716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4pPr>
            <a:lvl5pPr marL="18288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Klik hier</a:t>
            </a:r>
            <a:br>
              <a:rPr lang="nl-NL" dirty="0"/>
            </a:br>
            <a:r>
              <a:rPr lang="nl-NL" dirty="0"/>
              <a:t>om de tekst van de quote aan te passen…</a:t>
            </a:r>
          </a:p>
        </p:txBody>
      </p:sp>
    </p:spTree>
    <p:extLst>
      <p:ext uri="{BB962C8B-B14F-4D97-AF65-F5344CB8AC3E}">
        <p14:creationId xmlns:p14="http://schemas.microsoft.com/office/powerpoint/2010/main" val="13055036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4-z.logo_quote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66295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5" name="Afbeelding 4" descr="Afbeelding met kabel, spiegel&#10;&#10;Automatisch gegenereerde beschrijving">
            <a:extLst>
              <a:ext uri="{FF2B5EF4-FFF2-40B4-BE49-F238E27FC236}">
                <a16:creationId xmlns:a16="http://schemas.microsoft.com/office/drawing/2014/main" id="{190A4FED-FE88-9F41-9131-05FACFEB2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7738" y="1856674"/>
            <a:ext cx="4351965" cy="4263314"/>
          </a:xfrm>
          <a:prstGeom prst="rect">
            <a:avLst/>
          </a:prstGeom>
        </p:spPr>
      </p:pic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42AB3FC0-BF31-0C45-AEF9-36F0C98C683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1214139" y="2005099"/>
            <a:ext cx="3852000" cy="37621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1pPr>
            <a:lvl2pPr marL="4572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2pPr>
            <a:lvl3pPr marL="9144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3pPr>
            <a:lvl4pPr marL="13716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4pPr>
            <a:lvl5pPr marL="18288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Klik hier</a:t>
            </a:r>
            <a:br>
              <a:rPr lang="nl-NL" dirty="0"/>
            </a:br>
            <a:r>
              <a:rPr lang="nl-NL" dirty="0"/>
              <a:t>om de tekst van de quote aan te passen…</a:t>
            </a:r>
          </a:p>
        </p:txBody>
      </p:sp>
    </p:spTree>
    <p:extLst>
      <p:ext uri="{BB962C8B-B14F-4D97-AF65-F5344CB8AC3E}">
        <p14:creationId xmlns:p14="http://schemas.microsoft.com/office/powerpoint/2010/main" val="9579994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50AF2D-CA51-8849-8EA6-172A9FB9F7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2024400"/>
            <a:ext cx="7213375" cy="435133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3A78D"/>
              </a:buClr>
              <a:buSzTx/>
              <a:buFontTx/>
              <a:buNone/>
              <a:tabLst/>
              <a:defRPr/>
            </a:lvl1pPr>
          </a:lstStyle>
          <a:p>
            <a:pPr lvl="0"/>
            <a:r>
              <a:rPr lang="nl-NL" dirty="0"/>
              <a:t>Klikken om een tekst toe te voegen</a:t>
            </a:r>
          </a:p>
        </p:txBody>
      </p:sp>
      <p:pic>
        <p:nvPicPr>
          <p:cNvPr id="10" name="Afbeelding 9" descr="Afbeelding met tekening&#10;&#10;Automatisch gegenereerde beschrijving">
            <a:extLst>
              <a:ext uri="{FF2B5EF4-FFF2-40B4-BE49-F238E27FC236}">
                <a16:creationId xmlns:a16="http://schemas.microsoft.com/office/drawing/2014/main" id="{78AAD460-4DBB-9240-A2F2-B6B0329BE4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  <p:sp>
        <p:nvSpPr>
          <p:cNvPr id="15" name="Tijdelijke aanduiding voor afbeelding 14">
            <a:extLst>
              <a:ext uri="{FF2B5EF4-FFF2-40B4-BE49-F238E27FC236}">
                <a16:creationId xmlns:a16="http://schemas.microsoft.com/office/drawing/2014/main" id="{6080A32B-699B-654D-86D4-99260E81948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533472" y="2097087"/>
            <a:ext cx="2952525" cy="2952525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6649788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99C86-2BA2-7E46-A6CC-C7ACCB411E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0792"/>
            <a:ext cx="10515600" cy="724204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50AF2D-CA51-8849-8EA6-172A9FB9F7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24400"/>
            <a:ext cx="7528965" cy="4351338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3A78D"/>
              </a:buClr>
              <a:buSzTx/>
              <a:buFont typeface="Arial" panose="020B0604020202020204" pitchFamily="34" charset="0"/>
              <a:buChar char="•"/>
              <a:tabLst/>
              <a:defRPr/>
            </a:lvl1pPr>
          </a:lstStyle>
          <a:p>
            <a:pPr lvl="0"/>
            <a:r>
              <a:rPr lang="nl-NL" dirty="0"/>
              <a:t>Klikken om een hoofdstuk toe te voegen</a:t>
            </a:r>
          </a:p>
          <a:p>
            <a:pPr lvl="0"/>
            <a:endParaRPr lang="nl-NL" dirty="0"/>
          </a:p>
          <a:p>
            <a:pPr lvl="0"/>
            <a:endParaRPr lang="nl-NL" dirty="0"/>
          </a:p>
        </p:txBody>
      </p:sp>
      <p:pic>
        <p:nvPicPr>
          <p:cNvPr id="10" name="Afbeelding 9" descr="Afbeelding met tekening&#10;&#10;Automatisch gegenereerde beschrijving">
            <a:extLst>
              <a:ext uri="{FF2B5EF4-FFF2-40B4-BE49-F238E27FC236}">
                <a16:creationId xmlns:a16="http://schemas.microsoft.com/office/drawing/2014/main" id="{78AAD460-4DBB-9240-A2F2-B6B0329BE4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7A2361DE-0582-854E-A23F-68DE3F4F1FE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153651" y="2097088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0" name="Tijdelijke aanduiding voor afbeelding 6">
            <a:extLst>
              <a:ext uri="{FF2B5EF4-FFF2-40B4-BE49-F238E27FC236}">
                <a16:creationId xmlns:a16="http://schemas.microsoft.com/office/drawing/2014/main" id="{C266A8C7-13DC-4848-B9DA-7A2A842A16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668612" y="2097088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1" name="Tijdelijke aanduiding voor afbeelding 6">
            <a:extLst>
              <a:ext uri="{FF2B5EF4-FFF2-40B4-BE49-F238E27FC236}">
                <a16:creationId xmlns:a16="http://schemas.microsoft.com/office/drawing/2014/main" id="{0D582A28-9316-4E4A-9D19-84226F06D44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153651" y="3568377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6">
            <a:extLst>
              <a:ext uri="{FF2B5EF4-FFF2-40B4-BE49-F238E27FC236}">
                <a16:creationId xmlns:a16="http://schemas.microsoft.com/office/drawing/2014/main" id="{994BC7C1-B4BF-D043-8893-BD696EC47D5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68612" y="3568377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6">
            <a:extLst>
              <a:ext uri="{FF2B5EF4-FFF2-40B4-BE49-F238E27FC236}">
                <a16:creationId xmlns:a16="http://schemas.microsoft.com/office/drawing/2014/main" id="{3573C7DC-377C-9D47-BF0B-24AAAA78E39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153651" y="5046544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4" name="Tijdelijke aanduiding voor afbeelding 6">
            <a:extLst>
              <a:ext uri="{FF2B5EF4-FFF2-40B4-BE49-F238E27FC236}">
                <a16:creationId xmlns:a16="http://schemas.microsoft.com/office/drawing/2014/main" id="{A0FF0CC3-338B-8C4B-B8FF-CBA2E4E97DD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668612" y="5046544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17045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al 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VISUAL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52600" y="6184350"/>
            <a:ext cx="5181600" cy="30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Plaats hier het bijschrift</a:t>
            </a:r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8784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al pagina 1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VISUAL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52600" y="6184350"/>
            <a:ext cx="5181600" cy="30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Plaats hier het bijschrift</a:t>
            </a:r>
          </a:p>
        </p:txBody>
      </p:sp>
    </p:spTree>
    <p:extLst>
      <p:ext uri="{BB962C8B-B14F-4D97-AF65-F5344CB8AC3E}">
        <p14:creationId xmlns:p14="http://schemas.microsoft.com/office/powerpoint/2010/main" val="5449859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pagina 1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VIDEO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52600" y="6184350"/>
            <a:ext cx="5181600" cy="30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Plaats hier het bijschrift</a:t>
            </a:r>
          </a:p>
        </p:txBody>
      </p:sp>
    </p:spTree>
    <p:extLst>
      <p:ext uri="{BB962C8B-B14F-4D97-AF65-F5344CB8AC3E}">
        <p14:creationId xmlns:p14="http://schemas.microsoft.com/office/powerpoint/2010/main" val="2173512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ening&#10;&#10;Automatisch gegenereerde beschrijving">
            <a:extLst>
              <a:ext uri="{FF2B5EF4-FFF2-40B4-BE49-F238E27FC236}">
                <a16:creationId xmlns:a16="http://schemas.microsoft.com/office/drawing/2014/main" id="{C62BCE63-EB2F-B245-88D0-EE1B914604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5950" y="1504950"/>
            <a:ext cx="3340100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4482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nkJeW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groen, vrouw, geparkeerd, teken&#10;&#10;Automatisch gegenereerde beschrijving">
            <a:extLst>
              <a:ext uri="{FF2B5EF4-FFF2-40B4-BE49-F238E27FC236}">
                <a16:creationId xmlns:a16="http://schemas.microsoft.com/office/drawing/2014/main" id="{9B4A1A0C-779F-1B46-AE73-3C4D0CEF7D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854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3AFC20ED-5008-1D47-BF9B-25F4CB9711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"/>
            <a:ext cx="7339476" cy="669940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3488" y="757413"/>
            <a:ext cx="5945918" cy="3398644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WELKOM,</a:t>
            </a:r>
            <a:br>
              <a:rPr lang="nl-NL" dirty="0"/>
            </a:br>
            <a:r>
              <a:rPr lang="nl-NL" dirty="0"/>
              <a:t>LEUK DAT</a:t>
            </a:r>
            <a:br>
              <a:rPr lang="nl-NL" dirty="0"/>
            </a:br>
            <a:r>
              <a:rPr lang="nl-NL" dirty="0"/>
              <a:t>JE ER BENT</a:t>
            </a:r>
          </a:p>
        </p:txBody>
      </p:sp>
      <p:pic>
        <p:nvPicPr>
          <p:cNvPr id="12" name="Afbeelding 11" descr="Afbeelding met klok&#10;&#10;Automatisch gegenereerde beschrijving">
            <a:extLst>
              <a:ext uri="{FF2B5EF4-FFF2-40B4-BE49-F238E27FC236}">
                <a16:creationId xmlns:a16="http://schemas.microsoft.com/office/drawing/2014/main" id="{1322AEB8-983D-314E-8426-1039499D70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61970" y="4911484"/>
            <a:ext cx="4427723" cy="126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37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-sub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9990" y="2002111"/>
            <a:ext cx="6962573" cy="1563690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 VAN DE</a:t>
            </a:r>
            <a:br>
              <a:rPr lang="nl-NL" dirty="0"/>
            </a:br>
            <a:r>
              <a:rPr lang="nl-NL" dirty="0"/>
              <a:t>PRESENTATIE</a:t>
            </a:r>
          </a:p>
        </p:txBody>
      </p:sp>
      <p:pic>
        <p:nvPicPr>
          <p:cNvPr id="10" name="Afbeelding 9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6C49E6BD-7814-154B-B54A-3B73E13C72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3738" y="-7145"/>
            <a:ext cx="5148262" cy="4699286"/>
          </a:xfrm>
          <a:prstGeom prst="rect">
            <a:avLst/>
          </a:prstGeom>
        </p:spPr>
      </p:pic>
      <p:sp>
        <p:nvSpPr>
          <p:cNvPr id="11" name="Tijdelijke aanduiding voor tekst 2">
            <a:extLst>
              <a:ext uri="{FF2B5EF4-FFF2-40B4-BE49-F238E27FC236}">
                <a16:creationId xmlns:a16="http://schemas.microsoft.com/office/drawing/2014/main" id="{D3E29734-3030-D942-92BF-CB24B0AC9A1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49989" y="3616976"/>
            <a:ext cx="6962573" cy="12047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SUBTITEL VAN</a:t>
            </a:r>
            <a:br>
              <a:rPr lang="nl-NL" dirty="0"/>
            </a:br>
            <a:r>
              <a:rPr lang="nl-NL" dirty="0"/>
              <a:t>DEZE PRESENTATIE</a:t>
            </a:r>
          </a:p>
        </p:txBody>
      </p:sp>
      <p:pic>
        <p:nvPicPr>
          <p:cNvPr id="6" name="Afbeelding 5" descr="Afbeelding met klok&#10;&#10;Automatisch gegenereerde beschrijving">
            <a:extLst>
              <a:ext uri="{FF2B5EF4-FFF2-40B4-BE49-F238E27FC236}">
                <a16:creationId xmlns:a16="http://schemas.microsoft.com/office/drawing/2014/main" id="{55FAF3C3-0EE2-7844-B257-5F53C2A94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7990" y="4757736"/>
            <a:ext cx="4427723" cy="126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66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C7E9F4B5-911D-3144-94A3-DCB2936B7E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79300" cy="593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13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+pay of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ening&#10;&#10;Automatisch gegenereerde beschrijving">
            <a:extLst>
              <a:ext uri="{FF2B5EF4-FFF2-40B4-BE49-F238E27FC236}">
                <a16:creationId xmlns:a16="http://schemas.microsoft.com/office/drawing/2014/main" id="{C62BCE63-EB2F-B245-88D0-EE1B914604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5950" y="1504950"/>
            <a:ext cx="3340100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20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onder pay of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ening&#10;&#10;Automatisch gegenereerde beschrijving">
            <a:extLst>
              <a:ext uri="{FF2B5EF4-FFF2-40B4-BE49-F238E27FC236}">
                <a16:creationId xmlns:a16="http://schemas.microsoft.com/office/drawing/2014/main" id="{C62BCE63-EB2F-B245-88D0-EE1B914604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5950" y="1504950"/>
            <a:ext cx="3340100" cy="384810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90DFAE2F-889D-9546-AC4F-DC130CEA3481}"/>
              </a:ext>
            </a:extLst>
          </p:cNvPr>
          <p:cNvSpPr/>
          <p:nvPr userDrawn="1"/>
        </p:nvSpPr>
        <p:spPr>
          <a:xfrm>
            <a:off x="4015110" y="4798881"/>
            <a:ext cx="4076986" cy="7837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1849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ar werk jij aan vanda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5C143C6F-6B89-8C45-BD36-02C2BE3EE4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44800" y="3098800"/>
            <a:ext cx="65024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211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  <p:sp>
        <p:nvSpPr>
          <p:cNvPr id="7" name="Titel 1">
            <a:extLst>
              <a:ext uri="{FF2B5EF4-FFF2-40B4-BE49-F238E27FC236}">
                <a16:creationId xmlns:a16="http://schemas.microsoft.com/office/drawing/2014/main" id="{2AF28E80-CC98-FE47-B95F-660C39BAA45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9990" y="2002111"/>
            <a:ext cx="6962573" cy="1563690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 VAN DE</a:t>
            </a:r>
            <a:br>
              <a:rPr lang="nl-NL" dirty="0"/>
            </a:br>
            <a:r>
              <a:rPr lang="nl-NL" dirty="0"/>
              <a:t>PRESENTATIE</a:t>
            </a:r>
          </a:p>
        </p:txBody>
      </p:sp>
    </p:spTree>
    <p:extLst>
      <p:ext uri="{BB962C8B-B14F-4D97-AF65-F5344CB8AC3E}">
        <p14:creationId xmlns:p14="http://schemas.microsoft.com/office/powerpoint/2010/main" val="1472109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F37B3DF-2D85-BB4E-B19A-583FD4DBD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BB5C7E4-9719-8345-9C3F-B76F740F9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2D045-C8AC-414A-9485-435F3D53BEF7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4EF3651-B5E4-244D-A832-35C14C2E54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15368D-A9FA-5142-AFAB-8A3D081BF2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23ABF-3139-6446-AC9D-47F190E639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28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1" r:id="rId2"/>
    <p:sldLayoutId id="2147483660" r:id="rId3"/>
    <p:sldLayoutId id="2147483662" r:id="rId4"/>
    <p:sldLayoutId id="2147483675" r:id="rId5"/>
    <p:sldLayoutId id="2147483676" r:id="rId6"/>
    <p:sldLayoutId id="2147483684" r:id="rId7"/>
    <p:sldLayoutId id="2147483663" r:id="rId8"/>
    <p:sldLayoutId id="2147483678" r:id="rId9"/>
    <p:sldLayoutId id="2147483685" r:id="rId10"/>
    <p:sldLayoutId id="2147483686" r:id="rId11"/>
    <p:sldLayoutId id="2147483677" r:id="rId12"/>
    <p:sldLayoutId id="2147483650" r:id="rId13"/>
    <p:sldLayoutId id="2147483668" r:id="rId14"/>
    <p:sldLayoutId id="2147483652" r:id="rId15"/>
    <p:sldLayoutId id="2147483669" r:id="rId16"/>
    <p:sldLayoutId id="2147483664" r:id="rId17"/>
    <p:sldLayoutId id="2147483670" r:id="rId18"/>
    <p:sldLayoutId id="2147483665" r:id="rId19"/>
    <p:sldLayoutId id="2147483682" r:id="rId20"/>
    <p:sldLayoutId id="2147483671" r:id="rId21"/>
    <p:sldLayoutId id="2147483683" r:id="rId22"/>
    <p:sldLayoutId id="2147483680" r:id="rId23"/>
    <p:sldLayoutId id="2147483679" r:id="rId24"/>
    <p:sldLayoutId id="2147483666" r:id="rId25"/>
    <p:sldLayoutId id="2147483672" r:id="rId26"/>
    <p:sldLayoutId id="2147483673" r:id="rId27"/>
    <p:sldLayoutId id="2147483661" r:id="rId28"/>
    <p:sldLayoutId id="2147483674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27" userDrawn="1">
          <p15:clr>
            <a:srgbClr val="F26B43"/>
          </p15:clr>
        </p15:guide>
        <p15:guide id="2" pos="597" userDrawn="1">
          <p15:clr>
            <a:srgbClr val="F26B43"/>
          </p15:clr>
        </p15:guide>
        <p15:guide id="3" orient="horz" pos="1321" userDrawn="1">
          <p15:clr>
            <a:srgbClr val="F26B43"/>
          </p15:clr>
        </p15:guide>
        <p15:guide id="4" orient="horz" pos="40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lasse.be/168756/kleuters-lossen-zelf-conflict-op-aan-herstelmuu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youtube.com/watch?v=2LMDohTsMtk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h89lQcu5L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youtube.com/watch?v=2LMDohTsMtk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1636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Oorzaken van ruzie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Pubers; </a:t>
            </a:r>
            <a:r>
              <a:rPr lang="nl-NL" dirty="0"/>
              <a:t>zijn in een fase waarin ze snel uit hun evenwicht kunnen zijn. </a:t>
            </a:r>
          </a:p>
          <a:p>
            <a:r>
              <a:rPr lang="nl-NL" dirty="0"/>
              <a:t>Een opmerking die niet goed valt, jaloezie</a:t>
            </a:r>
          </a:p>
          <a:p>
            <a:r>
              <a:rPr lang="nl-NL" dirty="0"/>
              <a:t>Ze zijn bezig met het ontwikkelen van hun eigen visie, hoe ze in het leven staan en zoeken daarbij de extremen op.  </a:t>
            </a:r>
          </a:p>
          <a:p>
            <a:r>
              <a:rPr lang="nl-NL" dirty="0"/>
              <a:t>Wat kan je doen al </a:t>
            </a:r>
            <a:r>
              <a:rPr lang="nl-NL" dirty="0" err="1"/>
              <a:t>PW`er</a:t>
            </a:r>
            <a:r>
              <a:rPr lang="nl-NL" dirty="0"/>
              <a:t>?</a:t>
            </a:r>
          </a:p>
          <a:p>
            <a:r>
              <a:rPr lang="nl-NL" dirty="0"/>
              <a:t>Stel vragen over hun mening</a:t>
            </a:r>
          </a:p>
          <a:p>
            <a:r>
              <a:rPr lang="nl-NL" dirty="0"/>
              <a:t>Geef ze de gelegenheid om hun ongenoegen te uiten</a:t>
            </a:r>
          </a:p>
        </p:txBody>
      </p:sp>
    </p:spTree>
    <p:extLst>
      <p:ext uri="{BB962C8B-B14F-4D97-AF65-F5344CB8AC3E}">
        <p14:creationId xmlns:p14="http://schemas.microsoft.com/office/powerpoint/2010/main" val="260545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Helpen een ruzie op te lossen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44996"/>
            <a:ext cx="9755459" cy="4351338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r>
              <a:rPr lang="nl-NL" dirty="0"/>
              <a:t>Lees 11.3.3. uit je theorieboek Pedagogisch klimaat en schrijf minimaal 3 belangrijke punten op hoe je een ruzie kunt oplossen.</a:t>
            </a:r>
          </a:p>
          <a:p>
            <a:endParaRPr lang="nl-NL" dirty="0"/>
          </a:p>
          <a:p>
            <a:r>
              <a:rPr lang="nl-NL" dirty="0">
                <a:hlinkClick r:id="rId3"/>
              </a:rPr>
              <a:t>https://www.klasse.be/168756/kleuters-lossen-zelf-conflict-op-aan-herstelmuur/</a:t>
            </a:r>
            <a:r>
              <a:rPr lang="nl-NL" dirty="0"/>
              <a:t> </a:t>
            </a:r>
          </a:p>
          <a:p>
            <a:endParaRPr lang="nl-NL" dirty="0"/>
          </a:p>
          <a:p>
            <a:r>
              <a:rPr lang="nl-NL" dirty="0">
                <a:hlinkClick r:id="rId4"/>
              </a:rPr>
              <a:t>https://www.youtube.com/watch?v=2LMDohTsMtk</a:t>
            </a:r>
            <a:r>
              <a:rPr lang="nl-NL" dirty="0"/>
              <a:t> </a:t>
            </a:r>
          </a:p>
          <a:p>
            <a:endParaRPr lang="nl-NL" dirty="0"/>
          </a:p>
          <a:p>
            <a:r>
              <a:rPr lang="nl-NL" dirty="0"/>
              <a:t>Voor welke oplossingen worden in het filmpje gekozen?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8342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Toetsing periode 4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13509" y="1622618"/>
            <a:ext cx="10515600" cy="4351338"/>
          </a:xfrm>
        </p:spPr>
        <p:txBody>
          <a:bodyPr anchor="t"/>
          <a:lstStyle/>
          <a:p>
            <a:r>
              <a:rPr lang="nl-NL" dirty="0"/>
              <a:t>Je maakt een eigen handboek over hoe je omgaat met probleemgedrag. </a:t>
            </a:r>
          </a:p>
          <a:p>
            <a:r>
              <a:rPr lang="nl-NL" dirty="0"/>
              <a:t>Doel: je weet op welke manieren je met welk probleemgedrag van kinderen kunt omgaan. </a:t>
            </a:r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  <a:cs typeface="Arial" panose="020B0604020202020204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1558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handboek (herhaling)?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nl-NL" dirty="0"/>
              <a:t>Lees in It`s </a:t>
            </a:r>
            <a:r>
              <a:rPr lang="nl-NL" dirty="0" err="1"/>
              <a:t>learning</a:t>
            </a:r>
            <a:r>
              <a:rPr lang="nl-NL" dirty="0"/>
              <a:t> &gt; Pedagogiek&gt; studiehandleiding periode 4 hoe je je moet voorbereiden, wat de inhoud moet zijn van het boek en hoe de beoordeling er uit ziet?</a:t>
            </a:r>
          </a:p>
          <a:p>
            <a:r>
              <a:rPr lang="nl-NL" dirty="0"/>
              <a:t>Je laat jouw handboek beoordelen door een medestudent en beoordeel jij het handboek van een andere student. </a:t>
            </a:r>
          </a:p>
          <a:p>
            <a:r>
              <a:rPr lang="nl-NL" dirty="0"/>
              <a:t>De docent is eindverantwoordelijk voor de beoordeling. Intersubjectief beoordelen (dat is als studenten elkaar beoordelen) is voor jou erg leerzaam. Je bent op een andere manier met de lesstof bezig.</a:t>
            </a:r>
          </a:p>
          <a:p>
            <a:r>
              <a:rPr lang="nl-NL" dirty="0"/>
              <a:t>Aan de slag met het handboek….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19973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9073" y="720792"/>
            <a:ext cx="10684727" cy="1303608"/>
          </a:xfrm>
        </p:spPr>
        <p:txBody>
          <a:bodyPr>
            <a:normAutofit/>
          </a:bodyPr>
          <a:lstStyle/>
          <a:p>
            <a:r>
              <a:rPr lang="nl-NL" dirty="0"/>
              <a:t>Vervangende observeer de sfeer van de groep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nl-NL" dirty="0"/>
              <a:t>Zie teams &gt;pedagogiek&gt; vervangende observeer de sfeer van de groep opdracht</a:t>
            </a:r>
          </a:p>
        </p:txBody>
      </p:sp>
    </p:spTree>
    <p:extLst>
      <p:ext uri="{BB962C8B-B14F-4D97-AF65-F5344CB8AC3E}">
        <p14:creationId xmlns:p14="http://schemas.microsoft.com/office/powerpoint/2010/main" val="1092227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heb je geleerd?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Schrijf minimaal 1 ding op wat je heb geleerd van deze les en zet die in chat.</a:t>
            </a:r>
          </a:p>
        </p:txBody>
      </p:sp>
      <p:pic>
        <p:nvPicPr>
          <p:cNvPr id="6" name="Picture 4" descr="Ruzie maken, het hoort erbij. | gezondheid.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632869"/>
            <a:ext cx="5334000" cy="313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8495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Afsluiten en vooruitblikken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Volgende keer:</a:t>
            </a:r>
          </a:p>
          <a:p>
            <a:endParaRPr lang="nl-NL" dirty="0"/>
          </a:p>
          <a:p>
            <a:pPr lvl="0"/>
            <a:r>
              <a:rPr lang="nl-NL" dirty="0"/>
              <a:t>Je weet wat pesten inhoudt (11.4)</a:t>
            </a:r>
          </a:p>
          <a:p>
            <a:pPr lvl="0"/>
            <a:r>
              <a:rPr lang="nl-NL" dirty="0"/>
              <a:t>En je noemt de werkwijze bij pestgedrag en het voorkomen daarvan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60970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81304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4108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Pedagogiek </a:t>
            </a:r>
            <a:br>
              <a:rPr lang="nl-NL" dirty="0"/>
            </a:br>
            <a:r>
              <a:rPr lang="nl-NL" dirty="0"/>
              <a:t>Les 2 </a:t>
            </a:r>
            <a:br>
              <a:rPr lang="nl-NL" dirty="0"/>
            </a:br>
            <a:r>
              <a:rPr lang="nl-NL" dirty="0"/>
              <a:t>Blok 4 </a:t>
            </a:r>
          </a:p>
        </p:txBody>
      </p:sp>
    </p:spTree>
    <p:extLst>
      <p:ext uri="{BB962C8B-B14F-4D97-AF65-F5344CB8AC3E}">
        <p14:creationId xmlns:p14="http://schemas.microsoft.com/office/powerpoint/2010/main" val="426750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Lesdoelen</a:t>
            </a:r>
          </a:p>
          <a:p>
            <a:r>
              <a:rPr lang="nl-NL" dirty="0"/>
              <a:t>Terugblik</a:t>
            </a:r>
          </a:p>
          <a:p>
            <a:r>
              <a:rPr lang="nl-NL" dirty="0"/>
              <a:t>Opwarmer</a:t>
            </a:r>
          </a:p>
          <a:p>
            <a:r>
              <a:rPr lang="nl-NL" dirty="0"/>
              <a:t>Theorie</a:t>
            </a:r>
          </a:p>
          <a:p>
            <a:r>
              <a:rPr lang="nl-NL" dirty="0"/>
              <a:t>Opdracht</a:t>
            </a:r>
          </a:p>
          <a:p>
            <a:r>
              <a:rPr lang="nl-NL" dirty="0"/>
              <a:t>Uitleg handboek en werken aan handboek</a:t>
            </a:r>
          </a:p>
          <a:p>
            <a:r>
              <a:rPr lang="nl-NL" dirty="0"/>
              <a:t>Afsluiting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8934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Lesdoelen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Je weet oorzaken van ruzie bij verschillende leeftijdsfasen.</a:t>
            </a:r>
          </a:p>
          <a:p>
            <a:pPr lvl="0"/>
            <a:r>
              <a:rPr lang="nl-NL" dirty="0"/>
              <a:t>Je kunt benoemen welke signalen ruzie kunnen zijn.</a:t>
            </a:r>
          </a:p>
          <a:p>
            <a:pPr lvl="0"/>
            <a:r>
              <a:rPr lang="nl-NL" dirty="0"/>
              <a:t>Je weet voorbeelden van hoe je ruzie kan helpen oplossen. </a:t>
            </a:r>
          </a:p>
          <a:p>
            <a:pPr lvl="0"/>
            <a:r>
              <a:rPr lang="nl-NL" dirty="0"/>
              <a:t>Je weet wat je moet doen voor het handboek: ‘omgaan met probleemgedrag’. </a:t>
            </a:r>
          </a:p>
          <a:p>
            <a:r>
              <a:rPr lang="nl-NL" dirty="0"/>
              <a:t>Je werkt tijdens de les aan het handboek</a:t>
            </a:r>
          </a:p>
        </p:txBody>
      </p:sp>
    </p:spTree>
    <p:extLst>
      <p:ext uri="{BB962C8B-B14F-4D97-AF65-F5344CB8AC3E}">
        <p14:creationId xmlns:p14="http://schemas.microsoft.com/office/powerpoint/2010/main" val="1284767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vorige les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storend gedrag?</a:t>
            </a:r>
          </a:p>
          <a:p>
            <a:r>
              <a:rPr lang="nl-NL" dirty="0"/>
              <a:t>Wat kan je doen bij storend gedrag?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0049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Opwarmer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nl-NL" dirty="0"/>
              <a:t>Wat zou jij doen als je dit ziet gebeuren???</a:t>
            </a:r>
          </a:p>
          <a:p>
            <a:endParaRPr lang="nl-NL" dirty="0"/>
          </a:p>
          <a:p>
            <a:r>
              <a:rPr lang="nl-NL" dirty="0">
                <a:hlinkClick r:id="rId3"/>
              </a:rPr>
              <a:t>https://www.youtube.com/watch?v=Kh89lQcu5L4</a:t>
            </a:r>
            <a:r>
              <a:rPr lang="nl-NL" dirty="0"/>
              <a:t> (PW`er)</a:t>
            </a:r>
          </a:p>
          <a:p>
            <a:endParaRPr lang="nl-NL" dirty="0"/>
          </a:p>
          <a:p>
            <a:r>
              <a:rPr lang="nl-NL" dirty="0">
                <a:hlinkClick r:id="rId4"/>
              </a:rPr>
              <a:t>https://www.youtube.com/watch?v=2LMDohTsMtk</a:t>
            </a:r>
            <a:r>
              <a:rPr lang="nl-NL" dirty="0"/>
              <a:t> (</a:t>
            </a:r>
            <a:r>
              <a:rPr lang="nl-NL" dirty="0" err="1"/>
              <a:t>OA`er</a:t>
            </a:r>
            <a:r>
              <a:rPr lang="nl-NL" dirty="0"/>
              <a:t>)</a:t>
            </a:r>
          </a:p>
          <a:p>
            <a:endParaRPr lang="nl-NL" dirty="0"/>
          </a:p>
          <a:p>
            <a:pPr marL="0" indent="0">
              <a:buNone/>
            </a:pPr>
            <a:endParaRPr lang="nl-NL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531021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Theorie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Ruzie &gt; geef kinderen de kans om eerst zelf een oplossing te vinden! </a:t>
            </a:r>
          </a:p>
          <a:p>
            <a:pPr marL="0" indent="0">
              <a:buNone/>
            </a:pPr>
            <a:r>
              <a:rPr lang="nl-NL" dirty="0"/>
              <a:t>  Daardoor leren kinderen om te gaan met conflicten.</a:t>
            </a:r>
          </a:p>
          <a:p>
            <a:r>
              <a:rPr lang="nl-NL" dirty="0"/>
              <a:t>Ze moeten wel kunnen rekenen op jouw hulp als dat nodig is!</a:t>
            </a:r>
          </a:p>
          <a:p>
            <a:endParaRPr lang="nl-NL" dirty="0"/>
          </a:p>
          <a:p>
            <a:r>
              <a:rPr lang="nl-NL" dirty="0"/>
              <a:t>Ruzie maken als signaal!</a:t>
            </a:r>
          </a:p>
          <a:p>
            <a:r>
              <a:rPr lang="nl-NL" dirty="0"/>
              <a:t>Goed observeren en praten kan informatie geven over de achtergrond van het probleem!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7454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Oorzaken van ruzie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Peuter en kleuters; </a:t>
            </a:r>
            <a:r>
              <a:rPr lang="nl-NL" dirty="0"/>
              <a:t>ruzie om bezit ‘van mij’! </a:t>
            </a:r>
          </a:p>
          <a:p>
            <a:pPr marL="0" indent="0">
              <a:buNone/>
            </a:pPr>
            <a:r>
              <a:rPr lang="nl-NL" dirty="0"/>
              <a:t>   Wat kan je doen als </a:t>
            </a:r>
            <a:r>
              <a:rPr lang="nl-NL" dirty="0" err="1"/>
              <a:t>PW`er</a:t>
            </a:r>
            <a:r>
              <a:rPr lang="nl-NL" dirty="0"/>
              <a:t>?</a:t>
            </a:r>
          </a:p>
          <a:p>
            <a:pPr>
              <a:buFontTx/>
              <a:buChar char="-"/>
            </a:pPr>
            <a:r>
              <a:rPr lang="nl-NL" dirty="0"/>
              <a:t>Naar kinderen toe lopen </a:t>
            </a:r>
          </a:p>
          <a:p>
            <a:pPr>
              <a:buFontTx/>
              <a:buChar char="-"/>
            </a:pPr>
            <a:r>
              <a:rPr lang="nl-NL" dirty="0"/>
              <a:t>Benoemen wat er gebeurd</a:t>
            </a:r>
          </a:p>
          <a:p>
            <a:pPr>
              <a:buFontTx/>
              <a:buChar char="-"/>
            </a:pPr>
            <a:r>
              <a:rPr lang="nl-NL" dirty="0"/>
              <a:t>En zeg wat je wilt dat er gebeurt</a:t>
            </a:r>
          </a:p>
          <a:p>
            <a:pPr>
              <a:buFontTx/>
              <a:buChar char="-"/>
            </a:pPr>
            <a:r>
              <a:rPr lang="nl-NL" dirty="0"/>
              <a:t>Geef een compliment als ze het daarna weer goed oppikken</a:t>
            </a:r>
          </a:p>
        </p:txBody>
      </p:sp>
    </p:spTree>
    <p:extLst>
      <p:ext uri="{BB962C8B-B14F-4D97-AF65-F5344CB8AC3E}">
        <p14:creationId xmlns:p14="http://schemas.microsoft.com/office/powerpoint/2010/main" val="201032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Oorzaken van ruzie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Schoolkinderen; </a:t>
            </a:r>
            <a:r>
              <a:rPr lang="nl-NL" dirty="0"/>
              <a:t>gaat vaak over spelregels!</a:t>
            </a:r>
          </a:p>
          <a:p>
            <a:pPr marL="0" indent="0">
              <a:buNone/>
            </a:pPr>
            <a:r>
              <a:rPr lang="nl-NL" dirty="0"/>
              <a:t>  Omgaan en verliezen is in deze fase nog best lastig.</a:t>
            </a:r>
          </a:p>
          <a:p>
            <a:pPr marL="0" indent="0">
              <a:buNone/>
            </a:pPr>
            <a:r>
              <a:rPr lang="nl-NL" dirty="0"/>
              <a:t>- De oorzaak van ruzie is vaak onmacht. </a:t>
            </a:r>
          </a:p>
          <a:p>
            <a:pPr marL="0" indent="0">
              <a:buNone/>
            </a:pPr>
            <a:r>
              <a:rPr lang="nl-NL" dirty="0"/>
              <a:t>- Vooral in de beginfase (de vorm of stormfase) ontstaan vaak ruzies.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346" y="4340601"/>
            <a:ext cx="3752850" cy="224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6452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rmAutofit/>
      </a:bodyPr>
      <a:lstStyle>
        <a:defPPr algn="l">
          <a:lnSpc>
            <a:spcPts val="3000"/>
          </a:lnSpc>
          <a:defRPr sz="2800" b="0" dirty="0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_Da Vinci WWJAV 2020.pptx" id="{37637FA6-B946-4B3A-B150-C3ABA2DB75F0}" vid="{B58BCFEB-D656-4C85-B399-4AB7F41951D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781B86A0F9304B9129DFE2B80E32BD" ma:contentTypeVersion="10" ma:contentTypeDescription="Create a new document." ma:contentTypeScope="" ma:versionID="7286296d3029b5a91962f60039261cbd">
  <xsd:schema xmlns:xsd="http://www.w3.org/2001/XMLSchema" xmlns:xs="http://www.w3.org/2001/XMLSchema" xmlns:p="http://schemas.microsoft.com/office/2006/metadata/properties" xmlns:ns3="baa8c48b-5f73-4068-bac6-831706ff2add" xmlns:ns4="ae88b579-0995-42e4-96ef-e06a7a57ddf9" targetNamespace="http://schemas.microsoft.com/office/2006/metadata/properties" ma:root="true" ma:fieldsID="b4a926850b8724014549936c06161b3a" ns3:_="" ns4:_="">
    <xsd:import namespace="baa8c48b-5f73-4068-bac6-831706ff2add"/>
    <xsd:import namespace="ae88b579-0995-42e4-96ef-e06a7a57ddf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a8c48b-5f73-4068-bac6-831706ff2a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88b579-0995-42e4-96ef-e06a7a57ddf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1EBEF0-A400-48FA-97AB-FC270B072F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C09FA6-4D12-41E5-B96F-8FC5443BE9E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e88b579-0995-42e4-96ef-e06a7a57ddf9"/>
    <ds:schemaRef ds:uri="http://purl.org/dc/terms/"/>
    <ds:schemaRef ds:uri="http://schemas.openxmlformats.org/package/2006/metadata/core-properties"/>
    <ds:schemaRef ds:uri="baa8c48b-5f73-4068-bac6-831706ff2ad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BC7B9BA-A94E-45E3-BCC2-F076A43DA0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a8c48b-5f73-4068-bac6-831706ff2add"/>
    <ds:schemaRef ds:uri="ae88b579-0995-42e4-96ef-e06a7a57dd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Powerpoint_Da Vinci WWJAV 2020</Template>
  <TotalTime>663</TotalTime>
  <Words>737</Words>
  <Application>Microsoft Office PowerPoint</Application>
  <PresentationFormat>Breedbeeld</PresentationFormat>
  <Paragraphs>94</Paragraphs>
  <Slides>18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Cardenio Modern</vt:lpstr>
      <vt:lpstr>Kantoorthema</vt:lpstr>
      <vt:lpstr>PowerPoint-presentatie</vt:lpstr>
      <vt:lpstr>Pedagogiek  Les 2  Blok 4 </vt:lpstr>
      <vt:lpstr>Wat gaan we doen?</vt:lpstr>
      <vt:lpstr>Lesdoelen</vt:lpstr>
      <vt:lpstr>Terugblik vorige les</vt:lpstr>
      <vt:lpstr>Opwarmer</vt:lpstr>
      <vt:lpstr>Theorie</vt:lpstr>
      <vt:lpstr>Oorzaken van ruzie</vt:lpstr>
      <vt:lpstr>Oorzaken van ruzie </vt:lpstr>
      <vt:lpstr>Oorzaken van ruzie</vt:lpstr>
      <vt:lpstr>Helpen een ruzie op te lossen</vt:lpstr>
      <vt:lpstr>Toetsing periode 4 </vt:lpstr>
      <vt:lpstr>Inhoud handboek (herhaling)?</vt:lpstr>
      <vt:lpstr>Vervangende observeer de sfeer van de groep </vt:lpstr>
      <vt:lpstr>Wat heb je geleerd?</vt:lpstr>
      <vt:lpstr>Afsluiten en vooruitblikken</vt:lpstr>
      <vt:lpstr>PowerPoint-presentatie</vt:lpstr>
      <vt:lpstr>PowerPoint-presentatie</vt:lpstr>
    </vt:vector>
  </TitlesOfParts>
  <Company>Kien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</dc:title>
  <dc:creator>Li-Any van der Biezen</dc:creator>
  <cp:lastModifiedBy>Btisame el Ajjouri</cp:lastModifiedBy>
  <cp:revision>62</cp:revision>
  <dcterms:created xsi:type="dcterms:W3CDTF">2020-03-19T14:08:02Z</dcterms:created>
  <dcterms:modified xsi:type="dcterms:W3CDTF">2020-07-13T12:09:17Z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0x01010051781B86A0F9304B9129DFE2B80E32BD</vt:lpwstr>
  </property>
</Properties>
</file>