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62" r:id="rId5"/>
    <p:sldId id="261" r:id="rId6"/>
    <p:sldId id="264" r:id="rId7"/>
    <p:sldId id="265" r:id="rId8"/>
    <p:sldId id="274" r:id="rId9"/>
    <p:sldId id="266" r:id="rId10"/>
    <p:sldId id="267" r:id="rId11"/>
    <p:sldId id="271" r:id="rId12"/>
    <p:sldId id="272" r:id="rId13"/>
    <p:sldId id="273" r:id="rId14"/>
    <p:sldId id="268" r:id="rId15"/>
    <p:sldId id="269" r:id="rId16"/>
    <p:sldId id="260"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A7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60F181-DEE7-63EB-B1C3-F2B4CCD9A9EA}" v="29" dt="2020-07-13T12:03:22.58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5547" autoAdjust="0"/>
  </p:normalViewPr>
  <p:slideViewPr>
    <p:cSldViewPr snapToGrid="0" snapToObjects="1">
      <p:cViewPr varScale="1">
        <p:scale>
          <a:sx n="55" d="100"/>
          <a:sy n="55" d="100"/>
        </p:scale>
        <p:origin x="1338" y="72"/>
      </p:cViewPr>
      <p:guideLst/>
    </p:cSldViewPr>
  </p:slideViewPr>
  <p:notesTextViewPr>
    <p:cViewPr>
      <p:scale>
        <a:sx n="1" d="1"/>
        <a:sy n="1" d="1"/>
      </p:scale>
      <p:origin x="0" y="0"/>
    </p:cViewPr>
  </p:notesTextViewPr>
  <p:notesViewPr>
    <p:cSldViewPr snapToGrid="0" snapToObjects="1" showGuides="1">
      <p:cViewPr varScale="1">
        <p:scale>
          <a:sx n="139" d="100"/>
          <a:sy n="139" d="100"/>
        </p:scale>
        <p:origin x="49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4D35B347-210E-D34C-9035-40FF6664A6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03257FFC-1260-214E-BE27-C5D766D3D6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B07D8D-2F1B-3146-B533-E539AE0B4A6C}" type="datetimeFigureOut">
              <a:rPr lang="nl-NL" smtClean="0"/>
              <a:t>13-7-2020</a:t>
            </a:fld>
            <a:endParaRPr lang="nl-NL"/>
          </a:p>
        </p:txBody>
      </p:sp>
      <p:sp>
        <p:nvSpPr>
          <p:cNvPr id="4" name="Tijdelijke aanduiding voor voettekst 3">
            <a:extLst>
              <a:ext uri="{FF2B5EF4-FFF2-40B4-BE49-F238E27FC236}">
                <a16:creationId xmlns:a16="http://schemas.microsoft.com/office/drawing/2014/main" id="{A636B99D-5F65-2242-8D89-C7D420872D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2C9FD6FA-EB16-954E-B3E3-07AEE876A5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E623DD-2DB5-5846-92AF-05294435683B}" type="slidenum">
              <a:rPr lang="nl-NL" smtClean="0"/>
              <a:t>‹nr.›</a:t>
            </a:fld>
            <a:endParaRPr lang="nl-NL"/>
          </a:p>
        </p:txBody>
      </p:sp>
    </p:spTree>
    <p:extLst>
      <p:ext uri="{BB962C8B-B14F-4D97-AF65-F5344CB8AC3E}">
        <p14:creationId xmlns:p14="http://schemas.microsoft.com/office/powerpoint/2010/main" val="814251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AE3712-2EDE-4B8F-9783-B265CCC85C26}" type="datetimeFigureOut">
              <a:rPr lang="nl-NL" smtClean="0"/>
              <a:t>13-7-2020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6B909F-31EB-4CE3-9E57-7C4D97E82D24}" type="slidenum">
              <a:rPr lang="nl-NL" smtClean="0"/>
              <a:t>‹nr.›</a:t>
            </a:fld>
            <a:endParaRPr lang="nl-NL"/>
          </a:p>
        </p:txBody>
      </p:sp>
    </p:spTree>
    <p:extLst>
      <p:ext uri="{BB962C8B-B14F-4D97-AF65-F5344CB8AC3E}">
        <p14:creationId xmlns:p14="http://schemas.microsoft.com/office/powerpoint/2010/main" val="3156856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Welke factoren hebben</a:t>
            </a:r>
            <a:r>
              <a:rPr lang="nl-NL" baseline="0" dirty="0"/>
              <a:t> invloed op de groep? </a:t>
            </a:r>
          </a:p>
          <a:p>
            <a:pPr>
              <a:buFontTx/>
              <a:buChar char="-"/>
            </a:pPr>
            <a:r>
              <a:rPr lang="nl-NL" sz="2400" dirty="0"/>
              <a:t>Groepsleiding</a:t>
            </a:r>
          </a:p>
          <a:p>
            <a:pPr>
              <a:buFontTx/>
              <a:buChar char="-"/>
            </a:pPr>
            <a:r>
              <a:rPr lang="nl-NL" sz="2400" dirty="0"/>
              <a:t>Omgeving</a:t>
            </a:r>
          </a:p>
          <a:p>
            <a:pPr>
              <a:buFontTx/>
              <a:buChar char="-"/>
            </a:pPr>
            <a:r>
              <a:rPr lang="nl-NL" sz="2000" dirty="0"/>
              <a:t>Ruimte en inrichting (tafels, speelgoed etc.)</a:t>
            </a:r>
          </a:p>
          <a:p>
            <a:pPr>
              <a:buFontTx/>
              <a:buChar char="-"/>
            </a:pPr>
            <a:r>
              <a:rPr lang="nl-NL" sz="2400" dirty="0"/>
              <a:t>Groepsleden gaan elkaar imiteren</a:t>
            </a:r>
          </a:p>
          <a:p>
            <a:pPr>
              <a:buFontTx/>
              <a:buChar char="-"/>
            </a:pPr>
            <a:r>
              <a:rPr lang="nl-NL" sz="2400" dirty="0"/>
              <a:t>Groepsgrootte (klein of groot)</a:t>
            </a:r>
          </a:p>
          <a:p>
            <a:endParaRPr lang="nl-NL" baseline="0" dirty="0"/>
          </a:p>
          <a:p>
            <a:r>
              <a:rPr lang="nl-NL" dirty="0"/>
              <a:t>Wat is sociaal vaardig?</a:t>
            </a:r>
            <a:r>
              <a:rPr lang="nl-NL" baseline="0" dirty="0"/>
              <a:t> Kinderen die sociaal vaardig zijn, weten hoe ze in verschillende situaties kunnen handelen. (op een vriendelijke, behulpzame en belangstellende manier met elkaar omgaan</a:t>
            </a:r>
            <a:endParaRPr lang="nl-NL" dirty="0"/>
          </a:p>
          <a:p>
            <a:endParaRPr lang="nl-NL" i="1" dirty="0"/>
          </a:p>
          <a:p>
            <a:pPr marL="0" indent="0">
              <a:buNone/>
            </a:pPr>
            <a:r>
              <a:rPr lang="nl-NL" b="1" i="1" dirty="0"/>
              <a:t>Om sociaal vaardig te kunnen handelen heeft een kind kennis nodig van de sociale situatie. Dat wil zeggen, begrijpen wat in een situatie van je wordt verwacht en hoe je moet handelen.</a:t>
            </a:r>
          </a:p>
          <a:p>
            <a:endParaRPr lang="nl-NL" dirty="0"/>
          </a:p>
          <a:p>
            <a:r>
              <a:rPr lang="nl-NL" dirty="0"/>
              <a:t>Empathie&gt;inlevingsvermogen</a:t>
            </a:r>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5</a:t>
            </a:fld>
            <a:endParaRPr lang="nl-NL"/>
          </a:p>
        </p:txBody>
      </p:sp>
    </p:spTree>
    <p:extLst>
      <p:ext uri="{BB962C8B-B14F-4D97-AF65-F5344CB8AC3E}">
        <p14:creationId xmlns:p14="http://schemas.microsoft.com/office/powerpoint/2010/main" val="1753798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Ga het gesprek aan met de leerlingen over de</a:t>
            </a:r>
            <a:r>
              <a:rPr lang="nl-NL" baseline="0" dirty="0"/>
              <a:t> gedachten die ze hier bij hebben</a:t>
            </a:r>
            <a:r>
              <a:rPr lang="nl-NL" dirty="0"/>
              <a:t> </a:t>
            </a:r>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6</a:t>
            </a:fld>
            <a:endParaRPr lang="nl-NL"/>
          </a:p>
        </p:txBody>
      </p:sp>
    </p:spTree>
    <p:extLst>
      <p:ext uri="{BB962C8B-B14F-4D97-AF65-F5344CB8AC3E}">
        <p14:creationId xmlns:p14="http://schemas.microsoft.com/office/powerpoint/2010/main" val="1986553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Antwoorden</a:t>
            </a:r>
            <a:r>
              <a:rPr lang="nl-NL" baseline="0" dirty="0"/>
              <a:t> in de chat zetten</a:t>
            </a:r>
            <a:endParaRPr lang="nl-NL" dirty="0"/>
          </a:p>
          <a:p>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9</a:t>
            </a:fld>
            <a:endParaRPr lang="nl-NL"/>
          </a:p>
        </p:txBody>
      </p:sp>
    </p:spTree>
    <p:extLst>
      <p:ext uri="{BB962C8B-B14F-4D97-AF65-F5344CB8AC3E}">
        <p14:creationId xmlns:p14="http://schemas.microsoft.com/office/powerpoint/2010/main" val="1163385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Toelichten…</a:t>
            </a:r>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10</a:t>
            </a:fld>
            <a:endParaRPr lang="nl-NL"/>
          </a:p>
        </p:txBody>
      </p:sp>
    </p:spTree>
    <p:extLst>
      <p:ext uri="{BB962C8B-B14F-4D97-AF65-F5344CB8AC3E}">
        <p14:creationId xmlns:p14="http://schemas.microsoft.com/office/powerpoint/2010/main" val="1216103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Kind maakt duidelijk: ik ben met iets prachtigs bezig, ik heb iets in mijn hoofd, maar zie/weet</a:t>
            </a:r>
            <a:r>
              <a:rPr lang="nl-NL" baseline="0" dirty="0"/>
              <a:t> jij dit ook?</a:t>
            </a:r>
          </a:p>
          <a:p>
            <a:r>
              <a:rPr lang="nl-NL" baseline="0" dirty="0"/>
              <a:t>Zie je mij? Begrijp jij mijn gedrag?</a:t>
            </a:r>
            <a:endParaRPr lang="nl-NL" dirty="0"/>
          </a:p>
          <a:p>
            <a:endParaRPr lang="nl-NL" dirty="0"/>
          </a:p>
          <a:p>
            <a:r>
              <a:rPr lang="nl-NL" dirty="0"/>
              <a:t>Hoe kan</a:t>
            </a:r>
            <a:r>
              <a:rPr lang="nl-NL" baseline="0" dirty="0"/>
              <a:t> je een kind aanmoedigen? Gebruik je verbeelding!</a:t>
            </a:r>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12</a:t>
            </a:fld>
            <a:endParaRPr lang="nl-NL"/>
          </a:p>
        </p:txBody>
      </p:sp>
    </p:spTree>
    <p:extLst>
      <p:ext uri="{BB962C8B-B14F-4D97-AF65-F5344CB8AC3E}">
        <p14:creationId xmlns:p14="http://schemas.microsoft.com/office/powerpoint/2010/main" val="11986159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292277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heidingsslid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360436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eidingsslide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94467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Inhoudsopgav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INHOUDSOPGAVE</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10515600"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297904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ontent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834565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39192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t pagina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053540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Content pagina 2-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3367164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pagina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596122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agina 3-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301816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pagina 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2758506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_zonder 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19926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agina 4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104"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3700158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pagina 4-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1305503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pagina 4-z.logo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295"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957999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pagina 5">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199" y="2024400"/>
            <a:ext cx="7213375" cy="4351338"/>
          </a:xfrm>
          <a:prstGeom prst="rect">
            <a:avLst/>
          </a:prstGeom>
        </p:spPr>
        <p:txBody>
          <a:bodyPr/>
          <a:lstStyle>
            <a:lvl1pPr marL="0" marR="0" indent="0" algn="l" defTabSz="914400" rtl="0" eaLnBrk="1" fontAlgn="auto" latinLnBrk="0" hangingPunct="1">
              <a:lnSpc>
                <a:spcPct val="90000"/>
              </a:lnSpc>
              <a:spcBef>
                <a:spcPts val="1000"/>
              </a:spcBef>
              <a:spcAft>
                <a:spcPts val="0"/>
              </a:spcAft>
              <a:buClr>
                <a:srgbClr val="03A78D"/>
              </a:buClr>
              <a:buSzTx/>
              <a:buFontTx/>
              <a:buNone/>
              <a:tabLst/>
              <a:defRPr/>
            </a:lvl1pPr>
          </a:lstStyle>
          <a:p>
            <a:pPr lvl="0"/>
            <a:r>
              <a:rPr lang="nl-NL" dirty="0"/>
              <a:t>Klikken om een tekst toe te voegen</a:t>
            </a:r>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15" name="Tijdelijke aanduiding voor afbeelding 14">
            <a:extLst>
              <a:ext uri="{FF2B5EF4-FFF2-40B4-BE49-F238E27FC236}">
                <a16:creationId xmlns:a16="http://schemas.microsoft.com/office/drawing/2014/main" id="{6080A32B-699B-654D-86D4-99260E819482}"/>
              </a:ext>
            </a:extLst>
          </p:cNvPr>
          <p:cNvSpPr>
            <a:spLocks noGrp="1"/>
          </p:cNvSpPr>
          <p:nvPr>
            <p:ph type="pic" sz="quarter" idx="11"/>
          </p:nvPr>
        </p:nvSpPr>
        <p:spPr>
          <a:xfrm>
            <a:off x="8533472" y="2097087"/>
            <a:ext cx="2952525" cy="2952525"/>
          </a:xfrm>
          <a:prstGeom prst="rect">
            <a:avLst/>
          </a:prstGeom>
        </p:spPr>
        <p:txBody>
          <a:bodyPr/>
          <a:lstStyle/>
          <a:p>
            <a:r>
              <a:rPr lang="nl-NL"/>
              <a:t>Klik op het pictogram als u een afbeelding wilt toevoegen</a:t>
            </a:r>
          </a:p>
        </p:txBody>
      </p:sp>
    </p:spTree>
    <p:extLst>
      <p:ext uri="{BB962C8B-B14F-4D97-AF65-F5344CB8AC3E}">
        <p14:creationId xmlns:p14="http://schemas.microsoft.com/office/powerpoint/2010/main" val="3664978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pagina 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7528965"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jdelijke aanduiding voor afbeelding 6">
            <a:extLst>
              <a:ext uri="{FF2B5EF4-FFF2-40B4-BE49-F238E27FC236}">
                <a16:creationId xmlns:a16="http://schemas.microsoft.com/office/drawing/2014/main" id="{7A2361DE-0582-854E-A23F-68DE3F4F1FEF}"/>
              </a:ext>
            </a:extLst>
          </p:cNvPr>
          <p:cNvSpPr>
            <a:spLocks noGrp="1"/>
          </p:cNvSpPr>
          <p:nvPr>
            <p:ph type="pic" sz="quarter" idx="10"/>
          </p:nvPr>
        </p:nvSpPr>
        <p:spPr>
          <a:xfrm>
            <a:off x="10153651" y="2097088"/>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0" name="Tijdelijke aanduiding voor afbeelding 6">
            <a:extLst>
              <a:ext uri="{FF2B5EF4-FFF2-40B4-BE49-F238E27FC236}">
                <a16:creationId xmlns:a16="http://schemas.microsoft.com/office/drawing/2014/main" id="{C266A8C7-13DC-4848-B9DA-7A2A842A1686}"/>
              </a:ext>
            </a:extLst>
          </p:cNvPr>
          <p:cNvSpPr>
            <a:spLocks noGrp="1"/>
          </p:cNvSpPr>
          <p:nvPr>
            <p:ph type="pic" sz="quarter" idx="11"/>
          </p:nvPr>
        </p:nvSpPr>
        <p:spPr>
          <a:xfrm>
            <a:off x="8668612" y="2097088"/>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1" name="Tijdelijke aanduiding voor afbeelding 6">
            <a:extLst>
              <a:ext uri="{FF2B5EF4-FFF2-40B4-BE49-F238E27FC236}">
                <a16:creationId xmlns:a16="http://schemas.microsoft.com/office/drawing/2014/main" id="{0D582A28-9316-4E4A-9D19-84226F06D447}"/>
              </a:ext>
            </a:extLst>
          </p:cNvPr>
          <p:cNvSpPr>
            <a:spLocks noGrp="1"/>
          </p:cNvSpPr>
          <p:nvPr>
            <p:ph type="pic" sz="quarter" idx="12"/>
          </p:nvPr>
        </p:nvSpPr>
        <p:spPr>
          <a:xfrm>
            <a:off x="10153651" y="3568377"/>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2" name="Tijdelijke aanduiding voor afbeelding 6">
            <a:extLst>
              <a:ext uri="{FF2B5EF4-FFF2-40B4-BE49-F238E27FC236}">
                <a16:creationId xmlns:a16="http://schemas.microsoft.com/office/drawing/2014/main" id="{994BC7C1-B4BF-D043-8893-BD696EC47D54}"/>
              </a:ext>
            </a:extLst>
          </p:cNvPr>
          <p:cNvSpPr>
            <a:spLocks noGrp="1"/>
          </p:cNvSpPr>
          <p:nvPr>
            <p:ph type="pic" sz="quarter" idx="13"/>
          </p:nvPr>
        </p:nvSpPr>
        <p:spPr>
          <a:xfrm>
            <a:off x="8668612" y="3568377"/>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3" name="Tijdelijke aanduiding voor afbeelding 6">
            <a:extLst>
              <a:ext uri="{FF2B5EF4-FFF2-40B4-BE49-F238E27FC236}">
                <a16:creationId xmlns:a16="http://schemas.microsoft.com/office/drawing/2014/main" id="{3573C7DC-377C-9D47-BF0B-24AAAA78E396}"/>
              </a:ext>
            </a:extLst>
          </p:cNvPr>
          <p:cNvSpPr>
            <a:spLocks noGrp="1"/>
          </p:cNvSpPr>
          <p:nvPr>
            <p:ph type="pic" sz="quarter" idx="14"/>
          </p:nvPr>
        </p:nvSpPr>
        <p:spPr>
          <a:xfrm>
            <a:off x="10153651" y="5046544"/>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4" name="Tijdelijke aanduiding voor afbeelding 6">
            <a:extLst>
              <a:ext uri="{FF2B5EF4-FFF2-40B4-BE49-F238E27FC236}">
                <a16:creationId xmlns:a16="http://schemas.microsoft.com/office/drawing/2014/main" id="{A0FF0CC3-338B-8C4B-B8FF-CBA2E4E97DDF}"/>
              </a:ext>
            </a:extLst>
          </p:cNvPr>
          <p:cNvSpPr>
            <a:spLocks noGrp="1"/>
          </p:cNvSpPr>
          <p:nvPr>
            <p:ph type="pic" sz="quarter" idx="15"/>
          </p:nvPr>
        </p:nvSpPr>
        <p:spPr>
          <a:xfrm>
            <a:off x="8668612" y="5046544"/>
            <a:ext cx="1331912" cy="1331912"/>
          </a:xfrm>
          <a:prstGeom prst="rect">
            <a:avLst/>
          </a:prstGeom>
        </p:spPr>
        <p:txBody>
          <a:bodyPr/>
          <a:lstStyle>
            <a:lvl1pPr>
              <a:defRPr sz="1000"/>
            </a:lvl1pPr>
          </a:lstStyle>
          <a:p>
            <a:r>
              <a:rPr lang="nl-NL"/>
              <a:t>Klik op het pictogram als u een afbeelding wilt toevoegen</a:t>
            </a:r>
            <a:endParaRPr lang="nl-NL" dirty="0"/>
          </a:p>
        </p:txBody>
      </p:sp>
    </p:spTree>
    <p:extLst>
      <p:ext uri="{BB962C8B-B14F-4D97-AF65-F5344CB8AC3E}">
        <p14:creationId xmlns:p14="http://schemas.microsoft.com/office/powerpoint/2010/main" val="16917045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sual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8438784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sual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5449859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o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VIDEO</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217351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hterblad">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33894482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ankJeWel">
    <p:spTree>
      <p:nvGrpSpPr>
        <p:cNvPr id="1" name=""/>
        <p:cNvGrpSpPr/>
        <p:nvPr/>
      </p:nvGrpSpPr>
      <p:grpSpPr>
        <a:xfrm>
          <a:off x="0" y="0"/>
          <a:ext cx="0" cy="0"/>
          <a:chOff x="0" y="0"/>
          <a:chExt cx="0" cy="0"/>
        </a:xfrm>
      </p:grpSpPr>
      <p:pic>
        <p:nvPicPr>
          <p:cNvPr id="3" name="Afbeelding 2" descr="Afbeelding met groen, vrouw, geparkeerd, teken&#10;&#10;Automatisch gegenereerde beschrijving">
            <a:extLst>
              <a:ext uri="{FF2B5EF4-FFF2-40B4-BE49-F238E27FC236}">
                <a16:creationId xmlns:a16="http://schemas.microsoft.com/office/drawing/2014/main" id="{9B4A1A0C-779F-1B46-AE73-3C4D0CEF7D85}"/>
              </a:ext>
            </a:extLst>
          </p:cNvPr>
          <p:cNvPicPr>
            <a:picLocks noChangeAspect="1"/>
          </p:cNvPicPr>
          <p:nvPr userDrawn="1"/>
        </p:nvPicPr>
        <p:blipFill>
          <a:blip r:embed="rId2"/>
          <a:stretch>
            <a:fillRect/>
          </a:stretch>
        </p:blipFill>
        <p:spPr>
          <a:xfrm>
            <a:off x="6350" y="0"/>
            <a:ext cx="12179300" cy="6858000"/>
          </a:xfrm>
          <a:prstGeom prst="rect">
            <a:avLst/>
          </a:prstGeom>
        </p:spPr>
      </p:pic>
    </p:spTree>
    <p:extLst>
      <p:ext uri="{BB962C8B-B14F-4D97-AF65-F5344CB8AC3E}">
        <p14:creationId xmlns:p14="http://schemas.microsoft.com/office/powerpoint/2010/main" val="70685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pic>
        <p:nvPicPr>
          <p:cNvPr id="4" name="Afbeelding 3" descr="Afbeelding met kamer, tekening&#10;&#10;Automatisch gegenereerde beschrijving">
            <a:extLst>
              <a:ext uri="{FF2B5EF4-FFF2-40B4-BE49-F238E27FC236}">
                <a16:creationId xmlns:a16="http://schemas.microsoft.com/office/drawing/2014/main" id="{3AFC20ED-5008-1D47-BF9B-25F4CB971118}"/>
              </a:ext>
            </a:extLst>
          </p:cNvPr>
          <p:cNvPicPr>
            <a:picLocks noChangeAspect="1"/>
          </p:cNvPicPr>
          <p:nvPr userDrawn="1"/>
        </p:nvPicPr>
        <p:blipFill>
          <a:blip r:embed="rId2"/>
          <a:stretch>
            <a:fillRect/>
          </a:stretch>
        </p:blipFill>
        <p:spPr>
          <a:xfrm>
            <a:off x="0" y="-1"/>
            <a:ext cx="7339476" cy="6699405"/>
          </a:xfrm>
          <a:prstGeom prst="rect">
            <a:avLst/>
          </a:prstGeom>
        </p:spPr>
      </p:pic>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33488" y="757413"/>
            <a:ext cx="5945918" cy="3398644"/>
          </a:xfrm>
        </p:spPr>
        <p:txBody>
          <a:bodyPr anchor="t"/>
          <a:lstStyle>
            <a:lvl1pPr algn="l">
              <a:lnSpc>
                <a:spcPts val="6000"/>
              </a:lnSpc>
              <a:spcBef>
                <a:spcPts val="70"/>
              </a:spcBef>
              <a:spcAft>
                <a:spcPts val="70"/>
              </a:spcAft>
              <a:defRPr sz="6000" b="1">
                <a:solidFill>
                  <a:schemeClr val="bg1"/>
                </a:solidFill>
                <a:latin typeface="Arial" panose="020B0604020202020204" pitchFamily="34" charset="0"/>
                <a:cs typeface="Arial" panose="020B0604020202020204" pitchFamily="34" charset="0"/>
              </a:defRPr>
            </a:lvl1pPr>
          </a:lstStyle>
          <a:p>
            <a:r>
              <a:rPr lang="nl-NL" dirty="0"/>
              <a:t>WELKOM,</a:t>
            </a:r>
            <a:br>
              <a:rPr lang="nl-NL" dirty="0"/>
            </a:br>
            <a:r>
              <a:rPr lang="nl-NL" dirty="0"/>
              <a:t>LEUK DAT</a:t>
            </a:r>
            <a:br>
              <a:rPr lang="nl-NL" dirty="0"/>
            </a:br>
            <a:r>
              <a:rPr lang="nl-NL" dirty="0"/>
              <a:t>JE ER BENT</a:t>
            </a:r>
          </a:p>
        </p:txBody>
      </p:sp>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7161970" y="4911484"/>
            <a:ext cx="4427723" cy="1266637"/>
          </a:xfrm>
          <a:prstGeom prst="rect">
            <a:avLst/>
          </a:prstGeom>
        </p:spPr>
      </p:pic>
    </p:spTree>
    <p:extLst>
      <p:ext uri="{BB962C8B-B14F-4D97-AF65-F5344CB8AC3E}">
        <p14:creationId xmlns:p14="http://schemas.microsoft.com/office/powerpoint/2010/main" val="372837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dia-sub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
        <p:nvSpPr>
          <p:cNvPr id="11" name="Tijdelijke aanduiding voor tekst 2">
            <a:extLst>
              <a:ext uri="{FF2B5EF4-FFF2-40B4-BE49-F238E27FC236}">
                <a16:creationId xmlns:a16="http://schemas.microsoft.com/office/drawing/2014/main" id="{D3E29734-3030-D942-92BF-CB24B0AC9A19}"/>
              </a:ext>
            </a:extLst>
          </p:cNvPr>
          <p:cNvSpPr>
            <a:spLocks noGrp="1"/>
          </p:cNvSpPr>
          <p:nvPr>
            <p:ph type="body" idx="1" hasCustomPrompt="1"/>
          </p:nvPr>
        </p:nvSpPr>
        <p:spPr>
          <a:xfrm>
            <a:off x="849989" y="3616976"/>
            <a:ext cx="6962573" cy="1204766"/>
          </a:xfrm>
          <a:prstGeom prst="rect">
            <a:avLst/>
          </a:prstGeom>
        </p:spPr>
        <p:txBody>
          <a:bodyPr>
            <a:normAutofit/>
          </a:bodyPr>
          <a:lstStyle>
            <a:lvl1pPr marL="0" indent="0">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SUBTITEL VAN</a:t>
            </a:r>
            <a:br>
              <a:rPr lang="nl-NL" dirty="0"/>
            </a:br>
            <a:r>
              <a:rPr lang="nl-NL" dirty="0"/>
              <a:t>DEZE PRESENTATIE</a:t>
            </a:r>
          </a:p>
        </p:txBody>
      </p:sp>
      <p:pic>
        <p:nvPicPr>
          <p:cNvPr id="6" name="Afbeelding 5" descr="Afbeelding met klok&#10;&#10;Automatisch gegenereerde beschrijving">
            <a:extLst>
              <a:ext uri="{FF2B5EF4-FFF2-40B4-BE49-F238E27FC236}">
                <a16:creationId xmlns:a16="http://schemas.microsoft.com/office/drawing/2014/main" id="{55FAF3C3-0EE2-7844-B257-5F53C2A9471D}"/>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103866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kom">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7E9F4B5-911D-3144-94A3-DCB2936B7E2B}"/>
              </a:ext>
            </a:extLst>
          </p:cNvPr>
          <p:cNvPicPr>
            <a:picLocks noChangeAspect="1"/>
          </p:cNvPicPr>
          <p:nvPr userDrawn="1"/>
        </p:nvPicPr>
        <p:blipFill>
          <a:blip r:embed="rId2"/>
          <a:stretch>
            <a:fillRect/>
          </a:stretch>
        </p:blipFill>
        <p:spPr>
          <a:xfrm>
            <a:off x="0" y="0"/>
            <a:ext cx="12179300" cy="5930900"/>
          </a:xfrm>
          <a:prstGeom prst="rect">
            <a:avLst/>
          </a:prstGeom>
        </p:spPr>
      </p:pic>
    </p:spTree>
    <p:extLst>
      <p:ext uri="{BB962C8B-B14F-4D97-AF65-F5344CB8AC3E}">
        <p14:creationId xmlns:p14="http://schemas.microsoft.com/office/powerpoint/2010/main" val="168913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269420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zonder 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
        <p:nvSpPr>
          <p:cNvPr id="2" name="Rechthoek 1">
            <a:extLst>
              <a:ext uri="{FF2B5EF4-FFF2-40B4-BE49-F238E27FC236}">
                <a16:creationId xmlns:a16="http://schemas.microsoft.com/office/drawing/2014/main" id="{90DFAE2F-889D-9546-AC4F-DC130CEA3481}"/>
              </a:ext>
            </a:extLst>
          </p:cNvPr>
          <p:cNvSpPr/>
          <p:nvPr userDrawn="1"/>
        </p:nvSpPr>
        <p:spPr>
          <a:xfrm>
            <a:off x="4015110" y="4798881"/>
            <a:ext cx="4076986" cy="7837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92184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aar werk jij aan vandaag">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5C143C6F-6B89-8C45-BD36-02C2BE3EE47F}"/>
              </a:ext>
            </a:extLst>
          </p:cNvPr>
          <p:cNvPicPr>
            <a:picLocks noChangeAspect="1"/>
          </p:cNvPicPr>
          <p:nvPr userDrawn="1"/>
        </p:nvPicPr>
        <p:blipFill>
          <a:blip r:embed="rId2"/>
          <a:stretch>
            <a:fillRect/>
          </a:stretch>
        </p:blipFill>
        <p:spPr>
          <a:xfrm>
            <a:off x="2844800" y="3098800"/>
            <a:ext cx="6502400" cy="660400"/>
          </a:xfrm>
          <a:prstGeom prst="rect">
            <a:avLst/>
          </a:prstGeom>
        </p:spPr>
      </p:pic>
    </p:spTree>
    <p:extLst>
      <p:ext uri="{BB962C8B-B14F-4D97-AF65-F5344CB8AC3E}">
        <p14:creationId xmlns:p14="http://schemas.microsoft.com/office/powerpoint/2010/main" val="3976211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dia 3">
    <p:spTree>
      <p:nvGrpSpPr>
        <p:cNvPr id="1" name=""/>
        <p:cNvGrpSpPr/>
        <p:nvPr/>
      </p:nvGrpSpPr>
      <p:grpSpPr>
        <a:xfrm>
          <a:off x="0" y="0"/>
          <a:ext cx="0" cy="0"/>
          <a:chOff x="0" y="0"/>
          <a:chExt cx="0" cy="0"/>
        </a:xfrm>
      </p:grpSpPr>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tel 1">
            <a:extLst>
              <a:ext uri="{FF2B5EF4-FFF2-40B4-BE49-F238E27FC236}">
                <a16:creationId xmlns:a16="http://schemas.microsoft.com/office/drawing/2014/main" id="{2AF28E80-CC98-FE47-B95F-660C39BAA45D}"/>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spTree>
    <p:extLst>
      <p:ext uri="{BB962C8B-B14F-4D97-AF65-F5344CB8AC3E}">
        <p14:creationId xmlns:p14="http://schemas.microsoft.com/office/powerpoint/2010/main" val="147210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F37B3DF-2D85-BB4E-B19A-583FD4DBD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4" name="Tijdelijke aanduiding voor datum 3">
            <a:extLst>
              <a:ext uri="{FF2B5EF4-FFF2-40B4-BE49-F238E27FC236}">
                <a16:creationId xmlns:a16="http://schemas.microsoft.com/office/drawing/2014/main" id="{3BB5C7E4-9719-8345-9C3F-B76F740F93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2D045-C8AC-414A-9485-435F3D53BEF7}" type="datetimeFigureOut">
              <a:rPr lang="nl-NL" smtClean="0"/>
              <a:t>13-7-2020</a:t>
            </a:fld>
            <a:endParaRPr lang="nl-NL"/>
          </a:p>
        </p:txBody>
      </p:sp>
      <p:sp>
        <p:nvSpPr>
          <p:cNvPr id="5" name="Tijdelijke aanduiding voor voettekst 4">
            <a:extLst>
              <a:ext uri="{FF2B5EF4-FFF2-40B4-BE49-F238E27FC236}">
                <a16:creationId xmlns:a16="http://schemas.microsoft.com/office/drawing/2014/main" id="{44EF3651-B5E4-244D-A832-35C14C2E54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615368D-A9FA-5142-AFAB-8A3D081BF2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23ABF-3139-6446-AC9D-47F190E639E3}" type="slidenum">
              <a:rPr lang="nl-NL" smtClean="0"/>
              <a:t>‹nr.›</a:t>
            </a:fld>
            <a:endParaRPr lang="nl-NL"/>
          </a:p>
        </p:txBody>
      </p:sp>
    </p:spTree>
    <p:extLst>
      <p:ext uri="{BB962C8B-B14F-4D97-AF65-F5344CB8AC3E}">
        <p14:creationId xmlns:p14="http://schemas.microsoft.com/office/powerpoint/2010/main" val="264283643"/>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60" r:id="rId3"/>
    <p:sldLayoutId id="2147483662" r:id="rId4"/>
    <p:sldLayoutId id="2147483675" r:id="rId5"/>
    <p:sldLayoutId id="2147483676" r:id="rId6"/>
    <p:sldLayoutId id="2147483684" r:id="rId7"/>
    <p:sldLayoutId id="2147483663" r:id="rId8"/>
    <p:sldLayoutId id="2147483678" r:id="rId9"/>
    <p:sldLayoutId id="2147483685" r:id="rId10"/>
    <p:sldLayoutId id="2147483686" r:id="rId11"/>
    <p:sldLayoutId id="2147483677" r:id="rId12"/>
    <p:sldLayoutId id="2147483650" r:id="rId13"/>
    <p:sldLayoutId id="2147483668" r:id="rId14"/>
    <p:sldLayoutId id="2147483652" r:id="rId15"/>
    <p:sldLayoutId id="2147483669" r:id="rId16"/>
    <p:sldLayoutId id="2147483664" r:id="rId17"/>
    <p:sldLayoutId id="2147483670" r:id="rId18"/>
    <p:sldLayoutId id="2147483665" r:id="rId19"/>
    <p:sldLayoutId id="2147483682" r:id="rId20"/>
    <p:sldLayoutId id="2147483671" r:id="rId21"/>
    <p:sldLayoutId id="2147483683" r:id="rId22"/>
    <p:sldLayoutId id="2147483680" r:id="rId23"/>
    <p:sldLayoutId id="2147483679" r:id="rId24"/>
    <p:sldLayoutId id="2147483666" r:id="rId25"/>
    <p:sldLayoutId id="2147483672" r:id="rId26"/>
    <p:sldLayoutId id="2147483673" r:id="rId27"/>
    <p:sldLayoutId id="2147483661" r:id="rId28"/>
    <p:sldLayoutId id="2147483674"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pos="597" userDrawn="1">
          <p15:clr>
            <a:srgbClr val="F26B43"/>
          </p15:clr>
        </p15:guide>
        <p15:guide id="3" orient="horz" pos="1321" userDrawn="1">
          <p15:clr>
            <a:srgbClr val="F26B43"/>
          </p15:clr>
        </p15:guide>
        <p15:guide id="4"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33Z84jcIpFA"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1636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BPV-opdrachten periode 4</a:t>
            </a:r>
          </a:p>
        </p:txBody>
      </p:sp>
      <p:sp>
        <p:nvSpPr>
          <p:cNvPr id="3" name="Tijdelijke aanduiding voor inhoud 2"/>
          <p:cNvSpPr>
            <a:spLocks noGrp="1"/>
          </p:cNvSpPr>
          <p:nvPr>
            <p:ph idx="1"/>
          </p:nvPr>
        </p:nvSpPr>
        <p:spPr>
          <a:xfrm>
            <a:off x="838200" y="1670538"/>
            <a:ext cx="10515600" cy="4706836"/>
          </a:xfrm>
        </p:spPr>
        <p:txBody>
          <a:bodyPr anchor="t"/>
          <a:lstStyle/>
          <a:p>
            <a:pPr marL="0" indent="0">
              <a:buNone/>
            </a:pPr>
            <a:r>
              <a:rPr lang="nl-NL" dirty="0"/>
              <a:t> - Opdracht oudercontact </a:t>
            </a:r>
          </a:p>
          <a:p>
            <a:pPr>
              <a:buFontTx/>
              <a:buChar char="-"/>
            </a:pPr>
            <a:r>
              <a:rPr lang="nl-NL" dirty="0"/>
              <a:t> Opdracht Handboek:</a:t>
            </a:r>
            <a:endParaRPr lang="nl-NL" dirty="0">
              <a:cs typeface="Arial"/>
            </a:endParaRPr>
          </a:p>
          <a:p>
            <a:pPr lvl="1"/>
            <a:r>
              <a:rPr lang="nl-NL" dirty="0"/>
              <a:t>Je maakt een eigen handboek over hoe je omgaat met probleemgedrag.</a:t>
            </a:r>
            <a:endParaRPr lang="nl-NL" dirty="0">
              <a:cs typeface="Arial"/>
            </a:endParaRPr>
          </a:p>
          <a:p>
            <a:pPr lvl="1">
              <a:buFontTx/>
              <a:buChar char="-"/>
            </a:pPr>
            <a:r>
              <a:rPr lang="nl-NL" dirty="0"/>
              <a:t>Doel: je weet op welke manieren je met welk probleemgedrag van kinderen kunt omgaan.</a:t>
            </a:r>
          </a:p>
        </p:txBody>
      </p:sp>
    </p:spTree>
    <p:extLst>
      <p:ext uri="{BB962C8B-B14F-4D97-AF65-F5344CB8AC3E}">
        <p14:creationId xmlns:p14="http://schemas.microsoft.com/office/powerpoint/2010/main" val="3490902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heb je geleerd?</a:t>
            </a:r>
          </a:p>
        </p:txBody>
      </p:sp>
      <p:sp>
        <p:nvSpPr>
          <p:cNvPr id="4" name="Tijdelijke aanduiding voor inhoud 3"/>
          <p:cNvSpPr>
            <a:spLocks noGrp="1"/>
          </p:cNvSpPr>
          <p:nvPr>
            <p:ph idx="1"/>
          </p:nvPr>
        </p:nvSpPr>
        <p:spPr/>
        <p:txBody>
          <a:bodyPr/>
          <a:lstStyle/>
          <a:p>
            <a:r>
              <a:rPr lang="nl-NL" dirty="0"/>
              <a:t>Heb je de lesdoelen behaald?</a:t>
            </a:r>
          </a:p>
          <a:p>
            <a:pPr lvl="0"/>
            <a:r>
              <a:rPr lang="nl-NL" dirty="0"/>
              <a:t>Kan je benoemen wanneer gedrag storend is?</a:t>
            </a:r>
          </a:p>
          <a:p>
            <a:pPr lvl="0"/>
            <a:r>
              <a:rPr lang="nl-NL" dirty="0"/>
              <a:t>Weet je wat je kan doen bij storend gedrag (of om storend gedrag te voorkomen)?</a:t>
            </a:r>
          </a:p>
          <a:p>
            <a:pPr lvl="0"/>
            <a:r>
              <a:rPr lang="nl-NL" dirty="0"/>
              <a:t>Weet je de opdrachten van periode 4?</a:t>
            </a:r>
          </a:p>
          <a:p>
            <a:endParaRPr lang="nl-NL" dirty="0"/>
          </a:p>
        </p:txBody>
      </p:sp>
    </p:spTree>
    <p:extLst>
      <p:ext uri="{BB962C8B-B14F-4D97-AF65-F5344CB8AC3E}">
        <p14:creationId xmlns:p14="http://schemas.microsoft.com/office/powerpoint/2010/main" val="1128495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Afsluiten en vooruitblikken</a:t>
            </a:r>
          </a:p>
        </p:txBody>
      </p:sp>
      <p:sp>
        <p:nvSpPr>
          <p:cNvPr id="3" name="Tijdelijke aanduiding voor inhoud 2"/>
          <p:cNvSpPr>
            <a:spLocks noGrp="1"/>
          </p:cNvSpPr>
          <p:nvPr>
            <p:ph idx="1"/>
          </p:nvPr>
        </p:nvSpPr>
        <p:spPr>
          <a:xfrm>
            <a:off x="838200" y="2024400"/>
            <a:ext cx="10515600" cy="4351338"/>
          </a:xfrm>
        </p:spPr>
        <p:txBody>
          <a:bodyPr anchor="t"/>
          <a:lstStyle/>
          <a:p>
            <a:r>
              <a:rPr lang="nl-NL" dirty="0">
                <a:hlinkClick r:id="rId3"/>
              </a:rPr>
              <a:t>https://youtu.be/33Z84jcIpFA</a:t>
            </a:r>
            <a:endParaRPr lang="nl-NL" dirty="0"/>
          </a:p>
          <a:p>
            <a:r>
              <a:rPr lang="nl-NL" dirty="0"/>
              <a:t>Wat maakt dit kind in dit filmpje duidelijk met zijn gedrag?</a:t>
            </a:r>
          </a:p>
          <a:p>
            <a:r>
              <a:rPr lang="nl-NL" dirty="0"/>
              <a:t>Hoe kijk je naar kinderen?</a:t>
            </a:r>
          </a:p>
          <a:p>
            <a:endParaRPr lang="nl-NL" dirty="0"/>
          </a:p>
          <a:p>
            <a:pPr lvl="0"/>
            <a:r>
              <a:rPr lang="nl-NL" dirty="0"/>
              <a:t>Volgende keer: </a:t>
            </a:r>
          </a:p>
          <a:p>
            <a:pPr marL="0" lvl="0" indent="0">
              <a:buNone/>
            </a:pPr>
            <a:r>
              <a:rPr lang="nl-NL" dirty="0"/>
              <a:t>Oorzaken van ruzie bij verschillende leeftijdsfasen, signalen van ruzie, je weet voorbeelden van hoe je ruzie kan helpen oplossen.</a:t>
            </a:r>
          </a:p>
          <a:p>
            <a:pPr marL="0" lvl="0" indent="0">
              <a:buNone/>
            </a:pPr>
            <a:endParaRPr lang="nl-NL" dirty="0"/>
          </a:p>
          <a:p>
            <a:pPr marL="0" indent="0">
              <a:buNone/>
            </a:pPr>
            <a:endParaRPr lang="nl-NL" i="1" dirty="0"/>
          </a:p>
          <a:p>
            <a:pPr marL="0" lvl="0" indent="0">
              <a:buNone/>
            </a:pPr>
            <a:r>
              <a:rPr lang="nl-NL" dirty="0"/>
              <a:t> </a:t>
            </a:r>
          </a:p>
          <a:p>
            <a:endParaRPr lang="nl-NL" dirty="0"/>
          </a:p>
          <a:p>
            <a:endParaRPr lang="nl-NL" dirty="0"/>
          </a:p>
        </p:txBody>
      </p:sp>
    </p:spTree>
    <p:extLst>
      <p:ext uri="{BB962C8B-B14F-4D97-AF65-F5344CB8AC3E}">
        <p14:creationId xmlns:p14="http://schemas.microsoft.com/office/powerpoint/2010/main" val="2360970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8130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Pedagogiek </a:t>
            </a:r>
            <a:br>
              <a:rPr lang="nl-NL" dirty="0"/>
            </a:br>
            <a:r>
              <a:rPr lang="nl-NL" dirty="0"/>
              <a:t>Les 1 </a:t>
            </a:r>
            <a:br>
              <a:rPr lang="nl-NL" dirty="0"/>
            </a:br>
            <a:r>
              <a:rPr lang="nl-NL" dirty="0"/>
              <a:t>Blok 4 </a:t>
            </a:r>
          </a:p>
        </p:txBody>
      </p:sp>
    </p:spTree>
    <p:extLst>
      <p:ext uri="{BB962C8B-B14F-4D97-AF65-F5344CB8AC3E}">
        <p14:creationId xmlns:p14="http://schemas.microsoft.com/office/powerpoint/2010/main" val="426750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gaan we doen?</a:t>
            </a:r>
          </a:p>
        </p:txBody>
      </p:sp>
      <p:sp>
        <p:nvSpPr>
          <p:cNvPr id="3" name="Tijdelijke aanduiding voor inhoud 2"/>
          <p:cNvSpPr>
            <a:spLocks noGrp="1"/>
          </p:cNvSpPr>
          <p:nvPr>
            <p:ph idx="1"/>
          </p:nvPr>
        </p:nvSpPr>
        <p:spPr/>
        <p:txBody>
          <a:bodyPr/>
          <a:lstStyle/>
          <a:p>
            <a:r>
              <a:rPr lang="nl-NL" dirty="0"/>
              <a:t>Lesdoelen</a:t>
            </a:r>
          </a:p>
          <a:p>
            <a:r>
              <a:rPr lang="nl-NL" dirty="0"/>
              <a:t>Terugblik</a:t>
            </a:r>
          </a:p>
          <a:p>
            <a:r>
              <a:rPr lang="nl-NL" dirty="0"/>
              <a:t>Opwarmer </a:t>
            </a:r>
            <a:endParaRPr lang="nl-NL" dirty="0" smtClean="0"/>
          </a:p>
          <a:p>
            <a:r>
              <a:rPr lang="nl-NL" dirty="0" smtClean="0"/>
              <a:t>Theorie</a:t>
            </a:r>
            <a:endParaRPr lang="nl-NL" dirty="0"/>
          </a:p>
          <a:p>
            <a:r>
              <a:rPr lang="nl-NL" dirty="0"/>
              <a:t>BPV-opdrachten bespreken</a:t>
            </a:r>
          </a:p>
          <a:p>
            <a:r>
              <a:rPr lang="nl-NL" dirty="0"/>
              <a:t>Afsluiten met filmpje</a:t>
            </a:r>
          </a:p>
          <a:p>
            <a:endParaRPr lang="nl-NL" dirty="0"/>
          </a:p>
        </p:txBody>
      </p:sp>
    </p:spTree>
    <p:extLst>
      <p:ext uri="{BB962C8B-B14F-4D97-AF65-F5344CB8AC3E}">
        <p14:creationId xmlns:p14="http://schemas.microsoft.com/office/powerpoint/2010/main" val="301893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Lesdoelen</a:t>
            </a:r>
          </a:p>
        </p:txBody>
      </p:sp>
      <p:sp>
        <p:nvSpPr>
          <p:cNvPr id="3" name="Tijdelijke aanduiding voor inhoud 2"/>
          <p:cNvSpPr>
            <a:spLocks noGrp="1"/>
          </p:cNvSpPr>
          <p:nvPr>
            <p:ph idx="1"/>
          </p:nvPr>
        </p:nvSpPr>
        <p:spPr/>
        <p:txBody>
          <a:bodyPr/>
          <a:lstStyle/>
          <a:p>
            <a:pPr lvl="0"/>
            <a:r>
              <a:rPr lang="nl-NL" dirty="0"/>
              <a:t>Je hebt een nulmeting m.b.t. problemen in de groep gedaan</a:t>
            </a:r>
          </a:p>
          <a:p>
            <a:pPr lvl="0"/>
            <a:r>
              <a:rPr lang="nl-NL" dirty="0"/>
              <a:t>Je kunt benoemen wanneer gedrag storend is</a:t>
            </a:r>
          </a:p>
          <a:p>
            <a:pPr lvl="0"/>
            <a:r>
              <a:rPr lang="nl-NL" dirty="0"/>
              <a:t>Je weet wat je kan doen bij storend gedrag (of om storend gedrag te voorkomen)</a:t>
            </a:r>
          </a:p>
          <a:p>
            <a:pPr lvl="0"/>
            <a:r>
              <a:rPr lang="nl-NL" dirty="0"/>
              <a:t>Je heb je georiënteerd op de opdrachten van periode 4</a:t>
            </a:r>
          </a:p>
        </p:txBody>
      </p:sp>
    </p:spTree>
    <p:extLst>
      <p:ext uri="{BB962C8B-B14F-4D97-AF65-F5344CB8AC3E}">
        <p14:creationId xmlns:p14="http://schemas.microsoft.com/office/powerpoint/2010/main" val="1284767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a:t>
            </a:r>
          </a:p>
        </p:txBody>
      </p:sp>
      <p:sp>
        <p:nvSpPr>
          <p:cNvPr id="3" name="Tijdelijke aanduiding voor inhoud 2"/>
          <p:cNvSpPr>
            <a:spLocks noGrp="1"/>
          </p:cNvSpPr>
          <p:nvPr>
            <p:ph idx="1"/>
          </p:nvPr>
        </p:nvSpPr>
        <p:spPr/>
        <p:txBody>
          <a:bodyPr anchor="t"/>
          <a:lstStyle/>
          <a:p>
            <a:r>
              <a:rPr lang="nl-NL" dirty="0"/>
              <a:t>Digitale lessen…waar ging de laatste les ook al weer over?</a:t>
            </a:r>
            <a:endParaRPr lang="nl-NL" dirty="0">
              <a:cs typeface="Arial"/>
            </a:endParaRPr>
          </a:p>
          <a:p>
            <a:endParaRPr lang="nl-NL" dirty="0"/>
          </a:p>
        </p:txBody>
      </p:sp>
    </p:spTree>
    <p:extLst>
      <p:ext uri="{BB962C8B-B14F-4D97-AF65-F5344CB8AC3E}">
        <p14:creationId xmlns:p14="http://schemas.microsoft.com/office/powerpoint/2010/main" val="2364793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Opwarmer </a:t>
            </a:r>
            <a:endParaRPr lang="nl-NL" dirty="0">
              <a:cs typeface="Arial" panose="020B0604020202020204"/>
            </a:endParaRPr>
          </a:p>
        </p:txBody>
      </p:sp>
      <p:sp>
        <p:nvSpPr>
          <p:cNvPr id="3" name="Tijdelijke aanduiding voor inhoud 2"/>
          <p:cNvSpPr>
            <a:spLocks noGrp="1"/>
          </p:cNvSpPr>
          <p:nvPr>
            <p:ph idx="1"/>
          </p:nvPr>
        </p:nvSpPr>
        <p:spPr/>
        <p:txBody>
          <a:bodyPr anchor="t"/>
          <a:lstStyle/>
          <a:p>
            <a:r>
              <a:rPr lang="nl-NL" dirty="0"/>
              <a:t>Wat is voor jou storend gedrag bij een kind?</a:t>
            </a:r>
          </a:p>
          <a:p>
            <a:endParaRPr lang="nl-NL" dirty="0"/>
          </a:p>
          <a:p>
            <a:endParaRPr lang="nl-NL" dirty="0"/>
          </a:p>
        </p:txBody>
      </p:sp>
      <p:pic>
        <p:nvPicPr>
          <p:cNvPr id="4" name="Tijdelijke aanduiding voor inhoud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5300" y="3320244"/>
            <a:ext cx="3259282" cy="3389653"/>
          </a:xfrm>
          <a:prstGeom prst="rect">
            <a:avLst/>
          </a:prstGeom>
        </p:spPr>
      </p:pic>
    </p:spTree>
    <p:extLst>
      <p:ext uri="{BB962C8B-B14F-4D97-AF65-F5344CB8AC3E}">
        <p14:creationId xmlns:p14="http://schemas.microsoft.com/office/powerpoint/2010/main" val="253102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Theorie</a:t>
            </a:r>
          </a:p>
        </p:txBody>
      </p:sp>
      <p:sp>
        <p:nvSpPr>
          <p:cNvPr id="3" name="Tijdelijke aanduiding voor inhoud 2"/>
          <p:cNvSpPr>
            <a:spLocks noGrp="1"/>
          </p:cNvSpPr>
          <p:nvPr>
            <p:ph idx="1"/>
          </p:nvPr>
        </p:nvSpPr>
        <p:spPr/>
        <p:txBody>
          <a:bodyPr/>
          <a:lstStyle/>
          <a:p>
            <a:r>
              <a:rPr lang="nl-NL" dirty="0"/>
              <a:t>Storend gedrag is wanneer het gedrag van een kind jou of andere kinderen afleidt van hun werk of spel.</a:t>
            </a:r>
          </a:p>
          <a:p>
            <a:r>
              <a:rPr lang="nl-NL" dirty="0"/>
              <a:t>V.b. tikken met een pen, speelgoed afpakken, niet luisteren etc.</a:t>
            </a:r>
          </a:p>
          <a:p>
            <a:endParaRPr lang="nl-NL" dirty="0"/>
          </a:p>
          <a:p>
            <a:r>
              <a:rPr lang="nl-NL" dirty="0"/>
              <a:t>Storend gedrag heeft een negatieve invloed op de sfeer in de groep. </a:t>
            </a:r>
          </a:p>
          <a:p>
            <a:endParaRPr lang="nl-NL" dirty="0"/>
          </a:p>
          <a:p>
            <a:r>
              <a:rPr lang="nl-NL" dirty="0"/>
              <a:t>Of gedrag al dan niet storend is heeft vooral te maken met hoe de ander het gedrag ervaart. Dat zal voor elk kind of pedagogisch werker anders zijn. </a:t>
            </a:r>
          </a:p>
        </p:txBody>
      </p:sp>
    </p:spTree>
    <p:extLst>
      <p:ext uri="{BB962C8B-B14F-4D97-AF65-F5344CB8AC3E}">
        <p14:creationId xmlns:p14="http://schemas.microsoft.com/office/powerpoint/2010/main" val="1497454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Hoe kan je storend gedrag voorkomen? </a:t>
            </a:r>
          </a:p>
        </p:txBody>
      </p:sp>
      <p:sp>
        <p:nvSpPr>
          <p:cNvPr id="3" name="Tijdelijke aanduiding voor inhoud 2"/>
          <p:cNvSpPr>
            <a:spLocks noGrp="1"/>
          </p:cNvSpPr>
          <p:nvPr>
            <p:ph idx="1"/>
          </p:nvPr>
        </p:nvSpPr>
        <p:spPr/>
        <p:txBody>
          <a:bodyPr/>
          <a:lstStyle/>
          <a:p>
            <a:endParaRPr lang="nl-NL" dirty="0"/>
          </a:p>
          <a:p>
            <a:r>
              <a:rPr lang="nl-NL" dirty="0"/>
              <a:t>Heldere structuur en duidelijke regels</a:t>
            </a:r>
          </a:p>
          <a:p>
            <a:r>
              <a:rPr lang="nl-NL" dirty="0"/>
              <a:t>Aandacht schenken aan positief gedrag</a:t>
            </a:r>
          </a:p>
          <a:p>
            <a:r>
              <a:rPr lang="nl-NL" dirty="0"/>
              <a:t>Kinderen niet te lang laten stil zitten </a:t>
            </a:r>
          </a:p>
        </p:txBody>
      </p:sp>
    </p:spTree>
    <p:extLst>
      <p:ext uri="{BB962C8B-B14F-4D97-AF65-F5344CB8AC3E}">
        <p14:creationId xmlns:p14="http://schemas.microsoft.com/office/powerpoint/2010/main" val="1065275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kan je doen bij storend gedrag? </a:t>
            </a:r>
          </a:p>
        </p:txBody>
      </p:sp>
      <p:sp>
        <p:nvSpPr>
          <p:cNvPr id="3" name="Tijdelijke aanduiding voor inhoud 2"/>
          <p:cNvSpPr>
            <a:spLocks noGrp="1"/>
          </p:cNvSpPr>
          <p:nvPr>
            <p:ph idx="1"/>
          </p:nvPr>
        </p:nvSpPr>
        <p:spPr/>
        <p:txBody>
          <a:bodyPr anchor="t"/>
          <a:lstStyle/>
          <a:p>
            <a:r>
              <a:rPr lang="nl-NL" dirty="0"/>
              <a:t>Geef eerst een non-verbale waarschuwing</a:t>
            </a:r>
          </a:p>
          <a:p>
            <a:r>
              <a:rPr lang="nl-NL" dirty="0"/>
              <a:t>Gaat het storende gedrag gewoon door, loop dan naar het kind en vraag of hij/zij het werk moeilijk of makkelijk vindt?</a:t>
            </a:r>
          </a:p>
          <a:p>
            <a:r>
              <a:rPr lang="nl-NL" dirty="0"/>
              <a:t>Gaat het nog door zeg dan duidelijk met een ik boodschap wat je wilt. </a:t>
            </a:r>
          </a:p>
          <a:p>
            <a:r>
              <a:rPr lang="nl-NL" dirty="0"/>
              <a:t>Blijf rustig en positief</a:t>
            </a:r>
          </a:p>
          <a:p>
            <a:r>
              <a:rPr lang="nl-NL" dirty="0"/>
              <a:t>Bevestig gewenst gedrag</a:t>
            </a:r>
          </a:p>
          <a:p>
            <a:r>
              <a:rPr lang="nl-NL" dirty="0"/>
              <a:t>Formuleer samen haalbare doelen</a:t>
            </a:r>
          </a:p>
          <a:p>
            <a:endParaRPr lang="nl-NL" dirty="0"/>
          </a:p>
        </p:txBody>
      </p:sp>
    </p:spTree>
    <p:extLst>
      <p:ext uri="{BB962C8B-B14F-4D97-AF65-F5344CB8AC3E}">
        <p14:creationId xmlns:p14="http://schemas.microsoft.com/office/powerpoint/2010/main" val="313544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animEffect transition="in" filter="fade">
                                      <p:cBhvr>
                                        <p:cTn id="9" dur="500"/>
                                        <p:tgtEl>
                                          <p:spTgt spid="3">
                                            <p:txEl>
                                              <p:pRg st="1" end="1"/>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rmAutofit/>
      </a:bodyPr>
      <a:lstStyle>
        <a:defPPr algn="l">
          <a:lnSpc>
            <a:spcPts val="3000"/>
          </a:lnSpc>
          <a:defRPr sz="2800" b="0" dirty="0" smtClean="0">
            <a:solidFill>
              <a:schemeClr val="tx1"/>
            </a:solidFill>
          </a:defRPr>
        </a:defPPr>
      </a:lstStyle>
    </a:txDef>
  </a:objectDefaults>
  <a:extraClrSchemeLst/>
  <a:extLst>
    <a:ext uri="{05A4C25C-085E-4340-85A3-A5531E510DB2}">
      <thm15:themeFamily xmlns:thm15="http://schemas.microsoft.com/office/thememl/2012/main" name="Powerpoint_Da Vinci WWJAV 2020.pptx" id="{37637FA6-B946-4B3A-B150-C3ABA2DB75F0}" vid="{B58BCFEB-D656-4C85-B399-4AB7F41951D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781B86A0F9304B9129DFE2B80E32BD" ma:contentTypeVersion="10" ma:contentTypeDescription="Create a new document." ma:contentTypeScope="" ma:versionID="7286296d3029b5a91962f60039261cbd">
  <xsd:schema xmlns:xsd="http://www.w3.org/2001/XMLSchema" xmlns:xs="http://www.w3.org/2001/XMLSchema" xmlns:p="http://schemas.microsoft.com/office/2006/metadata/properties" xmlns:ns3="baa8c48b-5f73-4068-bac6-831706ff2add" xmlns:ns4="ae88b579-0995-42e4-96ef-e06a7a57ddf9" targetNamespace="http://schemas.microsoft.com/office/2006/metadata/properties" ma:root="true" ma:fieldsID="b4a926850b8724014549936c06161b3a" ns3:_="" ns4:_="">
    <xsd:import namespace="baa8c48b-5f73-4068-bac6-831706ff2add"/>
    <xsd:import namespace="ae88b579-0995-42e4-96ef-e06a7a57ddf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8c48b-5f73-4068-bac6-831706ff2a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88b579-0995-42e4-96ef-e06a7a57ddf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C09FA6-4D12-41E5-B96F-8FC5443BE9E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e88b579-0995-42e4-96ef-e06a7a57ddf9"/>
    <ds:schemaRef ds:uri="http://purl.org/dc/terms/"/>
    <ds:schemaRef ds:uri="baa8c48b-5f73-4068-bac6-831706ff2add"/>
    <ds:schemaRef ds:uri="http://www.w3.org/XML/1998/namespace"/>
    <ds:schemaRef ds:uri="http://purl.org/dc/dcmitype/"/>
  </ds:schemaRefs>
</ds:datastoreItem>
</file>

<file path=customXml/itemProps2.xml><?xml version="1.0" encoding="utf-8"?>
<ds:datastoreItem xmlns:ds="http://schemas.openxmlformats.org/officeDocument/2006/customXml" ds:itemID="{CE1EBEF0-A400-48FA-97AB-FC270B072FAB}">
  <ds:schemaRefs>
    <ds:schemaRef ds:uri="http://schemas.microsoft.com/sharepoint/v3/contenttype/forms"/>
  </ds:schemaRefs>
</ds:datastoreItem>
</file>

<file path=customXml/itemProps3.xml><?xml version="1.0" encoding="utf-8"?>
<ds:datastoreItem xmlns:ds="http://schemas.openxmlformats.org/officeDocument/2006/customXml" ds:itemID="{54081624-B4D4-4360-A5FB-D074B95B8F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a8c48b-5f73-4068-bac6-831706ff2add"/>
    <ds:schemaRef ds:uri="ae88b579-0995-42e4-96ef-e06a7a57dd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Powerpoint_Da Vinci WWJAV 2020</Template>
  <TotalTime>565</TotalTime>
  <Words>555</Words>
  <Application>Microsoft Office PowerPoint</Application>
  <PresentationFormat>Breedbeeld</PresentationFormat>
  <Paragraphs>80</Paragraphs>
  <Slides>13</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Cardenio Modern</vt:lpstr>
      <vt:lpstr>Kantoorthema</vt:lpstr>
      <vt:lpstr>PowerPoint-presentatie</vt:lpstr>
      <vt:lpstr>Pedagogiek  Les 1  Blok 4 </vt:lpstr>
      <vt:lpstr>Wat gaan we doen?</vt:lpstr>
      <vt:lpstr>Lesdoelen</vt:lpstr>
      <vt:lpstr>Terugblik</vt:lpstr>
      <vt:lpstr>Opwarmer </vt:lpstr>
      <vt:lpstr>Theorie</vt:lpstr>
      <vt:lpstr>Hoe kan je storend gedrag voorkomen? </vt:lpstr>
      <vt:lpstr>Wat kan je doen bij storend gedrag? </vt:lpstr>
      <vt:lpstr>BPV-opdrachten periode 4</vt:lpstr>
      <vt:lpstr>Wat heb je geleerd?</vt:lpstr>
      <vt:lpstr>Afsluiten en vooruitblikken</vt:lpstr>
      <vt:lpstr>PowerPoint-presentatie</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dc:title>
  <dc:creator>Li-Any van der Biezen</dc:creator>
  <cp:lastModifiedBy>Btisame el Ajjouri</cp:lastModifiedBy>
  <cp:revision>69</cp:revision>
  <dcterms:created xsi:type="dcterms:W3CDTF">2020-03-19T14:08:02Z</dcterms:created>
  <dcterms:modified xsi:type="dcterms:W3CDTF">2020-07-13T12:07:08Z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0x01010051781B86A0F9304B9129DFE2B80E32BD</vt:lpwstr>
  </property>
</Properties>
</file>