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4"/>
  </p:sldMasterIdLst>
  <p:notesMasterIdLst>
    <p:notesMasterId r:id="rId21"/>
  </p:notesMasterIdLst>
  <p:sldIdLst>
    <p:sldId id="256" r:id="rId5"/>
    <p:sldId id="257" r:id="rId6"/>
    <p:sldId id="268" r:id="rId7"/>
    <p:sldId id="258" r:id="rId8"/>
    <p:sldId id="260" r:id="rId9"/>
    <p:sldId id="259" r:id="rId10"/>
    <p:sldId id="271" r:id="rId11"/>
    <p:sldId id="273" r:id="rId12"/>
    <p:sldId id="276" r:id="rId13"/>
    <p:sldId id="274" r:id="rId14"/>
    <p:sldId id="275" r:id="rId15"/>
    <p:sldId id="278" r:id="rId16"/>
    <p:sldId id="277" r:id="rId17"/>
    <p:sldId id="279" r:id="rId18"/>
    <p:sldId id="264" r:id="rId19"/>
    <p:sldId id="28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3" autoAdjust="0"/>
    <p:restoredTop sz="94705"/>
  </p:normalViewPr>
  <p:slideViewPr>
    <p:cSldViewPr snapToGrid="0">
      <p:cViewPr varScale="1">
        <p:scale>
          <a:sx n="69" d="100"/>
          <a:sy n="69" d="100"/>
        </p:scale>
        <p:origin x="7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EEECB-87E5-4DEA-B1B0-A2FFA7DD270B}" type="datetimeFigureOut">
              <a:rPr lang="nl-NL" smtClean="0"/>
              <a:t>13-7-2020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C62C-5B56-4590-A865-1CDC4E3D87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0628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1.Juist 2.juist 3.juist 4.juist 5.onjuist 6.juist 7onjuist 8 onjuist 9. onjuist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2C62C-5B56-4590-A865-1CDC4E3D87D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9890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DA51639-B2D6-4652-B8C3-1B4C224A7BAF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55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79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20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415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25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33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66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05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37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7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CBC48EC7-AF6A-48D3-8284-14BACBEBDD84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77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Hi5IpR9znQ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vtm.be/supernanny/artikel/dario-gaat-in-de-aanval?referer=https://www.google.com/url?sa=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Pedagogiek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Les 6: opvoedingsmiddelen</a:t>
            </a:r>
          </a:p>
          <a:p>
            <a:r>
              <a:rPr lang="nl-NL" dirty="0"/>
              <a:t>Opvoeding van kinderen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0" y="1418602"/>
            <a:ext cx="2658565" cy="2531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5708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6433A7-F8DB-184C-BD6E-4617E453C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Communiceren met een baby?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A5CDFF-D274-854C-8A96-1DA5A66FC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2000" i="1" dirty="0"/>
              <a:t>Baby geniet van warme en lichamelijke contact ( bij het voeden).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i="1" dirty="0"/>
              <a:t>Lachen naar vertrouwde gezichten ( 2/3 maanden)</a:t>
            </a:r>
            <a:endParaRPr lang="nl-NL" sz="2000" i="1" dirty="0">
              <a:sym typeface="Wingdings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000" i="1" dirty="0">
                <a:sym typeface="Wingdings" pitchFamily="2" charset="2"/>
              </a:rPr>
              <a:t>Reageert op wat de baby doet  interactie.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i="1" dirty="0"/>
              <a:t>Praat met de baby</a:t>
            </a:r>
            <a:r>
              <a:rPr lang="nl-NL" sz="2000" i="1" dirty="0">
                <a:sym typeface="Wingdings" pitchFamily="2" charset="2"/>
              </a:rPr>
              <a:t> goed voor taalontwikkeling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i="1" dirty="0">
                <a:sym typeface="Wingdings" pitchFamily="2" charset="2"/>
              </a:rPr>
              <a:t>Bij 6 maanden  ‘brabbelen’ zijn vorm van terugpraten </a:t>
            </a:r>
            <a:r>
              <a:rPr lang="nl-NL" sz="2000" i="1" dirty="0">
                <a:sym typeface="Wingdings" pitchFamily="2" charset="2"/>
                <a:hlinkClick r:id="rId2"/>
              </a:rPr>
              <a:t>https://www.youtube.com/watch?v=THi5IpR9znQ</a:t>
            </a:r>
            <a:r>
              <a:rPr lang="nl-NL" sz="2000" i="1" dirty="0">
                <a:sym typeface="Wingdings" pitchFamily="2" charset="2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i="1" dirty="0">
                <a:sym typeface="Wingdings" pitchFamily="2" charset="2"/>
              </a:rPr>
              <a:t>Huilen is een vorm van communiceren b.v. honger of pijn </a:t>
            </a:r>
          </a:p>
        </p:txBody>
      </p:sp>
    </p:spTree>
    <p:extLst>
      <p:ext uri="{BB962C8B-B14F-4D97-AF65-F5344CB8AC3E}">
        <p14:creationId xmlns:p14="http://schemas.microsoft.com/office/powerpoint/2010/main" val="1970998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0454BB-BF36-B94E-8FE2-AB477B87F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vier R’s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642999-7B51-604E-9A41-97AE2FE6D9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b="1" dirty="0"/>
              <a:t>Relatie</a:t>
            </a:r>
            <a:r>
              <a:rPr lang="nl-NL" dirty="0"/>
              <a:t> </a:t>
            </a:r>
            <a:r>
              <a:rPr lang="nl-NL" dirty="0">
                <a:sym typeface="Wingdings" pitchFamily="2" charset="2"/>
              </a:rPr>
              <a:t> aandacht hebt voor de reacties van de baby. Contact met de baby staat centraal (ze behoefte aan).</a:t>
            </a:r>
          </a:p>
          <a:p>
            <a:endParaRPr lang="nl-NL" dirty="0">
              <a:sym typeface="Wingdings" pitchFamily="2" charset="2"/>
            </a:endParaRPr>
          </a:p>
          <a:p>
            <a:r>
              <a:rPr lang="nl-NL" b="1" dirty="0">
                <a:sym typeface="Wingdings" pitchFamily="2" charset="2"/>
              </a:rPr>
              <a:t>Rust</a:t>
            </a:r>
            <a:r>
              <a:rPr lang="nl-NL" dirty="0">
                <a:sym typeface="Wingdings" pitchFamily="2" charset="2"/>
              </a:rPr>
              <a:t> Rustige omgeving, prikkelarm </a:t>
            </a:r>
          </a:p>
          <a:p>
            <a:endParaRPr lang="nl-NL" dirty="0">
              <a:sym typeface="Wingdings" pitchFamily="2" charset="2"/>
            </a:endParaRPr>
          </a:p>
          <a:p>
            <a:r>
              <a:rPr lang="nl-NL" b="1" dirty="0">
                <a:sym typeface="Wingdings" pitchFamily="2" charset="2"/>
              </a:rPr>
              <a:t>Regelmaat</a:t>
            </a:r>
            <a:r>
              <a:rPr lang="nl-NL" dirty="0">
                <a:sym typeface="Wingdings" pitchFamily="2" charset="2"/>
              </a:rPr>
              <a:t> voorspelbare en vertrouwde omgeving. Zorg voor herhaling dan weet de baby waar hij aan toe is. </a:t>
            </a:r>
          </a:p>
          <a:p>
            <a:endParaRPr lang="nl-NL" dirty="0">
              <a:sym typeface="Wingdings" pitchFamily="2" charset="2"/>
            </a:endParaRPr>
          </a:p>
          <a:p>
            <a:r>
              <a:rPr lang="nl-NL" b="1" dirty="0">
                <a:sym typeface="Wingdings" pitchFamily="2" charset="2"/>
              </a:rPr>
              <a:t>Ruimte </a:t>
            </a:r>
            <a:r>
              <a:rPr lang="nl-NL" dirty="0">
                <a:sym typeface="Wingdings" pitchFamily="2" charset="2"/>
              </a:rPr>
              <a:t> Geef de baby een eigen ruimte ( eigen bedje). Dan kan de baby veilig slapen en spelen.  </a:t>
            </a:r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D962742B-ABF5-174B-92D8-B9645E7CB7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b="1" u="sng" dirty="0"/>
              <a:t>Aandachtspunten bij baby’s </a:t>
            </a:r>
          </a:p>
          <a:p>
            <a:pPr>
              <a:buFont typeface="Wingdings" pitchFamily="2" charset="2"/>
              <a:buChar char="Ø"/>
            </a:pPr>
            <a:r>
              <a:rPr lang="nl-NL" sz="2800" dirty="0"/>
              <a:t>Contact maken en aandacht geven.</a:t>
            </a:r>
          </a:p>
          <a:p>
            <a:pPr>
              <a:buFont typeface="Wingdings" pitchFamily="2" charset="2"/>
              <a:buChar char="Ø"/>
            </a:pPr>
            <a:r>
              <a:rPr lang="nl-NL" sz="2800" dirty="0"/>
              <a:t>Zorg voor structuur en rust</a:t>
            </a:r>
          </a:p>
          <a:p>
            <a:pPr>
              <a:buFont typeface="Wingdings" pitchFamily="2" charset="2"/>
              <a:buChar char="Ø"/>
            </a:pPr>
            <a:r>
              <a:rPr lang="nl-NL" sz="2800" dirty="0"/>
              <a:t>Zorg voor veiligheid. Laat een baby nooit allen op een commode.</a:t>
            </a:r>
          </a:p>
          <a:p>
            <a:pPr>
              <a:buFont typeface="Wingdings" pitchFamily="2" charset="2"/>
              <a:buChar char="Ø"/>
            </a:pPr>
            <a:r>
              <a:rPr lang="nl-NL" sz="2800" dirty="0"/>
              <a:t>Zorg voor goed contact met de ouders. </a:t>
            </a:r>
          </a:p>
        </p:txBody>
      </p:sp>
    </p:spTree>
    <p:extLst>
      <p:ext uri="{BB962C8B-B14F-4D97-AF65-F5344CB8AC3E}">
        <p14:creationId xmlns:p14="http://schemas.microsoft.com/office/powerpoint/2010/main" val="32405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0ABC21-219D-E94F-A108-639F1B94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Stellingen</a:t>
            </a:r>
            <a:r>
              <a:rPr lang="nl-NL" dirty="0">
                <a:sym typeface="Wingdings" pitchFamily="2" charset="2"/>
              </a:rPr>
              <a:t> juist of onjuist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0EEA68-B846-D44A-B942-A667556B9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1. uitleg geven is een voorbeeld van opvoeden.</a:t>
            </a:r>
          </a:p>
          <a:p>
            <a:r>
              <a:rPr lang="nl-NL" dirty="0"/>
              <a:t>2. bieden van emotionele veiligheid is een opvoedingsdoel.</a:t>
            </a:r>
          </a:p>
          <a:p>
            <a:r>
              <a:rPr lang="nl-NL" dirty="0"/>
              <a:t>3. pedagogiek is de wetenschap die de opvoeding van het kind bestudeert.</a:t>
            </a:r>
          </a:p>
          <a:p>
            <a:r>
              <a:rPr lang="nl-NL" dirty="0"/>
              <a:t>4. jij hebt als pedagogisch werker invloed op het pedagogisch klimaat.</a:t>
            </a:r>
          </a:p>
          <a:p>
            <a:r>
              <a:rPr lang="nl-NL" dirty="0"/>
              <a:t>5. er zijn grofweg drie verschillende opvoedingsstijlen.</a:t>
            </a:r>
          </a:p>
          <a:p>
            <a:r>
              <a:rPr lang="nl-NL" dirty="0"/>
              <a:t>6. een compliment is een voorbeeld van een opvoedingsmiddel.</a:t>
            </a:r>
          </a:p>
          <a:p>
            <a:r>
              <a:rPr lang="nl-NL" dirty="0"/>
              <a:t>7. een voordeel van de verwaarlozende opvoedingsstijl is dat het kind weet wat van hem wordt verwacht.</a:t>
            </a:r>
          </a:p>
          <a:p>
            <a:r>
              <a:rPr lang="nl-NL" dirty="0"/>
              <a:t>8. de koppigheidsfase duurt ongeveer een jaar.</a:t>
            </a:r>
          </a:p>
          <a:p>
            <a:r>
              <a:rPr lang="nl-NL" dirty="0"/>
              <a:t>9. kleuters leren vooral door iets aan ze uit te leggen.</a:t>
            </a:r>
          </a:p>
        </p:txBody>
      </p:sp>
    </p:spTree>
    <p:extLst>
      <p:ext uri="{BB962C8B-B14F-4D97-AF65-F5344CB8AC3E}">
        <p14:creationId xmlns:p14="http://schemas.microsoft.com/office/powerpoint/2010/main" val="311834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D07AD3-713E-1443-94E0-F045ED858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Opdracht; Hand-out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2D81A5-3EB7-EA49-A140-4A5B631A9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groepjes van 3 gaan jullie een hand-out maken voor de volgende ontwikkelingsfases:</a:t>
            </a:r>
          </a:p>
          <a:p>
            <a:pPr lvl="1"/>
            <a:r>
              <a:rPr lang="nl-NL" dirty="0"/>
              <a:t>Peuters(4.3)</a:t>
            </a:r>
          </a:p>
          <a:p>
            <a:pPr lvl="1"/>
            <a:r>
              <a:rPr lang="nl-NL" dirty="0"/>
              <a:t>Kleuters en schoolkinderen (4.4)</a:t>
            </a:r>
          </a:p>
          <a:p>
            <a:pPr lvl="1"/>
            <a:r>
              <a:rPr lang="nl-NL" dirty="0"/>
              <a:t>Pubers (4.5)</a:t>
            </a:r>
          </a:p>
          <a:p>
            <a:r>
              <a:rPr lang="nl-NL" b="1" u="sng" dirty="0"/>
              <a:t>In je hand-out komt de volgende informatie aanbod: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Doelgroep beschrijving (belangrijke kenmerken/ontwikkelingen)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Belangrijke aandachtspunten van de doelgroep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Belangrijke aandachtspunten voor de begeleiding/begeleiders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8104909" y="3380509"/>
            <a:ext cx="3671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2060"/>
                </a:solidFill>
                <a:latin typeface="Arial Black" panose="020B0A04020102020204" pitchFamily="34" charset="0"/>
              </a:rPr>
              <a:t>Deze hand-out digitaal met elkaar delen!</a:t>
            </a:r>
          </a:p>
        </p:txBody>
      </p:sp>
    </p:spTree>
    <p:extLst>
      <p:ext uri="{BB962C8B-B14F-4D97-AF65-F5344CB8AC3E}">
        <p14:creationId xmlns:p14="http://schemas.microsoft.com/office/powerpoint/2010/main" val="1275429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Toetsing blok 1 pedagogiek 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7" y="2189018"/>
            <a:ext cx="10087217" cy="425334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nl-NL" sz="4400" b="1" i="1" dirty="0"/>
              <a:t>Maandag 4 november</a:t>
            </a:r>
          </a:p>
          <a:p>
            <a:pPr algn="ctr"/>
            <a:r>
              <a:rPr lang="nl-NL" sz="4400" b="1" i="1" dirty="0"/>
              <a:t>12.15-13.45</a:t>
            </a:r>
          </a:p>
          <a:p>
            <a:pPr algn="ctr"/>
            <a:endParaRPr lang="nl-NL" sz="4400" b="1" i="1" dirty="0"/>
          </a:p>
          <a:p>
            <a:pPr algn="ctr"/>
            <a:r>
              <a:rPr lang="nl-NL" sz="4400" b="1" i="1" dirty="0"/>
              <a:t>Hoofdstuk 1, 3 en 4</a:t>
            </a:r>
          </a:p>
          <a:p>
            <a:pPr algn="ctr"/>
            <a:endParaRPr lang="nl-NL" sz="4400" b="1" i="1" dirty="0"/>
          </a:p>
          <a:p>
            <a:pPr marL="0" indent="0" algn="ctr">
              <a:buNone/>
            </a:pPr>
            <a:r>
              <a:rPr lang="nl-NL" sz="4400" b="1" i="1" dirty="0"/>
              <a:t>Boek pedagogisch klimaat PW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3" y="3034147"/>
            <a:ext cx="2257438" cy="301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23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Afsluiten en vooruitblikken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u="sng" dirty="0"/>
              <a:t>Afsluiten: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Zijn de lesdoelen behaald?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Benoem enkele leerpunten uit deze les.</a:t>
            </a:r>
          </a:p>
          <a:p>
            <a:pPr>
              <a:buFont typeface="Wingdings" panose="05000000000000000000" pitchFamily="2" charset="2"/>
              <a:buChar char="q"/>
            </a:pPr>
            <a:endParaRPr lang="nl-NL" dirty="0"/>
          </a:p>
          <a:p>
            <a:pPr marL="0" indent="0">
              <a:buNone/>
            </a:pPr>
            <a:r>
              <a:rPr lang="nl-NL" b="1" u="sng" dirty="0"/>
              <a:t>Vooruitblikken:</a:t>
            </a:r>
          </a:p>
          <a:p>
            <a:pPr marL="0" indent="0">
              <a:buNone/>
            </a:pPr>
            <a:r>
              <a:rPr lang="nl-NL" dirty="0"/>
              <a:t>Thema voor volgende les “Opvoeding van kinderen en pubers”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2851" t="1019" r="39510"/>
          <a:stretch/>
        </p:blipFill>
        <p:spPr>
          <a:xfrm>
            <a:off x="7127643" y="1894113"/>
            <a:ext cx="2826253" cy="1846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9102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Hand-out 28 okt voor 14.00 inleveren.</a:t>
            </a:r>
          </a:p>
          <a:p>
            <a:endParaRPr lang="nl-NL" sz="4000" dirty="0"/>
          </a:p>
          <a:p>
            <a:endParaRPr lang="nl-NL" sz="4000" dirty="0"/>
          </a:p>
          <a:p>
            <a:r>
              <a:rPr lang="nl-NL" sz="4000" dirty="0"/>
              <a:t>lvdbiezen@davinci.nl</a:t>
            </a:r>
          </a:p>
        </p:txBody>
      </p:sp>
    </p:spTree>
    <p:extLst>
      <p:ext uri="{BB962C8B-B14F-4D97-AF65-F5344CB8AC3E}">
        <p14:creationId xmlns:p14="http://schemas.microsoft.com/office/powerpoint/2010/main" val="126240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Lesprogramma 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Theorie </a:t>
            </a:r>
            <a:r>
              <a:rPr lang="nl-NL" dirty="0">
                <a:sym typeface="Wingdings" pitchFamily="2" charset="2"/>
              </a:rPr>
              <a:t> Opvoedingsmiddelen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ym typeface="Wingdings" pitchFamily="2" charset="2"/>
              </a:rPr>
              <a:t>Filmpje  Dario in de aanval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ym typeface="Wingdings" pitchFamily="2" charset="2"/>
              </a:rPr>
              <a:t>Theorie  Baby’s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ym typeface="Wingdings" pitchFamily="2" charset="2"/>
              </a:rPr>
              <a:t>Stellingen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ym typeface="Wingdings" pitchFamily="2" charset="2"/>
              </a:rPr>
              <a:t>Hand-out opdracht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ym typeface="Wingdings" pitchFamily="2" charset="2"/>
              </a:rPr>
              <a:t>Afsluiten en vooruitblikken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9161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Aan het eind van de les:</a:t>
            </a:r>
          </a:p>
          <a:p>
            <a:r>
              <a:rPr lang="nl-NL" dirty="0"/>
              <a:t>Kan je in eigen woorden uitleggen wat opvoedingsmiddel is.</a:t>
            </a:r>
          </a:p>
          <a:p>
            <a:r>
              <a:rPr lang="nl-NL" dirty="0"/>
              <a:t>Heb je kennis van factoren die meespelen bij de keuze van een opvoedingsmiddel.</a:t>
            </a:r>
          </a:p>
          <a:p>
            <a:r>
              <a:rPr lang="nl-NL" dirty="0"/>
              <a:t>Heb je kennis over de soorten opvoedingsmiddelen.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Heb je inzicht in de verschillende ontwikkelingsfasen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Heb je kennis van het belang van communiceren met baby’s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Heb je kennis van de vier R’s in de opvoeding van de baby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Weet waar je op moet letten bij de begeleiding van de peuter, kleuter, schoolkind en puber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015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Opvoedingsmiddelen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Definitie:</a:t>
            </a:r>
          </a:p>
          <a:p>
            <a:endParaRPr lang="nl-NL" dirty="0"/>
          </a:p>
          <a:p>
            <a:pPr algn="ctr"/>
            <a:r>
              <a:rPr lang="nl-NL" sz="2400" i="1" dirty="0"/>
              <a:t>Dat zijn instrumenten die de opvoeder bewust gebruikt om een bepaald doel te bereiken. </a:t>
            </a:r>
          </a:p>
          <a:p>
            <a:pPr algn="ctr"/>
            <a:endParaRPr lang="nl-NL" sz="2400" i="1" dirty="0"/>
          </a:p>
          <a:p>
            <a:pPr algn="ctr"/>
            <a:r>
              <a:rPr lang="nl-NL" sz="2400" i="1" dirty="0"/>
              <a:t>Bijvoorbeeld:</a:t>
            </a:r>
          </a:p>
          <a:p>
            <a:pPr algn="ctr"/>
            <a:r>
              <a:rPr lang="nl-NL" sz="2400" i="1" dirty="0"/>
              <a:t>Straffen, aanmoedigen, regels stellen ect..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3A4C2CB-48D5-C740-98C6-868EEC910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393" y="4431323"/>
            <a:ext cx="2328202" cy="232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7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OPVOEDINGSMIDDELEN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Aanmoedigen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Grenzen stellen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Positief formuleren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Afleiden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Gedrag negeren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Gedrag afkeuren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A9FBE35-656B-574A-A9C6-5D5A15C737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Gesprek voeren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Time-out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Straffen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Voordoen of samendoen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Belonen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005C8C1-92E1-0342-932C-F4EE2406C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266" y="4114800"/>
            <a:ext cx="3951159" cy="263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56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oPVOEDINGSMIDDEL</a:t>
            </a:r>
            <a:r>
              <a:rPr lang="nl-NL" dirty="0"/>
              <a:t> KIEZEN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u="sng" dirty="0"/>
              <a:t>Bij de keuze van een opvoedingsmiddel houd je rekening met</a:t>
            </a:r>
          </a:p>
          <a:p>
            <a:pPr>
              <a:buFont typeface="Wingdings" pitchFamily="2" charset="2"/>
              <a:buChar char="Ø"/>
            </a:pPr>
            <a:r>
              <a:rPr lang="nl-NL" dirty="0"/>
              <a:t>Leeftijd van het kind</a:t>
            </a:r>
          </a:p>
          <a:p>
            <a:pPr>
              <a:buFont typeface="Wingdings" pitchFamily="2" charset="2"/>
              <a:buChar char="Ø"/>
            </a:pPr>
            <a:r>
              <a:rPr lang="nl-NL" dirty="0"/>
              <a:t>Het doel dat je wilt bereiken</a:t>
            </a:r>
          </a:p>
          <a:p>
            <a:pPr>
              <a:buFont typeface="Wingdings" pitchFamily="2" charset="2"/>
              <a:buChar char="Ø"/>
            </a:pPr>
            <a:r>
              <a:rPr lang="nl-NL" dirty="0"/>
              <a:t>De organisatie waar je werkt</a:t>
            </a:r>
          </a:p>
          <a:p>
            <a:pPr>
              <a:buFont typeface="Wingdings" pitchFamily="2" charset="2"/>
              <a:buChar char="Ø"/>
            </a:pPr>
            <a:r>
              <a:rPr lang="nl-NL" dirty="0"/>
              <a:t>Eigen waarden en normen </a:t>
            </a:r>
          </a:p>
          <a:p>
            <a:pPr>
              <a:buFont typeface="Wingdings" pitchFamily="2" charset="2"/>
              <a:buChar char="Ø"/>
            </a:pPr>
            <a:r>
              <a:rPr lang="nl-NL" dirty="0"/>
              <a:t>Omstandigheden 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80B3386-0820-4D48-A909-6238A6DE1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556" y="3048001"/>
            <a:ext cx="6493177" cy="346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07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Dario in de aanval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opvoedingsmiddelen zien jullie terug in het filmpje ?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https://vtm.be/supernanny/artikel/dario-gaat-in-de-aanval?referer=https://www.google.com/url?sa=t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3982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H4 opvoeding van baby’s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28713" y="2285999"/>
            <a:ext cx="10094458" cy="370114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nl-NL" sz="2400" i="1" dirty="0"/>
              <a:t>Baby’s hebben behoeftes aan warmte, veiligheid en verzorging.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nl-NL" sz="2400" i="1" dirty="0"/>
              <a:t>Elke kind ontwikkelt zich op zijn eigen manier en in zijn eigen tempo.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nl-NL" sz="2400" i="1" dirty="0"/>
              <a:t>De begeleiding van baby’s komt vooral neer op de zorg voor eten, drinken, en verschonen.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nl-NL" sz="2400" i="1" dirty="0"/>
              <a:t>Een baby is helemaal afhankelijk van volwassenen. Zonder zorg en aandacht van volwassenen kan een baby zich niet ontwikkelen.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nl-NL" sz="2400" i="1" dirty="0"/>
              <a:t>Als </a:t>
            </a:r>
            <a:r>
              <a:rPr lang="nl-NL" sz="2400" i="1" dirty="0" err="1"/>
              <a:t>pw’er</a:t>
            </a:r>
            <a:r>
              <a:rPr lang="nl-NL" sz="2400" i="1" dirty="0"/>
              <a:t> stemt je de zorg van de baby zo goed mogelijk af op de wensen van de ouders.</a:t>
            </a:r>
          </a:p>
        </p:txBody>
      </p:sp>
    </p:spTree>
    <p:extLst>
      <p:ext uri="{BB962C8B-B14F-4D97-AF65-F5344CB8AC3E}">
        <p14:creationId xmlns:p14="http://schemas.microsoft.com/office/powerpoint/2010/main" val="325968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 welke manier kun je toch met een baby communiceren?</a:t>
            </a:r>
          </a:p>
          <a:p>
            <a:endParaRPr lang="nl-NL" dirty="0"/>
          </a:p>
          <a:p>
            <a:r>
              <a:rPr lang="nl-NL" dirty="0"/>
              <a:t>Wat is jouw ervaring met communiceren met een baby?</a:t>
            </a:r>
          </a:p>
        </p:txBody>
      </p:sp>
      <p:pic>
        <p:nvPicPr>
          <p:cNvPr id="4" name="Afbeelding 3" descr="Yawning Baby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81" y="2603359"/>
            <a:ext cx="2603762" cy="390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355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781B86A0F9304B9129DFE2B80E32BD" ma:contentTypeVersion="10" ma:contentTypeDescription="Create a new document." ma:contentTypeScope="" ma:versionID="7286296d3029b5a91962f60039261cbd">
  <xsd:schema xmlns:xsd="http://www.w3.org/2001/XMLSchema" xmlns:xs="http://www.w3.org/2001/XMLSchema" xmlns:p="http://schemas.microsoft.com/office/2006/metadata/properties" xmlns:ns3="baa8c48b-5f73-4068-bac6-831706ff2add" xmlns:ns4="ae88b579-0995-42e4-96ef-e06a7a57ddf9" targetNamespace="http://schemas.microsoft.com/office/2006/metadata/properties" ma:root="true" ma:fieldsID="b4a926850b8724014549936c06161b3a" ns3:_="" ns4:_="">
    <xsd:import namespace="baa8c48b-5f73-4068-bac6-831706ff2add"/>
    <xsd:import namespace="ae88b579-0995-42e4-96ef-e06a7a57dd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a8c48b-5f73-4068-bac6-831706ff2a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88b579-0995-42e4-96ef-e06a7a57ddf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ADE779-82FD-4A1B-A15C-91C8EEBE2F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FFC3F2-1F58-4754-8BC3-3905A6FEAAAA}">
  <ds:schemaRefs>
    <ds:schemaRef ds:uri="ae88b579-0995-42e4-96ef-e06a7a57ddf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aa8c48b-5f73-4068-bac6-831706ff2ad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541A696-7A25-45FF-A032-2D70FCAD6D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a8c48b-5f73-4068-bac6-831706ff2add"/>
    <ds:schemaRef ds:uri="ae88b579-0995-42e4-96ef-e06a7a57dd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252</TotalTime>
  <Words>740</Words>
  <Application>Microsoft Office PowerPoint</Application>
  <PresentationFormat>Breedbeeld</PresentationFormat>
  <Paragraphs>120</Paragraphs>
  <Slides>16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Tw Cen MT</vt:lpstr>
      <vt:lpstr>Tw Cen MT Condensed</vt:lpstr>
      <vt:lpstr>Wingdings</vt:lpstr>
      <vt:lpstr>Wingdings 3</vt:lpstr>
      <vt:lpstr>Integraal</vt:lpstr>
      <vt:lpstr>Pedagogiek</vt:lpstr>
      <vt:lpstr>Lesprogramma  </vt:lpstr>
      <vt:lpstr>Lesdoelen</vt:lpstr>
      <vt:lpstr>Opvoedingsmiddelen</vt:lpstr>
      <vt:lpstr>SOORTEN OPVOEDINGSMIDDELEN</vt:lpstr>
      <vt:lpstr>oPVOEDINGSMIDDEL KIEZEN</vt:lpstr>
      <vt:lpstr>Dario in de aanval </vt:lpstr>
      <vt:lpstr>H4 opvoeding van baby’s</vt:lpstr>
      <vt:lpstr>Vragen </vt:lpstr>
      <vt:lpstr>Communiceren met een baby?</vt:lpstr>
      <vt:lpstr>De vier R’s</vt:lpstr>
      <vt:lpstr>Stellingen juist of onjuist</vt:lpstr>
      <vt:lpstr>Opdracht; Hand-out </vt:lpstr>
      <vt:lpstr>Toetsing blok 1 pedagogiek  </vt:lpstr>
      <vt:lpstr>Afsluiten en vooruitblikken</vt:lpstr>
      <vt:lpstr>PowerPoint-presentatie</vt:lpstr>
    </vt:vector>
  </TitlesOfParts>
  <Company>Kien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Pedagogiek</dc:title>
  <dc:creator>Liliana Urru</dc:creator>
  <cp:lastModifiedBy>Btisame el Ajjouri</cp:lastModifiedBy>
  <cp:revision>32</cp:revision>
  <dcterms:created xsi:type="dcterms:W3CDTF">2016-09-23T05:54:25Z</dcterms:created>
  <dcterms:modified xsi:type="dcterms:W3CDTF">2020-07-13T11:37:43Z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0x01010051781B86A0F9304B9129DFE2B80E32BD</vt:lpwstr>
  </property>
</Properties>
</file>