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4"/>
  </p:sldMasterIdLst>
  <p:notesMasterIdLst>
    <p:notesMasterId r:id="rId18"/>
  </p:notesMasterIdLst>
  <p:sldIdLst>
    <p:sldId id="256" r:id="rId5"/>
    <p:sldId id="257" r:id="rId6"/>
    <p:sldId id="258" r:id="rId7"/>
    <p:sldId id="268" r:id="rId8"/>
    <p:sldId id="265" r:id="rId9"/>
    <p:sldId id="259" r:id="rId10"/>
    <p:sldId id="260" r:id="rId11"/>
    <p:sldId id="262" r:id="rId12"/>
    <p:sldId id="264" r:id="rId13"/>
    <p:sldId id="261" r:id="rId14"/>
    <p:sldId id="263" r:id="rId15"/>
    <p:sldId id="267" r:id="rId16"/>
    <p:sldId id="26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C989A1-D80B-1054-C8BA-400DC20B6E7A}" v="10" dt="2019-09-15T11:41:28.8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2153" autoAdjust="0"/>
  </p:normalViewPr>
  <p:slideViewPr>
    <p:cSldViewPr snapToGrid="0">
      <p:cViewPr varScale="1">
        <p:scale>
          <a:sx n="67" d="100"/>
          <a:sy n="67" d="100"/>
        </p:scale>
        <p:origin x="85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CE5A9-0F58-4E41-8711-0B28EDF10A2D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7FCE7D-A9AA-433E-BCFB-FD0D0AD562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2066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Wat versta jij onder een goede opvoeding?</a:t>
            </a:r>
          </a:p>
          <a:p>
            <a:pPr lvl="0"/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Vind je dat je zelf een goede opvoeding gehad hebt?</a:t>
            </a:r>
          </a:p>
          <a:p>
            <a:pPr lvl="0"/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Hoe is de opvoeding in jouw ogen nu in vergelijking tot de tijd waarin jezelf opgroeide?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FCE7D-A9AA-433E-BCFB-FD0D0AD562A4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9893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FCE7D-A9AA-433E-BCFB-FD0D0AD562A4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0660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Kun je </a:t>
            </a:r>
            <a:r>
              <a:rPr lang="en-US" dirty="0" err="1">
                <a:cs typeface="Calibri"/>
              </a:rPr>
              <a:t>een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voorbeeld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geven</a:t>
            </a:r>
            <a:r>
              <a:rPr lang="en-US" dirty="0">
                <a:cs typeface="Calibri"/>
              </a:rPr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7FCE7D-A9AA-433E-BCFB-FD0D0AD562A4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1287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7428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5436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5271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1614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0704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8234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3557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979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704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956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488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851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WiqSJ2uOF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Pedagogiek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Periode 1, Les 1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3440" y="1418602"/>
            <a:ext cx="2658565" cy="2531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77113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De wet kinderopvang noemt 4 opvoedingsdoelen: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dirty="0"/>
              <a:t>Bieden van emotionele veiligheid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Stimuleren van de ontwikkeling van sociale competenties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Stimuleren van de ontwikkeling van persoonlijke competenties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Overdracht van waarden en normen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4571" y="3881722"/>
            <a:ext cx="3846196" cy="242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621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Zelfstandig 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b="1" u="sng" dirty="0"/>
              <a:t>Doelen: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-Kennis over de begrippen opvoedingsrelatie en professionele afstand.</a:t>
            </a:r>
          </a:p>
          <a:p>
            <a:endParaRPr lang="nl-NL" dirty="0"/>
          </a:p>
          <a:p>
            <a:r>
              <a:rPr lang="nl-NL" b="1" u="sng" dirty="0"/>
              <a:t>Middelen: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-</a:t>
            </a:r>
            <a:r>
              <a:rPr lang="nl-NL" dirty="0">
                <a:solidFill>
                  <a:srgbClr val="7030A0"/>
                </a:solidFill>
              </a:rPr>
              <a:t>Theorieboek pedagogisch klimaat </a:t>
            </a:r>
            <a:r>
              <a:rPr lang="nl-NL" dirty="0" err="1">
                <a:solidFill>
                  <a:srgbClr val="7030A0"/>
                </a:solidFill>
              </a:rPr>
              <a:t>pw</a:t>
            </a:r>
            <a:r>
              <a:rPr lang="nl-NL" dirty="0">
                <a:solidFill>
                  <a:srgbClr val="7030A0"/>
                </a:solidFill>
              </a:rPr>
              <a:t> hoofdstuk 1.3 (</a:t>
            </a:r>
            <a:r>
              <a:rPr lang="nl-NL" dirty="0" err="1">
                <a:solidFill>
                  <a:srgbClr val="7030A0"/>
                </a:solidFill>
              </a:rPr>
              <a:t>blz</a:t>
            </a:r>
            <a:r>
              <a:rPr lang="nl-NL" dirty="0">
                <a:solidFill>
                  <a:srgbClr val="7030A0"/>
                </a:solidFill>
              </a:rPr>
              <a:t> 19-21) LEZEN</a:t>
            </a:r>
          </a:p>
          <a:p>
            <a:endParaRPr lang="nl-NL" dirty="0">
              <a:solidFill>
                <a:srgbClr val="7030A0"/>
              </a:solidFill>
            </a:endParaRPr>
          </a:p>
          <a:p>
            <a:r>
              <a:rPr lang="nl-NL" b="1" u="sng" dirty="0"/>
              <a:t>Opdracht: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>
                <a:solidFill>
                  <a:srgbClr val="7030A0"/>
                </a:solidFill>
              </a:rPr>
              <a:t>Wat is de betekenis van de bovenstaande begrippen?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>
                <a:solidFill>
                  <a:srgbClr val="7030A0"/>
                </a:solidFill>
              </a:rPr>
              <a:t>Geeft een voorbeeld.  Bij </a:t>
            </a:r>
            <a:r>
              <a:rPr lang="nl-NL">
                <a:solidFill>
                  <a:srgbClr val="7030A0"/>
                </a:solidFill>
              </a:rPr>
              <a:t>elk begrip </a:t>
            </a:r>
            <a:endParaRPr lang="nl-NL" dirty="0">
              <a:solidFill>
                <a:srgbClr val="7030A0"/>
              </a:solidFill>
            </a:endParaRPr>
          </a:p>
          <a:p>
            <a:endParaRPr lang="nl-NL" dirty="0"/>
          </a:p>
          <a:p>
            <a:pPr algn="r"/>
            <a:r>
              <a:rPr lang="nl-NL" dirty="0">
                <a:solidFill>
                  <a:srgbClr val="FF0000"/>
                </a:solidFill>
              </a:rPr>
              <a:t>Klassikaal bespreken</a:t>
            </a:r>
          </a:p>
        </p:txBody>
      </p:sp>
    </p:spTree>
    <p:extLst>
      <p:ext uri="{BB962C8B-B14F-4D97-AF65-F5344CB8AC3E}">
        <p14:creationId xmlns:p14="http://schemas.microsoft.com/office/powerpoint/2010/main" val="1592983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‘mijn eigen opvoeding’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Na alle verworven informatie over opvoeding, ga je nu over je eigen opvoeding reflecteren.</a:t>
            </a:r>
          </a:p>
          <a:p>
            <a:r>
              <a:rPr lang="nl-NL" dirty="0"/>
              <a:t>Beantwoordt de volgende vragen: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Hoe was je eigen opvoeding?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Wat wil je heel anders doen dan je eigen ouders?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Wat wil je hetzelfde doen als je eigen ouders?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Hoe zie jij jezelf als opvoeder?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Welke opvoedzaken gaat je gemakkelijk af?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Welke opvoedzaken vind je moeilijk?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Wat vind je belangrijk om mee te geven aan je kinderen?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Wat vind ik sterke en zwakke kanten van mijzelf?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0382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Afsluiten en vooruitblikken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u="sng" dirty="0"/>
              <a:t>Afsluiten: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/>
              <a:t>Zijn de lesdoelen behaald?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/>
              <a:t>Benoem enkele leerpunten uit deze les.</a:t>
            </a:r>
          </a:p>
          <a:p>
            <a:pPr>
              <a:buFont typeface="Wingdings" panose="05000000000000000000" pitchFamily="2" charset="2"/>
              <a:buChar char="q"/>
            </a:pPr>
            <a:endParaRPr lang="nl-NL" dirty="0"/>
          </a:p>
          <a:p>
            <a:pPr marL="0" indent="0">
              <a:buNone/>
            </a:pPr>
            <a:r>
              <a:rPr lang="nl-NL" b="1" u="sng" dirty="0"/>
              <a:t>Vooruitblikken:</a:t>
            </a:r>
          </a:p>
          <a:p>
            <a:pPr marL="0" indent="0">
              <a:buNone/>
            </a:pPr>
            <a:r>
              <a:rPr lang="nl-NL" dirty="0"/>
              <a:t>Thema voor volgende les “opvatting over opvoeden en wat is pedagogiek”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Huiswerk: ‘opdracht mijn eigen opvoeding’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2851" t="1019" r="39510"/>
          <a:stretch/>
        </p:blipFill>
        <p:spPr>
          <a:xfrm>
            <a:off x="7127643" y="1894113"/>
            <a:ext cx="2826253" cy="18463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58307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Voorstellen</a:t>
            </a:r>
            <a:r>
              <a:rPr lang="nl-NL" dirty="0">
                <a:sym typeface="Wingdings" panose="05000000000000000000" pitchFamily="2" charset="2"/>
              </a:rPr>
              <a:t> kennismaking, verwachtingen en afspraken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Uitleg formatieve toetsing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Nulmeting en Filmpje</a:t>
            </a:r>
            <a:r>
              <a:rPr lang="nl-NL" dirty="0">
                <a:sym typeface="Wingdings" panose="05000000000000000000" pitchFamily="2" charset="2"/>
              </a:rPr>
              <a:t> ‘Opvoeden’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Theorie 1.2 Wat is opvoeden?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Zelfstandig werken theorie 1.3 lezen en verwerkingsopdrachten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Opdracht ‘Mijn eigen opvoeding’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Afsluiten en vooruitblikken 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9020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lesDoelen</a:t>
            </a:r>
            <a:r>
              <a:rPr lang="nl-NL" dirty="0"/>
              <a:t>, aan het einde van de les weet je/ kun je….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De verwachtingen van de lessen bespreekbaar maken.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Wat de formatieve toetsing is.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In eigen woorden het begrip opvoeden uitleggen.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Wat is het doel van opvoeden.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De begrippen opvoedingsrelatie en professionele afstand uitleggen.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Over je eigen opvoeding reflecteren. </a:t>
            </a:r>
          </a:p>
        </p:txBody>
      </p:sp>
    </p:spTree>
    <p:extLst>
      <p:ext uri="{BB962C8B-B14F-4D97-AF65-F5344CB8AC3E}">
        <p14:creationId xmlns:p14="http://schemas.microsoft.com/office/powerpoint/2010/main" val="3077368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Kennismaking en verwachtingen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7" y="1814514"/>
            <a:ext cx="10434447" cy="49149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nl-NL" b="1" u="sng" dirty="0"/>
              <a:t>Kennismakingsronde</a:t>
            </a:r>
            <a:r>
              <a:rPr lang="nl-NL" b="1" dirty="0"/>
              <a:t>			</a:t>
            </a:r>
            <a:endParaRPr lang="nl-NL" b="1" u="sng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nl-NL" dirty="0"/>
              <a:t>Jezelf kort voorstellen					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nl-NL" dirty="0"/>
              <a:t>Naam 						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nl-NL" dirty="0"/>
              <a:t>Leeftijd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nl-NL" dirty="0"/>
              <a:t>Vooropleiding/school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nl-NL" dirty="0"/>
              <a:t>Motivatie voor deze opleiding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nl-NL" dirty="0"/>
              <a:t>Met wat voor kinderen speelde je toen je opgroeide?</a:t>
            </a:r>
          </a:p>
          <a:p>
            <a:pPr marL="128016" lvl="1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q"/>
            </a:pPr>
            <a:r>
              <a:rPr lang="nl-NL" b="1" u="sng" dirty="0"/>
              <a:t>Verwachtingen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nl-NL" dirty="0"/>
              <a:t>Wat zijn jouw verwachtingen van deze lessen?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nl-NL" dirty="0"/>
              <a:t>Wat wil je tijdens de pedagogiek lessen leren?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nl-NL" dirty="0"/>
              <a:t>Wat motiveer jou on naar de lessen te komen?</a:t>
            </a:r>
          </a:p>
          <a:p>
            <a:pPr algn="r">
              <a:buFont typeface="Wingdings" panose="05000000000000000000" pitchFamily="2" charset="2"/>
              <a:buChar char="q"/>
            </a:pPr>
            <a:r>
              <a:rPr lang="nl-NL" sz="2800" b="1" u="sng" dirty="0"/>
              <a:t>Afspraken</a:t>
            </a:r>
          </a:p>
          <a:p>
            <a:pPr lvl="1" algn="r">
              <a:buFont typeface="Wingdings" panose="05000000000000000000" pitchFamily="2" charset="2"/>
              <a:buChar char="q"/>
            </a:pPr>
            <a:r>
              <a:rPr lang="nl-NL" sz="2400" dirty="0"/>
              <a:t>Hoe gaan we met elkaar om?</a:t>
            </a:r>
          </a:p>
          <a:p>
            <a:pPr lvl="1" algn="r">
              <a:buFont typeface="Wingdings" panose="05000000000000000000" pitchFamily="2" charset="2"/>
              <a:buChar char="q"/>
            </a:pPr>
            <a:r>
              <a:rPr lang="nl-NL" sz="2400" dirty="0"/>
              <a:t>Top 5 afspraken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nl-NL" sz="24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7984" y="2310002"/>
            <a:ext cx="5334003" cy="160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048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Uitleg formatieve toetsing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2285999"/>
            <a:ext cx="9720071" cy="4214813"/>
          </a:xfrm>
        </p:spPr>
        <p:txBody>
          <a:bodyPr>
            <a:normAutofit/>
          </a:bodyPr>
          <a:lstStyle/>
          <a:p>
            <a:r>
              <a:rPr lang="nl-NL" b="1" dirty="0"/>
              <a:t>Digitale toets! </a:t>
            </a:r>
            <a:r>
              <a:rPr lang="nl-NL" b="1" dirty="0">
                <a:sym typeface="Wingdings" panose="05000000000000000000" pitchFamily="2" charset="2"/>
              </a:rPr>
              <a:t/>
            </a:r>
            <a:br>
              <a:rPr lang="nl-NL" b="1" dirty="0">
                <a:sym typeface="Wingdings" panose="05000000000000000000" pitchFamily="2" charset="2"/>
              </a:rPr>
            </a:br>
            <a:r>
              <a:rPr lang="nl-NL" b="1" dirty="0" smtClean="0"/>
              <a:t>Hoofdstuk </a:t>
            </a:r>
            <a:r>
              <a:rPr lang="nl-NL" b="1" dirty="0"/>
              <a:t>1, 3 en 4 </a:t>
            </a:r>
            <a:r>
              <a:rPr lang="nl-NL" b="1" dirty="0">
                <a:sym typeface="Wingdings" panose="05000000000000000000" pitchFamily="2" charset="2"/>
              </a:rPr>
              <a:t> </a:t>
            </a:r>
            <a:r>
              <a:rPr lang="nl-NL" b="1" u="sng" dirty="0">
                <a:sym typeface="Wingdings" panose="05000000000000000000" pitchFamily="2" charset="2"/>
              </a:rPr>
              <a:t>boek pedagogisch klimaat</a:t>
            </a:r>
            <a:endParaRPr lang="nl-NL" b="1" u="sng" dirty="0"/>
          </a:p>
          <a:p>
            <a:endParaRPr lang="nl-NL" u="sng" dirty="0"/>
          </a:p>
          <a:p>
            <a:r>
              <a:rPr lang="nl-NL" u="sng" dirty="0"/>
              <a:t>Op It’s </a:t>
            </a:r>
            <a:r>
              <a:rPr lang="nl-NL" u="sng" dirty="0" err="1"/>
              <a:t>learning</a:t>
            </a:r>
            <a:r>
              <a:rPr lang="nl-NL" u="sng" dirty="0"/>
              <a:t> kan je de </a:t>
            </a:r>
            <a:r>
              <a:rPr lang="nl-NL" u="sng" dirty="0" err="1"/>
              <a:t>toetsmatrijs</a:t>
            </a:r>
            <a:r>
              <a:rPr lang="nl-NL" u="sng" dirty="0"/>
              <a:t> vinden!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i="1" dirty="0"/>
              <a:t>De toets bestaat uit 40 vragen. Je kunt 40 punten scoren.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i="1" dirty="0"/>
              <a:t>De grens voor een voldoende is 60%, dus 24 punten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000" i="1" dirty="0"/>
              <a:t>De grens voor een goed is 80%, dus 32 punten </a:t>
            </a:r>
          </a:p>
          <a:p>
            <a:endParaRPr lang="nl-NL" sz="2000" i="1" dirty="0"/>
          </a:p>
          <a:p>
            <a:r>
              <a:rPr lang="nl-NL" sz="2400" b="1" u="sng" dirty="0">
                <a:solidFill>
                  <a:srgbClr val="002060"/>
                </a:solidFill>
              </a:rPr>
              <a:t>Zelfbeoordelingsformulier invullen</a:t>
            </a:r>
            <a:r>
              <a:rPr lang="nl-NL" sz="2400" b="1" u="sng" dirty="0">
                <a:solidFill>
                  <a:srgbClr val="002060"/>
                </a:solidFill>
                <a:sym typeface="Wingdings" panose="05000000000000000000" pitchFamily="2" charset="2"/>
              </a:rPr>
              <a:t> week 7/8 (SLB-succesdossier) </a:t>
            </a:r>
            <a:endParaRPr lang="nl-NL" sz="2400" b="1" u="sng" dirty="0">
              <a:solidFill>
                <a:srgbClr val="002060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3381" y="1832148"/>
            <a:ext cx="4344850" cy="289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350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Nulmeting &amp; Filmpje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u="sng" dirty="0" err="1"/>
              <a:t>Mindmap</a:t>
            </a:r>
            <a:endParaRPr lang="nl-NL" b="1" u="sng" dirty="0"/>
          </a:p>
          <a:p>
            <a:endParaRPr lang="nl-NL" b="1" u="sng" dirty="0"/>
          </a:p>
          <a:p>
            <a:pPr algn="ctr"/>
            <a:r>
              <a:rPr lang="nl-NL" sz="2800" b="1" dirty="0">
                <a:solidFill>
                  <a:srgbClr val="002060"/>
                </a:solidFill>
              </a:rPr>
              <a:t>“Wat versta jij onder opvoeden?”</a:t>
            </a:r>
          </a:p>
          <a:p>
            <a:endParaRPr lang="nl-NL" dirty="0"/>
          </a:p>
          <a:p>
            <a:r>
              <a:rPr lang="nl-NL" b="1" u="sng" dirty="0"/>
              <a:t>Filmpje over opvoeden</a:t>
            </a:r>
          </a:p>
          <a:p>
            <a:r>
              <a:rPr lang="nl-NL" b="1" u="sng" dirty="0">
                <a:hlinkClick r:id="rId3"/>
              </a:rPr>
              <a:t>https://www.youtube.com/watch?v=9WiqSJ2uOFA</a:t>
            </a:r>
            <a:r>
              <a:rPr lang="nl-NL" b="1" u="sng" dirty="0"/>
              <a:t> </a:t>
            </a:r>
          </a:p>
          <a:p>
            <a:endParaRPr lang="nl-NL" b="1" u="sng" dirty="0"/>
          </a:p>
          <a:p>
            <a:endParaRPr lang="nl-NL" b="1" u="sng" dirty="0"/>
          </a:p>
        </p:txBody>
      </p:sp>
    </p:spTree>
    <p:extLst>
      <p:ext uri="{BB962C8B-B14F-4D97-AF65-F5344CB8AC3E}">
        <p14:creationId xmlns:p14="http://schemas.microsoft.com/office/powerpoint/2010/main" val="2062319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opvoeden?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b="1" dirty="0"/>
              <a:t>Opvoeden</a:t>
            </a:r>
            <a:r>
              <a:rPr lang="nl-NL" b="1" dirty="0">
                <a:sym typeface="Wingdings" panose="05000000000000000000" pitchFamily="2" charset="2"/>
              </a:rPr>
              <a:t></a:t>
            </a:r>
            <a:r>
              <a:rPr lang="nl-NL" dirty="0">
                <a:sym typeface="Wingdings" panose="05000000000000000000" pitchFamily="2" charset="2"/>
              </a:rPr>
              <a:t> het verzorgen en begeleiden van kinderen en jongeren naar </a:t>
            </a:r>
            <a:r>
              <a:rPr lang="nl-NL" i="1" dirty="0">
                <a:sym typeface="Wingdings" panose="05000000000000000000" pitchFamily="2" charset="2"/>
              </a:rPr>
              <a:t>zelfstandigheid, zelfverantwoordelijkheid en volwassenheid.</a:t>
            </a:r>
          </a:p>
          <a:p>
            <a:pPr>
              <a:buFont typeface="Arial" panose="020B0604020202020204" pitchFamily="34" charset="0"/>
              <a:buChar char="•"/>
            </a:pPr>
            <a:endParaRPr lang="nl-NL" i="1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Opvoeden is geen luxe, maar noodzaak. Wordt een kind niet opgevoed, dan leidt dat tot onherstelbare schade. (</a:t>
            </a:r>
            <a:r>
              <a:rPr lang="nl-NL" i="1" dirty="0"/>
              <a:t>denkt aan kinderen die bij dieren opgroeide</a:t>
            </a:r>
            <a:r>
              <a:rPr lang="nl-NL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Het </a:t>
            </a:r>
            <a:r>
              <a:rPr lang="nl-NL" b="1" dirty="0"/>
              <a:t>einddoel</a:t>
            </a:r>
            <a:r>
              <a:rPr lang="nl-NL" dirty="0"/>
              <a:t> van opvoeden is de </a:t>
            </a:r>
            <a:r>
              <a:rPr lang="nl-NL" i="1" dirty="0"/>
              <a:t>volwassenheid</a:t>
            </a:r>
            <a:r>
              <a:rPr lang="nl-NL" dirty="0"/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Zelfstandig in de maatschappij kan meedoen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Als volwassene gedraagt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Steeds minder hulp nodig heeft van anderen.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3677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Rol van de opvoeder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De opvoeder begeleidt het kind tot zelfstandigheid en verantwoordelijkheid.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De opvoeder helpt het kind bij zijn ontwikkeling naar volwassenheid.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Belangrijk is dat het kind vertrouwen heeft in zichzelf en de opvoeder durft los te laten.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Je bent je eigen instrument. (je doen en laten is het gereedschap waarover je beschikt).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De opvoeder kan een kind aanmoedigen, afleiden, belonen, uitdagen en zo nodig straffen. 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1486" y="5199016"/>
            <a:ext cx="2323222" cy="15264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7122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</a:t>
            </a:r>
          </a:p>
        </p:txBody>
      </p:sp>
      <p:pic>
        <p:nvPicPr>
          <p:cNvPr id="1026" name="Picture 2" descr="https://attachment.outlook.office.net/owa/lvdbiezen@davinci.nl/service.svc/s/GetFileAttachment?id=AAMkADBiYzhjM2JlLTM5MGYtNDViYi05OTU1LTI2ZDU4YmFlOGY1MgBGAAAAAAAJ%2BWAXPyCMSogtTLOkbm7KBwBnRjq4I1GxS7XGd2mwq0%2FaAAAAAAEMAADhh5jJbr1sSZkDeLu1nmOMAABf9MbLAAABEgAQAAoKak2X%2FDRBkofsVgi23bA%3D&amp;X-OWA-CANARY=V1vFiJZtJkydt1Q63yPw9CBiwIC7ENYYgJWQYfm7h8xoZaAsHzomupTbmpMYJxt25hGCgcF0YAs.&amp;token=eyJhbGciOiJSUzI1NiIsImtpZCI6IjA2MDBGOUY2NzQ2MjA3MzdFNzM0MDRFMjg3QzQ1QTgxOENCN0NFQjgiLCJ4NXQiOiJCZ0Q1OW5SaUJ6Zm5OQVRpaDhSYWdZeTN6cmciLCJ0eXAiOiJKV1QifQ.eyJ2ZXIiOiJFeGNoYW5nZS5DYWxsYmFjay5WMSIsImFwcGN0eHNlbmRlciI6Ik93YURvd25sb2FkQDc5NDI0OWY0LWRjZTAtNDg3ZS04MWI3LWJhY2NlODUwYTllMiIsImFwcGN0eCI6IntcIm1zZXhjaHByb3RcIjpcIm93YVwiLFwicHJpbWFyeXNpZFwiOlwiUy0xLTUtMjEtMzc3Nzg2MDY4Ni0xNzgxMjk4ODAxLTMwNDYwMjI0MjEtMTQyNDM2NTdcIixcInB1aWRcIjpcIjExNTM5NzcwMjU2OTk3NzU3MDVcIixcIm9pZFwiOlwiMWMzZjYwNmYtYWE2Ni00MDE3LWJkZTItMDZhMzBiNDE2MGRkXCIsXCJzY29wZVwiOlwiT3dhRG93bmxvYWRcIn0iLCJuYmYiOjE1MzU4ODIzOTAsImV4cCI6MTUzNTg4Mjk5MCwiaXNzIjoiMDAwMDAwMDItMDAwMC0wZmYxLWNlMDAtMDAwMDAwMDAwMDAwQDc5NDI0OWY0LWRjZTAtNDg3ZS04MWI3LWJhY2NlODUwYTllMiIsImF1ZCI6IjAwMDAwMDAyLTAwMDAtMGZmMS1jZTAwLTAwMDAwMDAwMDAwMC9hdHRhY2htZW50Lm91dGxvb2sub2ZmaWNlLm5ldEA3OTQyNDlmNC1kY2UwLTQ4N2UtODFiNy1iYWNjZTg1MGE5ZTIifQ.rbiJQPSMvfkv5mZ9A4PRKy-G_plscR_UXw0B4ArfRbPeKR316zk1_F4_fajqr6Hl0h3vGizyPoGwUfZL5qP33ty8T20ZfVM2Xk7E5mUM5HGjwuU2NHu7EpJu6yERw7Y8ZYIoIdbNbHylrgve5v4KAGFvtSzWhr1yzrYHqx3Oq7K-2MgD8mxNU0C7rnJnwEjeP0T8Cr6CW58XoMb8PvuV0HwoOIlr8J4bKQ0fAFfxo5YSod1wVQMcgQ4GM1DWHwxtBtaztcTMODabi-zmrVHBSpR6O_k7P4nAsD4FARh_hk4vr1NjHNGIyP0rVXGTjWDAOZNGHTL79V2yGaFOKNNG1A&amp;owa=outlook.office.com&amp;isImagePreview=True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1" r="13067"/>
          <a:stretch/>
        </p:blipFill>
        <p:spPr bwMode="auto">
          <a:xfrm rot="16200000">
            <a:off x="4053421" y="-1526184"/>
            <a:ext cx="4153989" cy="11308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42975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781B86A0F9304B9129DFE2B80E32BD" ma:contentTypeVersion="10" ma:contentTypeDescription="Create a new document." ma:contentTypeScope="" ma:versionID="7286296d3029b5a91962f60039261cbd">
  <xsd:schema xmlns:xsd="http://www.w3.org/2001/XMLSchema" xmlns:xs="http://www.w3.org/2001/XMLSchema" xmlns:p="http://schemas.microsoft.com/office/2006/metadata/properties" xmlns:ns3="baa8c48b-5f73-4068-bac6-831706ff2add" xmlns:ns4="ae88b579-0995-42e4-96ef-e06a7a57ddf9" targetNamespace="http://schemas.microsoft.com/office/2006/metadata/properties" ma:root="true" ma:fieldsID="b4a926850b8724014549936c06161b3a" ns3:_="" ns4:_="">
    <xsd:import namespace="baa8c48b-5f73-4068-bac6-831706ff2add"/>
    <xsd:import namespace="ae88b579-0995-42e4-96ef-e06a7a57ddf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a8c48b-5f73-4068-bac6-831706ff2a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88b579-0995-42e4-96ef-e06a7a57ddf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19CFAF-5AF0-4C06-98F9-BFC5CCA159A6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ae88b579-0995-42e4-96ef-e06a7a57ddf9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baa8c48b-5f73-4068-bac6-831706ff2ad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DC3129-6B78-4A66-ADD8-7B1A23EB3E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CEA024-D908-4CD6-BDD1-ACD7F0FF49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a8c48b-5f73-4068-bac6-831706ff2add"/>
    <ds:schemaRef ds:uri="ae88b579-0995-42e4-96ef-e06a7a57dd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210</TotalTime>
  <Words>684</Words>
  <Application>Microsoft Office PowerPoint</Application>
  <PresentationFormat>Breedbeeld</PresentationFormat>
  <Paragraphs>107</Paragraphs>
  <Slides>13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20" baseType="lpstr">
      <vt:lpstr>Arial</vt:lpstr>
      <vt:lpstr>Calibri</vt:lpstr>
      <vt:lpstr>Tw Cen MT</vt:lpstr>
      <vt:lpstr>Tw Cen MT Condensed</vt:lpstr>
      <vt:lpstr>Wingdings</vt:lpstr>
      <vt:lpstr>Wingdings 3</vt:lpstr>
      <vt:lpstr>Integraal</vt:lpstr>
      <vt:lpstr>Pedagogiek </vt:lpstr>
      <vt:lpstr>lesprogramma</vt:lpstr>
      <vt:lpstr>lesDoelen, aan het einde van de les weet je/ kun je….</vt:lpstr>
      <vt:lpstr>Kennismaking en verwachtingen </vt:lpstr>
      <vt:lpstr>Uitleg formatieve toetsing</vt:lpstr>
      <vt:lpstr>Nulmeting &amp; Filmpje</vt:lpstr>
      <vt:lpstr>Wat is opvoeden?</vt:lpstr>
      <vt:lpstr>Rol van de opvoeder</vt:lpstr>
      <vt:lpstr>voorbeeld</vt:lpstr>
      <vt:lpstr>De wet kinderopvang noemt 4 opvoedingsdoelen:</vt:lpstr>
      <vt:lpstr>Zelfstandig werken</vt:lpstr>
      <vt:lpstr>Opdracht ‘mijn eigen opvoeding’</vt:lpstr>
      <vt:lpstr>Afsluiten en vooruitblikken</vt:lpstr>
    </vt:vector>
  </TitlesOfParts>
  <Company>Kien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Pedagogiek</dc:title>
  <dc:creator>Li-Any van der Biezen</dc:creator>
  <cp:lastModifiedBy>Btisame el Ajjouri</cp:lastModifiedBy>
  <cp:revision>29</cp:revision>
  <dcterms:created xsi:type="dcterms:W3CDTF">2018-09-02T09:07:19Z</dcterms:created>
  <dcterms:modified xsi:type="dcterms:W3CDTF">2020-07-13T10:30:20Z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0x01010051781B86A0F9304B9129DFE2B80E32BD</vt:lpwstr>
  </property>
</Properties>
</file>