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20"/>
  </p:notesMasterIdLst>
  <p:sldIdLst>
    <p:sldId id="256" r:id="rId5"/>
    <p:sldId id="257" r:id="rId6"/>
    <p:sldId id="258" r:id="rId7"/>
    <p:sldId id="267" r:id="rId8"/>
    <p:sldId id="268" r:id="rId9"/>
    <p:sldId id="270" r:id="rId10"/>
    <p:sldId id="271" r:id="rId11"/>
    <p:sldId id="272" r:id="rId12"/>
    <p:sldId id="274" r:id="rId13"/>
    <p:sldId id="273" r:id="rId14"/>
    <p:sldId id="275" r:id="rId15"/>
    <p:sldId id="276" r:id="rId16"/>
    <p:sldId id="277" r:id="rId17"/>
    <p:sldId id="278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2F5BDB-4CCC-B86D-60B0-7B8CF4D97F06}" v="4" dt="2019-09-22T10:27:13.8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87" autoAdjust="0"/>
    <p:restoredTop sz="93978" autoAdjust="0"/>
  </p:normalViewPr>
  <p:slideViewPr>
    <p:cSldViewPr snapToGrid="0">
      <p:cViewPr varScale="1">
        <p:scale>
          <a:sx n="69" d="100"/>
          <a:sy n="69" d="100"/>
        </p:scale>
        <p:origin x="636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CE5A9-0F58-4E41-8711-0B28EDF10A2D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FCE7D-A9AA-433E-BCFB-FD0D0AD562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06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Wat kan jij doen om een veilig opvoedingsklimaat te creëren?</a:t>
            </a:r>
          </a:p>
          <a:p>
            <a:r>
              <a:rPr lang="nl-NL" dirty="0"/>
              <a:t>Wat zijn belangrijke elementen voor een veilig opvoedingsklimaat?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FCE7D-A9AA-433E-BCFB-FD0D0AD562A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3931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iets </a:t>
            </a:r>
            <a:r>
              <a:rPr lang="nl-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goede banen leiden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(=ervoor zorgen dat iets goed verloopt.)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2C62C-5B56-4590-A865-1CDC4E3D87D6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1499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42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5436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271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61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704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8234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355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9797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04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95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0488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65F90069-F75C-469B-9F83-ED9D6C7E1C31}" type="datetimeFigureOut">
              <a:rPr lang="nl-NL" smtClean="0"/>
              <a:t>13-7-2020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A4739D1-D763-475A-A9BB-A5F4DBB42F19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85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r-Sg6yCay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Pedagogiek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Periode 1, Les 5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3440" y="1461466"/>
            <a:ext cx="2658565" cy="25314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7113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opvoedstijlen deel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Welke stijl hebben je ouders?</a:t>
            </a:r>
          </a:p>
          <a:p>
            <a:r>
              <a:rPr lang="nl-NL" dirty="0"/>
              <a:t>Discussieer samen over welke stijl jullie het beste vinden? Of misschien een combinatie?</a:t>
            </a:r>
          </a:p>
          <a:p>
            <a:r>
              <a:rPr lang="nl-NL" dirty="0"/>
              <a:t>We bespreken het klassikaal (ik wijs 1 iemand aan)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441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Pedagogische ondersteuning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Kinderen op weg helpen naar volwassenheid door middel van </a:t>
            </a:r>
            <a:r>
              <a:rPr lang="nl-NL" b="1" dirty="0"/>
              <a:t>pedagogische ondersteuning(3.4)</a:t>
            </a:r>
          </a:p>
          <a:p>
            <a:pPr marL="0" indent="0">
              <a:buNone/>
            </a:pPr>
            <a:r>
              <a:rPr lang="nl-NL" b="1" dirty="0"/>
              <a:t>	- Emotionele ondersteuning</a:t>
            </a:r>
          </a:p>
          <a:p>
            <a:pPr marL="0" indent="0">
              <a:buNone/>
            </a:pPr>
            <a:r>
              <a:rPr lang="nl-NL" b="1" dirty="0"/>
              <a:t>	- Informatieve ondersteuning</a:t>
            </a:r>
          </a:p>
          <a:p>
            <a:pPr marL="0" indent="0">
              <a:buNone/>
            </a:pPr>
            <a:r>
              <a:rPr lang="nl-NL" b="1" dirty="0"/>
              <a:t>	- </a:t>
            </a:r>
            <a:r>
              <a:rPr lang="nl-NL" b="1" dirty="0" err="1"/>
              <a:t>gedragsregulerende</a:t>
            </a:r>
            <a:r>
              <a:rPr lang="nl-NL" b="1" dirty="0"/>
              <a:t> ondersteuning</a:t>
            </a:r>
          </a:p>
          <a:p>
            <a:pPr marL="0" indent="0">
              <a:buNone/>
            </a:pPr>
            <a:endParaRPr lang="nl-NL" b="1" dirty="0"/>
          </a:p>
          <a:p>
            <a:r>
              <a:rPr lang="nl-NL" dirty="0"/>
              <a:t>Om deze ondersteuning te bieden zet je </a:t>
            </a:r>
            <a:r>
              <a:rPr lang="nl-NL" b="1" dirty="0"/>
              <a:t>opvoedingsmiddelen</a:t>
            </a:r>
            <a:r>
              <a:rPr lang="nl-NL" dirty="0"/>
              <a:t> in (3.5). </a:t>
            </a:r>
          </a:p>
          <a:p>
            <a:endParaRPr lang="nl-NL" b="1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1754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Emotionele ondersteuning</a:t>
            </a:r>
            <a:r>
              <a:rPr lang="nl-NL" b="1" dirty="0">
                <a:sym typeface="Wingdings" panose="05000000000000000000" pitchFamily="2" charset="2"/>
              </a:rPr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ym typeface="Wingdings" panose="05000000000000000000" pitchFamily="2" charset="2"/>
              </a:rPr>
              <a:t>Ga je in op de emoties van het kind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ym typeface="Wingdings" panose="05000000000000000000" pitchFamily="2" charset="2"/>
              </a:rPr>
              <a:t>Herkent emoties van het kind (bij bepaalde situaties)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ym typeface="Wingdings" panose="05000000000000000000" pitchFamily="2" charset="2"/>
              </a:rPr>
              <a:t>Houding; actief luisteren, observeren en betrokkenheid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ym typeface="Wingdings" panose="05000000000000000000" pitchFamily="2" charset="2"/>
              </a:rPr>
              <a:t>B.v. troosten, oogcontact, aanmoedigen ect..</a:t>
            </a:r>
          </a:p>
          <a:p>
            <a:pPr marL="0" indent="0">
              <a:buNone/>
            </a:pPr>
            <a:r>
              <a:rPr lang="nl-NL" b="1" dirty="0">
                <a:sym typeface="Wingdings" panose="05000000000000000000" pitchFamily="2" charset="2"/>
              </a:rPr>
              <a:t>Informatieve ondersteuning: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ym typeface="Wingdings" panose="05000000000000000000" pitchFamily="2" charset="2"/>
              </a:rPr>
              <a:t>Accent ligt op het aspect LEREN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ym typeface="Wingdings" panose="05000000000000000000" pitchFamily="2" charset="2"/>
              </a:rPr>
              <a:t>Gesprek, uitleg of voorlichting  inzicht geven in een situatie/gebeurtenis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>
              <a:sym typeface="Wingdings" panose="05000000000000000000" pitchFamily="2" charset="2"/>
            </a:endParaRPr>
          </a:p>
          <a:p>
            <a:endParaRPr lang="nl-NL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94314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err="1">
                <a:sym typeface="Wingdings" panose="05000000000000000000" pitchFamily="2" charset="2"/>
              </a:rPr>
              <a:t>Gedragsregulerende</a:t>
            </a:r>
            <a:r>
              <a:rPr lang="nl-NL" b="1" dirty="0">
                <a:sym typeface="Wingdings" panose="05000000000000000000" pitchFamily="2" charset="2"/>
              </a:rPr>
              <a:t> ondersteuning: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ym typeface="Wingdings" panose="05000000000000000000" pitchFamily="2" charset="2"/>
              </a:rPr>
              <a:t>Kinderen feedback geven dat ze het goed doen (complimenteren)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ym typeface="Wingdings" panose="05000000000000000000" pitchFamily="2" charset="2"/>
              </a:rPr>
              <a:t>Geeft zelfvertrouwen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ym typeface="Wingdings" panose="05000000000000000000" pitchFamily="2" charset="2"/>
              </a:rPr>
              <a:t>Het gedrag van het kind in goede banen leidt.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>
                <a:sym typeface="Wingdings" panose="05000000000000000000" pitchFamily="2" charset="2"/>
              </a:rPr>
              <a:t>Hoe moet het kind gedragen  regels + grenzen aangeven.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5235" y="4385112"/>
            <a:ext cx="3406487" cy="212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83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Eerste hulp bij opvoeden </a:t>
            </a:r>
            <a:br>
              <a:rPr lang="nl-NL" dirty="0"/>
            </a:br>
            <a:r>
              <a:rPr lang="nl-NL" dirty="0">
                <a:hlinkClick r:id="rId2"/>
              </a:rPr>
              <a:t>https://www.youtube.com/watch?v=Ur-Sg6yCayU</a:t>
            </a:r>
            <a:endParaRPr lang="nl-NL" dirty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9433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Afsluiten en vooruitblikken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u="sng" dirty="0"/>
              <a:t>Afsluiten: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Zijn de lesdoelen behaald?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dirty="0"/>
              <a:t>Benoem enkele leerpunten uit deze les.</a:t>
            </a:r>
          </a:p>
          <a:p>
            <a:pPr>
              <a:buFont typeface="Wingdings" panose="05000000000000000000" pitchFamily="2" charset="2"/>
              <a:buChar char="q"/>
            </a:pPr>
            <a:endParaRPr lang="nl-NL" dirty="0"/>
          </a:p>
          <a:p>
            <a:pPr marL="0" indent="0">
              <a:buNone/>
            </a:pPr>
            <a:r>
              <a:rPr lang="nl-NL" b="1" u="sng" dirty="0"/>
              <a:t>Vooruitblikken:</a:t>
            </a:r>
          </a:p>
          <a:p>
            <a:pPr marL="0" indent="0">
              <a:buNone/>
            </a:pPr>
            <a:r>
              <a:rPr lang="nl-NL" dirty="0"/>
              <a:t>Thema voor volgende les “Opvoedingsmiddelen”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2851" t="1019" r="39510"/>
          <a:stretch/>
        </p:blipFill>
        <p:spPr>
          <a:xfrm>
            <a:off x="7127643" y="1894113"/>
            <a:ext cx="2826253" cy="18463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58307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lesprogramma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/>
              <a:t>Lesdoelen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/>
              <a:t>Onderzoek presentatie </a:t>
            </a:r>
            <a:r>
              <a:rPr lang="nl-NL" dirty="0">
                <a:sym typeface="Wingdings" panose="05000000000000000000" pitchFamily="2" charset="2"/>
              </a:rPr>
              <a:t> Pedagogische klimaat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/>
              <a:t>Zelf aan de slag met opvoedstijlen + uitbeelden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/>
              <a:t>Toelichting: pedagogische ondersteuning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/>
              <a:t>Filmpje: Eerste hulp bij opvoeden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Afsluiten en vooruitblikken 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49020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lesDoelen</a:t>
            </a:r>
            <a:r>
              <a:rPr lang="nl-NL" dirty="0"/>
              <a:t>, aan het einde van de les weet je/ kun je….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In eigen woorden het begrip pedagogisch klimaat uitleggen.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zijn de verschillende opvoedingsstijlen.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Wat zijn de drie soorten pedagogische ondersteuning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736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6233" y="2690551"/>
            <a:ext cx="3582456" cy="213082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Pedagogisch Klimaat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Het pedagogische klimaat is de wijze waarop </a:t>
            </a:r>
            <a:r>
              <a:rPr lang="nl-NL" i="1" dirty="0"/>
              <a:t>een sfeer wordt geschapen </a:t>
            </a:r>
            <a:r>
              <a:rPr lang="nl-NL" dirty="0"/>
              <a:t>waarin kinderen </a:t>
            </a:r>
            <a:r>
              <a:rPr lang="nl-NL" i="1" dirty="0"/>
              <a:t>zich sociaal, emotioneel en intellectueel </a:t>
            </a:r>
            <a:r>
              <a:rPr lang="nl-NL" dirty="0"/>
              <a:t>ontwikkelen.</a:t>
            </a:r>
          </a:p>
          <a:p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Ook wel: </a:t>
            </a:r>
            <a:r>
              <a:rPr lang="nl-NL" i="1" dirty="0"/>
              <a:t>opvoedingsklimaat.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Een sfeer is niet altijd hetzelfde, maar wordt beïnvloedt door omstandigheden, gebeurtenissen en aanwezige personen. </a:t>
            </a:r>
            <a:r>
              <a:rPr lang="nl-NL" b="1" i="1" dirty="0"/>
              <a:t>Kan je een voorbeeld benoemen?</a:t>
            </a:r>
          </a:p>
          <a:p>
            <a:pPr>
              <a:buFont typeface="Arial" panose="020B0604020202020204" pitchFamily="34" charset="0"/>
              <a:buChar char="•"/>
            </a:pPr>
            <a:endParaRPr lang="nl-NL" b="1" i="1" dirty="0"/>
          </a:p>
          <a:p>
            <a:pPr>
              <a:buFont typeface="Arial" panose="020B0604020202020204" pitchFamily="34" charset="0"/>
              <a:buChar char="•"/>
            </a:pPr>
            <a:r>
              <a:rPr lang="nl-NL" b="1" i="1" dirty="0"/>
              <a:t>Als de sfeer in de groep goed is, bereik je meer.</a:t>
            </a:r>
          </a:p>
        </p:txBody>
      </p:sp>
    </p:spTree>
    <p:extLst>
      <p:ext uri="{BB962C8B-B14F-4D97-AF65-F5344CB8AC3E}">
        <p14:creationId xmlns:p14="http://schemas.microsoft.com/office/powerpoint/2010/main" val="769198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2650" y="4705350"/>
            <a:ext cx="2276475" cy="20193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een goed/veilig pedagogisch klimaat?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/>
          </a:bodyPr>
          <a:lstStyle/>
          <a:p>
            <a:r>
              <a:rPr lang="nl-NL" u="sng" dirty="0"/>
              <a:t>Wat: </a:t>
            </a:r>
            <a:r>
              <a:rPr lang="nl-NL" dirty="0"/>
              <a:t>Je gaat een onderzoek doen. Het onderzoek gaat over de bovenstaande vraag. Verzamel relevante informatie om de vraag te kunnen beantwoorden!.</a:t>
            </a:r>
          </a:p>
          <a:p>
            <a:r>
              <a:rPr lang="nl-NL" u="sng" dirty="0"/>
              <a:t>Hoe: </a:t>
            </a:r>
            <a:r>
              <a:rPr lang="nl-NL" dirty="0"/>
              <a:t>In groepjes van 3 gaan jullie informatie zoeken</a:t>
            </a:r>
          </a:p>
          <a:p>
            <a:r>
              <a:rPr lang="nl-NL" u="sng" dirty="0"/>
              <a:t>Middel: </a:t>
            </a:r>
            <a:r>
              <a:rPr lang="nl-NL" dirty="0"/>
              <a:t>boek, internet, A3, stiften</a:t>
            </a:r>
          </a:p>
          <a:p>
            <a:r>
              <a:rPr lang="nl-NL" u="sng" dirty="0"/>
              <a:t>Tijd: </a:t>
            </a:r>
            <a:r>
              <a:rPr lang="nl-NL" dirty="0"/>
              <a:t>20 min</a:t>
            </a:r>
          </a:p>
          <a:p>
            <a:r>
              <a:rPr lang="nl-NL" u="sng" dirty="0"/>
              <a:t>Resultaat</a:t>
            </a:r>
            <a:r>
              <a:rPr lang="nl-NL" dirty="0"/>
              <a:t>: De verzamelde informatie op een A3 schrijven en later aan de groep presenteren. </a:t>
            </a:r>
          </a:p>
        </p:txBody>
      </p:sp>
    </p:spTree>
    <p:extLst>
      <p:ext uri="{BB962C8B-B14F-4D97-AF65-F5344CB8AC3E}">
        <p14:creationId xmlns:p14="http://schemas.microsoft.com/office/powerpoint/2010/main" val="1795955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Opvoedstijlen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Iedereen heeft een persoonlijke manier van opvoeden</a:t>
            </a:r>
          </a:p>
          <a:p>
            <a:r>
              <a:rPr lang="nl-NL" dirty="0"/>
              <a:t>Die hebben je ouders ook bij jouw opvoeding</a:t>
            </a:r>
          </a:p>
          <a:p>
            <a:r>
              <a:rPr lang="nl-NL" dirty="0"/>
              <a:t>Die heb je ook in de klas</a:t>
            </a:r>
          </a:p>
          <a:p>
            <a:endParaRPr lang="nl-NL" dirty="0"/>
          </a:p>
          <a:p>
            <a:r>
              <a:rPr lang="nl-NL" dirty="0"/>
              <a:t>Grofweg algemene stijlen: Autoritair, Toegeeflijk, Democratisch, Verwaarlozend.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145" y="4546589"/>
            <a:ext cx="7005082" cy="231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4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Opvoedstijlen deel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Er wordt 4 groepjes gevormd.</a:t>
            </a:r>
          </a:p>
          <a:p>
            <a:r>
              <a:rPr lang="nl-NL" dirty="0"/>
              <a:t>Elke groep krijgt een opvoedingsstijl waarin ze gaan verdiepen.</a:t>
            </a:r>
          </a:p>
          <a:p>
            <a:endParaRPr lang="nl-NL" dirty="0"/>
          </a:p>
          <a:p>
            <a:r>
              <a:rPr lang="nl-NL" dirty="0"/>
              <a:t>Over deze stijl gaan jullie vragen beantwoorden. </a:t>
            </a:r>
          </a:p>
          <a:p>
            <a:r>
              <a:rPr lang="nl-NL" dirty="0"/>
              <a:t>Dit doe eerst met je groepje.</a:t>
            </a:r>
          </a:p>
          <a:p>
            <a:r>
              <a:rPr lang="nl-NL" dirty="0"/>
              <a:t>Straks delen we de kennis met de rest van de klas.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436" y="4432155"/>
            <a:ext cx="2590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581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 (gebruik ook internet!)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houdt deze stijl in?</a:t>
            </a:r>
          </a:p>
          <a:p>
            <a:r>
              <a:rPr lang="nl-NL" dirty="0"/>
              <a:t>Wat zijn voor- en nadelen van deze stijl?</a:t>
            </a:r>
          </a:p>
          <a:p>
            <a:r>
              <a:rPr lang="nl-NL" dirty="0"/>
              <a:t>Wat kunnen gevolgen zijn voor de ontwikkeling van het kind?</a:t>
            </a:r>
          </a:p>
          <a:p>
            <a:r>
              <a:rPr lang="nl-NL" dirty="0"/>
              <a:t>Hoe kun je deze stijl terugzien in het onderwijs?</a:t>
            </a:r>
          </a:p>
          <a:p>
            <a:r>
              <a:rPr lang="nl-NL" dirty="0"/>
              <a:t>Wat vind jij zelf goed aan deze stijl?</a:t>
            </a:r>
          </a:p>
          <a:p>
            <a:r>
              <a:rPr lang="nl-NL" dirty="0"/>
              <a:t>Wat vind jij zelf slecht aan deze stijl?</a:t>
            </a:r>
          </a:p>
        </p:txBody>
      </p:sp>
    </p:spTree>
    <p:extLst>
      <p:ext uri="{BB962C8B-B14F-4D97-AF65-F5344CB8AC3E}">
        <p14:creationId xmlns:p14="http://schemas.microsoft.com/office/powerpoint/2010/main" val="3644438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Informatie Delen</a:t>
            </a:r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198" y="2479964"/>
            <a:ext cx="6436360" cy="402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hthoek 7"/>
          <p:cNvSpPr/>
          <p:nvPr/>
        </p:nvSpPr>
        <p:spPr>
          <a:xfrm>
            <a:off x="6968836" y="2745663"/>
            <a:ext cx="49322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dirty="0"/>
              <a:t>Iedereen heeft kennis verzameld</a:t>
            </a:r>
          </a:p>
          <a:p>
            <a:r>
              <a:rPr lang="nl-NL" sz="2800" dirty="0"/>
              <a:t>Nu gaan jullie de kennis uitwisselen. </a:t>
            </a:r>
          </a:p>
          <a:p>
            <a:endParaRPr lang="nl-NL" sz="2800" dirty="0"/>
          </a:p>
          <a:p>
            <a:r>
              <a:rPr lang="nl-NL" sz="2800" dirty="0"/>
              <a:t>Geef steeds een samenvatting van wat je hebt gevonden. </a:t>
            </a:r>
          </a:p>
        </p:txBody>
      </p:sp>
    </p:spTree>
    <p:extLst>
      <p:ext uri="{BB962C8B-B14F-4D97-AF65-F5344CB8AC3E}">
        <p14:creationId xmlns:p14="http://schemas.microsoft.com/office/powerpoint/2010/main" val="3794493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0" ma:contentTypeDescription="Create a new document." ma:contentTypeScope="" ma:versionID="7286296d3029b5a91962f60039261cbd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b4a926850b8724014549936c06161b3a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B65553-9488-4520-B6BD-700A1A2404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15E668-FF21-4CD6-8515-C48D6A0F14E8}">
  <ds:schemaRefs>
    <ds:schemaRef ds:uri="ae88b579-0995-42e4-96ef-e06a7a57ddf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aa8c48b-5f73-4068-bac6-831706ff2add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97632EB-5011-42C6-A835-173D11209A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466</TotalTime>
  <Words>613</Words>
  <Application>Microsoft Office PowerPoint</Application>
  <PresentationFormat>Breedbeeld</PresentationFormat>
  <Paragraphs>93</Paragraphs>
  <Slides>15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2" baseType="lpstr">
      <vt:lpstr>Arial</vt:lpstr>
      <vt:lpstr>Calibri</vt:lpstr>
      <vt:lpstr>Tw Cen MT</vt:lpstr>
      <vt:lpstr>Tw Cen MT Condensed</vt:lpstr>
      <vt:lpstr>Wingdings</vt:lpstr>
      <vt:lpstr>Wingdings 3</vt:lpstr>
      <vt:lpstr>Integraal</vt:lpstr>
      <vt:lpstr>Pedagogiek </vt:lpstr>
      <vt:lpstr>lesprogramma</vt:lpstr>
      <vt:lpstr>lesDoelen, aan het einde van de les weet je/ kun je….</vt:lpstr>
      <vt:lpstr>Pedagogisch Klimaat </vt:lpstr>
      <vt:lpstr>Wat is een goed/veilig pedagogisch klimaat?</vt:lpstr>
      <vt:lpstr>Opvoedstijlen</vt:lpstr>
      <vt:lpstr>Opdracht Opvoedstijlen deel 1</vt:lpstr>
      <vt:lpstr>Vragen (gebruik ook internet!)</vt:lpstr>
      <vt:lpstr>Informatie Delen</vt:lpstr>
      <vt:lpstr>Opdracht opvoedstijlen deel 2</vt:lpstr>
      <vt:lpstr>Pedagogische ondersteuning</vt:lpstr>
      <vt:lpstr>PowerPoint-presentatie</vt:lpstr>
      <vt:lpstr>PowerPoint-presentatie</vt:lpstr>
      <vt:lpstr>Filmpje</vt:lpstr>
      <vt:lpstr>Afsluiten en vooruitblikken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Pedagogiek</dc:title>
  <dc:creator>Li-Any van der Biezen</dc:creator>
  <cp:lastModifiedBy>Btisame el Ajjouri</cp:lastModifiedBy>
  <cp:revision>73</cp:revision>
  <dcterms:created xsi:type="dcterms:W3CDTF">2018-09-02T09:07:19Z</dcterms:created>
  <dcterms:modified xsi:type="dcterms:W3CDTF">2020-07-13T11:33:24Z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