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16"/>
  </p:notesMasterIdLst>
  <p:sldIdLst>
    <p:sldId id="256" r:id="rId5"/>
    <p:sldId id="257" r:id="rId6"/>
    <p:sldId id="258" r:id="rId7"/>
    <p:sldId id="272" r:id="rId8"/>
    <p:sldId id="267" r:id="rId9"/>
    <p:sldId id="268" r:id="rId10"/>
    <p:sldId id="269" r:id="rId11"/>
    <p:sldId id="270" r:id="rId12"/>
    <p:sldId id="271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7" autoAdjust="0"/>
    <p:restoredTop sz="89416" autoAdjust="0"/>
  </p:normalViewPr>
  <p:slideViewPr>
    <p:cSldViewPr snapToGrid="0">
      <p:cViewPr varScale="1">
        <p:scale>
          <a:sx n="65" d="100"/>
          <a:sy n="65" d="100"/>
        </p:scale>
        <p:origin x="79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E5A9-0F58-4E41-8711-0B28EDF10A2D}" type="datetimeFigureOut">
              <a:rPr lang="nl-NL" smtClean="0"/>
              <a:t>13-7-2020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FCE7D-A9AA-433E-BCFB-FD0D0AD562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06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/>
              <a:t>Opvoeden</a:t>
            </a:r>
            <a:r>
              <a:rPr lang="nl-NL" b="1" dirty="0">
                <a:sym typeface="Wingdings" panose="05000000000000000000" pitchFamily="2" charset="2"/>
              </a:rPr>
              <a:t></a:t>
            </a:r>
            <a:r>
              <a:rPr lang="nl-NL" dirty="0">
                <a:sym typeface="Wingdings" panose="05000000000000000000" pitchFamily="2" charset="2"/>
              </a:rPr>
              <a:t> het verzorgen en begeleiden van kinderen en jongeren naar </a:t>
            </a:r>
            <a:r>
              <a:rPr lang="nl-NL" i="1" dirty="0">
                <a:sym typeface="Wingdings" panose="05000000000000000000" pitchFamily="2" charset="2"/>
              </a:rPr>
              <a:t>zelfstandigheid, zelfverantwoordelijkheid en volwassenheid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E7D-A9AA-433E-BCFB-FD0D0AD562A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24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E7D-A9AA-433E-BCFB-FD0D0AD562A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07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Bekeken</a:t>
            </a:r>
            <a:r>
              <a:rPr lang="nl-NL" baseline="0" dirty="0"/>
              <a:t> tot 12.29</a:t>
            </a:r>
            <a:endParaRPr lang="nl-NL" dirty="0"/>
          </a:p>
          <a:p>
            <a:r>
              <a:rPr lang="nl-NL" dirty="0"/>
              <a:t>Wat zag je terug in het filmpje?</a:t>
            </a:r>
          </a:p>
          <a:p>
            <a:r>
              <a:rPr lang="nl-NL" dirty="0"/>
              <a:t>Wat vind je van de opvoedingsstijl</a:t>
            </a:r>
            <a:r>
              <a:rPr lang="nl-NL" baseline="0" dirty="0"/>
              <a:t> van de ouders?</a:t>
            </a:r>
          </a:p>
          <a:p>
            <a:r>
              <a:rPr lang="nl-NL" baseline="0" dirty="0"/>
              <a:t>Welke opvattingen over opvoeden zag je terug in het filmpje?</a:t>
            </a:r>
          </a:p>
          <a:p>
            <a:r>
              <a:rPr lang="nl-NL" baseline="0" dirty="0"/>
              <a:t>Welke gezin/opvoeding sprak jij het meest aan en waarom?</a:t>
            </a:r>
          </a:p>
          <a:p>
            <a:r>
              <a:rPr lang="nl-NL" baseline="0" dirty="0"/>
              <a:t>Wat zou jij totaal anders doen?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E7D-A9AA-433E-BCFB-FD0D0AD562A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30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F90069-F75C-469B-9F83-ED9D6C7E1C31}" type="datetimeFigureOut">
              <a:rPr lang="nl-NL" smtClean="0"/>
              <a:t>13-7-2020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39D1-D763-475A-A9BB-A5F4DBB42F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42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0069-F75C-469B-9F83-ED9D6C7E1C31}" type="datetimeFigureOut">
              <a:rPr lang="nl-NL" smtClean="0"/>
              <a:t>13-7-2020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39D1-D763-475A-A9BB-A5F4DBB42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43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0069-F75C-469B-9F83-ED9D6C7E1C31}" type="datetimeFigureOut">
              <a:rPr lang="nl-NL" smtClean="0"/>
              <a:t>13-7-2020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39D1-D763-475A-A9BB-A5F4DBB42F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27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0069-F75C-469B-9F83-ED9D6C7E1C31}" type="datetimeFigureOut">
              <a:rPr lang="nl-NL" smtClean="0"/>
              <a:t>13-7-2020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39D1-D763-475A-A9BB-A5F4DBB42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61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0069-F75C-469B-9F83-ED9D6C7E1C31}" type="datetimeFigureOut">
              <a:rPr lang="nl-NL" smtClean="0"/>
              <a:t>13-7-2020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39D1-D763-475A-A9BB-A5F4DBB42F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70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0069-F75C-469B-9F83-ED9D6C7E1C31}" type="datetimeFigureOut">
              <a:rPr lang="nl-NL" smtClean="0"/>
              <a:t>13-7-2020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39D1-D763-475A-A9BB-A5F4DBB42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2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0069-F75C-469B-9F83-ED9D6C7E1C31}" type="datetimeFigureOut">
              <a:rPr lang="nl-NL" smtClean="0"/>
              <a:t>13-7-2020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39D1-D763-475A-A9BB-A5F4DBB42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55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0069-F75C-469B-9F83-ED9D6C7E1C31}" type="datetimeFigureOut">
              <a:rPr lang="nl-NL" smtClean="0"/>
              <a:t>13-7-2020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39D1-D763-475A-A9BB-A5F4DBB42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79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0069-F75C-469B-9F83-ED9D6C7E1C31}" type="datetimeFigureOut">
              <a:rPr lang="nl-NL" smtClean="0"/>
              <a:t>13-7-2020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39D1-D763-475A-A9BB-A5F4DBB42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04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0069-F75C-469B-9F83-ED9D6C7E1C31}" type="datetimeFigureOut">
              <a:rPr lang="nl-NL" smtClean="0"/>
              <a:t>13-7-2020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39D1-D763-475A-A9BB-A5F4DBB42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95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0069-F75C-469B-9F83-ED9D6C7E1C31}" type="datetimeFigureOut">
              <a:rPr lang="nl-NL" smtClean="0"/>
              <a:t>13-7-2020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39D1-D763-475A-A9BB-A5F4DBB42F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8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5F90069-F75C-469B-9F83-ED9D6C7E1C31}" type="datetimeFigureOut">
              <a:rPr lang="nl-NL" smtClean="0"/>
              <a:t>13-7-2020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A4739D1-D763-475A-A9BB-A5F4DBB42F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85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ostart.nl/vpro-thema/11-04-2013/VPWON_118176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Pedagogiek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Periode 1, Les 3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418602"/>
            <a:ext cx="2658565" cy="2531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11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</a:t>
            </a:r>
            <a:r>
              <a:rPr lang="nl-NL" dirty="0">
                <a:sym typeface="Wingdings" pitchFamily="2" charset="2"/>
              </a:rPr>
              <a:t> opvoeden in deze tijd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https://www.npostart.nl/vpro-thema/11-04-2013/VPWON_1181764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Daarna klassikale bespreking….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364327-8B62-1542-AEEF-CEC89CAFB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432" y="3820160"/>
            <a:ext cx="3797808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5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Afsluiten en vooruitblikken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u="sng" dirty="0"/>
              <a:t>Afsluiten: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Zijn de lesdoelen behaald?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Benoem enkele leerpunten uit deze les.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  <a:p>
            <a:pPr marL="0" indent="0">
              <a:buNone/>
            </a:pPr>
            <a:r>
              <a:rPr lang="nl-NL" b="1" u="sng" dirty="0"/>
              <a:t>Vooruitblikken:</a:t>
            </a:r>
          </a:p>
          <a:p>
            <a:pPr marL="0" indent="0">
              <a:buNone/>
            </a:pPr>
            <a:r>
              <a:rPr lang="nl-NL" dirty="0"/>
              <a:t>Thema voor volgende les “pedagogisch klimaat”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851" t="1019" r="39510"/>
          <a:stretch/>
        </p:blipFill>
        <p:spPr>
          <a:xfrm>
            <a:off x="7127643" y="1894113"/>
            <a:ext cx="2826253" cy="1846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830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314136"/>
            <a:ext cx="972007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Lesdoelen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Terugblik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Vervolg opdracht ‘Mijn eigen opvoeding’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Theorie  ‘Wat is pedagogiek en orthopedagogiek?’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Film  ‘O</a:t>
            </a:r>
            <a:r>
              <a:rPr lang="nl-NL" dirty="0"/>
              <a:t>pvoeden in deze tijd, streng of vrij?’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Afsluiten en vooruitblikken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902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lesDoelen</a:t>
            </a:r>
            <a:r>
              <a:rPr lang="nl-NL" dirty="0"/>
              <a:t>, aan het einde van de les weet je/ kun je….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Over je eigen </a:t>
            </a:r>
            <a:r>
              <a:rPr lang="nl-NL"/>
              <a:t>opvoeding reflecteren.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verschillen in opvattingen over opvoeden.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begrippen pedagogiek en orthopedagogiek in eigen woorden uitleggen.</a:t>
            </a:r>
          </a:p>
        </p:txBody>
      </p:sp>
    </p:spTree>
    <p:extLst>
      <p:ext uri="{BB962C8B-B14F-4D97-AF65-F5344CB8AC3E}">
        <p14:creationId xmlns:p14="http://schemas.microsoft.com/office/powerpoint/2010/main" val="307736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</a:t>
            </a:r>
            <a:r>
              <a:rPr lang="nl-NL" b="1" dirty="0">
                <a:solidFill>
                  <a:srgbClr val="7030A0"/>
                </a:solidFill>
              </a:rPr>
              <a:t>opvoeden</a:t>
            </a:r>
            <a:r>
              <a:rPr lang="nl-NL" dirty="0"/>
              <a:t>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is de rol van de </a:t>
            </a:r>
            <a:r>
              <a:rPr lang="nl-NL" b="1" dirty="0">
                <a:solidFill>
                  <a:srgbClr val="00B0F0"/>
                </a:solidFill>
              </a:rPr>
              <a:t>opvoeder</a:t>
            </a:r>
            <a:r>
              <a:rPr lang="nl-NL" dirty="0"/>
              <a:t> 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waren de 4 </a:t>
            </a:r>
            <a:r>
              <a:rPr lang="nl-NL" b="1" dirty="0">
                <a:solidFill>
                  <a:srgbClr val="00B050"/>
                </a:solidFill>
              </a:rPr>
              <a:t>opvoedingsdoelen</a:t>
            </a:r>
            <a:r>
              <a:rPr lang="nl-NL" dirty="0"/>
              <a:t> van de </a:t>
            </a:r>
            <a:r>
              <a:rPr lang="nl-NL" b="1" dirty="0">
                <a:solidFill>
                  <a:srgbClr val="00B050"/>
                </a:solidFill>
              </a:rPr>
              <a:t>wet kinderopvang</a:t>
            </a:r>
            <a:r>
              <a:rPr lang="nl-NL" dirty="0"/>
              <a:t>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991" y="2286000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2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‘mijn eigen opvoeding’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084832"/>
            <a:ext cx="10244094" cy="4572000"/>
          </a:xfrm>
        </p:spPr>
        <p:txBody>
          <a:bodyPr>
            <a:normAutofit/>
          </a:bodyPr>
          <a:lstStyle/>
          <a:p>
            <a:r>
              <a:rPr lang="nl-NL" i="1" dirty="0"/>
              <a:t>Na alle verworven informatie over opvoeding, ga je nu over je eigen opvoeding reflecteren.</a:t>
            </a:r>
          </a:p>
          <a:p>
            <a:r>
              <a:rPr lang="nl-NL" sz="2800" dirty="0"/>
              <a:t>Beantwoordt de volgende vragen: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Hoe was je eigen opvoeding?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Wat wil je heel anders doen dan je eigen ouders?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Wat wil je hetzelfde doen als je eigen ouders?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Hoe zie jij jezelf als opvoeder?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Welke opvoedzaken gaat je gemakkelijk af?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Welke opvoedzaken vind je moeilijk?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Wat vind je belangrijk om mee te geven aan je kinderen?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Wat vind ik sterke en zwakke kanten van mijzelf?</a:t>
            </a:r>
            <a:endParaRPr lang="nl-NL" sz="1600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284109" y="5840361"/>
            <a:ext cx="25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Klassikale bespreking </a:t>
            </a:r>
          </a:p>
        </p:txBody>
      </p:sp>
    </p:spTree>
    <p:extLst>
      <p:ext uri="{BB962C8B-B14F-4D97-AF65-F5344CB8AC3E}">
        <p14:creationId xmlns:p14="http://schemas.microsoft.com/office/powerpoint/2010/main" val="335038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471B9-6E3F-E347-8F24-91394782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pedagogiek?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916938-4C49-094F-B145-1FC3EE43C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Pedagogiek is de </a:t>
            </a:r>
            <a:r>
              <a:rPr lang="nl-NL" dirty="0">
                <a:solidFill>
                  <a:srgbClr val="7030A0"/>
                </a:solidFill>
              </a:rPr>
              <a:t>__________</a:t>
            </a:r>
            <a:r>
              <a:rPr lang="nl-NL" dirty="0"/>
              <a:t> </a:t>
            </a:r>
            <a:r>
              <a:rPr lang="nl-NL"/>
              <a:t>die de</a:t>
            </a:r>
            <a:r>
              <a:rPr lang="nl-NL">
                <a:solidFill>
                  <a:srgbClr val="7030A0"/>
                </a:solidFill>
              </a:rPr>
              <a:t>_________</a:t>
            </a:r>
            <a:r>
              <a:rPr lang="nl-NL"/>
              <a:t> </a:t>
            </a:r>
            <a:r>
              <a:rPr lang="nl-NL" dirty="0"/>
              <a:t>van het </a:t>
            </a:r>
            <a:r>
              <a:rPr lang="nl-NL" dirty="0">
                <a:solidFill>
                  <a:srgbClr val="7030A0"/>
                </a:solidFill>
              </a:rPr>
              <a:t>_______ </a:t>
            </a:r>
            <a:r>
              <a:rPr lang="nl-NL" dirty="0"/>
              <a:t>bestudeert.</a:t>
            </a:r>
          </a:p>
          <a:p>
            <a:endParaRPr lang="nl-NL" dirty="0"/>
          </a:p>
          <a:p>
            <a:r>
              <a:rPr lang="nl-NL" b="1" dirty="0"/>
              <a:t>Welke woorden ontbreken, denk je?? </a:t>
            </a:r>
          </a:p>
          <a:p>
            <a:endParaRPr lang="nl-NL" b="1" dirty="0"/>
          </a:p>
          <a:p>
            <a:r>
              <a:rPr lang="nl-NL" dirty="0"/>
              <a:t>Pedagogiek is de </a:t>
            </a:r>
            <a:r>
              <a:rPr lang="nl-NL" b="1" dirty="0"/>
              <a:t>wetenschap </a:t>
            </a:r>
            <a:r>
              <a:rPr lang="nl-NL" dirty="0"/>
              <a:t>die de </a:t>
            </a:r>
            <a:r>
              <a:rPr lang="nl-NL" b="1" dirty="0"/>
              <a:t>opvoeding </a:t>
            </a:r>
            <a:r>
              <a:rPr lang="nl-NL" dirty="0"/>
              <a:t>van het </a:t>
            </a:r>
            <a:r>
              <a:rPr lang="nl-NL" b="1" dirty="0"/>
              <a:t>kind </a:t>
            </a:r>
            <a:r>
              <a:rPr lang="nl-NL" dirty="0"/>
              <a:t>bestudeert.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ECCB08-B3B0-754A-A958-BBD0E593E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343" y="4790366"/>
            <a:ext cx="2749017" cy="182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87E5FE1-4592-A447-B682-9BCCCCB1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032" y="2338832"/>
            <a:ext cx="4519168" cy="45191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A111D0-0B56-3D46-BFB4-62E5F058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Pedagogiek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560E05-8AE2-3242-86E2-49672C09E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Binnen de pedagogiek ga je ervan uit dat opvoeden een kunde is. </a:t>
            </a:r>
            <a:r>
              <a:rPr lang="nl-NL" b="1" i="1" dirty="0"/>
              <a:t>Je kunt het leren!</a:t>
            </a:r>
          </a:p>
          <a:p>
            <a:pPr marL="0" indent="0">
              <a:buNone/>
            </a:pPr>
            <a:r>
              <a:rPr lang="nl-NL" b="1" dirty="0"/>
              <a:t>Door: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Na te denken over je eigen ervaringen met opvoeden.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Op de hoogte te blijven van nieuwe inzichten en onderzoek.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Overleg met collega’s. </a:t>
            </a:r>
          </a:p>
        </p:txBody>
      </p:sp>
    </p:spTree>
    <p:extLst>
      <p:ext uri="{BB962C8B-B14F-4D97-AF65-F5344CB8AC3E}">
        <p14:creationId xmlns:p14="http://schemas.microsoft.com/office/powerpoint/2010/main" val="52212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82C6E-3C6B-3C4C-9A35-96DDBCF1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Orthopedagogiek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3140B5-85BE-B64F-9032-0BDC7744A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Een specialisme binnen de pedagogiek.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i="1" u="sng" dirty="0"/>
              <a:t>Richt zich op kinderen met: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/>
              <a:t>Verstandelijke beperking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/>
              <a:t>Lichamelijke beperking 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/>
              <a:t>Problematische leer- of opvoedingssituaties </a:t>
            </a:r>
          </a:p>
          <a:p>
            <a:pPr>
              <a:buFont typeface="Wingdings" pitchFamily="2" charset="2"/>
              <a:buChar char="Ø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78E0300-8C08-8A46-9654-FD7E7DD40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152" y="4683912"/>
            <a:ext cx="4069787" cy="21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1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beïnvloedt de opvatting over opvoeden?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Tijd waarin we leven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Vroeger echt niet sprake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Arbeidskracht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Oudere broer en zussen hadden de zorg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cultuur waar we deel van uitmaken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Denk aan de opvoeding van meisjes – jongens..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Tradities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Prestaties belangrijk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Persoonlijke waarden, normen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Levensovertuigingen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4639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81B86A0F9304B9129DFE2B80E32BD" ma:contentTypeVersion="10" ma:contentTypeDescription="Create a new document." ma:contentTypeScope="" ma:versionID="7286296d3029b5a91962f60039261cbd">
  <xsd:schema xmlns:xsd="http://www.w3.org/2001/XMLSchema" xmlns:xs="http://www.w3.org/2001/XMLSchema" xmlns:p="http://schemas.microsoft.com/office/2006/metadata/properties" xmlns:ns3="baa8c48b-5f73-4068-bac6-831706ff2add" xmlns:ns4="ae88b579-0995-42e4-96ef-e06a7a57ddf9" targetNamespace="http://schemas.microsoft.com/office/2006/metadata/properties" ma:root="true" ma:fieldsID="b4a926850b8724014549936c06161b3a" ns3:_="" ns4:_="">
    <xsd:import namespace="baa8c48b-5f73-4068-bac6-831706ff2add"/>
    <xsd:import namespace="ae88b579-0995-42e4-96ef-e06a7a57dd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8c48b-5f73-4068-bac6-831706ff2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8b579-0995-42e4-96ef-e06a7a57dd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32CAB1-E09C-4DA4-81F4-049212CB9ADC}">
  <ds:schemaRefs>
    <ds:schemaRef ds:uri="http://purl.org/dc/elements/1.1/"/>
    <ds:schemaRef ds:uri="http://schemas.microsoft.com/office/2006/metadata/properties"/>
    <ds:schemaRef ds:uri="ae88b579-0995-42e4-96ef-e06a7a57ddf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aa8c48b-5f73-4068-bac6-831706ff2ad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9B39C0-2DC1-4FC8-8DCC-33FE0A108C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AAE5F6-9C4A-4EE1-89C3-9B663F15D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8c48b-5f73-4068-bac6-831706ff2add"/>
    <ds:schemaRef ds:uri="ae88b579-0995-42e4-96ef-e06a7a57d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329</TotalTime>
  <Words>459</Words>
  <Application>Microsoft Office PowerPoint</Application>
  <PresentationFormat>Breedbeeld</PresentationFormat>
  <Paragraphs>87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Tw Cen MT</vt:lpstr>
      <vt:lpstr>Tw Cen MT Condensed</vt:lpstr>
      <vt:lpstr>Wingdings</vt:lpstr>
      <vt:lpstr>Wingdings 3</vt:lpstr>
      <vt:lpstr>Integraal</vt:lpstr>
      <vt:lpstr>Pedagogiek </vt:lpstr>
      <vt:lpstr>lesprogramma</vt:lpstr>
      <vt:lpstr>lesDoelen, aan het einde van de les weet je/ kun je….</vt:lpstr>
      <vt:lpstr>Terugblik </vt:lpstr>
      <vt:lpstr>Opdracht ‘mijn eigen opvoeding’</vt:lpstr>
      <vt:lpstr>Wat is pedagogiek?</vt:lpstr>
      <vt:lpstr>Pedagogiek </vt:lpstr>
      <vt:lpstr>Wat is Orthopedagogiek ?</vt:lpstr>
      <vt:lpstr>Wat beïnvloedt de opvatting over opvoeden?</vt:lpstr>
      <vt:lpstr>Filmpje opvoeden in deze tijd </vt:lpstr>
      <vt:lpstr>Afsluiten en vooruitblikken</vt:lpstr>
    </vt:vector>
  </TitlesOfParts>
  <Company>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Pedagogiek</dc:title>
  <dc:creator>Li-Any van der Biezen</dc:creator>
  <cp:lastModifiedBy>Btisame el Ajjouri</cp:lastModifiedBy>
  <cp:revision>39</cp:revision>
  <dcterms:created xsi:type="dcterms:W3CDTF">2018-09-02T09:07:19Z</dcterms:created>
  <dcterms:modified xsi:type="dcterms:W3CDTF">2020-07-13T10:32:28Z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0x01010051781B86A0F9304B9129DFE2B80E32BD</vt:lpwstr>
  </property>
</Properties>
</file>