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0" r:id="rId6"/>
    <p:sldId id="261" r:id="rId7"/>
    <p:sldId id="262" r:id="rId8"/>
    <p:sldId id="265" r:id="rId9"/>
    <p:sldId id="268" r:id="rId10"/>
    <p:sldId id="266" r:id="rId11"/>
    <p:sldId id="267" r:id="rId12"/>
    <p:sldId id="257" r:id="rId13"/>
    <p:sldId id="259" r:id="rId14"/>
    <p:sldId id="269" r:id="rId15"/>
    <p:sldId id="279" r:id="rId16"/>
    <p:sldId id="278" r:id="rId17"/>
    <p:sldId id="270" r:id="rId18"/>
    <p:sldId id="271" r:id="rId19"/>
    <p:sldId id="272" r:id="rId20"/>
    <p:sldId id="273" r:id="rId21"/>
    <p:sldId id="277" r:id="rId22"/>
    <p:sldId id="280" r:id="rId23"/>
    <p:sldId id="282" r:id="rId24"/>
    <p:sldId id="258" r:id="rId25"/>
    <p:sldId id="274" r:id="rId26"/>
    <p:sldId id="275" r:id="rId27"/>
    <p:sldId id="276" r:id="rId28"/>
    <p:sldId id="264" r:id="rId29"/>
    <p:sldId id="263" r:id="rId30"/>
    <p:sldId id="284" r:id="rId31"/>
    <p:sldId id="283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player.nl/30723-Werken-met-groepsplanne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player.nl/30723-Werken-met-groepsplanne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nl/30723-Werken-met-groepsplanne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sUTmWR64v2h3hKFj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sUTmWR64v2h3hKFj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.nl/thema/meer/jonge-kind/lexicon/groepsplan/" TargetMode="External"/><Relationship Id="rId2" Type="http://schemas.openxmlformats.org/officeDocument/2006/relationships/hyperlink" Target="https://docplayer.nl/30723-Werken-met-groepsplann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s.app.goo.gl/mBXxhCkEP1NqojwK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Didactiek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8.5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6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Groepsplan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= </a:t>
            </a:r>
            <a:r>
              <a:rPr lang="nl-NL" b="1" dirty="0" smtClean="0"/>
              <a:t>uitwerking van de doelen </a:t>
            </a:r>
            <a:r>
              <a:rPr lang="nl-NL" dirty="0" smtClean="0"/>
              <a:t>en het </a:t>
            </a:r>
            <a:r>
              <a:rPr lang="nl-NL" dirty="0" smtClean="0">
                <a:solidFill>
                  <a:srgbClr val="00B0F0"/>
                </a:solidFill>
              </a:rPr>
              <a:t>gedifferentieerde</a:t>
            </a:r>
            <a:r>
              <a:rPr lang="nl-NL" dirty="0" smtClean="0"/>
              <a:t> onderwijsaanbod voor de klas of de groep </a:t>
            </a:r>
            <a:r>
              <a:rPr lang="nl-NL" b="1" dirty="0" smtClean="0"/>
              <a:t>in een bepaalde periode</a:t>
            </a:r>
            <a:r>
              <a:rPr lang="nl-NL" dirty="0" smtClean="0"/>
              <a:t>. In het groepsplan staat welke </a:t>
            </a:r>
            <a:r>
              <a:rPr lang="nl-NL" dirty="0" smtClean="0">
                <a:solidFill>
                  <a:srgbClr val="92D050"/>
                </a:solidFill>
              </a:rPr>
              <a:t>aanpak</a:t>
            </a:r>
            <a:r>
              <a:rPr lang="nl-NL" dirty="0" smtClean="0"/>
              <a:t> en </a:t>
            </a:r>
            <a:r>
              <a:rPr lang="nl-NL" dirty="0" smtClean="0">
                <a:solidFill>
                  <a:srgbClr val="FFC000"/>
                </a:solidFill>
              </a:rPr>
              <a:t>interventies</a:t>
            </a:r>
            <a:r>
              <a:rPr lang="nl-NL" dirty="0" smtClean="0"/>
              <a:t> de leerkracht uitvoert om die doelen te bereiken.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>
                <a:solidFill>
                  <a:srgbClr val="7030A0"/>
                </a:solidFill>
              </a:rPr>
              <a:t>Mooie woorden… Wat wordt hiermee bedoeld? </a:t>
            </a:r>
          </a:p>
          <a:p>
            <a:pPr marL="0" indent="0">
              <a:buNone/>
            </a:pPr>
            <a:r>
              <a:rPr lang="nl-NL" dirty="0" smtClean="0"/>
              <a:t>(Antwoord: werken volgens plan, gegevens verzamelen, interpreteren, onderwijsaanbod laten aansluiten bij de behoeften van verschillende kinderen…</a:t>
            </a:r>
          </a:p>
          <a:p>
            <a:pPr marL="0" indent="0">
              <a:buNone/>
            </a:pPr>
            <a:r>
              <a:rPr lang="nl-NL" dirty="0" smtClean="0"/>
              <a:t>Maar ook: Hoge verwachtingen om tot betere resultaten te komen) 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b="1" dirty="0" smtClean="0">
                <a:sym typeface="Wingdings" panose="05000000000000000000" pitchFamily="2" charset="2"/>
              </a:rPr>
              <a:t>Doel</a:t>
            </a:r>
            <a:r>
              <a:rPr lang="nl-NL" dirty="0" smtClean="0">
                <a:sym typeface="Wingdings" panose="05000000000000000000" pitchFamily="2" charset="2"/>
              </a:rPr>
              <a:t> van het groepsplan: alle kinderen kunnen zich zo optimaal mogelijk ontwikkelen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6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t groepsplan door de ogen van een kleuter - Topwij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83" y="653143"/>
            <a:ext cx="8789398" cy="576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bpv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00B0F0"/>
                </a:solidFill>
              </a:rPr>
              <a:t>Hoe ziet dat eruit bij jou op de </a:t>
            </a:r>
            <a:r>
              <a:rPr lang="nl-NL" b="1" dirty="0" err="1" smtClean="0">
                <a:solidFill>
                  <a:srgbClr val="00B0F0"/>
                </a:solidFill>
              </a:rPr>
              <a:t>bpv</a:t>
            </a:r>
            <a:r>
              <a:rPr lang="nl-NL" b="1" dirty="0" smtClean="0">
                <a:solidFill>
                  <a:srgbClr val="00B0F0"/>
                </a:solidFill>
              </a:rPr>
              <a:t>? </a:t>
            </a:r>
          </a:p>
          <a:p>
            <a:pPr marL="0" indent="0">
              <a:buNone/>
            </a:pPr>
            <a:endParaRPr lang="nl-NL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nl-NL" dirty="0" smtClean="0"/>
              <a:t>(Antwoord: Werken in (instructie-)groepjes, </a:t>
            </a:r>
            <a:br>
              <a:rPr lang="nl-NL" dirty="0" smtClean="0"/>
            </a:br>
            <a:r>
              <a:rPr lang="nl-NL" dirty="0" smtClean="0"/>
              <a:t>verschil in aanbod/verwerking…)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Verschillende niveaus: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Instructie onafhankelijk: Verkorte instructie + uitdaging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Instructie gevoelig: Met basisuitleg + verwerking goed ontwikkelen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Instructie afhankelijk: Meer uitleg + oefentijd nodig</a:t>
            </a:r>
          </a:p>
        </p:txBody>
      </p:sp>
      <p:pic>
        <p:nvPicPr>
          <p:cNvPr id="12294" name="Picture 6" descr="http://2.bp.blogspot.com/-e9LM_kyEqKQ/VaiZ5xqbdfI/AAAAAAAAEjQ/QA1G7Uz9ojU/s640/slide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17" y="44822"/>
            <a:ext cx="5440026" cy="40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4711336"/>
            <a:ext cx="9720071" cy="1598023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rgbClr val="FFC000"/>
                </a:solidFill>
              </a:rPr>
              <a:t>Hoe weet je wat een </a:t>
            </a:r>
            <a:br>
              <a:rPr lang="nl-NL" b="1" dirty="0" smtClean="0">
                <a:solidFill>
                  <a:srgbClr val="FFC000"/>
                </a:solidFill>
              </a:rPr>
            </a:br>
            <a:r>
              <a:rPr lang="nl-NL" b="1" dirty="0" smtClean="0">
                <a:solidFill>
                  <a:srgbClr val="FFC000"/>
                </a:solidFill>
              </a:rPr>
              <a:t>kind moet kunnen/kennen?</a:t>
            </a:r>
          </a:p>
          <a:p>
            <a:pPr marL="0" indent="0">
              <a:buNone/>
            </a:pPr>
            <a:r>
              <a:rPr lang="nl-NL" dirty="0" smtClean="0"/>
              <a:t>(Antwoord: </a:t>
            </a:r>
            <a:r>
              <a:rPr lang="nl-NL" dirty="0" err="1" smtClean="0"/>
              <a:t>slo</a:t>
            </a:r>
            <a:r>
              <a:rPr lang="nl-NL" dirty="0" smtClean="0"/>
              <a:t>-doelen (kerndoelen), </a:t>
            </a:r>
            <a:br>
              <a:rPr lang="nl-NL" dirty="0" smtClean="0"/>
            </a:br>
            <a:r>
              <a:rPr lang="nl-NL" dirty="0" smtClean="0"/>
              <a:t>referentieniveaus</a:t>
            </a:r>
            <a:r>
              <a:rPr lang="nl-NL" dirty="0" smtClean="0">
                <a:sym typeface="Wingdings" panose="05000000000000000000" pitchFamily="2" charset="2"/>
              </a:rPr>
              <a:t> leerlijnen methodes…)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1266" name="Picture 2" descr="Referentieniveau - uitleg begrippen onderwi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36" y="98742"/>
            <a:ext cx="5821964" cy="43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rgbClr val="00B0F0"/>
                </a:solidFill>
              </a:rPr>
              <a:t>Onderwijs moet effectief zijn… Wat wordt daarmee bedoeld? </a:t>
            </a:r>
          </a:p>
          <a:p>
            <a:pPr marL="0" indent="0">
              <a:buNone/>
            </a:pPr>
            <a:r>
              <a:rPr lang="nl-NL" dirty="0" smtClean="0"/>
              <a:t>(Antwoord: Wat voor het ene kind helpt kan voor het andere niet werken… </a:t>
            </a:r>
            <a:br>
              <a:rPr lang="nl-NL" dirty="0" smtClean="0"/>
            </a:br>
            <a:r>
              <a:rPr lang="nl-NL" dirty="0" smtClean="0"/>
              <a:t>Kinderen verschillen van elkaar. Onderwijs op maat aanbieden.)</a:t>
            </a:r>
            <a:endParaRPr lang="nl-NL" dirty="0"/>
          </a:p>
        </p:txBody>
      </p:sp>
      <p:pic>
        <p:nvPicPr>
          <p:cNvPr id="4098" name="Picture 2" descr="Effectief rekenonderwijs II - Onderwijs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29" y="3637618"/>
            <a:ext cx="3447414" cy="31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Adaptief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rgbClr val="00B0F0"/>
                </a:solidFill>
              </a:rPr>
              <a:t>Wettelijk vastgesteld</a:t>
            </a:r>
            <a:r>
              <a:rPr lang="nl-NL" dirty="0" smtClean="0"/>
              <a:t>: Onderwijs moet aansluiten bij de mogelijkheden en behoeften van ieder kind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Adaptief betekent aanpassen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adaptief onderwijs = </a:t>
            </a:r>
            <a:r>
              <a:rPr lang="nl-NL" b="1" dirty="0" smtClean="0">
                <a:solidFill>
                  <a:srgbClr val="FFC000"/>
                </a:solidFill>
              </a:rPr>
              <a:t>onderwijs op maat</a:t>
            </a:r>
          </a:p>
          <a:p>
            <a:pPr marL="0" indent="0">
              <a:buNone/>
            </a:pPr>
            <a:endParaRPr lang="nl-N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nl-NL" dirty="0" smtClean="0"/>
              <a:t>Verschillen in leerstijlen, leermogelijkheden, extra uitleg, minder uitleg… 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Gebeurt dat ook bij jou op de </a:t>
            </a:r>
            <a:r>
              <a:rPr lang="nl-NL" b="1" dirty="0" err="1" smtClean="0">
                <a:solidFill>
                  <a:srgbClr val="FF0000"/>
                </a:solidFill>
              </a:rPr>
              <a:t>bpv</a:t>
            </a:r>
            <a:r>
              <a:rPr lang="nl-NL" b="1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7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Cirkel van adaptief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Volwaardig deelnemen aan de maatschappij vraagt 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zelfsturing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Verantwoordelijk</a:t>
            </a:r>
            <a:r>
              <a:rPr lang="nl-NL" dirty="0" smtClean="0">
                <a:sym typeface="Wingdings" panose="05000000000000000000" pitchFamily="2" charset="2"/>
              </a:rPr>
              <a:t> voor jezelf, je omgeving, voor anderen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/>
              <a:t>Rekening houden met behoefte aan: </a:t>
            </a:r>
            <a:r>
              <a:rPr lang="nl-NL" b="1" dirty="0" smtClean="0">
                <a:solidFill>
                  <a:srgbClr val="00B0F0"/>
                </a:solidFill>
              </a:rPr>
              <a:t>relatie, autonomie en competentie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/>
              <a:t>Leren van eigen ervaringen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b="1" dirty="0" smtClean="0"/>
              <a:t>Jij </a:t>
            </a:r>
            <a:r>
              <a:rPr lang="nl-NL" dirty="0" smtClean="0"/>
              <a:t>begeleidt vanuit </a:t>
            </a:r>
            <a:r>
              <a:rPr lang="nl-NL" b="1" dirty="0" smtClean="0">
                <a:solidFill>
                  <a:srgbClr val="FFC000"/>
                </a:solidFill>
              </a:rPr>
              <a:t>vertrouwen</a:t>
            </a:r>
            <a:r>
              <a:rPr lang="nl-NL" dirty="0" smtClean="0"/>
              <a:t>, biedt uitdaging en ondersteuning </a:t>
            </a:r>
            <a:endParaRPr lang="nl-NL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Ruimte voor eigen keuzes van het kind</a:t>
            </a:r>
            <a:endParaRPr lang="nl-NL" dirty="0" smtClean="0"/>
          </a:p>
        </p:txBody>
      </p:sp>
      <p:pic>
        <p:nvPicPr>
          <p:cNvPr id="4" name="Picture 2" descr="Innova Elburg &gt; Over onze school &gt; Daltononderwi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435" y="4399553"/>
            <a:ext cx="2263528" cy="22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Passend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rgbClr val="FFC000"/>
                </a:solidFill>
              </a:rPr>
              <a:t>Hoe past passend onderwijs in </a:t>
            </a:r>
            <a:br>
              <a:rPr lang="nl-NL" b="1" dirty="0" smtClean="0">
                <a:solidFill>
                  <a:srgbClr val="FFC000"/>
                </a:solidFill>
              </a:rPr>
            </a:br>
            <a:r>
              <a:rPr lang="nl-NL" b="1" dirty="0" smtClean="0">
                <a:solidFill>
                  <a:srgbClr val="FFC000"/>
                </a:solidFill>
              </a:rPr>
              <a:t>adaptief onderwijs? </a:t>
            </a:r>
          </a:p>
          <a:p>
            <a:pPr marL="0" indent="0">
              <a:buNone/>
            </a:pPr>
            <a:endParaRPr lang="nl-N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rgbClr val="00B0F0"/>
                </a:solidFill>
              </a:rPr>
              <a:t>En wat is jouw rol? </a:t>
            </a:r>
          </a:p>
          <a:p>
            <a:pPr marL="0" indent="0">
              <a:buNone/>
            </a:pPr>
            <a:r>
              <a:rPr lang="nl-NL" dirty="0" smtClean="0"/>
              <a:t>(Antwoord: Vraag je af wat jij kunt doen</a:t>
            </a:r>
            <a:br>
              <a:rPr lang="nl-NL" dirty="0" smtClean="0"/>
            </a:br>
            <a:r>
              <a:rPr lang="nl-NL" dirty="0" smtClean="0"/>
              <a:t>om de les zo te laten verlopen dat iedereen</a:t>
            </a:r>
            <a:br>
              <a:rPr lang="nl-NL" dirty="0" smtClean="0"/>
            </a:br>
            <a:r>
              <a:rPr lang="nl-NL" dirty="0" smtClean="0"/>
              <a:t>mee kan doen…Maar leer ze ook zo </a:t>
            </a:r>
            <a:br>
              <a:rPr lang="nl-NL" dirty="0" smtClean="0"/>
            </a:br>
            <a:r>
              <a:rPr lang="nl-NL" dirty="0" smtClean="0"/>
              <a:t>zelfstandig mogelijk te functioneren…)</a:t>
            </a:r>
            <a:endParaRPr lang="nl-NL" dirty="0"/>
          </a:p>
        </p:txBody>
      </p:sp>
      <p:pic>
        <p:nvPicPr>
          <p:cNvPr id="7170" name="Picture 2" descr="John Körver on Twitter: &quot;#passendonderwijs meer #werkdruk ? #onderwijs  #basisonderwijs #basisschool #leerkracht #visual…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28" y="758825"/>
            <a:ext cx="5994672" cy="599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 groepsplannen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Blz</a:t>
            </a:r>
            <a:r>
              <a:rPr lang="nl-NL" dirty="0" smtClean="0"/>
              <a:t> 23 t/m 27 van </a:t>
            </a:r>
            <a:r>
              <a:rPr lang="nl-NL" dirty="0">
                <a:hlinkClick r:id="rId2"/>
              </a:rPr>
              <a:t>https://docplayer.nl/30723-Werken-met-groepsplannen.html</a:t>
            </a: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>
                <a:solidFill>
                  <a:srgbClr val="FFC000"/>
                </a:solidFill>
              </a:rPr>
              <a:t>We bekijken met elkaar de groepsplannen.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Wat valt je op?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Wat zou jouw rol kunnen zijn in deze groepsplannen?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0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7410" t="19660" r="20285" b="5991"/>
          <a:stretch/>
        </p:blipFill>
        <p:spPr>
          <a:xfrm>
            <a:off x="2011679" y="707779"/>
            <a:ext cx="9013371" cy="605007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17864" t="24947" r="20623" b="53608"/>
          <a:stretch/>
        </p:blipFill>
        <p:spPr>
          <a:xfrm rot="16200000">
            <a:off x="-2551613" y="2847702"/>
            <a:ext cx="6705600" cy="131499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980768" y="152399"/>
            <a:ext cx="5891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4"/>
              </a:rPr>
              <a:t>https://docplayer.nl/30723-Werken-met-groepsplannen.html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1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blok </a:t>
            </a:r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50719"/>
            <a:ext cx="9720073" cy="4624251"/>
          </a:xfrm>
        </p:spPr>
        <p:txBody>
          <a:bodyPr vert="horz" lIns="68598" tIns="34299" rIns="68598" bIns="34299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trike="sngStrike" dirty="0" smtClean="0">
                <a:ea typeface="+mn-lt"/>
                <a:cs typeface="+mn-lt"/>
              </a:rPr>
              <a:t>8.1 </a:t>
            </a:r>
            <a:r>
              <a:rPr lang="en-US" strike="sngStrike" dirty="0" err="1" smtClean="0">
                <a:ea typeface="+mn-lt"/>
                <a:cs typeface="+mn-lt"/>
              </a:rPr>
              <a:t>Sociale</a:t>
            </a:r>
            <a:r>
              <a:rPr lang="en-US" strike="sngStrike" dirty="0">
                <a:ea typeface="+mn-lt"/>
                <a:cs typeface="+mn-lt"/>
              </a:rPr>
              <a:t> </a:t>
            </a:r>
            <a:r>
              <a:rPr lang="en-US" strike="sngStrike" dirty="0" err="1">
                <a:ea typeface="+mn-lt"/>
                <a:cs typeface="+mn-lt"/>
              </a:rPr>
              <a:t>vaardigheden</a:t>
            </a:r>
            <a:r>
              <a:rPr lang="en-US" strike="sngStrike" dirty="0">
                <a:ea typeface="+mn-lt"/>
                <a:cs typeface="+mn-lt"/>
              </a:rPr>
              <a:t> en </a:t>
            </a:r>
            <a:r>
              <a:rPr lang="en-US" strike="sngStrike" dirty="0" err="1" smtClean="0">
                <a:ea typeface="+mn-lt"/>
                <a:cs typeface="+mn-lt"/>
              </a:rPr>
              <a:t>emoties</a:t>
            </a:r>
            <a:endParaRPr lang="en-US" strike="sngStrike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trike="sngStrike" dirty="0" smtClean="0">
                <a:ea typeface="+mn-lt"/>
                <a:cs typeface="+mn-lt"/>
              </a:rPr>
              <a:t>8.2 </a:t>
            </a:r>
            <a:r>
              <a:rPr lang="en-US" strike="sngStrike" dirty="0" err="1" smtClean="0">
                <a:ea typeface="+mn-lt"/>
                <a:cs typeface="+mn-lt"/>
              </a:rPr>
              <a:t>Hemelvaart</a:t>
            </a:r>
            <a:r>
              <a:rPr lang="en-US" strike="sngStrike" dirty="0" smtClean="0">
                <a:ea typeface="+mn-lt"/>
                <a:cs typeface="+mn-lt"/>
              </a:rPr>
              <a:t> - </a:t>
            </a:r>
            <a:r>
              <a:rPr lang="en-US" strike="sngStrike" dirty="0" err="1" smtClean="0">
                <a:ea typeface="+mn-lt"/>
                <a:cs typeface="+mn-lt"/>
              </a:rPr>
              <a:t>vrij</a:t>
            </a:r>
            <a:endParaRPr lang="en-US" strike="sngStrike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trike="sngStrike" dirty="0" smtClean="0">
                <a:ea typeface="+mn-lt"/>
                <a:cs typeface="+mn-lt"/>
              </a:rPr>
              <a:t>8.3 </a:t>
            </a:r>
            <a:r>
              <a:rPr lang="en-US" strike="sngStrike" dirty="0" err="1" smtClean="0">
                <a:ea typeface="+mn-lt"/>
                <a:cs typeface="+mn-lt"/>
              </a:rPr>
              <a:t>Speciaal</a:t>
            </a:r>
            <a:r>
              <a:rPr lang="en-US" strike="sngStrike" dirty="0" smtClean="0">
                <a:ea typeface="+mn-lt"/>
                <a:cs typeface="+mn-lt"/>
              </a:rPr>
              <a:t> (basis-)</a:t>
            </a:r>
            <a:r>
              <a:rPr lang="en-US" strike="sngStrike" dirty="0" err="1" smtClean="0">
                <a:ea typeface="+mn-lt"/>
                <a:cs typeface="+mn-lt"/>
              </a:rPr>
              <a:t>onderwijs</a:t>
            </a:r>
            <a:r>
              <a:rPr lang="en-US" strike="sngStrike" dirty="0" smtClean="0">
                <a:ea typeface="+mn-lt"/>
                <a:cs typeface="+mn-lt"/>
              </a:rPr>
              <a:t> (</a:t>
            </a:r>
            <a:r>
              <a:rPr lang="en-US" strike="sngStrike" dirty="0" err="1" smtClean="0">
                <a:ea typeface="+mn-lt"/>
                <a:cs typeface="+mn-lt"/>
              </a:rPr>
              <a:t>sbo</a:t>
            </a:r>
            <a:r>
              <a:rPr lang="en-US" strike="sngStrike" dirty="0" smtClean="0">
                <a:ea typeface="+mn-lt"/>
                <a:cs typeface="+mn-lt"/>
              </a:rPr>
              <a:t>, so, </a:t>
            </a:r>
            <a:r>
              <a:rPr lang="en-US" strike="sngStrike" dirty="0" err="1" smtClean="0">
                <a:ea typeface="+mn-lt"/>
                <a:cs typeface="+mn-lt"/>
              </a:rPr>
              <a:t>vso</a:t>
            </a:r>
            <a:r>
              <a:rPr lang="en-US" strike="sngStrike" dirty="0" smtClean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strike="sngStrike" dirty="0" smtClean="0">
                <a:ea typeface="+mn-lt"/>
                <a:cs typeface="+mn-lt"/>
              </a:rPr>
              <a:t>8.4 </a:t>
            </a:r>
            <a:r>
              <a:rPr lang="en-US" strike="sngStrike" dirty="0" err="1" smtClean="0">
                <a:ea typeface="+mn-lt"/>
                <a:cs typeface="+mn-lt"/>
              </a:rPr>
              <a:t>Thuiszitters</a:t>
            </a:r>
            <a:endParaRPr lang="en-US" strike="sngStrike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8.5 </a:t>
            </a:r>
            <a:r>
              <a:rPr lang="en-US" dirty="0" err="1" smtClean="0">
                <a:ea typeface="+mn-lt"/>
                <a:cs typeface="+mn-lt"/>
              </a:rPr>
              <a:t>Groeps</a:t>
            </a:r>
            <a:r>
              <a:rPr lang="en-US" dirty="0" smtClean="0">
                <a:ea typeface="+mn-lt"/>
                <a:cs typeface="+mn-lt"/>
              </a:rPr>
              <a:t>- </a:t>
            </a:r>
            <a:r>
              <a:rPr lang="en-US" dirty="0" err="1" smtClean="0">
                <a:ea typeface="+mn-lt"/>
                <a:cs typeface="+mn-lt"/>
              </a:rPr>
              <a:t>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handelingsplannen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8.6 </a:t>
            </a:r>
            <a:r>
              <a:rPr lang="en-US" dirty="0" err="1" smtClean="0">
                <a:ea typeface="+mn-lt"/>
                <a:cs typeface="+mn-lt"/>
              </a:rPr>
              <a:t>Werken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aan</a:t>
            </a:r>
            <a:r>
              <a:rPr lang="en-US" dirty="0" smtClean="0">
                <a:ea typeface="+mn-lt"/>
                <a:cs typeface="+mn-lt"/>
              </a:rPr>
              <a:t> workshop / </a:t>
            </a:r>
            <a:r>
              <a:rPr lang="en-US" dirty="0" err="1" smtClean="0">
                <a:ea typeface="+mn-lt"/>
                <a:cs typeface="+mn-lt"/>
              </a:rPr>
              <a:t>opdracht</a:t>
            </a:r>
            <a:r>
              <a:rPr lang="en-US" dirty="0" smtClean="0">
                <a:ea typeface="+mn-lt"/>
                <a:cs typeface="+mn-lt"/>
              </a:rPr>
              <a:t> (</a:t>
            </a:r>
            <a:r>
              <a:rPr lang="en-US" dirty="0" err="1" smtClean="0">
                <a:ea typeface="+mn-lt"/>
                <a:cs typeface="+mn-lt"/>
              </a:rPr>
              <a:t>zie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studiehandleiding</a:t>
            </a:r>
            <a:r>
              <a:rPr lang="en-US" dirty="0" smtClean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8.7 </a:t>
            </a:r>
            <a:r>
              <a:rPr lang="en-US" dirty="0" err="1" smtClean="0">
                <a:ea typeface="+mn-lt"/>
                <a:cs typeface="+mn-lt"/>
              </a:rPr>
              <a:t>Werken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aan</a:t>
            </a:r>
            <a:r>
              <a:rPr lang="en-US" dirty="0" smtClean="0">
                <a:ea typeface="+mn-lt"/>
                <a:cs typeface="+mn-lt"/>
              </a:rPr>
              <a:t> workshop / </a:t>
            </a:r>
            <a:r>
              <a:rPr lang="en-US" dirty="0" err="1" smtClean="0">
                <a:ea typeface="+mn-lt"/>
                <a:cs typeface="+mn-lt"/>
              </a:rPr>
              <a:t>opdracht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zie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studiehandleiding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8.8 </a:t>
            </a:r>
            <a:r>
              <a:rPr lang="en-US" dirty="0" err="1" smtClean="0">
                <a:ea typeface="+mn-lt"/>
                <a:cs typeface="+mn-lt"/>
              </a:rPr>
              <a:t>Presentaties</a:t>
            </a:r>
            <a:r>
              <a:rPr lang="en-US" dirty="0" smtClean="0">
                <a:ea typeface="+mn-lt"/>
                <a:cs typeface="+mn-lt"/>
              </a:rPr>
              <a:t> op DVC? Of online?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8.9 </a:t>
            </a:r>
            <a:r>
              <a:rPr lang="en-US" dirty="0" err="1">
                <a:ea typeface="+mn-lt"/>
                <a:cs typeface="+mn-lt"/>
              </a:rPr>
              <a:t>Presentaties</a:t>
            </a:r>
            <a:r>
              <a:rPr lang="en-US" dirty="0">
                <a:ea typeface="+mn-lt"/>
                <a:cs typeface="+mn-lt"/>
              </a:rPr>
              <a:t> op DVC? Of online? 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8.10 </a:t>
            </a:r>
            <a:r>
              <a:rPr lang="en-US" dirty="0" err="1" smtClean="0">
                <a:ea typeface="+mn-lt"/>
                <a:cs typeface="+mn-lt"/>
              </a:rPr>
              <a:t>Voortgangsweek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err="1" smtClean="0">
                <a:ea typeface="+mn-lt"/>
                <a:cs typeface="+mn-lt"/>
              </a:rPr>
              <a:t>Geen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bpv-opdracht</a:t>
            </a:r>
            <a:endParaRPr lang="en-US" dirty="0" smtClean="0">
              <a:ea typeface="+mn-lt"/>
              <a:cs typeface="+mn-lt"/>
            </a:endParaRPr>
          </a:p>
          <a:p>
            <a:pPr marL="342991" indent="-342991">
              <a:buAutoNum type="arabicPeriod"/>
            </a:pPr>
            <a:endParaRPr lang="en-US" dirty="0" smtClean="0">
              <a:ea typeface="+mn-lt"/>
              <a:cs typeface="+mn-lt"/>
            </a:endParaRPr>
          </a:p>
          <a:p>
            <a:pPr marL="342991" indent="-342991">
              <a:buAutoNum type="arabicPeriod"/>
            </a:pPr>
            <a:endParaRPr lang="nl-NL" dirty="0" err="1">
              <a:ea typeface="+mn-lt"/>
              <a:cs typeface="+mn-lt"/>
            </a:endParaRPr>
          </a:p>
          <a:p>
            <a:pPr marL="342991" indent="-342991">
              <a:buAutoNum type="arabicPeriod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846423" y="2286000"/>
            <a:ext cx="2551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Vergeet de opdracht van methodisch handelen niet te maken </a:t>
            </a:r>
            <a:r>
              <a:rPr lang="nl-NL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</a:p>
          <a:p>
            <a:endParaRPr lang="nl-NL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olidFill>
                  <a:srgbClr val="FFC000"/>
                </a:solidFill>
                <a:sym typeface="Wingdings" panose="05000000000000000000" pitchFamily="2" charset="2"/>
              </a:rPr>
              <a:t>Goed plannen wat er moet gebeuren op de </a:t>
            </a:r>
            <a:r>
              <a:rPr lang="nl-NL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bpv</a:t>
            </a:r>
            <a:r>
              <a:rPr lang="nl-NL" dirty="0" smtClean="0">
                <a:solidFill>
                  <a:srgbClr val="FFC000"/>
                </a:solidFill>
                <a:sym typeface="Wingdings" panose="05000000000000000000" pitchFamily="2" charset="2"/>
              </a:rPr>
              <a:t>. Uitschrijven!</a:t>
            </a:r>
          </a:p>
          <a:p>
            <a:endParaRPr lang="nl-NL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olidFill>
                  <a:srgbClr val="FFC000"/>
                </a:solidFill>
                <a:sym typeface="Wingdings" panose="05000000000000000000" pitchFamily="2" charset="2"/>
              </a:rPr>
              <a:t>Vragen stellen aan Evelien en/of aan mij… 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5459" t="19796" r="18363" b="11970"/>
          <a:stretch/>
        </p:blipFill>
        <p:spPr>
          <a:xfrm>
            <a:off x="679268" y="261257"/>
            <a:ext cx="11126368" cy="645305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146230" y="76591"/>
            <a:ext cx="5891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https://docplayer.nl/30723-Werken-met-groepsplannen.html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3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Handelingsplan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School en didactiek 7.2.2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6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Handelingsplan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nl-NL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Wanneer krijgt een kind een handelingsplan? </a:t>
            </a:r>
            <a:endParaRPr lang="nl-NL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(Antwoord: Zorgverbreding voor een kind…)</a:t>
            </a:r>
            <a:br>
              <a:rPr lang="nl-NL" dirty="0" smtClean="0">
                <a:sym typeface="Wingdings" panose="05000000000000000000" pitchFamily="2" charset="2"/>
              </a:rPr>
            </a:br>
            <a:endParaRPr lang="nl-NL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Opstellen doe je niet alleen: Groepsleerkracht, intern begeleider, ambulant begeleider, onderwijsbegeleidingsdienst, ouders…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Belangrijk om de </a:t>
            </a:r>
            <a:r>
              <a:rPr lang="nl-NL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procedure</a:t>
            </a:r>
            <a:r>
              <a:rPr lang="nl-NL" dirty="0" smtClean="0">
                <a:sym typeface="Wingdings" panose="05000000000000000000" pitchFamily="2" charset="2"/>
              </a:rPr>
              <a:t> te volgen (er is nagedacht over het plan )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En te </a:t>
            </a:r>
            <a:r>
              <a:rPr lang="nl-NL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observeren</a:t>
            </a:r>
            <a:r>
              <a:rPr lang="nl-NL" dirty="0" smtClean="0">
                <a:sym typeface="Wingdings" panose="05000000000000000000" pitchFamily="2" charset="2"/>
              </a:rPr>
              <a:t>… </a:t>
            </a:r>
          </a:p>
        </p:txBody>
      </p:sp>
      <p:pic>
        <p:nvPicPr>
          <p:cNvPr id="9218" name="Picture 2" descr="Handelingsplan - Remedial Teaching Nistelr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17" y="294131"/>
            <a:ext cx="3561715" cy="22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Samenwerken / wat te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Welke plannen zijn er in de groep?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Wat is belangrijk? (Bespreken met leerkracht)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Uitvoering: Wat moet jij doen?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Uitgevoerd? Resultaten + observaties doorspreken met leerkracht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Plan bijstellen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Evalueren: Doelen behaald? </a:t>
            </a:r>
            <a:endParaRPr lang="nl-NL" dirty="0"/>
          </a:p>
        </p:txBody>
      </p:sp>
      <p:pic>
        <p:nvPicPr>
          <p:cNvPr id="10242" name="Picture 2" descr="B2 Planmatig werken - 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675946"/>
            <a:ext cx="34671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We bekijken de voorbeelden op de volgende pagina’s… </a:t>
            </a:r>
          </a:p>
          <a:p>
            <a:pPr marL="0" indent="0">
              <a:buNone/>
            </a:pPr>
            <a:r>
              <a:rPr lang="nl-NL" dirty="0" smtClean="0"/>
              <a:t>Wat vind je ervan?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RuNYSEVD5Vw/T5Uh-L8CwBI/AAAAAAAAAJw/BQWf045DGDE/s1600/concentr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5" y="211818"/>
            <a:ext cx="10045745" cy="65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7455126" y="0"/>
            <a:ext cx="4800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images.app.goo.gl/sUTmWR64v2h3hKFj9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3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fvEN0tmn-mU/T5UjdO-MXyI/AAAAAAAAAJ4/VchECgz8HrM/s1600/reke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5" y="348023"/>
            <a:ext cx="9624816" cy="61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455126" y="0"/>
            <a:ext cx="4800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images.app.goo.gl/sUTmWR64v2h3hKFj9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6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2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blok </a:t>
            </a:r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50719"/>
            <a:ext cx="9720073" cy="4624251"/>
          </a:xfrm>
        </p:spPr>
        <p:txBody>
          <a:bodyPr vert="horz" lIns="68598" tIns="34299" rIns="68598" bIns="34299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trike="sngStrike" dirty="0" smtClean="0">
                <a:ea typeface="+mn-lt"/>
                <a:cs typeface="+mn-lt"/>
              </a:rPr>
              <a:t>8.1 </a:t>
            </a:r>
            <a:r>
              <a:rPr lang="en-US" strike="sngStrike" dirty="0" err="1" smtClean="0">
                <a:ea typeface="+mn-lt"/>
                <a:cs typeface="+mn-lt"/>
              </a:rPr>
              <a:t>Sociale</a:t>
            </a:r>
            <a:r>
              <a:rPr lang="en-US" strike="sngStrike" dirty="0">
                <a:ea typeface="+mn-lt"/>
                <a:cs typeface="+mn-lt"/>
              </a:rPr>
              <a:t> </a:t>
            </a:r>
            <a:r>
              <a:rPr lang="en-US" strike="sngStrike" dirty="0" err="1">
                <a:ea typeface="+mn-lt"/>
                <a:cs typeface="+mn-lt"/>
              </a:rPr>
              <a:t>vaardigheden</a:t>
            </a:r>
            <a:r>
              <a:rPr lang="en-US" strike="sngStrike" dirty="0">
                <a:ea typeface="+mn-lt"/>
                <a:cs typeface="+mn-lt"/>
              </a:rPr>
              <a:t> en </a:t>
            </a:r>
            <a:r>
              <a:rPr lang="en-US" strike="sngStrike" dirty="0" err="1" smtClean="0">
                <a:ea typeface="+mn-lt"/>
                <a:cs typeface="+mn-lt"/>
              </a:rPr>
              <a:t>emoties</a:t>
            </a:r>
            <a:endParaRPr lang="en-US" strike="sngStrike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trike="sngStrike" dirty="0" smtClean="0">
                <a:ea typeface="+mn-lt"/>
                <a:cs typeface="+mn-lt"/>
              </a:rPr>
              <a:t>8.2 </a:t>
            </a:r>
            <a:r>
              <a:rPr lang="en-US" strike="sngStrike" dirty="0" err="1" smtClean="0">
                <a:ea typeface="+mn-lt"/>
                <a:cs typeface="+mn-lt"/>
              </a:rPr>
              <a:t>Hemelvaart</a:t>
            </a:r>
            <a:r>
              <a:rPr lang="en-US" strike="sngStrike" dirty="0" smtClean="0">
                <a:ea typeface="+mn-lt"/>
                <a:cs typeface="+mn-lt"/>
              </a:rPr>
              <a:t> - </a:t>
            </a:r>
            <a:r>
              <a:rPr lang="en-US" strike="sngStrike" dirty="0" err="1" smtClean="0">
                <a:ea typeface="+mn-lt"/>
                <a:cs typeface="+mn-lt"/>
              </a:rPr>
              <a:t>vrij</a:t>
            </a:r>
            <a:endParaRPr lang="en-US" strike="sngStrike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trike="sngStrike" dirty="0" smtClean="0">
                <a:ea typeface="+mn-lt"/>
                <a:cs typeface="+mn-lt"/>
              </a:rPr>
              <a:t>8.3 </a:t>
            </a:r>
            <a:r>
              <a:rPr lang="en-US" strike="sngStrike" dirty="0" err="1" smtClean="0">
                <a:ea typeface="+mn-lt"/>
                <a:cs typeface="+mn-lt"/>
              </a:rPr>
              <a:t>Speciaal</a:t>
            </a:r>
            <a:r>
              <a:rPr lang="en-US" strike="sngStrike" dirty="0" smtClean="0">
                <a:ea typeface="+mn-lt"/>
                <a:cs typeface="+mn-lt"/>
              </a:rPr>
              <a:t> (basis-)</a:t>
            </a:r>
            <a:r>
              <a:rPr lang="en-US" strike="sngStrike" dirty="0" err="1" smtClean="0">
                <a:ea typeface="+mn-lt"/>
                <a:cs typeface="+mn-lt"/>
              </a:rPr>
              <a:t>onderwijs</a:t>
            </a:r>
            <a:r>
              <a:rPr lang="en-US" strike="sngStrike" dirty="0" smtClean="0">
                <a:ea typeface="+mn-lt"/>
                <a:cs typeface="+mn-lt"/>
              </a:rPr>
              <a:t> (</a:t>
            </a:r>
            <a:r>
              <a:rPr lang="en-US" strike="sngStrike" dirty="0" err="1" smtClean="0">
                <a:ea typeface="+mn-lt"/>
                <a:cs typeface="+mn-lt"/>
              </a:rPr>
              <a:t>sbo</a:t>
            </a:r>
            <a:r>
              <a:rPr lang="en-US" strike="sngStrike" dirty="0" smtClean="0">
                <a:ea typeface="+mn-lt"/>
                <a:cs typeface="+mn-lt"/>
              </a:rPr>
              <a:t>, so, </a:t>
            </a:r>
            <a:r>
              <a:rPr lang="en-US" strike="sngStrike" dirty="0" err="1" smtClean="0">
                <a:ea typeface="+mn-lt"/>
                <a:cs typeface="+mn-lt"/>
              </a:rPr>
              <a:t>vso</a:t>
            </a:r>
            <a:r>
              <a:rPr lang="en-US" strike="sngStrike" dirty="0" smtClean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strike="sngStrike" dirty="0" smtClean="0">
                <a:ea typeface="+mn-lt"/>
                <a:cs typeface="+mn-lt"/>
              </a:rPr>
              <a:t>8.4 </a:t>
            </a:r>
            <a:r>
              <a:rPr lang="en-US" strike="sngStrike" dirty="0" err="1" smtClean="0">
                <a:ea typeface="+mn-lt"/>
                <a:cs typeface="+mn-lt"/>
              </a:rPr>
              <a:t>Thuiszitters</a:t>
            </a:r>
            <a:endParaRPr lang="en-US" strike="sngStrike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8.5 </a:t>
            </a:r>
            <a:r>
              <a:rPr lang="en-US" dirty="0" err="1" smtClean="0">
                <a:ea typeface="+mn-lt"/>
                <a:cs typeface="+mn-lt"/>
              </a:rPr>
              <a:t>Groeps</a:t>
            </a:r>
            <a:r>
              <a:rPr lang="en-US" dirty="0" smtClean="0">
                <a:ea typeface="+mn-lt"/>
                <a:cs typeface="+mn-lt"/>
              </a:rPr>
              <a:t>- </a:t>
            </a:r>
            <a:r>
              <a:rPr lang="en-US" dirty="0" err="1" smtClean="0">
                <a:ea typeface="+mn-lt"/>
                <a:cs typeface="+mn-lt"/>
              </a:rPr>
              <a:t>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handelingsplannen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8.6 </a:t>
            </a:r>
            <a:r>
              <a:rPr lang="en-US" dirty="0" err="1" smtClean="0">
                <a:ea typeface="+mn-lt"/>
                <a:cs typeface="+mn-lt"/>
              </a:rPr>
              <a:t>Werken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aan</a:t>
            </a:r>
            <a:r>
              <a:rPr lang="en-US" dirty="0" smtClean="0">
                <a:ea typeface="+mn-lt"/>
                <a:cs typeface="+mn-lt"/>
              </a:rPr>
              <a:t> workshop / </a:t>
            </a:r>
            <a:r>
              <a:rPr lang="en-US" dirty="0" err="1" smtClean="0">
                <a:ea typeface="+mn-lt"/>
                <a:cs typeface="+mn-lt"/>
              </a:rPr>
              <a:t>opdracht</a:t>
            </a:r>
            <a:r>
              <a:rPr lang="en-US" dirty="0" smtClean="0">
                <a:ea typeface="+mn-lt"/>
                <a:cs typeface="+mn-lt"/>
              </a:rPr>
              <a:t> (</a:t>
            </a:r>
            <a:r>
              <a:rPr lang="en-US" dirty="0" err="1" smtClean="0">
                <a:ea typeface="+mn-lt"/>
                <a:cs typeface="+mn-lt"/>
              </a:rPr>
              <a:t>zie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studiehandleiding</a:t>
            </a:r>
            <a:r>
              <a:rPr lang="en-US" dirty="0" smtClean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8.7 </a:t>
            </a:r>
            <a:r>
              <a:rPr lang="en-US" dirty="0" err="1" smtClean="0">
                <a:ea typeface="+mn-lt"/>
                <a:cs typeface="+mn-lt"/>
              </a:rPr>
              <a:t>Werken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aan</a:t>
            </a:r>
            <a:r>
              <a:rPr lang="en-US" dirty="0" smtClean="0">
                <a:ea typeface="+mn-lt"/>
                <a:cs typeface="+mn-lt"/>
              </a:rPr>
              <a:t> workshop / </a:t>
            </a:r>
            <a:r>
              <a:rPr lang="en-US" dirty="0" err="1" smtClean="0">
                <a:ea typeface="+mn-lt"/>
                <a:cs typeface="+mn-lt"/>
              </a:rPr>
              <a:t>opdracht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zie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studiehandleiding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8.8 </a:t>
            </a:r>
            <a:r>
              <a:rPr lang="en-US" dirty="0" err="1" smtClean="0">
                <a:ea typeface="+mn-lt"/>
                <a:cs typeface="+mn-lt"/>
              </a:rPr>
              <a:t>Presentaties</a:t>
            </a:r>
            <a:r>
              <a:rPr lang="en-US" dirty="0" smtClean="0">
                <a:ea typeface="+mn-lt"/>
                <a:cs typeface="+mn-lt"/>
              </a:rPr>
              <a:t> op DVC? Of online?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8.9 </a:t>
            </a:r>
            <a:r>
              <a:rPr lang="en-US" dirty="0" err="1">
                <a:ea typeface="+mn-lt"/>
                <a:cs typeface="+mn-lt"/>
              </a:rPr>
              <a:t>Presentaties</a:t>
            </a:r>
            <a:r>
              <a:rPr lang="en-US" dirty="0">
                <a:ea typeface="+mn-lt"/>
                <a:cs typeface="+mn-lt"/>
              </a:rPr>
              <a:t> op DVC? Of online? 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8.10 </a:t>
            </a:r>
            <a:r>
              <a:rPr lang="en-US" dirty="0" err="1" smtClean="0">
                <a:ea typeface="+mn-lt"/>
                <a:cs typeface="+mn-lt"/>
              </a:rPr>
              <a:t>Voortgangsweek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err="1" smtClean="0">
                <a:ea typeface="+mn-lt"/>
                <a:cs typeface="+mn-lt"/>
              </a:rPr>
              <a:t>Geen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bpv-opdracht</a:t>
            </a:r>
            <a:endParaRPr lang="en-US" dirty="0" smtClean="0">
              <a:ea typeface="+mn-lt"/>
              <a:cs typeface="+mn-lt"/>
            </a:endParaRPr>
          </a:p>
          <a:p>
            <a:pPr marL="342991" indent="-342991">
              <a:buAutoNum type="arabicPeriod"/>
            </a:pPr>
            <a:endParaRPr lang="en-US" dirty="0" smtClean="0">
              <a:ea typeface="+mn-lt"/>
              <a:cs typeface="+mn-lt"/>
            </a:endParaRPr>
          </a:p>
          <a:p>
            <a:pPr marL="342991" indent="-342991">
              <a:buAutoNum type="arabicPeriod"/>
            </a:pPr>
            <a:endParaRPr lang="nl-NL" dirty="0" err="1">
              <a:ea typeface="+mn-lt"/>
              <a:cs typeface="+mn-lt"/>
            </a:endParaRPr>
          </a:p>
          <a:p>
            <a:pPr marL="342991" indent="-342991">
              <a:buAutoNum type="arabicPeriod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846423" y="2286000"/>
            <a:ext cx="2551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Vergeet de opdracht van methodisch handelen niet te maken </a:t>
            </a:r>
            <a:r>
              <a:rPr lang="nl-NL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</a:p>
          <a:p>
            <a:endParaRPr lang="nl-NL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olidFill>
                  <a:srgbClr val="FFC000"/>
                </a:solidFill>
                <a:sym typeface="Wingdings" panose="05000000000000000000" pitchFamily="2" charset="2"/>
              </a:rPr>
              <a:t>Goed plannen wat er moet gebeuren op de </a:t>
            </a:r>
            <a:r>
              <a:rPr lang="nl-NL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bpv</a:t>
            </a:r>
            <a:r>
              <a:rPr lang="nl-NL" dirty="0" smtClean="0">
                <a:solidFill>
                  <a:srgbClr val="FFC000"/>
                </a:solidFill>
                <a:sym typeface="Wingdings" panose="05000000000000000000" pitchFamily="2" charset="2"/>
              </a:rPr>
              <a:t>. Uitschrijven!</a:t>
            </a:r>
          </a:p>
          <a:p>
            <a:endParaRPr lang="nl-NL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olidFill>
                  <a:srgbClr val="FFC000"/>
                </a:solidFill>
                <a:sym typeface="Wingdings" panose="05000000000000000000" pitchFamily="2" charset="2"/>
              </a:rPr>
              <a:t>Vragen stellen aan Evelien en/of aan mij… 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Kiezen onderwerp werkstuk/workshop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Ga naar It’s / methodisch handelen / passend onderwijs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Zoek de studiehandleiding op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Neem de </a:t>
            </a:r>
            <a:r>
              <a:rPr lang="nl-NL" dirty="0"/>
              <a:t>opdracht door: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Formatieve </a:t>
            </a:r>
            <a:r>
              <a:rPr lang="nl-NL" dirty="0"/>
              <a:t>toetsing leerjaar 2+3, periode </a:t>
            </a:r>
            <a:r>
              <a:rPr lang="nl-NL" dirty="0" smtClean="0"/>
              <a:t>8+9</a:t>
            </a:r>
            <a:br>
              <a:rPr lang="nl-NL" dirty="0" smtClean="0"/>
            </a:br>
            <a:r>
              <a:rPr lang="nl-NL" dirty="0" smtClean="0"/>
              <a:t>  Werkstuk </a:t>
            </a:r>
            <a:r>
              <a:rPr lang="nl-NL" dirty="0"/>
              <a:t>+ presentatie (met hand-out) Passend onderwijs </a:t>
            </a:r>
            <a:endParaRPr lang="nl-N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We kiezen vandaag een onderwerp voor het werkstuk</a:t>
            </a: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14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4296245" y="895459"/>
            <a:ext cx="9720072" cy="1499616"/>
          </a:xfrm>
        </p:spPr>
        <p:txBody>
          <a:bodyPr/>
          <a:lstStyle/>
          <a:p>
            <a:r>
              <a:rPr lang="nl-NL" dirty="0" smtClean="0"/>
              <a:t>Kwalificatiedossier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34916" t="17586" r="16136" b="15038"/>
          <a:stretch/>
        </p:blipFill>
        <p:spPr>
          <a:xfrm>
            <a:off x="293261" y="465397"/>
            <a:ext cx="7580824" cy="5869577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>
            <a:off x="0" y="5956663"/>
            <a:ext cx="574766" cy="200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5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School en didactiek: </a:t>
            </a:r>
          </a:p>
          <a:p>
            <a:r>
              <a:rPr lang="nl-NL" dirty="0" smtClean="0"/>
              <a:t>7.2 Plannen - introductie</a:t>
            </a:r>
          </a:p>
          <a:p>
            <a:r>
              <a:rPr lang="nl-NL" dirty="0" smtClean="0"/>
              <a:t>7.2.1 Groepsplannen</a:t>
            </a:r>
          </a:p>
          <a:p>
            <a:r>
              <a:rPr lang="nl-NL" dirty="0" smtClean="0"/>
              <a:t>7.2.2 Handelingsplannen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docplayer.nl/30723-Werken-met-groepsplannen.html</a:t>
            </a:r>
            <a:r>
              <a:rPr lang="nl-NL" dirty="0" smtClean="0"/>
              <a:t> Voorbeelden groepsplannen taal/lezen, uitleg wat zijn de plannen?</a:t>
            </a:r>
          </a:p>
          <a:p>
            <a:r>
              <a:rPr lang="nl-NL" dirty="0">
                <a:hlinkClick r:id="rId3"/>
              </a:rPr>
              <a:t>https://www.slo.nl/thema/meer/jonge-kind/lexicon/groepsplan</a:t>
            </a:r>
            <a:r>
              <a:rPr lang="nl-NL" dirty="0" smtClean="0">
                <a:hlinkClick r:id="rId3"/>
              </a:rPr>
              <a:t>/</a:t>
            </a:r>
            <a:r>
              <a:rPr lang="nl-NL" dirty="0" smtClean="0"/>
              <a:t> Uitleg </a:t>
            </a:r>
            <a:r>
              <a:rPr lang="nl-NL" dirty="0" err="1" smtClean="0"/>
              <a:t>slo</a:t>
            </a:r>
            <a:r>
              <a:rPr lang="nl-NL" dirty="0" smtClean="0"/>
              <a:t> groepsplannen + groepsoverzichten</a:t>
            </a:r>
          </a:p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images.app.goo.gl/mBXxhCkEP1NqojwK8</a:t>
            </a:r>
            <a:r>
              <a:rPr lang="nl-NL" dirty="0" smtClean="0"/>
              <a:t> Kwaliteitskaart handelingsplannen</a:t>
            </a:r>
          </a:p>
        </p:txBody>
      </p:sp>
    </p:spTree>
    <p:extLst>
      <p:ext uri="{BB962C8B-B14F-4D97-AF65-F5344CB8AC3E}">
        <p14:creationId xmlns:p14="http://schemas.microsoft.com/office/powerpoint/2010/main" val="8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Planmatig 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5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planmatig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Vroeger nauwelijks data vastgelegd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Maatschappij complexer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Verschillende leermethoden basisonderwijs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Beginniveau leerlingen voortgezet onderwijs verschilde teveel, 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  ook verhuizen was lastig qua verschil in leerstof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Vanaf 1993 kerndoelen ingevoerd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6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Verschillende plannen (leerplannen)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Groepsplannen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Individuele plannen (= handelingsplannen)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Je werkt naar een vooraf gesteld doel toe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Zonder doel kun je niet nagaan of het bereikt is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= </a:t>
            </a:r>
            <a:r>
              <a:rPr lang="nl-NL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opbrengst gericht werken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/>
          </a:p>
        </p:txBody>
      </p:sp>
      <p:pic>
        <p:nvPicPr>
          <p:cNvPr id="1026" name="Picture 2" descr="Plannen is vooruitzien - Online tegeltjes bakken - WBVB Rotter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5" y="1967050"/>
            <a:ext cx="3065055" cy="30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= controleren of je/de doelen zijn gehaald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>
                <a:solidFill>
                  <a:srgbClr val="FFC000"/>
                </a:solidFill>
              </a:rPr>
              <a:t>Hoe kun je dat doen? </a:t>
            </a:r>
          </a:p>
          <a:p>
            <a:pPr marL="0" indent="0">
              <a:buNone/>
            </a:pPr>
            <a:r>
              <a:rPr lang="nl-NL" dirty="0" smtClean="0"/>
              <a:t>(Antwoord: Toetsen, testen, observeren…)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Je kunt evalueren op </a:t>
            </a:r>
            <a:r>
              <a:rPr lang="nl-NL" b="1" dirty="0" smtClean="0">
                <a:solidFill>
                  <a:srgbClr val="00B0F0"/>
                </a:solidFill>
              </a:rPr>
              <a:t>product</a:t>
            </a:r>
            <a:r>
              <a:rPr lang="nl-NL" dirty="0" smtClean="0"/>
              <a:t> en </a:t>
            </a:r>
            <a:r>
              <a:rPr lang="nl-NL" b="1" dirty="0" smtClean="0">
                <a:solidFill>
                  <a:srgbClr val="FF0000"/>
                </a:solidFill>
              </a:rPr>
              <a:t>proces</a:t>
            </a:r>
          </a:p>
          <a:p>
            <a:pPr marL="0" indent="0">
              <a:buNone/>
            </a:pPr>
            <a:r>
              <a:rPr lang="nl-NL" dirty="0" smtClean="0"/>
              <a:t>Portfolio = overzicht van bewijsstukken van het leerproces </a:t>
            </a:r>
            <a:r>
              <a:rPr lang="nl-NL" dirty="0" smtClean="0">
                <a:sym typeface="Wingdings" panose="05000000000000000000" pitchFamily="2" charset="2"/>
              </a:rPr>
              <a:t> Geeft kinderen inzicht in hun leerproces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Rapportfolio voegt product en proces samen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Inspiratieblog: Kijk eens hoe ik groei! – Kleuteruniversit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114555"/>
            <a:ext cx="3561170" cy="43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Groepsplan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School en didactiek 7.2.1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8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1B7F100E1C045B31A454FC3878550" ma:contentTypeVersion="8" ma:contentTypeDescription="Een nieuw document maken." ma:contentTypeScope="" ma:versionID="058c84d28909c387871fcf3e4c5e39cb">
  <xsd:schema xmlns:xsd="http://www.w3.org/2001/XMLSchema" xmlns:xs="http://www.w3.org/2001/XMLSchema" xmlns:p="http://schemas.microsoft.com/office/2006/metadata/properties" xmlns:ns2="87731161-fc10-45a3-8dfe-0f52ba4d1d55" targetNamespace="http://schemas.microsoft.com/office/2006/metadata/properties" ma:root="true" ma:fieldsID="3383e08a53f6a7a7cbb8dfbae209051d" ns2:_="">
    <xsd:import namespace="87731161-fc10-45a3-8dfe-0f52ba4d1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31161-fc10-45a3-8dfe-0f52ba4d1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9B4A4-290B-4A78-A3CC-9EB1740592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5F400-7B03-4DF8-8B4B-DA653A51B113}">
  <ds:schemaRefs>
    <ds:schemaRef ds:uri="http://purl.org/dc/elements/1.1/"/>
    <ds:schemaRef ds:uri="http://schemas.microsoft.com/office/2006/metadata/properties"/>
    <ds:schemaRef ds:uri="ae88b579-0995-42e4-96ef-e06a7a57dd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a8c48b-5f73-4068-bac6-831706ff2ad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4491A9-FEB7-4552-B078-7B4BDEE02DE5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986</TotalTime>
  <Words>945</Words>
  <Application>Microsoft Office PowerPoint</Application>
  <PresentationFormat>Breedbeeld</PresentationFormat>
  <Paragraphs>152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Tw Cen MT</vt:lpstr>
      <vt:lpstr>Tw Cen MT Condensed</vt:lpstr>
      <vt:lpstr>Wingdings</vt:lpstr>
      <vt:lpstr>Wingdings 3</vt:lpstr>
      <vt:lpstr>Integraal</vt:lpstr>
      <vt:lpstr>Didactiek</vt:lpstr>
      <vt:lpstr>Programma blok 8</vt:lpstr>
      <vt:lpstr>Kwalificatiedossier</vt:lpstr>
      <vt:lpstr>Theorie</vt:lpstr>
      <vt:lpstr>Planmatig werken</vt:lpstr>
      <vt:lpstr>Geschiedenis planmatig werken</vt:lpstr>
      <vt:lpstr>Plannen</vt:lpstr>
      <vt:lpstr>Evalueren</vt:lpstr>
      <vt:lpstr>Groepsplan</vt:lpstr>
      <vt:lpstr>Groepsplan</vt:lpstr>
      <vt:lpstr>PowerPoint-presentatie</vt:lpstr>
      <vt:lpstr>bpv</vt:lpstr>
      <vt:lpstr>Doelen</vt:lpstr>
      <vt:lpstr>PowerPoint-presentatie</vt:lpstr>
      <vt:lpstr>Adaptief onderwijs</vt:lpstr>
      <vt:lpstr>Cirkel van adaptief onderwijs</vt:lpstr>
      <vt:lpstr>Passend onderwijs</vt:lpstr>
      <vt:lpstr>Voorbeelden groepsplannen</vt:lpstr>
      <vt:lpstr>PowerPoint-presentatie</vt:lpstr>
      <vt:lpstr>PowerPoint-presentatie</vt:lpstr>
      <vt:lpstr>Handelingsplan</vt:lpstr>
      <vt:lpstr>Handelingsplan</vt:lpstr>
      <vt:lpstr>Samenwerken / wat te doen?</vt:lpstr>
      <vt:lpstr>Voorbeelden</vt:lpstr>
      <vt:lpstr>PowerPoint-presentatie</vt:lpstr>
      <vt:lpstr>PowerPoint-presentatie</vt:lpstr>
      <vt:lpstr>Afsluiten</vt:lpstr>
      <vt:lpstr>Programma blok 8</vt:lpstr>
      <vt:lpstr>Kiezen onderwerp werkstuk/workshop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Didactiek</dc:title>
  <dc:creator>Martine Molenaar</dc:creator>
  <cp:lastModifiedBy>Aletta Oterdoom</cp:lastModifiedBy>
  <cp:revision>20</cp:revision>
  <dcterms:created xsi:type="dcterms:W3CDTF">2021-05-27T09:49:30Z</dcterms:created>
  <dcterms:modified xsi:type="dcterms:W3CDTF">2021-06-07T13:44:49Z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0x010100BC81B7F100E1C045B31A454FC3878550</vt:lpwstr>
  </property>
</Properties>
</file>