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88" r:id="rId6"/>
    <p:sldId id="257" r:id="rId7"/>
    <p:sldId id="259" r:id="rId8"/>
    <p:sldId id="287" r:id="rId9"/>
    <p:sldId id="270" r:id="rId10"/>
    <p:sldId id="271" r:id="rId11"/>
    <p:sldId id="272" r:id="rId12"/>
    <p:sldId id="273" r:id="rId13"/>
    <p:sldId id="279" r:id="rId14"/>
    <p:sldId id="280" r:id="rId15"/>
    <p:sldId id="281" r:id="rId16"/>
    <p:sldId id="282" r:id="rId17"/>
    <p:sldId id="260" r:id="rId18"/>
    <p:sldId id="274" r:id="rId19"/>
    <p:sldId id="262" r:id="rId20"/>
    <p:sldId id="264" r:id="rId21"/>
    <p:sldId id="278" r:id="rId22"/>
    <p:sldId id="265" r:id="rId23"/>
    <p:sldId id="284" r:id="rId24"/>
    <p:sldId id="285" r:id="rId25"/>
    <p:sldId id="289" r:id="rId26"/>
    <p:sldId id="283" r:id="rId27"/>
    <p:sldId id="267" r:id="rId28"/>
    <p:sldId id="268" r:id="rId29"/>
    <p:sldId id="269" r:id="rId30"/>
    <p:sldId id="276" r:id="rId31"/>
    <p:sldId id="277" r:id="rId32"/>
    <p:sldId id="26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postart.nl/de-monitor/12-11-2017/KN_1692665" TargetMode="External"/><Relationship Id="rId2" Type="http://schemas.openxmlformats.org/officeDocument/2006/relationships/hyperlink" Target="https://demonitor.kro-ncrv.nl/uitzendingen/passend-onderwijs" TargetMode="External"/><Relationship Id="rId1" Type="http://schemas.openxmlformats.org/officeDocument/2006/relationships/slideLayout" Target="../slideLayouts/slideLayout5.xml"/><Relationship Id="rId4" Type="http://schemas.openxmlformats.org/officeDocument/2006/relationships/hyperlink" Target="https://demonitor.kro-ncrv.nl/uitzendingen/vrijstelling-van-de-leerplicht-en-da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grado.nl/kennisdossiers/thuiszitters/meer_over_thuiszitters/publicatie/dit_ben_ik_portretten_van_thuiszit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ingrado.nl/assets/uploads/van_leerplicht_naar_leerrecht.pdf" TargetMode="External"/><Relationship Id="rId3" Type="http://schemas.openxmlformats.org/officeDocument/2006/relationships/hyperlink" Target="https://www.rijksoverheid.nl/onderwerpen/leerplicht/leerplicht-en-kwalificatieplicht" TargetMode="External"/><Relationship Id="rId7" Type="http://schemas.openxmlformats.org/officeDocument/2006/relationships/hyperlink" Target="https://www.ingrado.nl/kennisdossiers/thuiszitters/meer_over_thuiszitters/publicatie/het_verhaal_achter_de_cijfers_thuiszitters_in_het_vo" TargetMode="External"/><Relationship Id="rId2" Type="http://schemas.openxmlformats.org/officeDocument/2006/relationships/hyperlink" Target="https://www.rijksoverheid.nl/onderwerpen/leerplicht/vraag-en-antwoord/welke-maatregelen-zijn-er-tegen-spijbelen-in-het-onderwijs" TargetMode="External"/><Relationship Id="rId1" Type="http://schemas.openxmlformats.org/officeDocument/2006/relationships/slideLayout" Target="../slideLayouts/slideLayout2.xml"/><Relationship Id="rId6" Type="http://schemas.openxmlformats.org/officeDocument/2006/relationships/hyperlink" Target="https://www.ingrado.nl/kennisdossiers/thuiszitters/" TargetMode="External"/><Relationship Id="rId5" Type="http://schemas.openxmlformats.org/officeDocument/2006/relationships/hyperlink" Target="https://balansdigitaal.nl/thuiszitters/" TargetMode="External"/><Relationship Id="rId4" Type="http://schemas.openxmlformats.org/officeDocument/2006/relationships/hyperlink" Target="https://www.rijksoverheid.nl/onderwerpen/leerplicht/geoorloofd-schoolverzuim-en-spijbelen" TargetMode="External"/><Relationship Id="rId9" Type="http://schemas.openxmlformats.org/officeDocument/2006/relationships/hyperlink" Target="https://www.ingrado.nl/assets/uploads/rapport-Opstaan-tegen-thuiszitte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Thuiszitters</a:t>
            </a:r>
            <a:endParaRPr lang="nl-NL" dirty="0"/>
          </a:p>
        </p:txBody>
      </p:sp>
      <p:sp>
        <p:nvSpPr>
          <p:cNvPr id="3" name="Ondertitel 2"/>
          <p:cNvSpPr>
            <a:spLocks noGrp="1"/>
          </p:cNvSpPr>
          <p:nvPr>
            <p:ph type="subTitle" idx="1"/>
          </p:nvPr>
        </p:nvSpPr>
        <p:spPr/>
        <p:txBody>
          <a:bodyPr/>
          <a:lstStyle/>
          <a:p>
            <a:r>
              <a:rPr lang="nl-NL" dirty="0" smtClean="0"/>
              <a:t>8.5 Passend onderwijs </a:t>
            </a:r>
            <a:endParaRPr lang="nl-NL" dirty="0"/>
          </a:p>
        </p:txBody>
      </p:sp>
      <p:pic>
        <p:nvPicPr>
          <p:cNvPr id="2050" name="Picture 2" descr="https://www.steunpuntpassendonderwijs-povo.nl/wp-content/uploads/2018/03/logo-Stempel_Thuiszitters-2018-kl-250x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86" y="273634"/>
            <a:ext cx="4749771" cy="271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44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Vrijstelling leerplicht</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Wanneer: </a:t>
            </a:r>
          </a:p>
          <a:p>
            <a:pPr>
              <a:buFontTx/>
              <a:buChar char="-"/>
            </a:pPr>
            <a:r>
              <a:rPr lang="nl-NL" dirty="0" smtClean="0"/>
              <a:t>kind </a:t>
            </a:r>
            <a:r>
              <a:rPr lang="nl-NL" dirty="0"/>
              <a:t>of de jongere op lichamelijke of psychische gronden niet geschikt is om tot een school of instelling te worden </a:t>
            </a:r>
            <a:r>
              <a:rPr lang="nl-NL" dirty="0" smtClean="0"/>
              <a:t>toegelaten </a:t>
            </a:r>
          </a:p>
          <a:p>
            <a:pPr>
              <a:buFontTx/>
              <a:buChar char="-"/>
            </a:pPr>
            <a:r>
              <a:rPr lang="nl-NL" dirty="0" smtClean="0"/>
              <a:t>de </a:t>
            </a:r>
            <a:r>
              <a:rPr lang="nl-NL" dirty="0"/>
              <a:t>ouders overwegende bedenkingen hebben tegen de richting van het onderwijs dat beschikbaar is binnen redelijke afstand van de </a:t>
            </a:r>
            <a:r>
              <a:rPr lang="nl-NL" dirty="0" smtClean="0"/>
              <a:t>woning </a:t>
            </a:r>
          </a:p>
          <a:p>
            <a:pPr>
              <a:buFontTx/>
              <a:buChar char="-"/>
            </a:pPr>
            <a:r>
              <a:rPr lang="nl-NL" dirty="0" smtClean="0"/>
              <a:t>of </a:t>
            </a:r>
            <a:r>
              <a:rPr lang="nl-NL" dirty="0"/>
              <a:t>als het kind of de jongere regelmatig onderwijs volgt op een instelling buiten </a:t>
            </a:r>
            <a:r>
              <a:rPr lang="nl-NL" dirty="0" smtClean="0"/>
              <a:t>Nederland</a:t>
            </a:r>
            <a:endParaRPr lang="nl-NL" dirty="0"/>
          </a:p>
        </p:txBody>
      </p:sp>
    </p:spTree>
    <p:extLst>
      <p:ext uri="{BB962C8B-B14F-4D97-AF65-F5344CB8AC3E}">
        <p14:creationId xmlns:p14="http://schemas.microsoft.com/office/powerpoint/2010/main" val="1049172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Geoorloofd verzuim</a:t>
            </a:r>
            <a:endParaRPr lang="nl-NL" dirty="0"/>
          </a:p>
        </p:txBody>
      </p:sp>
      <p:sp>
        <p:nvSpPr>
          <p:cNvPr id="3" name="Tijdelijke aanduiding voor inhoud 2"/>
          <p:cNvSpPr>
            <a:spLocks noGrp="1"/>
          </p:cNvSpPr>
          <p:nvPr>
            <p:ph idx="1"/>
          </p:nvPr>
        </p:nvSpPr>
        <p:spPr/>
        <p:txBody>
          <a:bodyPr/>
          <a:lstStyle/>
          <a:p>
            <a:r>
              <a:rPr lang="nl-NL" dirty="0" smtClean="0"/>
              <a:t>Klein verzuim bij leerkracht/docent: </a:t>
            </a:r>
            <a:r>
              <a:rPr lang="nl-NL" dirty="0" err="1" smtClean="0"/>
              <a:t>artsbezoek</a:t>
            </a:r>
            <a:r>
              <a:rPr lang="nl-NL" dirty="0" smtClean="0"/>
              <a:t> </a:t>
            </a:r>
            <a:r>
              <a:rPr lang="nl-NL" dirty="0" err="1" smtClean="0"/>
              <a:t>etc</a:t>
            </a:r>
            <a:endParaRPr lang="nl-NL" dirty="0" smtClean="0"/>
          </a:p>
          <a:p>
            <a:r>
              <a:rPr lang="nl-NL" dirty="0" smtClean="0"/>
              <a:t>Aanvraag bij directeur van de school (verlofformulier) langer verzuim</a:t>
            </a:r>
          </a:p>
          <a:p>
            <a:r>
              <a:rPr lang="nl-NL" dirty="0" smtClean="0"/>
              <a:t>10 dagen per schooljaar, met goede reden, door directeur goedgekeurd</a:t>
            </a:r>
          </a:p>
          <a:p>
            <a:r>
              <a:rPr lang="nl-NL" dirty="0" smtClean="0"/>
              <a:t>Meer dan 10 dagen niet op school? Aanvragen leerplicht</a:t>
            </a:r>
          </a:p>
          <a:p>
            <a:endParaRPr lang="nl-NL" dirty="0"/>
          </a:p>
          <a:p>
            <a:r>
              <a:rPr lang="nl-NL" dirty="0" err="1" smtClean="0"/>
              <a:t>Schooladminstratie</a:t>
            </a:r>
            <a:r>
              <a:rPr lang="nl-NL" dirty="0" smtClean="0"/>
              <a:t> wordt hierop gecontroleerd. </a:t>
            </a:r>
          </a:p>
          <a:p>
            <a:r>
              <a:rPr lang="nl-NL" dirty="0" smtClean="0"/>
              <a:t>Boetes voor school voor niet goed bijhouden en uitvoeren</a:t>
            </a:r>
          </a:p>
          <a:p>
            <a:r>
              <a:rPr lang="nl-NL" dirty="0" smtClean="0"/>
              <a:t>Boetes, kinderbijslag stoppen, taakstraf, gevangenisstraf voor ouders/kind</a:t>
            </a:r>
          </a:p>
          <a:p>
            <a:endParaRPr lang="nl-NL" dirty="0"/>
          </a:p>
        </p:txBody>
      </p:sp>
    </p:spTree>
    <p:extLst>
      <p:ext uri="{BB962C8B-B14F-4D97-AF65-F5344CB8AC3E}">
        <p14:creationId xmlns:p14="http://schemas.microsoft.com/office/powerpoint/2010/main" val="274025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Niet ingeschreven op een school? </a:t>
            </a:r>
            <a:endParaRPr lang="nl-NL" dirty="0"/>
          </a:p>
        </p:txBody>
      </p:sp>
      <p:sp>
        <p:nvSpPr>
          <p:cNvPr id="3" name="Tijdelijke aanduiding voor inhoud 2"/>
          <p:cNvSpPr>
            <a:spLocks noGrp="1"/>
          </p:cNvSpPr>
          <p:nvPr>
            <p:ph idx="1"/>
          </p:nvPr>
        </p:nvSpPr>
        <p:spPr/>
        <p:txBody>
          <a:bodyPr/>
          <a:lstStyle/>
          <a:p>
            <a:r>
              <a:rPr lang="nl-NL" dirty="0" smtClean="0"/>
              <a:t>Leerplichtambtenaar neemt contact op</a:t>
            </a:r>
          </a:p>
          <a:p>
            <a:r>
              <a:rPr lang="nl-NL" dirty="0" smtClean="0"/>
              <a:t>Uitleg door ouders</a:t>
            </a:r>
          </a:p>
          <a:p>
            <a:r>
              <a:rPr lang="nl-NL" dirty="0" smtClean="0"/>
              <a:t>Niet voldoende? Of weigeren mee te werken? </a:t>
            </a:r>
          </a:p>
          <a:p>
            <a:r>
              <a:rPr lang="nl-NL" dirty="0" smtClean="0"/>
              <a:t>Proces verbaal naar officier van justitie</a:t>
            </a:r>
          </a:p>
          <a:p>
            <a:r>
              <a:rPr lang="nl-NL" dirty="0" smtClean="0"/>
              <a:t>Proces verbaal naar Raad van de Kinderbescherming</a:t>
            </a:r>
          </a:p>
          <a:p>
            <a:endParaRPr lang="nl-NL" dirty="0"/>
          </a:p>
        </p:txBody>
      </p:sp>
    </p:spTree>
    <p:extLst>
      <p:ext uri="{BB962C8B-B14F-4D97-AF65-F5344CB8AC3E}">
        <p14:creationId xmlns:p14="http://schemas.microsoft.com/office/powerpoint/2010/main" val="2657478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Mentimeter</a:t>
            </a:r>
            <a:endParaRPr lang="nl-NL" dirty="0"/>
          </a:p>
        </p:txBody>
      </p:sp>
      <p:sp>
        <p:nvSpPr>
          <p:cNvPr id="3" name="Tijdelijke aanduiding voor inhoud 2"/>
          <p:cNvSpPr>
            <a:spLocks noGrp="1"/>
          </p:cNvSpPr>
          <p:nvPr>
            <p:ph idx="1"/>
          </p:nvPr>
        </p:nvSpPr>
        <p:spPr/>
        <p:txBody>
          <a:bodyPr/>
          <a:lstStyle/>
          <a:p>
            <a:r>
              <a:rPr lang="nl-NL" dirty="0" smtClean="0"/>
              <a:t>Thuiszitters, wat zijn dat volgens jou? </a:t>
            </a:r>
          </a:p>
          <a:p>
            <a:endParaRPr lang="nl-NL" dirty="0"/>
          </a:p>
          <a:p>
            <a:pPr marL="0" indent="0">
              <a:buNone/>
            </a:pPr>
            <a:r>
              <a:rPr lang="nl-NL" dirty="0" smtClean="0"/>
              <a:t>Ga naar menti.com en vul de volgende code in 59 36 62</a:t>
            </a:r>
            <a:endParaRPr lang="nl-NL" dirty="0"/>
          </a:p>
        </p:txBody>
      </p:sp>
    </p:spTree>
    <p:extLst>
      <p:ext uri="{BB962C8B-B14F-4D97-AF65-F5344CB8AC3E}">
        <p14:creationId xmlns:p14="http://schemas.microsoft.com/office/powerpoint/2010/main" val="2856560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Thuiszitters, wat zijn dat eigenlijk? </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Ministerie van OCW omschrijft het volgende: </a:t>
            </a:r>
          </a:p>
          <a:p>
            <a:pPr marL="0" indent="0">
              <a:buNone/>
            </a:pPr>
            <a:endParaRPr lang="nl-NL" dirty="0"/>
          </a:p>
          <a:p>
            <a:pPr marL="0" indent="0">
              <a:buNone/>
            </a:pPr>
            <a:r>
              <a:rPr lang="nl-NL" dirty="0" smtClean="0"/>
              <a:t>1. Thuiszitters: </a:t>
            </a:r>
          </a:p>
          <a:p>
            <a:pPr marL="0" indent="0">
              <a:buNone/>
            </a:pPr>
            <a:r>
              <a:rPr lang="nl-NL" dirty="0"/>
              <a:t>L</a:t>
            </a:r>
            <a:r>
              <a:rPr lang="nl-NL" dirty="0" smtClean="0"/>
              <a:t>eerlingen </a:t>
            </a:r>
            <a:r>
              <a:rPr lang="nl-NL" dirty="0"/>
              <a:t>die ingeschreven zijn op school, maar langer dan 4 weken </a:t>
            </a:r>
            <a:r>
              <a:rPr lang="nl-NL" dirty="0" smtClean="0"/>
              <a:t>thuiszitten en niet vanwege ziekte</a:t>
            </a:r>
          </a:p>
          <a:p>
            <a:pPr marL="0" indent="0">
              <a:buNone/>
            </a:pPr>
            <a:endParaRPr lang="nl-NL" dirty="0"/>
          </a:p>
          <a:p>
            <a:pPr marL="0" indent="0">
              <a:buNone/>
            </a:pPr>
            <a:r>
              <a:rPr lang="nl-NL" dirty="0" smtClean="0"/>
              <a:t>2. Absoluut verzuim:</a:t>
            </a:r>
          </a:p>
          <a:p>
            <a:pPr marL="0" indent="0">
              <a:buNone/>
            </a:pPr>
            <a:r>
              <a:rPr lang="nl-NL" dirty="0"/>
              <a:t>L</a:t>
            </a:r>
            <a:r>
              <a:rPr lang="nl-NL" dirty="0" smtClean="0"/>
              <a:t>eerlingen </a:t>
            </a:r>
            <a:r>
              <a:rPr lang="nl-NL" dirty="0"/>
              <a:t>die wel leerplichtig zijn, maar niet op een school staan ingeschreven en dus niet naar school </a:t>
            </a:r>
            <a:r>
              <a:rPr lang="nl-NL" dirty="0" smtClean="0"/>
              <a:t>gaan</a:t>
            </a:r>
            <a:endParaRPr lang="nl-NL" dirty="0"/>
          </a:p>
          <a:p>
            <a:pPr marL="0" indent="0">
              <a:buNone/>
            </a:pPr>
            <a:r>
              <a:rPr lang="nl-NL" dirty="0" smtClean="0"/>
              <a:t>Relatief verzuim: </a:t>
            </a:r>
          </a:p>
          <a:p>
            <a:pPr marL="0" indent="0">
              <a:buNone/>
            </a:pPr>
            <a:r>
              <a:rPr lang="nl-NL" dirty="0"/>
              <a:t>Wanneer een leerling wel ingeschreven is op een school, maar zonder geldige reden verzuimt </a:t>
            </a:r>
            <a:endParaRPr lang="nl-NL" dirty="0" smtClean="0"/>
          </a:p>
          <a:p>
            <a:pPr marL="0" indent="0">
              <a:buNone/>
            </a:pPr>
            <a:endParaRPr lang="nl-NL" dirty="0"/>
          </a:p>
          <a:p>
            <a:pPr marL="0" indent="0">
              <a:buNone/>
            </a:pPr>
            <a:r>
              <a:rPr lang="nl-NL" dirty="0" smtClean="0"/>
              <a:t>3. </a:t>
            </a:r>
            <a:r>
              <a:rPr lang="nl-NL" dirty="0"/>
              <a:t>V</a:t>
            </a:r>
            <a:r>
              <a:rPr lang="nl-NL" dirty="0" smtClean="0"/>
              <a:t>rijgesteld </a:t>
            </a:r>
            <a:r>
              <a:rPr lang="nl-NL" dirty="0"/>
              <a:t>van de </a:t>
            </a:r>
            <a:r>
              <a:rPr lang="nl-NL" dirty="0" smtClean="0"/>
              <a:t>leerplicht: </a:t>
            </a:r>
          </a:p>
          <a:p>
            <a:pPr marL="0" indent="0">
              <a:buNone/>
            </a:pPr>
            <a:r>
              <a:rPr lang="nl-NL" dirty="0"/>
              <a:t>D</a:t>
            </a:r>
            <a:r>
              <a:rPr lang="nl-NL" dirty="0" smtClean="0"/>
              <a:t>eze </a:t>
            </a:r>
            <a:r>
              <a:rPr lang="nl-NL" dirty="0"/>
              <a:t>vrijstelling vindt plaats op basis van een specifieke situatie, zoals een ernstige, meervoudige handicap</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1978827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Thuiszitters, wat zijn dat eigenlijk?</a:t>
            </a:r>
            <a:endParaRPr lang="nl-NL" dirty="0"/>
          </a:p>
        </p:txBody>
      </p:sp>
      <p:sp>
        <p:nvSpPr>
          <p:cNvPr id="3" name="Tijdelijke aanduiding voor inhoud 2"/>
          <p:cNvSpPr>
            <a:spLocks noGrp="1"/>
          </p:cNvSpPr>
          <p:nvPr>
            <p:ph idx="1"/>
          </p:nvPr>
        </p:nvSpPr>
        <p:spPr/>
        <p:txBody>
          <a:bodyPr/>
          <a:lstStyle/>
          <a:p>
            <a:pPr marL="0" indent="0">
              <a:buNone/>
            </a:pPr>
            <a:r>
              <a:rPr lang="nl-NL" dirty="0" smtClean="0"/>
              <a:t>Onderzoek: Kinderombudsman</a:t>
            </a:r>
          </a:p>
          <a:p>
            <a:r>
              <a:rPr lang="nl-NL" dirty="0"/>
              <a:t>V</a:t>
            </a:r>
            <a:r>
              <a:rPr lang="nl-NL" dirty="0" smtClean="0"/>
              <a:t>oornamelijk </a:t>
            </a:r>
            <a:r>
              <a:rPr lang="nl-NL" dirty="0"/>
              <a:t>kinderen met specifieke onderwijsbehoeften op medisch, sociaal, intellectueel of emotioneel </a:t>
            </a:r>
            <a:r>
              <a:rPr lang="nl-NL" dirty="0" smtClean="0"/>
              <a:t>gebied </a:t>
            </a:r>
          </a:p>
          <a:p>
            <a:r>
              <a:rPr lang="nl-NL" dirty="0" smtClean="0"/>
              <a:t>Zij </a:t>
            </a:r>
            <a:r>
              <a:rPr lang="nl-NL" dirty="0"/>
              <a:t>willen graag onderwijs volgen, maar het onderwijs dat zij nodig hebben, vraagt om maatwerk, bijvoorbeeld in schoolgang, </a:t>
            </a:r>
            <a:r>
              <a:rPr lang="nl-NL" dirty="0" smtClean="0"/>
              <a:t>begeleiding</a:t>
            </a:r>
            <a:r>
              <a:rPr lang="nl-NL" dirty="0"/>
              <a:t>, aangeboden lesstof en/of </a:t>
            </a:r>
            <a:r>
              <a:rPr lang="nl-NL" dirty="0" smtClean="0"/>
              <a:t>financiering</a:t>
            </a:r>
          </a:p>
          <a:p>
            <a:r>
              <a:rPr lang="nl-NL" dirty="0" smtClean="0"/>
              <a:t>Zij </a:t>
            </a:r>
            <a:r>
              <a:rPr lang="nl-NL" dirty="0"/>
              <a:t>hebben ervaren dat het huidige onderwijssysteem niet in hun specifieke behoeften </a:t>
            </a:r>
            <a:r>
              <a:rPr lang="nl-NL" dirty="0" smtClean="0"/>
              <a:t>voorziet</a:t>
            </a:r>
            <a:endParaRPr lang="nl-NL" dirty="0"/>
          </a:p>
        </p:txBody>
      </p:sp>
    </p:spTree>
    <p:extLst>
      <p:ext uri="{BB962C8B-B14F-4D97-AF65-F5344CB8AC3E}">
        <p14:creationId xmlns:p14="http://schemas.microsoft.com/office/powerpoint/2010/main" val="1598775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 voortgezet onderwijs</a:t>
            </a:r>
            <a:endParaRPr lang="nl-NL" dirty="0"/>
          </a:p>
        </p:txBody>
      </p:sp>
      <p:pic>
        <p:nvPicPr>
          <p:cNvPr id="4" name="Tijdelijke aanduiding voor inhoud 3"/>
          <p:cNvPicPr>
            <a:picLocks noGrp="1" noChangeAspect="1"/>
          </p:cNvPicPr>
          <p:nvPr>
            <p:ph idx="1"/>
          </p:nvPr>
        </p:nvPicPr>
        <p:blipFill rotWithShape="1">
          <a:blip r:embed="rId2"/>
          <a:srcRect l="26224" t="13440" r="27206" b="29468"/>
          <a:stretch/>
        </p:blipFill>
        <p:spPr>
          <a:xfrm>
            <a:off x="1349828" y="1341122"/>
            <a:ext cx="7675017" cy="5292760"/>
          </a:xfrm>
          <a:prstGeom prst="rect">
            <a:avLst/>
          </a:prstGeom>
        </p:spPr>
      </p:pic>
    </p:spTree>
    <p:extLst>
      <p:ext uri="{BB962C8B-B14F-4D97-AF65-F5344CB8AC3E}">
        <p14:creationId xmlns:p14="http://schemas.microsoft.com/office/powerpoint/2010/main" val="62966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6009" t="12150" r="27477" b="6573"/>
          <a:stretch/>
        </p:blipFill>
        <p:spPr>
          <a:xfrm>
            <a:off x="1271452" y="87086"/>
            <a:ext cx="6862354" cy="6745048"/>
          </a:xfrm>
          <a:prstGeom prst="rect">
            <a:avLst/>
          </a:prstGeom>
        </p:spPr>
      </p:pic>
    </p:spTree>
    <p:extLst>
      <p:ext uri="{BB962C8B-B14F-4D97-AF65-F5344CB8AC3E}">
        <p14:creationId xmlns:p14="http://schemas.microsoft.com/office/powerpoint/2010/main" val="194176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Waardoor kom je thuis te zitten? </a:t>
            </a:r>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Complexe </a:t>
            </a:r>
            <a:r>
              <a:rPr lang="nl-NL" dirty="0"/>
              <a:t>problematiek op individueel, gezins- en </a:t>
            </a:r>
            <a:r>
              <a:rPr lang="nl-NL" dirty="0" smtClean="0"/>
              <a:t>schoolniveau:</a:t>
            </a:r>
            <a:endParaRPr lang="nl-NL" dirty="0"/>
          </a:p>
          <a:p>
            <a:r>
              <a:rPr lang="nl-NL" dirty="0" smtClean="0"/>
              <a:t>psychische problematiek </a:t>
            </a:r>
          </a:p>
          <a:p>
            <a:r>
              <a:rPr lang="nl-NL" dirty="0" smtClean="0"/>
              <a:t>gedragsproblematiek</a:t>
            </a:r>
          </a:p>
          <a:p>
            <a:r>
              <a:rPr lang="nl-NL" dirty="0" smtClean="0"/>
              <a:t>wachten </a:t>
            </a:r>
            <a:r>
              <a:rPr lang="nl-NL" dirty="0"/>
              <a:t>op </a:t>
            </a:r>
            <a:r>
              <a:rPr lang="nl-NL" dirty="0" smtClean="0"/>
              <a:t>opvang</a:t>
            </a:r>
          </a:p>
          <a:p>
            <a:r>
              <a:rPr lang="nl-NL" dirty="0" smtClean="0"/>
              <a:t>bureaucratie </a:t>
            </a:r>
          </a:p>
          <a:p>
            <a:r>
              <a:rPr lang="nl-NL" dirty="0" smtClean="0"/>
              <a:t>thuisproblematiek</a:t>
            </a:r>
          </a:p>
          <a:p>
            <a:endParaRPr lang="nl-NL" dirty="0"/>
          </a:p>
          <a:p>
            <a:pPr marL="0" indent="0">
              <a:buNone/>
            </a:pPr>
            <a:r>
              <a:rPr lang="nl-NL" dirty="0" smtClean="0"/>
              <a:t>Gemiddeld </a:t>
            </a:r>
            <a:r>
              <a:rPr lang="nl-NL" dirty="0"/>
              <a:t>zijn er drie problemen per </a:t>
            </a:r>
            <a:r>
              <a:rPr lang="nl-NL" dirty="0" smtClean="0"/>
              <a:t>thuiszitter</a:t>
            </a:r>
            <a:r>
              <a:rPr lang="nl-NL" dirty="0"/>
              <a:t>!</a:t>
            </a:r>
            <a:endParaRPr lang="nl-NL" dirty="0" smtClean="0"/>
          </a:p>
          <a:p>
            <a:pPr marL="0" indent="0">
              <a:buNone/>
            </a:pPr>
            <a:endParaRPr lang="nl-NL" dirty="0" smtClean="0"/>
          </a:p>
          <a:p>
            <a:pPr marL="0" indent="0">
              <a:buNone/>
            </a:pPr>
            <a:r>
              <a:rPr lang="nl-NL" dirty="0" smtClean="0"/>
              <a:t>Verder </a:t>
            </a:r>
            <a:r>
              <a:rPr lang="nl-NL" dirty="0"/>
              <a:t>blijkt dat thuiszittende leerlingen vaak op meer basisscholen of op meer scholen voor voortgezet onderwijs ingeschreven hebben gestaan, wat er op zou kunnen wijzen dat er in het onderwijs van deze leerlingen al gedurende een langere periode fricties waren rond de leerling of het gezin</a:t>
            </a:r>
          </a:p>
        </p:txBody>
      </p:sp>
    </p:spTree>
    <p:extLst>
      <p:ext uri="{BB962C8B-B14F-4D97-AF65-F5344CB8AC3E}">
        <p14:creationId xmlns:p14="http://schemas.microsoft.com/office/powerpoint/2010/main" val="1954307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helpt? </a:t>
            </a:r>
            <a:endParaRPr lang="nl-NL" dirty="0"/>
          </a:p>
        </p:txBody>
      </p:sp>
      <p:sp>
        <p:nvSpPr>
          <p:cNvPr id="3" name="Tijdelijke aanduiding voor inhoud 2"/>
          <p:cNvSpPr>
            <a:spLocks noGrp="1"/>
          </p:cNvSpPr>
          <p:nvPr>
            <p:ph idx="1"/>
          </p:nvPr>
        </p:nvSpPr>
        <p:spPr>
          <a:xfrm>
            <a:off x="677334" y="2734235"/>
            <a:ext cx="8596668" cy="3953436"/>
          </a:xfrm>
        </p:spPr>
        <p:txBody>
          <a:bodyPr/>
          <a:lstStyle/>
          <a:p>
            <a:r>
              <a:rPr lang="nl-NL" dirty="0" smtClean="0"/>
              <a:t>Wet passend onderwijs zou moeten voorzien in terugloop thuiszitters (OCW)</a:t>
            </a:r>
          </a:p>
          <a:p>
            <a:r>
              <a:rPr lang="nl-NL" dirty="0" smtClean="0"/>
              <a:t>Goede registratie: Verzuim melden bij leerplichtambtenaar</a:t>
            </a:r>
          </a:p>
          <a:p>
            <a:r>
              <a:rPr lang="nl-NL" dirty="0" smtClean="0"/>
              <a:t>Zorgvuldige dossiervorming </a:t>
            </a:r>
            <a:r>
              <a:rPr lang="nl-NL" dirty="0" smtClean="0">
                <a:sym typeface="Wingdings" panose="05000000000000000000" pitchFamily="2" charset="2"/>
              </a:rPr>
              <a:t> goede probleemanalyse</a:t>
            </a:r>
          </a:p>
          <a:p>
            <a:r>
              <a:rPr lang="nl-NL" dirty="0" smtClean="0">
                <a:sym typeface="Wingdings" panose="05000000000000000000" pitchFamily="2" charset="2"/>
              </a:rPr>
              <a:t>Samenwerking: ZAT (Zorg Advies Team) vergadert op school met mensen uit verschillende organisaties over problemen (schoolarts, IB-er, leerkracht, SMW-er, orthopedagoog, wijkagent…)</a:t>
            </a:r>
          </a:p>
          <a:p>
            <a:r>
              <a:rPr lang="nl-NL" dirty="0">
                <a:sym typeface="Wingdings" panose="05000000000000000000" pitchFamily="2" charset="2"/>
              </a:rPr>
              <a:t>Preventief: begeleiding en ondersteuning bij dreiging van thuis komen te zitten (misschien even op andere basisschool, hulp op eigen school voor leerkrachten/kind…)</a:t>
            </a:r>
          </a:p>
          <a:p>
            <a:pPr marL="0" indent="0">
              <a:buNone/>
            </a:pPr>
            <a:r>
              <a:rPr lang="nl-NL" dirty="0" smtClean="0">
                <a:sym typeface="Wingdings" panose="05000000000000000000" pitchFamily="2" charset="2"/>
              </a:rPr>
              <a:t> Veel projecten om kinderen preventief (vooraf) en curatief (tijdens/achteraf) te begeleiden om weer naar een school te gaan/komen</a:t>
            </a:r>
          </a:p>
          <a:p>
            <a:endParaRPr lang="nl-NL" dirty="0" smtClean="0"/>
          </a:p>
          <a:p>
            <a:endParaRPr lang="nl-NL" dirty="0" smtClean="0"/>
          </a:p>
          <a:p>
            <a:endParaRPr lang="nl-NL" dirty="0" smtClean="0"/>
          </a:p>
          <a:p>
            <a:endParaRPr lang="nl-NL" dirty="0"/>
          </a:p>
        </p:txBody>
      </p:sp>
      <p:pic>
        <p:nvPicPr>
          <p:cNvPr id="3074" name="Picture 2" descr="Training 'Wat kinderen ons vertellen' · Advies Centrum Thuiszi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211" y="77457"/>
            <a:ext cx="6046539" cy="172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9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a:t>
            </a:r>
            <a:r>
              <a:rPr lang="nl-NL" dirty="0" smtClean="0"/>
              <a:t>8</a:t>
            </a:r>
            <a:endParaRPr lang="nl-NL" dirty="0"/>
          </a:p>
        </p:txBody>
      </p:sp>
      <p:sp>
        <p:nvSpPr>
          <p:cNvPr id="3" name="Tijdelijke aanduiding voor inhoud 2"/>
          <p:cNvSpPr>
            <a:spLocks noGrp="1"/>
          </p:cNvSpPr>
          <p:nvPr>
            <p:ph idx="1"/>
          </p:nvPr>
        </p:nvSpPr>
        <p:spPr>
          <a:xfrm>
            <a:off x="786750" y="2160589"/>
            <a:ext cx="8596668" cy="3880773"/>
          </a:xfrm>
        </p:spPr>
        <p:txBody>
          <a:bodyPr vert="horz" lIns="68598" tIns="34299" rIns="68598" bIns="34299" rtlCol="0" anchor="t">
            <a:normAutofit lnSpcReduction="10000"/>
          </a:bodyPr>
          <a:lstStyle/>
          <a:p>
            <a:pPr marL="0" indent="0">
              <a:buNone/>
            </a:pPr>
            <a:r>
              <a:rPr lang="nl-NL" strike="sngStrike" dirty="0" smtClean="0"/>
              <a:t>8.1. Leerproblemen</a:t>
            </a:r>
            <a:endParaRPr lang="en-US" strike="sngStrike" dirty="0"/>
          </a:p>
          <a:p>
            <a:pPr marL="0" indent="0">
              <a:buNone/>
            </a:pPr>
            <a:r>
              <a:rPr lang="en-US" strike="sngStrike" dirty="0" smtClean="0">
                <a:ea typeface="+mn-lt"/>
                <a:cs typeface="+mn-lt"/>
                <a:sym typeface="Wingdings" panose="05000000000000000000" pitchFamily="2" charset="2"/>
              </a:rPr>
              <a:t>8.2. Gastles </a:t>
            </a:r>
            <a:r>
              <a:rPr lang="en-US" strike="sngStrike" dirty="0" err="1" smtClean="0">
                <a:ea typeface="+mn-lt"/>
                <a:cs typeface="+mn-lt"/>
                <a:sym typeface="Wingdings" panose="05000000000000000000" pitchFamily="2" charset="2"/>
              </a:rPr>
              <a:t>samenwerkingsverband</a:t>
            </a:r>
            <a:endParaRPr lang="en-US" strike="sngStrike" dirty="0" smtClean="0">
              <a:ea typeface="+mn-lt"/>
              <a:cs typeface="+mn-lt"/>
              <a:sym typeface="Wingdings" panose="05000000000000000000" pitchFamily="2" charset="2"/>
            </a:endParaRPr>
          </a:p>
          <a:p>
            <a:pPr marL="0" indent="0">
              <a:buNone/>
            </a:pPr>
            <a:r>
              <a:rPr lang="nl-NL" strike="sngStrike" dirty="0" smtClean="0">
                <a:ea typeface="+mn-lt"/>
                <a:cs typeface="+mn-lt"/>
                <a:sym typeface="Wingdings" panose="05000000000000000000" pitchFamily="2" charset="2"/>
              </a:rPr>
              <a:t>8.3. </a:t>
            </a:r>
            <a:r>
              <a:rPr lang="en-US" strike="sngStrike" dirty="0" err="1" smtClean="0">
                <a:ea typeface="+mn-lt"/>
                <a:cs typeface="+mn-lt"/>
              </a:rPr>
              <a:t>Sociale</a:t>
            </a:r>
            <a:r>
              <a:rPr lang="en-US" strike="sngStrike" dirty="0">
                <a:ea typeface="+mn-lt"/>
                <a:cs typeface="+mn-lt"/>
              </a:rPr>
              <a:t> </a:t>
            </a:r>
            <a:r>
              <a:rPr lang="en-US" strike="sngStrike" dirty="0" err="1">
                <a:ea typeface="+mn-lt"/>
                <a:cs typeface="+mn-lt"/>
              </a:rPr>
              <a:t>vaardigheden</a:t>
            </a:r>
            <a:r>
              <a:rPr lang="en-US" strike="sngStrike" dirty="0">
                <a:ea typeface="+mn-lt"/>
                <a:cs typeface="+mn-lt"/>
              </a:rPr>
              <a:t> en </a:t>
            </a:r>
            <a:r>
              <a:rPr lang="en-US" strike="sngStrike" dirty="0" err="1" smtClean="0">
                <a:ea typeface="+mn-lt"/>
                <a:cs typeface="+mn-lt"/>
              </a:rPr>
              <a:t>emoties</a:t>
            </a:r>
            <a:endParaRPr lang="en-US" strike="sngStrike" dirty="0">
              <a:ea typeface="+mn-lt"/>
              <a:cs typeface="+mn-lt"/>
            </a:endParaRPr>
          </a:p>
          <a:p>
            <a:pPr marL="0" indent="0">
              <a:buNone/>
            </a:pPr>
            <a:r>
              <a:rPr lang="en-US" dirty="0" smtClean="0">
                <a:ea typeface="+mn-lt"/>
                <a:cs typeface="+mn-lt"/>
              </a:rPr>
              <a:t>8.4. </a:t>
            </a:r>
            <a:r>
              <a:rPr lang="en-US" dirty="0" err="1">
                <a:ea typeface="+mn-lt"/>
                <a:cs typeface="+mn-lt"/>
              </a:rPr>
              <a:t>Thuiszitters</a:t>
            </a:r>
            <a:r>
              <a:rPr lang="en-US" dirty="0">
                <a:ea typeface="+mn-lt"/>
                <a:cs typeface="+mn-lt"/>
              </a:rPr>
              <a:t> </a:t>
            </a:r>
          </a:p>
          <a:p>
            <a:pPr marL="0" indent="0">
              <a:buNone/>
            </a:pPr>
            <a:r>
              <a:rPr lang="en-US" dirty="0" smtClean="0">
                <a:ea typeface="+mn-lt"/>
                <a:cs typeface="+mn-lt"/>
              </a:rPr>
              <a:t>8.5. </a:t>
            </a:r>
            <a:r>
              <a:rPr lang="en-US" dirty="0" err="1" smtClean="0">
                <a:ea typeface="+mn-lt"/>
                <a:cs typeface="+mn-lt"/>
              </a:rPr>
              <a:t>Speciaal</a:t>
            </a:r>
            <a:r>
              <a:rPr lang="en-US" dirty="0" smtClean="0">
                <a:ea typeface="+mn-lt"/>
                <a:cs typeface="+mn-lt"/>
              </a:rPr>
              <a:t> (basis)-</a:t>
            </a:r>
            <a:r>
              <a:rPr lang="en-US" dirty="0" err="1" smtClean="0">
                <a:ea typeface="+mn-lt"/>
                <a:cs typeface="+mn-lt"/>
              </a:rPr>
              <a:t>onderwijs</a:t>
            </a:r>
            <a:r>
              <a:rPr lang="en-US" dirty="0" smtClean="0">
                <a:ea typeface="+mn-lt"/>
                <a:cs typeface="+mn-lt"/>
              </a:rPr>
              <a:t> (SBO/SO/VSO)</a:t>
            </a:r>
          </a:p>
          <a:p>
            <a:pPr marL="0" indent="0">
              <a:buNone/>
            </a:pPr>
            <a:r>
              <a:rPr lang="en-US" dirty="0" smtClean="0">
                <a:ea typeface="+mn-lt"/>
                <a:cs typeface="+mn-lt"/>
              </a:rPr>
              <a:t>8.6. </a:t>
            </a:r>
            <a:r>
              <a:rPr lang="en-US" dirty="0">
                <a:ea typeface="+mn-lt"/>
                <a:cs typeface="+mn-lt"/>
              </a:rPr>
              <a:t>Workshop 1 (Assia)</a:t>
            </a:r>
          </a:p>
          <a:p>
            <a:pPr marL="0" indent="0">
              <a:buNone/>
            </a:pPr>
            <a:r>
              <a:rPr lang="en-US" dirty="0">
                <a:ea typeface="+mn-lt"/>
                <a:cs typeface="+mn-lt"/>
              </a:rPr>
              <a:t>8.7. Workshop 2 (Thirza/Celine</a:t>
            </a:r>
          </a:p>
          <a:p>
            <a:pPr marL="0" indent="0">
              <a:buNone/>
            </a:pPr>
            <a:r>
              <a:rPr lang="en-US" dirty="0" smtClean="0">
                <a:ea typeface="+mn-lt"/>
                <a:cs typeface="+mn-lt"/>
              </a:rPr>
              <a:t>8.8. </a:t>
            </a:r>
            <a:r>
              <a:rPr lang="en-US" dirty="0" err="1" smtClean="0">
                <a:ea typeface="+mn-lt"/>
                <a:cs typeface="+mn-lt"/>
              </a:rPr>
              <a:t>Werken</a:t>
            </a:r>
            <a:r>
              <a:rPr lang="en-US" dirty="0" smtClean="0">
                <a:ea typeface="+mn-lt"/>
                <a:cs typeface="+mn-lt"/>
              </a:rPr>
              <a:t> aan het </a:t>
            </a:r>
            <a:r>
              <a:rPr lang="en-US" dirty="0" err="1" smtClean="0">
                <a:ea typeface="+mn-lt"/>
                <a:cs typeface="+mn-lt"/>
              </a:rPr>
              <a:t>werkstuk</a:t>
            </a:r>
            <a:endParaRPr lang="en-US" dirty="0" smtClean="0">
              <a:ea typeface="+mn-lt"/>
              <a:cs typeface="+mn-lt"/>
            </a:endParaRPr>
          </a:p>
          <a:p>
            <a:pPr marL="0" indent="0">
              <a:buNone/>
            </a:pPr>
            <a:r>
              <a:rPr lang="en-US" dirty="0" smtClean="0">
                <a:ea typeface="+mn-lt"/>
                <a:cs typeface="+mn-lt"/>
              </a:rPr>
              <a:t>8.9. </a:t>
            </a:r>
            <a:r>
              <a:rPr lang="en-US" dirty="0" err="1" smtClean="0">
                <a:ea typeface="+mn-lt"/>
                <a:cs typeface="+mn-lt"/>
              </a:rPr>
              <a:t>Werken</a:t>
            </a:r>
            <a:r>
              <a:rPr lang="en-US" dirty="0" smtClean="0">
                <a:ea typeface="+mn-lt"/>
                <a:cs typeface="+mn-lt"/>
              </a:rPr>
              <a:t> aan het </a:t>
            </a:r>
            <a:r>
              <a:rPr lang="en-US" dirty="0" err="1" smtClean="0">
                <a:ea typeface="+mn-lt"/>
                <a:cs typeface="+mn-lt"/>
              </a:rPr>
              <a:t>werkstuk</a:t>
            </a:r>
            <a:endParaRPr lang="en-US" dirty="0" smtClean="0">
              <a:ea typeface="+mn-lt"/>
              <a:cs typeface="+mn-lt"/>
            </a:endParaRPr>
          </a:p>
          <a:p>
            <a:pPr marL="0" indent="0">
              <a:buNone/>
            </a:pPr>
            <a:r>
              <a:rPr lang="en-US" dirty="0" smtClean="0">
                <a:ea typeface="+mn-lt"/>
                <a:cs typeface="+mn-lt"/>
              </a:rPr>
              <a:t>8.10. </a:t>
            </a:r>
            <a:r>
              <a:rPr lang="en-US" dirty="0" err="1">
                <a:ea typeface="+mn-lt"/>
                <a:cs typeface="+mn-lt"/>
              </a:rPr>
              <a:t>V</a:t>
            </a:r>
            <a:r>
              <a:rPr lang="en-US" dirty="0" err="1" smtClean="0">
                <a:ea typeface="+mn-lt"/>
                <a:cs typeface="+mn-lt"/>
              </a:rPr>
              <a:t>oortgangsweek</a:t>
            </a:r>
            <a:endParaRPr lang="en-US" dirty="0" smtClean="0">
              <a:ea typeface="+mn-lt"/>
              <a:cs typeface="+mn-lt"/>
            </a:endParaRPr>
          </a:p>
          <a:p>
            <a:pPr marL="342991" indent="-342991">
              <a:buAutoNum type="arabicPeriod"/>
            </a:pPr>
            <a:endParaRPr lang="nl-NL" dirty="0" err="1">
              <a:ea typeface="+mn-lt"/>
              <a:cs typeface="+mn-lt"/>
            </a:endParaRPr>
          </a:p>
          <a:p>
            <a:pPr marL="167685" indent="-167685"/>
            <a:endParaRPr lang="nl-NL" dirty="0"/>
          </a:p>
        </p:txBody>
      </p:sp>
    </p:spTree>
    <p:extLst>
      <p:ext uri="{BB962C8B-B14F-4D97-AF65-F5344CB8AC3E}">
        <p14:creationId xmlns:p14="http://schemas.microsoft.com/office/powerpoint/2010/main" val="42127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Mentimeter</a:t>
            </a:r>
            <a:endParaRPr lang="nl-NL" dirty="0"/>
          </a:p>
        </p:txBody>
      </p:sp>
      <p:sp>
        <p:nvSpPr>
          <p:cNvPr id="3" name="Tijdelijke aanduiding voor inhoud 2"/>
          <p:cNvSpPr>
            <a:spLocks noGrp="1"/>
          </p:cNvSpPr>
          <p:nvPr>
            <p:ph idx="1"/>
          </p:nvPr>
        </p:nvSpPr>
        <p:spPr/>
        <p:txBody>
          <a:bodyPr/>
          <a:lstStyle/>
          <a:p>
            <a:r>
              <a:rPr lang="nl-NL" dirty="0" smtClean="0"/>
              <a:t>Beantwoord de volgende vragen: </a:t>
            </a:r>
          </a:p>
          <a:p>
            <a:pPr lvl="1"/>
            <a:r>
              <a:rPr lang="nl-NL" dirty="0" smtClean="0"/>
              <a:t>Ik ken een thuiszitter/thuiszitters</a:t>
            </a:r>
          </a:p>
          <a:p>
            <a:pPr lvl="1"/>
            <a:r>
              <a:rPr lang="nl-NL" dirty="0" smtClean="0"/>
              <a:t>Mijn </a:t>
            </a:r>
            <a:r>
              <a:rPr lang="nl-NL" dirty="0" err="1" smtClean="0"/>
              <a:t>bpv</a:t>
            </a:r>
            <a:r>
              <a:rPr lang="nl-NL" dirty="0" smtClean="0"/>
              <a:t>-klas heeft een thuiszitter</a:t>
            </a:r>
          </a:p>
          <a:p>
            <a:pPr lvl="1"/>
            <a:r>
              <a:rPr lang="nl-NL" dirty="0"/>
              <a:t>Mijn </a:t>
            </a:r>
            <a:r>
              <a:rPr lang="nl-NL" dirty="0" err="1"/>
              <a:t>bpv</a:t>
            </a:r>
            <a:r>
              <a:rPr lang="nl-NL" dirty="0"/>
              <a:t>-school doet goed aan </a:t>
            </a:r>
            <a:r>
              <a:rPr lang="nl-NL" dirty="0" err="1"/>
              <a:t>adminstratie</a:t>
            </a:r>
            <a:r>
              <a:rPr lang="nl-NL" dirty="0"/>
              <a:t> over verzuim, ziekte e.d</a:t>
            </a:r>
            <a:r>
              <a:rPr lang="nl-NL" dirty="0" smtClean="0"/>
              <a:t>.</a:t>
            </a:r>
          </a:p>
          <a:p>
            <a:pPr lvl="1"/>
            <a:r>
              <a:rPr lang="nl-NL" dirty="0"/>
              <a:t>Een Zorg Advies Team is aanwezig op mijn </a:t>
            </a:r>
            <a:r>
              <a:rPr lang="nl-NL" dirty="0" err="1"/>
              <a:t>bpv</a:t>
            </a:r>
            <a:endParaRPr lang="nl-NL" dirty="0" smtClean="0"/>
          </a:p>
          <a:p>
            <a:endParaRPr lang="nl-NL" dirty="0"/>
          </a:p>
          <a:p>
            <a:pPr marL="0" indent="0">
              <a:buNone/>
            </a:pPr>
            <a:r>
              <a:rPr lang="nl-NL" dirty="0" smtClean="0"/>
              <a:t>Ga naar menti.com en vul de volgende code in 58 07 65 </a:t>
            </a:r>
            <a:endParaRPr lang="nl-NL" dirty="0"/>
          </a:p>
        </p:txBody>
      </p:sp>
    </p:spTree>
    <p:extLst>
      <p:ext uri="{BB962C8B-B14F-4D97-AF65-F5344CB8AC3E}">
        <p14:creationId xmlns:p14="http://schemas.microsoft.com/office/powerpoint/2010/main" val="1890814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Mentimeter</a:t>
            </a:r>
            <a:endParaRPr lang="nl-NL" dirty="0"/>
          </a:p>
        </p:txBody>
      </p:sp>
      <p:sp>
        <p:nvSpPr>
          <p:cNvPr id="3" name="Tijdelijke aanduiding voor inhoud 2"/>
          <p:cNvSpPr>
            <a:spLocks noGrp="1"/>
          </p:cNvSpPr>
          <p:nvPr>
            <p:ph idx="1"/>
          </p:nvPr>
        </p:nvSpPr>
        <p:spPr/>
        <p:txBody>
          <a:bodyPr/>
          <a:lstStyle/>
          <a:p>
            <a:r>
              <a:rPr lang="nl-NL" dirty="0" smtClean="0"/>
              <a:t>Ik heb nog de volgende vragen of opmerkingen… </a:t>
            </a:r>
          </a:p>
          <a:p>
            <a:endParaRPr lang="nl-NL" dirty="0"/>
          </a:p>
          <a:p>
            <a:r>
              <a:rPr lang="nl-NL" dirty="0" smtClean="0"/>
              <a:t>Stel je vragen of opmerkingen in de </a:t>
            </a:r>
            <a:r>
              <a:rPr lang="nl-NL" dirty="0" err="1" smtClean="0"/>
              <a:t>vergaderchat</a:t>
            </a:r>
            <a:r>
              <a:rPr lang="nl-NL" dirty="0" smtClean="0"/>
              <a:t>!</a:t>
            </a:r>
            <a:endParaRPr lang="nl-NL" dirty="0"/>
          </a:p>
          <a:p>
            <a:endParaRPr lang="nl-NL" dirty="0" smtClean="0"/>
          </a:p>
          <a:p>
            <a:pPr marL="0" indent="0">
              <a:buNone/>
            </a:pPr>
            <a:r>
              <a:rPr lang="nl-NL" dirty="0" smtClean="0"/>
              <a:t>Hierna: nog even kijken naar het programma en aan de slag met een opdracht</a:t>
            </a:r>
            <a:endParaRPr lang="nl-NL" dirty="0"/>
          </a:p>
        </p:txBody>
      </p:sp>
    </p:spTree>
    <p:extLst>
      <p:ext uri="{BB962C8B-B14F-4D97-AF65-F5344CB8AC3E}">
        <p14:creationId xmlns:p14="http://schemas.microsoft.com/office/powerpoint/2010/main" val="1557817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a:t>
            </a:r>
            <a:r>
              <a:rPr lang="nl-NL" dirty="0" smtClean="0"/>
              <a:t>8</a:t>
            </a:r>
            <a:endParaRPr lang="nl-NL" dirty="0"/>
          </a:p>
        </p:txBody>
      </p:sp>
      <p:sp>
        <p:nvSpPr>
          <p:cNvPr id="3" name="Tijdelijke aanduiding voor inhoud 2"/>
          <p:cNvSpPr>
            <a:spLocks noGrp="1"/>
          </p:cNvSpPr>
          <p:nvPr>
            <p:ph idx="1"/>
          </p:nvPr>
        </p:nvSpPr>
        <p:spPr/>
        <p:txBody>
          <a:bodyPr vert="horz" lIns="68598" tIns="34299" rIns="68598" bIns="34299" rtlCol="0" anchor="t">
            <a:normAutofit lnSpcReduction="10000"/>
          </a:bodyPr>
          <a:lstStyle/>
          <a:p>
            <a:pPr marL="0" indent="0">
              <a:buNone/>
            </a:pPr>
            <a:r>
              <a:rPr lang="nl-NL" strike="sngStrike" dirty="0" smtClean="0"/>
              <a:t>8.1. Leerproblemen</a:t>
            </a:r>
            <a:endParaRPr lang="en-US" strike="sngStrike" dirty="0"/>
          </a:p>
          <a:p>
            <a:pPr marL="0" indent="0">
              <a:buNone/>
            </a:pPr>
            <a:r>
              <a:rPr lang="en-US" strike="sngStrike" dirty="0" smtClean="0">
                <a:ea typeface="+mn-lt"/>
                <a:cs typeface="+mn-lt"/>
                <a:sym typeface="Wingdings" panose="05000000000000000000" pitchFamily="2" charset="2"/>
              </a:rPr>
              <a:t>8.2. Gastles </a:t>
            </a:r>
            <a:r>
              <a:rPr lang="en-US" strike="sngStrike" dirty="0" err="1" smtClean="0">
                <a:ea typeface="+mn-lt"/>
                <a:cs typeface="+mn-lt"/>
                <a:sym typeface="Wingdings" panose="05000000000000000000" pitchFamily="2" charset="2"/>
              </a:rPr>
              <a:t>samenwerkingsverband</a:t>
            </a:r>
            <a:endParaRPr lang="en-US" strike="sngStrike" dirty="0" smtClean="0">
              <a:ea typeface="+mn-lt"/>
              <a:cs typeface="+mn-lt"/>
              <a:sym typeface="Wingdings" panose="05000000000000000000" pitchFamily="2" charset="2"/>
            </a:endParaRPr>
          </a:p>
          <a:p>
            <a:pPr marL="0" indent="0">
              <a:buNone/>
            </a:pPr>
            <a:r>
              <a:rPr lang="nl-NL" strike="sngStrike" dirty="0" smtClean="0">
                <a:ea typeface="+mn-lt"/>
                <a:cs typeface="+mn-lt"/>
                <a:sym typeface="Wingdings" panose="05000000000000000000" pitchFamily="2" charset="2"/>
              </a:rPr>
              <a:t>8.3. </a:t>
            </a:r>
            <a:r>
              <a:rPr lang="en-US" strike="sngStrike" dirty="0" err="1" smtClean="0">
                <a:ea typeface="+mn-lt"/>
                <a:cs typeface="+mn-lt"/>
              </a:rPr>
              <a:t>Sociale</a:t>
            </a:r>
            <a:r>
              <a:rPr lang="en-US" strike="sngStrike" dirty="0">
                <a:ea typeface="+mn-lt"/>
                <a:cs typeface="+mn-lt"/>
              </a:rPr>
              <a:t> </a:t>
            </a:r>
            <a:r>
              <a:rPr lang="en-US" strike="sngStrike" dirty="0" err="1">
                <a:ea typeface="+mn-lt"/>
                <a:cs typeface="+mn-lt"/>
              </a:rPr>
              <a:t>vaardigheden</a:t>
            </a:r>
            <a:r>
              <a:rPr lang="en-US" strike="sngStrike" dirty="0">
                <a:ea typeface="+mn-lt"/>
                <a:cs typeface="+mn-lt"/>
              </a:rPr>
              <a:t> en </a:t>
            </a:r>
            <a:r>
              <a:rPr lang="en-US" strike="sngStrike" dirty="0" err="1" smtClean="0">
                <a:ea typeface="+mn-lt"/>
                <a:cs typeface="+mn-lt"/>
              </a:rPr>
              <a:t>emoties</a:t>
            </a:r>
            <a:endParaRPr lang="en-US" strike="sngStrike" dirty="0">
              <a:ea typeface="+mn-lt"/>
              <a:cs typeface="+mn-lt"/>
            </a:endParaRPr>
          </a:p>
          <a:p>
            <a:pPr marL="0" indent="0">
              <a:buNone/>
            </a:pPr>
            <a:r>
              <a:rPr lang="en-US" dirty="0" smtClean="0">
                <a:ea typeface="+mn-lt"/>
                <a:cs typeface="+mn-lt"/>
              </a:rPr>
              <a:t>8.4. </a:t>
            </a:r>
            <a:r>
              <a:rPr lang="en-US" dirty="0" err="1">
                <a:ea typeface="+mn-lt"/>
                <a:cs typeface="+mn-lt"/>
              </a:rPr>
              <a:t>Thuiszitters</a:t>
            </a:r>
            <a:r>
              <a:rPr lang="en-US" dirty="0">
                <a:ea typeface="+mn-lt"/>
                <a:cs typeface="+mn-lt"/>
              </a:rPr>
              <a:t> </a:t>
            </a:r>
          </a:p>
          <a:p>
            <a:pPr marL="0" indent="0">
              <a:buNone/>
            </a:pPr>
            <a:r>
              <a:rPr lang="en-US" dirty="0" smtClean="0">
                <a:ea typeface="+mn-lt"/>
                <a:cs typeface="+mn-lt"/>
              </a:rPr>
              <a:t>8.5. </a:t>
            </a:r>
            <a:r>
              <a:rPr lang="en-US" dirty="0" err="1" smtClean="0">
                <a:ea typeface="+mn-lt"/>
                <a:cs typeface="+mn-lt"/>
              </a:rPr>
              <a:t>Speciaal</a:t>
            </a:r>
            <a:r>
              <a:rPr lang="en-US" dirty="0" smtClean="0">
                <a:ea typeface="+mn-lt"/>
                <a:cs typeface="+mn-lt"/>
              </a:rPr>
              <a:t> (basis)-</a:t>
            </a:r>
            <a:r>
              <a:rPr lang="en-US" dirty="0" err="1" smtClean="0">
                <a:ea typeface="+mn-lt"/>
                <a:cs typeface="+mn-lt"/>
              </a:rPr>
              <a:t>onderwijs</a:t>
            </a:r>
            <a:r>
              <a:rPr lang="en-US" dirty="0" smtClean="0">
                <a:ea typeface="+mn-lt"/>
                <a:cs typeface="+mn-lt"/>
              </a:rPr>
              <a:t> (SBO/SO/VSO)</a:t>
            </a:r>
          </a:p>
          <a:p>
            <a:pPr marL="0" indent="0">
              <a:buNone/>
            </a:pPr>
            <a:r>
              <a:rPr lang="en-US" dirty="0" smtClean="0">
                <a:ea typeface="+mn-lt"/>
                <a:cs typeface="+mn-lt"/>
              </a:rPr>
              <a:t>8.6. </a:t>
            </a:r>
            <a:r>
              <a:rPr lang="en-US" dirty="0">
                <a:ea typeface="+mn-lt"/>
                <a:cs typeface="+mn-lt"/>
              </a:rPr>
              <a:t>Workshop 1 (Assia)</a:t>
            </a:r>
          </a:p>
          <a:p>
            <a:pPr marL="0" indent="0">
              <a:buNone/>
            </a:pPr>
            <a:r>
              <a:rPr lang="en-US" dirty="0">
                <a:ea typeface="+mn-lt"/>
                <a:cs typeface="+mn-lt"/>
              </a:rPr>
              <a:t>8.7. Workshop 2 </a:t>
            </a:r>
            <a:r>
              <a:rPr lang="en-US">
                <a:ea typeface="+mn-lt"/>
                <a:cs typeface="+mn-lt"/>
              </a:rPr>
              <a:t>(</a:t>
            </a:r>
            <a:r>
              <a:rPr lang="en-US" smtClean="0">
                <a:ea typeface="+mn-lt"/>
                <a:cs typeface="+mn-lt"/>
              </a:rPr>
              <a:t>Thirza/Celine)</a:t>
            </a:r>
            <a:endParaRPr lang="en-US" dirty="0">
              <a:ea typeface="+mn-lt"/>
              <a:cs typeface="+mn-lt"/>
            </a:endParaRPr>
          </a:p>
          <a:p>
            <a:pPr marL="0" indent="0">
              <a:buNone/>
            </a:pPr>
            <a:r>
              <a:rPr lang="en-US" dirty="0" smtClean="0">
                <a:ea typeface="+mn-lt"/>
                <a:cs typeface="+mn-lt"/>
              </a:rPr>
              <a:t>8.8. </a:t>
            </a:r>
            <a:r>
              <a:rPr lang="en-US" dirty="0" err="1" smtClean="0">
                <a:ea typeface="+mn-lt"/>
                <a:cs typeface="+mn-lt"/>
              </a:rPr>
              <a:t>Werken</a:t>
            </a:r>
            <a:r>
              <a:rPr lang="en-US" dirty="0" smtClean="0">
                <a:ea typeface="+mn-lt"/>
                <a:cs typeface="+mn-lt"/>
              </a:rPr>
              <a:t> aan het </a:t>
            </a:r>
            <a:r>
              <a:rPr lang="en-US" dirty="0" err="1" smtClean="0">
                <a:ea typeface="+mn-lt"/>
                <a:cs typeface="+mn-lt"/>
              </a:rPr>
              <a:t>werkstuk</a:t>
            </a:r>
            <a:endParaRPr lang="en-US" dirty="0" smtClean="0">
              <a:ea typeface="+mn-lt"/>
              <a:cs typeface="+mn-lt"/>
            </a:endParaRPr>
          </a:p>
          <a:p>
            <a:pPr marL="0" indent="0">
              <a:buNone/>
            </a:pPr>
            <a:r>
              <a:rPr lang="en-US" dirty="0" smtClean="0">
                <a:ea typeface="+mn-lt"/>
                <a:cs typeface="+mn-lt"/>
              </a:rPr>
              <a:t>8.9. </a:t>
            </a:r>
            <a:r>
              <a:rPr lang="en-US" dirty="0" err="1" smtClean="0">
                <a:ea typeface="+mn-lt"/>
                <a:cs typeface="+mn-lt"/>
              </a:rPr>
              <a:t>Werken</a:t>
            </a:r>
            <a:r>
              <a:rPr lang="en-US" dirty="0" smtClean="0">
                <a:ea typeface="+mn-lt"/>
                <a:cs typeface="+mn-lt"/>
              </a:rPr>
              <a:t> aan het </a:t>
            </a:r>
            <a:r>
              <a:rPr lang="en-US" dirty="0" err="1" smtClean="0">
                <a:ea typeface="+mn-lt"/>
                <a:cs typeface="+mn-lt"/>
              </a:rPr>
              <a:t>werkstuk</a:t>
            </a:r>
            <a:endParaRPr lang="en-US" dirty="0" smtClean="0">
              <a:ea typeface="+mn-lt"/>
              <a:cs typeface="+mn-lt"/>
            </a:endParaRPr>
          </a:p>
          <a:p>
            <a:pPr marL="0" indent="0">
              <a:buNone/>
            </a:pPr>
            <a:r>
              <a:rPr lang="en-US" dirty="0" smtClean="0">
                <a:ea typeface="+mn-lt"/>
                <a:cs typeface="+mn-lt"/>
              </a:rPr>
              <a:t>8.10. </a:t>
            </a:r>
            <a:r>
              <a:rPr lang="en-US" dirty="0" err="1">
                <a:ea typeface="+mn-lt"/>
                <a:cs typeface="+mn-lt"/>
              </a:rPr>
              <a:t>V</a:t>
            </a:r>
            <a:r>
              <a:rPr lang="en-US" dirty="0" err="1" smtClean="0">
                <a:ea typeface="+mn-lt"/>
                <a:cs typeface="+mn-lt"/>
              </a:rPr>
              <a:t>oortgangsweek</a:t>
            </a:r>
            <a:endParaRPr lang="en-US" dirty="0" smtClean="0">
              <a:ea typeface="+mn-lt"/>
              <a:cs typeface="+mn-lt"/>
            </a:endParaRPr>
          </a:p>
          <a:p>
            <a:pPr marL="342991" indent="-342991">
              <a:buAutoNum type="arabicPeriod"/>
            </a:pPr>
            <a:endParaRPr lang="nl-NL" dirty="0" err="1">
              <a:ea typeface="+mn-lt"/>
              <a:cs typeface="+mn-lt"/>
            </a:endParaRPr>
          </a:p>
          <a:p>
            <a:pPr marL="167685" indent="-167685"/>
            <a:endParaRPr lang="nl-NL" dirty="0"/>
          </a:p>
        </p:txBody>
      </p:sp>
    </p:spTree>
    <p:extLst>
      <p:ext uri="{BB962C8B-B14F-4D97-AF65-F5344CB8AC3E}">
        <p14:creationId xmlns:p14="http://schemas.microsoft.com/office/powerpoint/2010/main" val="28846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Maak je keuze voor dit komende half uur</a:t>
            </a:r>
            <a:br>
              <a:rPr lang="nl-NL" dirty="0" smtClean="0"/>
            </a:br>
            <a:r>
              <a:rPr lang="nl-NL" sz="3200" dirty="0" smtClean="0">
                <a:solidFill>
                  <a:schemeClr val="tx1"/>
                </a:solidFill>
              </a:rPr>
              <a:t>Doel: beeldvorming over thuiszitters</a:t>
            </a:r>
            <a:endParaRPr lang="nl-NL" sz="3200" dirty="0">
              <a:solidFill>
                <a:schemeClr val="tx1"/>
              </a:solidFill>
            </a:endParaRPr>
          </a:p>
        </p:txBody>
      </p:sp>
      <p:sp>
        <p:nvSpPr>
          <p:cNvPr id="3" name="Tijdelijke aanduiding voor tekst 2"/>
          <p:cNvSpPr>
            <a:spLocks noGrp="1"/>
          </p:cNvSpPr>
          <p:nvPr>
            <p:ph type="body" idx="1"/>
          </p:nvPr>
        </p:nvSpPr>
        <p:spPr/>
        <p:txBody>
          <a:bodyPr/>
          <a:lstStyle/>
          <a:p>
            <a:r>
              <a:rPr lang="nl-NL" dirty="0" smtClean="0"/>
              <a:t>Casussen bespreken</a:t>
            </a:r>
            <a:endParaRPr lang="nl-NL" dirty="0"/>
          </a:p>
        </p:txBody>
      </p:sp>
      <p:sp>
        <p:nvSpPr>
          <p:cNvPr id="4" name="Tijdelijke aanduiding voor inhoud 3"/>
          <p:cNvSpPr>
            <a:spLocks noGrp="1"/>
          </p:cNvSpPr>
          <p:nvPr>
            <p:ph sz="half" idx="2"/>
          </p:nvPr>
        </p:nvSpPr>
        <p:spPr/>
        <p:txBody>
          <a:bodyPr>
            <a:normAutofit fontScale="92500" lnSpcReduction="20000"/>
          </a:bodyPr>
          <a:lstStyle/>
          <a:p>
            <a:r>
              <a:rPr lang="nl-NL" dirty="0"/>
              <a:t>Ga uit elkaar in dit kanaal. En maak een klein groepje aan (max 5 studenten)</a:t>
            </a:r>
          </a:p>
          <a:p>
            <a:r>
              <a:rPr lang="nl-NL" dirty="0"/>
              <a:t>Ga aan de slag met de casussen die hieronder staan (5 stuks)</a:t>
            </a:r>
          </a:p>
          <a:p>
            <a:pPr lvl="1"/>
            <a:r>
              <a:rPr lang="nl-NL" dirty="0"/>
              <a:t>Lees de casus zelf</a:t>
            </a:r>
          </a:p>
          <a:p>
            <a:pPr lvl="1"/>
            <a:r>
              <a:rPr lang="nl-NL" dirty="0"/>
              <a:t>Vorm een beeld over deze casus</a:t>
            </a:r>
          </a:p>
          <a:p>
            <a:pPr lvl="1"/>
            <a:r>
              <a:rPr lang="nl-NL" dirty="0"/>
              <a:t>Overleg wat jullie ervan vinden, wat zouden jullie doen? </a:t>
            </a:r>
          </a:p>
          <a:p>
            <a:r>
              <a:rPr lang="nl-NL" dirty="0"/>
              <a:t>Klaar met deze 5 casussen? In het te downloaden boekje staan er nog meer </a:t>
            </a:r>
            <a:r>
              <a:rPr lang="nl-NL" dirty="0" smtClean="0">
                <a:sym typeface="Wingdings" panose="05000000000000000000" pitchFamily="2" charset="2"/>
              </a:rPr>
              <a:t></a:t>
            </a:r>
            <a:endParaRPr lang="nl-NL" dirty="0"/>
          </a:p>
        </p:txBody>
      </p:sp>
      <p:sp>
        <p:nvSpPr>
          <p:cNvPr id="5" name="Tijdelijke aanduiding voor tekst 4"/>
          <p:cNvSpPr>
            <a:spLocks noGrp="1"/>
          </p:cNvSpPr>
          <p:nvPr>
            <p:ph type="body" sz="quarter" idx="3"/>
          </p:nvPr>
        </p:nvSpPr>
        <p:spPr/>
        <p:txBody>
          <a:bodyPr/>
          <a:lstStyle/>
          <a:p>
            <a:r>
              <a:rPr lang="nl-NL" dirty="0" smtClean="0"/>
              <a:t>Kijken documentaire</a:t>
            </a:r>
            <a:endParaRPr lang="nl-NL" dirty="0"/>
          </a:p>
        </p:txBody>
      </p:sp>
      <p:sp>
        <p:nvSpPr>
          <p:cNvPr id="6" name="Tijdelijke aanduiding voor inhoud 5"/>
          <p:cNvSpPr>
            <a:spLocks noGrp="1"/>
          </p:cNvSpPr>
          <p:nvPr>
            <p:ph sz="quarter" idx="4"/>
          </p:nvPr>
        </p:nvSpPr>
        <p:spPr/>
        <p:txBody>
          <a:bodyPr>
            <a:normAutofit fontScale="77500" lnSpcReduction="20000"/>
          </a:bodyPr>
          <a:lstStyle/>
          <a:p>
            <a:r>
              <a:rPr lang="nl-NL" dirty="0">
                <a:hlinkClick r:id="rId2"/>
              </a:rPr>
              <a:t>https://demonitor.kro-ncrv.nl/uitzendingen/passend-onderwijs</a:t>
            </a:r>
            <a:r>
              <a:rPr lang="nl-NL" dirty="0"/>
              <a:t> </a:t>
            </a:r>
            <a:br>
              <a:rPr lang="nl-NL" dirty="0"/>
            </a:br>
            <a:r>
              <a:rPr lang="nl-NL" dirty="0"/>
              <a:t>Passend onderwijs 1 (documentaire om te kijken 24.54 min)</a:t>
            </a:r>
          </a:p>
          <a:p>
            <a:endParaRPr lang="nl-NL" dirty="0">
              <a:hlinkClick r:id="rId3"/>
            </a:endParaRPr>
          </a:p>
          <a:p>
            <a:r>
              <a:rPr lang="nl-NL" dirty="0">
                <a:hlinkClick r:id="rId3"/>
              </a:rPr>
              <a:t>https://www.npostart.nl/de-monitor/12-11-2017/KN_1692665</a:t>
            </a:r>
            <a:r>
              <a:rPr lang="nl-NL" dirty="0"/>
              <a:t> </a:t>
            </a:r>
            <a:br>
              <a:rPr lang="nl-NL" dirty="0"/>
            </a:br>
            <a:r>
              <a:rPr lang="nl-NL" dirty="0"/>
              <a:t>Passend onderwijs 2 (documentaire om te kijken 24.51 min)</a:t>
            </a:r>
          </a:p>
          <a:p>
            <a:endParaRPr lang="nl-NL" dirty="0"/>
          </a:p>
          <a:p>
            <a:r>
              <a:rPr lang="nl-NL" dirty="0">
                <a:hlinkClick r:id="rId4"/>
              </a:rPr>
              <a:t>https://demonitor.kro-ncrv.nl/uitzendingen/vrijstelling-van-de-leerplicht-en-dan</a:t>
            </a:r>
            <a:r>
              <a:rPr lang="nl-NL" dirty="0"/>
              <a:t> </a:t>
            </a:r>
            <a:br>
              <a:rPr lang="nl-NL" dirty="0"/>
            </a:br>
            <a:r>
              <a:rPr lang="nl-NL" dirty="0"/>
              <a:t>Vrijstelling van de leerplicht, en dan? </a:t>
            </a:r>
            <a:r>
              <a:rPr lang="nl-NL" dirty="0" smtClean="0"/>
              <a:t>(documentaire </a:t>
            </a:r>
            <a:r>
              <a:rPr lang="nl-NL" dirty="0"/>
              <a:t>om te kijken 25.14min)</a:t>
            </a:r>
          </a:p>
          <a:p>
            <a:endParaRPr lang="nl-NL" dirty="0"/>
          </a:p>
        </p:txBody>
      </p:sp>
    </p:spTree>
    <p:extLst>
      <p:ext uri="{BB962C8B-B14F-4D97-AF65-F5344CB8AC3E}">
        <p14:creationId xmlns:p14="http://schemas.microsoft.com/office/powerpoint/2010/main" val="338937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8101" t="24551" r="29105" b="6650"/>
          <a:stretch/>
        </p:blipFill>
        <p:spPr>
          <a:xfrm>
            <a:off x="1079863" y="103650"/>
            <a:ext cx="7213822" cy="6523572"/>
          </a:xfrm>
          <a:prstGeom prst="rect">
            <a:avLst/>
          </a:prstGeom>
        </p:spPr>
      </p:pic>
    </p:spTree>
    <p:extLst>
      <p:ext uri="{BB962C8B-B14F-4D97-AF65-F5344CB8AC3E}">
        <p14:creationId xmlns:p14="http://schemas.microsoft.com/office/powerpoint/2010/main" val="152263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6919" t="22683" r="29317" b="5082"/>
          <a:stretch/>
        </p:blipFill>
        <p:spPr>
          <a:xfrm>
            <a:off x="957944" y="330925"/>
            <a:ext cx="6818810" cy="6330810"/>
          </a:xfrm>
          <a:prstGeom prst="rect">
            <a:avLst/>
          </a:prstGeom>
        </p:spPr>
      </p:pic>
    </p:spTree>
    <p:extLst>
      <p:ext uri="{BB962C8B-B14F-4D97-AF65-F5344CB8AC3E}">
        <p14:creationId xmlns:p14="http://schemas.microsoft.com/office/powerpoint/2010/main" val="2095911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7236" t="17770" r="30208" b="18525"/>
          <a:stretch/>
        </p:blipFill>
        <p:spPr>
          <a:xfrm>
            <a:off x="1055835" y="268940"/>
            <a:ext cx="7378048" cy="6212542"/>
          </a:xfrm>
          <a:prstGeom prst="rect">
            <a:avLst/>
          </a:prstGeom>
        </p:spPr>
      </p:pic>
    </p:spTree>
    <p:extLst>
      <p:ext uri="{BB962C8B-B14F-4D97-AF65-F5344CB8AC3E}">
        <p14:creationId xmlns:p14="http://schemas.microsoft.com/office/powerpoint/2010/main" val="50275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8001" t="19052" r="29310" b="15223"/>
          <a:stretch/>
        </p:blipFill>
        <p:spPr>
          <a:xfrm>
            <a:off x="914400" y="265962"/>
            <a:ext cx="7465801" cy="6465764"/>
          </a:xfrm>
          <a:prstGeom prst="rect">
            <a:avLst/>
          </a:prstGeom>
        </p:spPr>
      </p:pic>
    </p:spTree>
    <p:extLst>
      <p:ext uri="{BB962C8B-B14F-4D97-AF65-F5344CB8AC3E}">
        <p14:creationId xmlns:p14="http://schemas.microsoft.com/office/powerpoint/2010/main" val="423432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32072" t="20371" r="32724" b="6988"/>
          <a:stretch/>
        </p:blipFill>
        <p:spPr>
          <a:xfrm>
            <a:off x="1201782" y="165462"/>
            <a:ext cx="5679805" cy="6592389"/>
          </a:xfrm>
          <a:prstGeom prst="rect">
            <a:avLst/>
          </a:prstGeom>
        </p:spPr>
      </p:pic>
    </p:spTree>
    <p:extLst>
      <p:ext uri="{BB962C8B-B14F-4D97-AF65-F5344CB8AC3E}">
        <p14:creationId xmlns:p14="http://schemas.microsoft.com/office/powerpoint/2010/main" val="31723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Portretten van thuiszitters</a:t>
            </a: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2"/>
              </a:rPr>
              <a:t>https://</a:t>
            </a:r>
            <a:r>
              <a:rPr lang="nl-NL" dirty="0" smtClean="0">
                <a:hlinkClick r:id="rId2"/>
              </a:rPr>
              <a:t>www.ingrado.nl/kennisdossiers/thuiszitters/meer_over_thuiszitters/publicatie/dit_ben_ik_portretten_van_thuiszitters</a:t>
            </a:r>
            <a:r>
              <a:rPr lang="nl-NL" dirty="0" smtClean="0"/>
              <a:t> (site, hiervandaan is een boekje te downloaden over 19 portretten van thuiszitters)</a:t>
            </a:r>
          </a:p>
          <a:p>
            <a:pPr marL="0" indent="0">
              <a:buNone/>
            </a:pPr>
            <a:endParaRPr lang="nl-NL" dirty="0"/>
          </a:p>
          <a:p>
            <a:pPr marL="0" indent="0">
              <a:buNone/>
            </a:pPr>
            <a:endParaRPr lang="nl-NL" dirty="0" smtClean="0"/>
          </a:p>
          <a:p>
            <a:endParaRPr lang="nl-NL" dirty="0"/>
          </a:p>
          <a:p>
            <a:endParaRPr lang="nl-NL" dirty="0"/>
          </a:p>
        </p:txBody>
      </p:sp>
      <p:pic>
        <p:nvPicPr>
          <p:cNvPr id="4" name="Afbeelding 3"/>
          <p:cNvPicPr>
            <a:picLocks noChangeAspect="1"/>
          </p:cNvPicPr>
          <p:nvPr/>
        </p:nvPicPr>
        <p:blipFill rotWithShape="1">
          <a:blip r:embed="rId3"/>
          <a:srcRect l="27874" t="18032" r="28770" b="7170"/>
          <a:stretch/>
        </p:blipFill>
        <p:spPr>
          <a:xfrm>
            <a:off x="8107680" y="2905222"/>
            <a:ext cx="3910148" cy="3794402"/>
          </a:xfrm>
          <a:prstGeom prst="rect">
            <a:avLst/>
          </a:prstGeom>
        </p:spPr>
      </p:pic>
    </p:spTree>
    <p:extLst>
      <p:ext uri="{BB962C8B-B14F-4D97-AF65-F5344CB8AC3E}">
        <p14:creationId xmlns:p14="http://schemas.microsoft.com/office/powerpoint/2010/main" val="116929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Theorie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hlinkClick r:id="rId2"/>
              </a:rPr>
              <a:t>Boek: Ontwikkeling en activiteiten PW: H14.4.4 Lang naar school</a:t>
            </a:r>
          </a:p>
          <a:p>
            <a:r>
              <a:rPr lang="nl-NL" dirty="0" smtClean="0">
                <a:hlinkClick r:id="rId2"/>
              </a:rPr>
              <a:t>https</a:t>
            </a:r>
            <a:r>
              <a:rPr lang="nl-NL" dirty="0">
                <a:hlinkClick r:id="rId2"/>
              </a:rPr>
              <a:t>://www.rijksoverheid.nl/onderwerpen/leerplicht/vraag-en-antwoord/welke-maatregelen-zijn-er-tegen-spijbelen-in-het-onderwijs</a:t>
            </a:r>
            <a:endParaRPr lang="nl-NL" dirty="0"/>
          </a:p>
          <a:p>
            <a:r>
              <a:rPr lang="nl-NL" dirty="0">
                <a:hlinkClick r:id="rId3"/>
              </a:rPr>
              <a:t>https://www.rijksoverheid.nl/onderwerpen/leerplicht/leerplicht-en-kwalificatieplicht</a:t>
            </a:r>
            <a:endParaRPr lang="nl-NL" dirty="0"/>
          </a:p>
          <a:p>
            <a:r>
              <a:rPr lang="nl-NL" dirty="0">
                <a:hlinkClick r:id="rId4"/>
              </a:rPr>
              <a:t>https://www.rijksoverheid.nl/onderwerpen/leerplicht/geoorloofd-schoolverzuim-en-spijbelen</a:t>
            </a:r>
            <a:endParaRPr lang="nl-NL" dirty="0"/>
          </a:p>
          <a:p>
            <a:pPr marL="0" indent="0">
              <a:buNone/>
            </a:pPr>
            <a:endParaRPr lang="nl-NL" dirty="0" smtClean="0">
              <a:hlinkClick r:id="rId5"/>
            </a:endParaRPr>
          </a:p>
          <a:p>
            <a:r>
              <a:rPr lang="nl-NL" dirty="0" smtClean="0">
                <a:hlinkClick r:id="rId5"/>
              </a:rPr>
              <a:t>https</a:t>
            </a:r>
            <a:r>
              <a:rPr lang="nl-NL" dirty="0">
                <a:hlinkClick r:id="rId5"/>
              </a:rPr>
              <a:t>://balansdigitaal.nl/thuiszitters/</a:t>
            </a:r>
            <a:r>
              <a:rPr lang="nl-NL" dirty="0"/>
              <a:t> </a:t>
            </a:r>
          </a:p>
          <a:p>
            <a:r>
              <a:rPr lang="nl-NL" dirty="0">
                <a:hlinkClick r:id="rId6"/>
              </a:rPr>
              <a:t>https://www.ingrado.nl/kennisdossiers/thuiszitters</a:t>
            </a:r>
            <a:r>
              <a:rPr lang="nl-NL" dirty="0" smtClean="0">
                <a:hlinkClick r:id="rId6"/>
              </a:rPr>
              <a:t>/</a:t>
            </a:r>
            <a:endParaRPr lang="nl-NL" dirty="0" smtClean="0"/>
          </a:p>
          <a:p>
            <a:r>
              <a:rPr lang="nl-NL" dirty="0">
                <a:hlinkClick r:id="rId7"/>
              </a:rPr>
              <a:t>https://</a:t>
            </a:r>
            <a:r>
              <a:rPr lang="nl-NL" dirty="0" smtClean="0">
                <a:hlinkClick r:id="rId7"/>
              </a:rPr>
              <a:t>www.ingrado.nl/kennisdossiers/thuiszitters/meer_over_thuiszitters/publicatie/het_verhaal_achter_de_cijfers_thuiszitters_in_het_vo</a:t>
            </a:r>
            <a:endParaRPr lang="nl-NL" dirty="0" smtClean="0"/>
          </a:p>
          <a:p>
            <a:r>
              <a:rPr lang="nl-NL" dirty="0">
                <a:hlinkClick r:id="rId8"/>
              </a:rPr>
              <a:t>https://</a:t>
            </a:r>
            <a:r>
              <a:rPr lang="nl-NL" dirty="0" smtClean="0">
                <a:hlinkClick r:id="rId8"/>
              </a:rPr>
              <a:t>www.ingrado.nl/assets/uploads/van_leerplicht_naar_leerrecht.pdf</a:t>
            </a:r>
            <a:r>
              <a:rPr lang="nl-NL" dirty="0" smtClean="0"/>
              <a:t> (onderzoek Kinderombudsman)</a:t>
            </a:r>
          </a:p>
          <a:p>
            <a:r>
              <a:rPr lang="nl-NL" dirty="0">
                <a:hlinkClick r:id="rId9"/>
              </a:rPr>
              <a:t>https://</a:t>
            </a:r>
            <a:r>
              <a:rPr lang="nl-NL" dirty="0" smtClean="0">
                <a:hlinkClick r:id="rId9"/>
              </a:rPr>
              <a:t>www.ingrado.nl/assets/uploads/rapport-Opstaan-tegen-thuiszitten.pdf</a:t>
            </a:r>
            <a:r>
              <a:rPr lang="nl-NL" dirty="0" smtClean="0"/>
              <a:t> (onderzoek Ministerie OCW)</a:t>
            </a:r>
          </a:p>
          <a:p>
            <a:endParaRPr lang="nl-NL" dirty="0" smtClean="0"/>
          </a:p>
          <a:p>
            <a:endParaRPr lang="nl-NL" dirty="0" smtClean="0"/>
          </a:p>
          <a:p>
            <a:endParaRPr lang="nl-NL" dirty="0"/>
          </a:p>
          <a:p>
            <a:pPr marL="0" indent="0">
              <a:buNone/>
            </a:pPr>
            <a:endParaRPr lang="nl-NL" dirty="0"/>
          </a:p>
        </p:txBody>
      </p:sp>
    </p:spTree>
    <p:extLst>
      <p:ext uri="{BB962C8B-B14F-4D97-AF65-F5344CB8AC3E}">
        <p14:creationId xmlns:p14="http://schemas.microsoft.com/office/powerpoint/2010/main" val="56455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r>
              <a:rPr lang="nl-NL" dirty="0" smtClean="0"/>
              <a:t>Theorie thuiszitters</a:t>
            </a:r>
          </a:p>
          <a:p>
            <a:r>
              <a:rPr lang="nl-NL" dirty="0" err="1" smtClean="0"/>
              <a:t>Mentimeter</a:t>
            </a:r>
            <a:endParaRPr lang="nl-NL" dirty="0" smtClean="0"/>
          </a:p>
          <a:p>
            <a:r>
              <a:rPr lang="nl-NL" dirty="0" smtClean="0"/>
              <a:t>Theorie thuiszitters</a:t>
            </a:r>
          </a:p>
          <a:p>
            <a:r>
              <a:rPr lang="nl-NL" dirty="0" err="1" smtClean="0"/>
              <a:t>Mentimeter</a:t>
            </a:r>
            <a:endParaRPr lang="nl-NL" dirty="0" smtClean="0"/>
          </a:p>
          <a:p>
            <a:r>
              <a:rPr lang="nl-NL" dirty="0" smtClean="0"/>
              <a:t>Planning bekijken</a:t>
            </a:r>
          </a:p>
          <a:p>
            <a:r>
              <a:rPr lang="nl-NL" dirty="0" smtClean="0"/>
              <a:t>Aan opdracht werken</a:t>
            </a:r>
          </a:p>
          <a:p>
            <a:pPr lvl="1"/>
            <a:r>
              <a:rPr lang="nl-NL" dirty="0" smtClean="0"/>
              <a:t>Zelfstandig: documentaire kijken</a:t>
            </a:r>
          </a:p>
          <a:p>
            <a:pPr lvl="1"/>
            <a:r>
              <a:rPr lang="nl-NL" dirty="0" smtClean="0"/>
              <a:t>Samen: casussen lezen en bespreken</a:t>
            </a:r>
            <a:endParaRPr lang="nl-NL" dirty="0"/>
          </a:p>
        </p:txBody>
      </p:sp>
    </p:spTree>
    <p:extLst>
      <p:ext uri="{BB962C8B-B14F-4D97-AF65-F5344CB8AC3E}">
        <p14:creationId xmlns:p14="http://schemas.microsoft.com/office/powerpoint/2010/main" val="310246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van vandaag</a:t>
            </a:r>
            <a:endParaRPr lang="nl-NL" dirty="0"/>
          </a:p>
        </p:txBody>
      </p:sp>
      <p:sp>
        <p:nvSpPr>
          <p:cNvPr id="3" name="Tijdelijke aanduiding voor inhoud 2"/>
          <p:cNvSpPr>
            <a:spLocks noGrp="1"/>
          </p:cNvSpPr>
          <p:nvPr>
            <p:ph idx="1"/>
          </p:nvPr>
        </p:nvSpPr>
        <p:spPr/>
        <p:txBody>
          <a:bodyPr/>
          <a:lstStyle/>
          <a:p>
            <a:r>
              <a:rPr lang="nl-NL" dirty="0" smtClean="0"/>
              <a:t>Je weet wat thuiszitters zijn</a:t>
            </a:r>
          </a:p>
          <a:p>
            <a:r>
              <a:rPr lang="nl-NL" dirty="0" smtClean="0"/>
              <a:t>Je weet wat de regels in Nederland zijn over Leerplicht</a:t>
            </a:r>
          </a:p>
          <a:p>
            <a:r>
              <a:rPr lang="nl-NL" dirty="0" smtClean="0"/>
              <a:t>Je weet meer over wat scholen en steden doen op het gebied van leerplicht</a:t>
            </a:r>
          </a:p>
          <a:p>
            <a:r>
              <a:rPr lang="nl-NL" dirty="0" smtClean="0"/>
              <a:t>Je hebt een beeld gekregen van verschillende redenen waarom kinderen thuiszitten </a:t>
            </a:r>
            <a:r>
              <a:rPr lang="nl-NL" smtClean="0"/>
              <a:t>van school</a:t>
            </a:r>
            <a:endParaRPr lang="nl-NL" dirty="0" smtClean="0"/>
          </a:p>
        </p:txBody>
      </p:sp>
    </p:spTree>
    <p:extLst>
      <p:ext uri="{BB962C8B-B14F-4D97-AF65-F5344CB8AC3E}">
        <p14:creationId xmlns:p14="http://schemas.microsoft.com/office/powerpoint/2010/main" val="14231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Recht op onderwijs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Uit onderzoek Kinderombudsman</a:t>
            </a:r>
          </a:p>
          <a:p>
            <a:r>
              <a:rPr lang="nl-NL" dirty="0" smtClean="0"/>
              <a:t>Ieder kind heeft recht op onderwijs</a:t>
            </a:r>
          </a:p>
          <a:p>
            <a:r>
              <a:rPr lang="nl-NL" dirty="0" smtClean="0"/>
              <a:t>Artikel 28 en 29 van het Verdrag inzake de Rechten van het Kind</a:t>
            </a:r>
          </a:p>
          <a:p>
            <a:pPr marL="0" indent="0">
              <a:buNone/>
            </a:pPr>
            <a:endParaRPr lang="nl-NL" dirty="0"/>
          </a:p>
          <a:p>
            <a:pPr marL="0" indent="0">
              <a:buNone/>
            </a:pPr>
            <a:r>
              <a:rPr lang="nl-NL" i="1" dirty="0" smtClean="0"/>
              <a:t>Het gaat hier om een recht van een kind op zo volledig mogelijke ontplooiing van zijn persoonlijkheid, talenten, en geestelijke en lichamelijke vermogens. Recht op onderwijs betekent dat er passend onderwijs beschikbaar moet zijn. Dat wil zeggen onderwijs, dat aansluit op de capaciteiten van een kind en waarbij aandacht is voor zowel de cognitieve ontwikkeling als de ontplooiing van andere talenten. Uitgangspunt daarbij is klassikaal en inclusief onderwijs, voor iedereen, ook voor kinderen met een beperking. De overheid is ervoor verantwoordelijk dat dit op basis van gelijke kansen kan worden verwezenlijkt.</a:t>
            </a:r>
            <a:endParaRPr lang="nl-NL" i="1" dirty="0"/>
          </a:p>
        </p:txBody>
      </p:sp>
    </p:spTree>
    <p:extLst>
      <p:ext uri="{BB962C8B-B14F-4D97-AF65-F5344CB8AC3E}">
        <p14:creationId xmlns:p14="http://schemas.microsoft.com/office/powerpoint/2010/main" val="354164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Leerplichtwet</a:t>
            </a:r>
            <a:endParaRPr lang="nl-NL" dirty="0"/>
          </a:p>
        </p:txBody>
      </p:sp>
      <p:sp>
        <p:nvSpPr>
          <p:cNvPr id="3" name="Tijdelijke aanduiding voor inhoud 2"/>
          <p:cNvSpPr>
            <a:spLocks noGrp="1"/>
          </p:cNvSpPr>
          <p:nvPr>
            <p:ph idx="1"/>
          </p:nvPr>
        </p:nvSpPr>
        <p:spPr/>
        <p:txBody>
          <a:bodyPr/>
          <a:lstStyle/>
          <a:p>
            <a:pPr marL="0" indent="0">
              <a:buNone/>
            </a:pPr>
            <a:r>
              <a:rPr lang="nl-NL" i="1" dirty="0"/>
              <a:t>Scholen moeten daarbij zorgen voor een veilige en humane omgeving, met geschikt personeel. Ouders zijn verantwoordelijk voor de opvoeding van een kind en voor de persoonlijke verzorging. Zij moeten er bovendien voor zorgen dat het kind naar school gaat. Die verantwoordelijkheid delen ze met de overheid. De overheid moet zorgdragen voor de randvoorwaarden, zodat onderwijs voor ieder kind mogelijk is. </a:t>
            </a:r>
            <a:endParaRPr lang="nl-NL" i="1" dirty="0" smtClean="0"/>
          </a:p>
          <a:p>
            <a:pPr marL="0" indent="0">
              <a:buNone/>
            </a:pPr>
            <a:endParaRPr lang="nl-NL" i="1" dirty="0"/>
          </a:p>
          <a:p>
            <a:pPr>
              <a:buFontTx/>
              <a:buChar char="-"/>
            </a:pPr>
            <a:r>
              <a:rPr lang="nl-NL" dirty="0" smtClean="0"/>
              <a:t>Leerplichtwet </a:t>
            </a:r>
          </a:p>
          <a:p>
            <a:pPr marL="0" indent="0">
              <a:buNone/>
            </a:pPr>
            <a:endParaRPr lang="nl-NL" dirty="0" smtClean="0"/>
          </a:p>
          <a:p>
            <a:pPr>
              <a:buFontTx/>
              <a:buChar char="-"/>
            </a:pPr>
            <a:endParaRPr lang="nl-NL" i="1" dirty="0"/>
          </a:p>
        </p:txBody>
      </p:sp>
      <p:pic>
        <p:nvPicPr>
          <p:cNvPr id="5" name="Picture 4" descr="Didactief | Als onderwijs niet past, mag ik het dan rui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314" y="3939805"/>
            <a:ext cx="3613986" cy="270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Leerplicht = schoolplicht</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a:t>Leerplicht staat in Nederland gelijk aan </a:t>
            </a:r>
            <a:r>
              <a:rPr lang="nl-NL" dirty="0" smtClean="0"/>
              <a:t>schoolplicht </a:t>
            </a:r>
          </a:p>
          <a:p>
            <a:r>
              <a:rPr lang="nl-NL" dirty="0"/>
              <a:t>O</a:t>
            </a:r>
            <a:r>
              <a:rPr lang="nl-NL" dirty="0" smtClean="0"/>
              <a:t>uders </a:t>
            </a:r>
            <a:r>
              <a:rPr lang="nl-NL" dirty="0"/>
              <a:t>moeten ervoor zorgen dat hun kinderen bij een school staan ingeschreven en dat zij deze school ook geregeld </a:t>
            </a:r>
            <a:r>
              <a:rPr lang="nl-NL" dirty="0" smtClean="0"/>
              <a:t>bezoeken</a:t>
            </a:r>
            <a:r>
              <a:rPr lang="nl-NL" dirty="0"/>
              <a:t> </a:t>
            </a:r>
            <a:r>
              <a:rPr lang="nl-NL" dirty="0" smtClean="0"/>
              <a:t>(regels)</a:t>
            </a:r>
          </a:p>
          <a:p>
            <a:r>
              <a:rPr lang="nl-NL" dirty="0" smtClean="0"/>
              <a:t>En </a:t>
            </a:r>
            <a:r>
              <a:rPr lang="nl-NL" dirty="0"/>
              <a:t>vanaf de leeftijd van twaalf jaar zijn leerplichtige jongeren ook zelf verantwoordelijk voor regelmatig </a:t>
            </a:r>
            <a:r>
              <a:rPr lang="nl-NL" dirty="0" smtClean="0"/>
              <a:t>schoolbezoek </a:t>
            </a:r>
          </a:p>
          <a:p>
            <a:r>
              <a:rPr lang="nl-NL" dirty="0" smtClean="0"/>
              <a:t>Slechts </a:t>
            </a:r>
            <a:r>
              <a:rPr lang="nl-NL" dirty="0"/>
              <a:t>in uitzonderlijke gevallen kan het kind (tijdelijk) worden ontheven van de </a:t>
            </a:r>
            <a:r>
              <a:rPr lang="nl-NL" dirty="0" smtClean="0"/>
              <a:t>leerplicht</a:t>
            </a:r>
          </a:p>
          <a:p>
            <a:r>
              <a:rPr lang="nl-NL" dirty="0"/>
              <a:t>Volgens de Leerplichtwet moet het onderwijs worden gevolgd op scholen, die aan wettelijk voorgeschreven kwaliteitseisen </a:t>
            </a:r>
            <a:r>
              <a:rPr lang="nl-NL" dirty="0" smtClean="0"/>
              <a:t>voldoen </a:t>
            </a:r>
          </a:p>
          <a:p>
            <a:r>
              <a:rPr lang="nl-NL" dirty="0" smtClean="0"/>
              <a:t>Onderwijs </a:t>
            </a:r>
            <a:r>
              <a:rPr lang="nl-NL" dirty="0"/>
              <a:t>thuis of op andere plaatsen dan school voldoet niet aan deze eisen. De voornaamste reden hiervan is dat volgens de Leerplichtwet kinderen moeten staan ingeschreven op een school in de zin van die wet en deze school geregeld moeten bezoeken. </a:t>
            </a:r>
            <a:endParaRPr lang="nl-NL" dirty="0" smtClean="0"/>
          </a:p>
          <a:p>
            <a:r>
              <a:rPr lang="nl-NL" dirty="0" smtClean="0"/>
              <a:t>De </a:t>
            </a:r>
            <a:r>
              <a:rPr lang="nl-NL" dirty="0"/>
              <a:t>leerplicht kan ook worden vervuld op een particuliere school, mits deze door het Ministerie van OCW wordt erkend. Deze particuliere scholen worden echter niet door de overheid gefinancierd. </a:t>
            </a:r>
          </a:p>
        </p:txBody>
      </p:sp>
    </p:spTree>
    <p:extLst>
      <p:ext uri="{BB962C8B-B14F-4D97-AF65-F5344CB8AC3E}">
        <p14:creationId xmlns:p14="http://schemas.microsoft.com/office/powerpoint/2010/main" val="7416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Leerplicht</a:t>
            </a:r>
            <a:endParaRPr lang="nl-NL" dirty="0"/>
          </a:p>
        </p:txBody>
      </p:sp>
      <p:sp>
        <p:nvSpPr>
          <p:cNvPr id="3" name="Tijdelijke aanduiding voor inhoud 2"/>
          <p:cNvSpPr>
            <a:spLocks noGrp="1"/>
          </p:cNvSpPr>
          <p:nvPr>
            <p:ph idx="1"/>
          </p:nvPr>
        </p:nvSpPr>
        <p:spPr/>
        <p:txBody>
          <a:bodyPr/>
          <a:lstStyle/>
          <a:p>
            <a:pPr marL="0" indent="0">
              <a:buNone/>
            </a:pPr>
            <a:r>
              <a:rPr lang="nl-NL" dirty="0" smtClean="0"/>
              <a:t>Ministerie OCW</a:t>
            </a:r>
          </a:p>
          <a:p>
            <a:r>
              <a:rPr lang="nl-NL" dirty="0" smtClean="0"/>
              <a:t>Leerplichtig tussen 5-16 jaar</a:t>
            </a:r>
          </a:p>
          <a:p>
            <a:r>
              <a:rPr lang="nl-NL" dirty="0" smtClean="0"/>
              <a:t>Startkwalificatie: 16 jaar Havo, VWO of MBO2-diploma of hoger </a:t>
            </a:r>
          </a:p>
          <a:p>
            <a:r>
              <a:rPr lang="nl-NL" dirty="0" smtClean="0"/>
              <a:t>Kwalificatieplicht: tussen 16 en 18 en geen startkwalificatie? Dan nog leerplichtig (Kabinet wil dit verhogen tot 21 jaar)</a:t>
            </a:r>
            <a:endParaRPr lang="nl-NL" dirty="0"/>
          </a:p>
          <a:p>
            <a:r>
              <a:rPr lang="nl-NL" dirty="0" smtClean="0"/>
              <a:t>Een </a:t>
            </a:r>
            <a:r>
              <a:rPr lang="nl-NL" dirty="0"/>
              <a:t>sterkere positie op de arbeidsmarkt en daardoor minder kans om werkloos te blijven of in de criminaliteit te belanden</a:t>
            </a:r>
          </a:p>
        </p:txBody>
      </p:sp>
    </p:spTree>
    <p:extLst>
      <p:ext uri="{BB962C8B-B14F-4D97-AF65-F5344CB8AC3E}">
        <p14:creationId xmlns:p14="http://schemas.microsoft.com/office/powerpoint/2010/main" val="144737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1B7F100E1C045B31A454FC3878550" ma:contentTypeVersion="8" ma:contentTypeDescription="Een nieuw document maken." ma:contentTypeScope="" ma:versionID="058c84d28909c387871fcf3e4c5e39cb">
  <xsd:schema xmlns:xsd="http://www.w3.org/2001/XMLSchema" xmlns:xs="http://www.w3.org/2001/XMLSchema" xmlns:p="http://schemas.microsoft.com/office/2006/metadata/properties" xmlns:ns2="87731161-fc10-45a3-8dfe-0f52ba4d1d55" targetNamespace="http://schemas.microsoft.com/office/2006/metadata/properties" ma:root="true" ma:fieldsID="3383e08a53f6a7a7cbb8dfbae209051d" ns2:_="">
    <xsd:import namespace="87731161-fc10-45a3-8dfe-0f52ba4d1d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1161-fc10-45a3-8dfe-0f52ba4d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BA62E-C490-41AB-A6F6-549075C5EF21}">
  <ds:schemaRefs>
    <ds:schemaRef ds:uri="http://schemas.microsoft.com/sharepoint/v3/contenttype/forms"/>
  </ds:schemaRefs>
</ds:datastoreItem>
</file>

<file path=customXml/itemProps2.xml><?xml version="1.0" encoding="utf-8"?>
<ds:datastoreItem xmlns:ds="http://schemas.openxmlformats.org/officeDocument/2006/customXml" ds:itemID="{DF879F2D-279C-42A5-B0C1-393342AE94DB}">
  <ds:schemaRefs>
    <ds:schemaRef ds:uri="ae88b579-0995-42e4-96ef-e06a7a57ddf9"/>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22979FE6-7F35-4782-AAF6-E3675B35F074}"/>
</file>

<file path=docProps/app.xml><?xml version="1.0" encoding="utf-8"?>
<Properties xmlns="http://schemas.openxmlformats.org/officeDocument/2006/extended-properties" xmlns:vt="http://schemas.openxmlformats.org/officeDocument/2006/docPropsVTypes">
  <Template>Facet</Template>
  <TotalTime>521</TotalTime>
  <Words>1426</Words>
  <Application>Microsoft Office PowerPoint</Application>
  <PresentationFormat>Breedbeeld</PresentationFormat>
  <Paragraphs>170</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Trebuchet MS</vt:lpstr>
      <vt:lpstr>Wingdings</vt:lpstr>
      <vt:lpstr>Wingdings 3</vt:lpstr>
      <vt:lpstr>Facet</vt:lpstr>
      <vt:lpstr>Thuiszitters</vt:lpstr>
      <vt:lpstr>Programma blok 8</vt:lpstr>
      <vt:lpstr>Theorie</vt:lpstr>
      <vt:lpstr>Vandaag</vt:lpstr>
      <vt:lpstr>Doel van vandaag</vt:lpstr>
      <vt:lpstr>Recht op onderwijs</vt:lpstr>
      <vt:lpstr>Leerplichtwet</vt:lpstr>
      <vt:lpstr>Leerplicht = schoolplicht</vt:lpstr>
      <vt:lpstr>Leerplicht</vt:lpstr>
      <vt:lpstr>Vrijstelling leerplicht</vt:lpstr>
      <vt:lpstr>Geoorloofd verzuim</vt:lpstr>
      <vt:lpstr>Niet ingeschreven op een school? </vt:lpstr>
      <vt:lpstr>Mentimeter</vt:lpstr>
      <vt:lpstr>Thuiszitters, wat zijn dat eigenlijk? </vt:lpstr>
      <vt:lpstr>Thuiszitters, wat zijn dat eigenlijk?</vt:lpstr>
      <vt:lpstr>Onderzoek voortgezet onderwijs</vt:lpstr>
      <vt:lpstr>PowerPoint-presentatie</vt:lpstr>
      <vt:lpstr>Waardoor kom je thuis te zitten? </vt:lpstr>
      <vt:lpstr>Wat helpt? </vt:lpstr>
      <vt:lpstr>Mentimeter</vt:lpstr>
      <vt:lpstr>Mentimeter</vt:lpstr>
      <vt:lpstr>Programma blok 8</vt:lpstr>
      <vt:lpstr>Maak je keuze voor dit komende half uur Doel: beeldvorming over thuiszitters</vt:lpstr>
      <vt:lpstr>PowerPoint-presentatie</vt:lpstr>
      <vt:lpstr>PowerPoint-presentatie</vt:lpstr>
      <vt:lpstr>PowerPoint-presentatie</vt:lpstr>
      <vt:lpstr>PowerPoint-presentatie</vt:lpstr>
      <vt:lpstr>PowerPoint-presentatie</vt:lpstr>
      <vt:lpstr>Portretten van thuiszitters</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Thuiszitters</dc:title>
  <dc:creator>Martine Molenaar</dc:creator>
  <cp:lastModifiedBy>Aletta Oterdoom</cp:lastModifiedBy>
  <cp:revision>24</cp:revision>
  <dcterms:created xsi:type="dcterms:W3CDTF">2020-05-20T11:24:31Z</dcterms:created>
  <dcterms:modified xsi:type="dcterms:W3CDTF">2020-06-02T13:55:01Z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0x010100BC81B7F100E1C045B31A454FC3878550</vt:lpwstr>
  </property>
</Properties>
</file>