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9" r:id="rId7"/>
    <p:sldId id="257" r:id="rId8"/>
    <p:sldId id="262" r:id="rId9"/>
    <p:sldId id="260" r:id="rId10"/>
    <p:sldId id="263" r:id="rId11"/>
    <p:sldId id="268" r:id="rId12"/>
    <p:sldId id="269" r:id="rId13"/>
    <p:sldId id="265" r:id="rId14"/>
    <p:sldId id="270" r:id="rId15"/>
    <p:sldId id="266" r:id="rId16"/>
    <p:sldId id="264" r:id="rId17"/>
    <p:sldId id="261" r:id="rId18"/>
    <p:sldId id="273" r:id="rId19"/>
    <p:sldId id="272" r:id="rId20"/>
    <p:sldId id="271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N5EaUJSjIM" TargetMode="External"/><Relationship Id="rId2" Type="http://schemas.openxmlformats.org/officeDocument/2006/relationships/hyperlink" Target="https://youtu.be/7SKKKkl2wn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p2-R4zehaYY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3samV5-w7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VkE8PrHKTio" TargetMode="External"/><Relationship Id="rId13" Type="http://schemas.openxmlformats.org/officeDocument/2006/relationships/hyperlink" Target="https://youtu.be/sNYu0H884GY" TargetMode="External"/><Relationship Id="rId3" Type="http://schemas.openxmlformats.org/officeDocument/2006/relationships/hyperlink" Target="https://youtu.be/c7Row6XCjig" TargetMode="External"/><Relationship Id="rId7" Type="http://schemas.openxmlformats.org/officeDocument/2006/relationships/hyperlink" Target="https://youtu.be/AP43K2twCjY" TargetMode="External"/><Relationship Id="rId12" Type="http://schemas.openxmlformats.org/officeDocument/2006/relationships/hyperlink" Target="https://youtu.be/g_IXyzbGI1E" TargetMode="External"/><Relationship Id="rId17" Type="http://schemas.openxmlformats.org/officeDocument/2006/relationships/hyperlink" Target="https://youtu.be/eKJDCRy30gM" TargetMode="External"/><Relationship Id="rId2" Type="http://schemas.openxmlformats.org/officeDocument/2006/relationships/hyperlink" Target="https://youtu.be/vgWsX6zLKT4" TargetMode="External"/><Relationship Id="rId16" Type="http://schemas.openxmlformats.org/officeDocument/2006/relationships/hyperlink" Target="https://youtu.be/Y-cxl4hbp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cyVRsjXm_Yw" TargetMode="External"/><Relationship Id="rId11" Type="http://schemas.openxmlformats.org/officeDocument/2006/relationships/hyperlink" Target="https://youtu.be/9CPa-bd8VUA" TargetMode="External"/><Relationship Id="rId5" Type="http://schemas.openxmlformats.org/officeDocument/2006/relationships/hyperlink" Target="https://youtu.be/HDsT9fbLH8A" TargetMode="External"/><Relationship Id="rId15" Type="http://schemas.openxmlformats.org/officeDocument/2006/relationships/hyperlink" Target="https://youtu.be/YW-MxIolK-c" TargetMode="External"/><Relationship Id="rId10" Type="http://schemas.openxmlformats.org/officeDocument/2006/relationships/hyperlink" Target="https://www.tyltylschool.nl/home/sfeerimpressie/" TargetMode="External"/><Relationship Id="rId4" Type="http://schemas.openxmlformats.org/officeDocument/2006/relationships/hyperlink" Target="https://youtu.be/r9sBPLZcq18" TargetMode="External"/><Relationship Id="rId9" Type="http://schemas.openxmlformats.org/officeDocument/2006/relationships/hyperlink" Target="https://docs.google.com/file/d/1rcRAvKuEVF6_aQJp_pVAnP0jj9YZygrq/view" TargetMode="External"/><Relationship Id="rId14" Type="http://schemas.openxmlformats.org/officeDocument/2006/relationships/hyperlink" Target="https://youtu.be/JDK_s0yiKZI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jksoverheid.nl/onderwerpen/passend-onderwijs/speciaal-onderwijs" TargetMode="External"/><Relationship Id="rId2" Type="http://schemas.openxmlformats.org/officeDocument/2006/relationships/hyperlink" Target="https://www.regelhulp.nl/ik-heb-hulp-nodig/basisschoo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gelhulp.nl/ik-heb-hulp-nodig/speciaal-onderwijs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so</a:t>
            </a:r>
            <a:r>
              <a:rPr lang="nl-NL" dirty="0" smtClean="0"/>
              <a:t>, </a:t>
            </a:r>
            <a:r>
              <a:rPr lang="nl-NL" dirty="0" err="1" smtClean="0"/>
              <a:t>sbo</a:t>
            </a:r>
            <a:r>
              <a:rPr lang="nl-NL" dirty="0" smtClean="0"/>
              <a:t>, vso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8.4 Passend onderwijs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7950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 passend onderwijs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Basisondersteuning en extra ondersteuning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Elk kind met extra ondersteuning: OPP (ontwikkelingsperspectief)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Samenwerkingsverband maakt ondersteuningsplan: 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Welke basishulp biedt iedere school? 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En welke extra hulp is waar te halen? 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Scholen maken ondersteuningsprofiel: welke hulp kan deze school bieden?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Schoolbestuur heeft zorgplicht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endParaRPr lang="nl-NL" dirty="0" smtClean="0"/>
          </a:p>
          <a:p>
            <a:pPr marL="457200" lvl="1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8055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 naar </a:t>
            </a:r>
            <a:r>
              <a:rPr lang="nl-NL" dirty="0" err="1" smtClean="0"/>
              <a:t>so</a:t>
            </a:r>
            <a:r>
              <a:rPr lang="nl-NL" dirty="0" smtClean="0"/>
              <a:t>/</a:t>
            </a:r>
            <a:r>
              <a:rPr lang="nl-NL" dirty="0" err="1" smtClean="0"/>
              <a:t>sbo</a:t>
            </a:r>
            <a:r>
              <a:rPr lang="nl-NL" dirty="0" smtClean="0"/>
              <a:t>/vso?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Handelingsverlegenheid basisschool</a:t>
            </a:r>
          </a:p>
          <a:p>
            <a:pPr lvl="1"/>
            <a:r>
              <a:rPr lang="nl-NL" dirty="0" smtClean="0"/>
              <a:t>Kan geen constructieve hulp meer worden geboden </a:t>
            </a:r>
          </a:p>
          <a:p>
            <a:pPr lvl="1"/>
            <a:r>
              <a:rPr lang="nl-NL" dirty="0" smtClean="0"/>
              <a:t>Hoeft nog geen frustratie te zijn, kan zelfs nog (kleine) groei aanwezig zijn</a:t>
            </a:r>
          </a:p>
          <a:p>
            <a:pPr lvl="1"/>
            <a:r>
              <a:rPr lang="nl-NL" dirty="0" smtClean="0"/>
              <a:t>Het gaat om de vraag of je op langere termijn voldoende blijft bieden… Lastig! </a:t>
            </a:r>
          </a:p>
          <a:p>
            <a:pPr lvl="1"/>
            <a:r>
              <a:rPr lang="nl-NL" dirty="0" smtClean="0"/>
              <a:t>Dossier: Alles is gedaan om te proberen het wel te laten lukken</a:t>
            </a:r>
          </a:p>
          <a:p>
            <a:pPr lvl="1"/>
            <a:endParaRPr lang="nl-NL" dirty="0"/>
          </a:p>
          <a:p>
            <a:r>
              <a:rPr lang="nl-NL" dirty="0" smtClean="0"/>
              <a:t>School heeft </a:t>
            </a:r>
            <a:r>
              <a:rPr lang="nl-NL" dirty="0" err="1" smtClean="0"/>
              <a:t>onderzoeksplicht</a:t>
            </a:r>
            <a:r>
              <a:rPr lang="nl-NL" dirty="0" smtClean="0"/>
              <a:t> om te kijken wat er aan de hand is met een leerling. En om te kijken of ze deze hulp kunnen bieden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0885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Nauwkeurig volgen van de ontwikkeling van de leerling 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Plan (</a:t>
            </a:r>
            <a:r>
              <a:rPr lang="nl-NL" dirty="0" err="1" smtClean="0">
                <a:sym typeface="Wingdings" panose="05000000000000000000" pitchFamily="2" charset="2"/>
              </a:rPr>
              <a:t>opp</a:t>
            </a:r>
            <a:r>
              <a:rPr lang="nl-NL" dirty="0" smtClean="0">
                <a:sym typeface="Wingdings" panose="05000000000000000000" pitchFamily="2" charset="2"/>
              </a:rPr>
              <a:t>) </a:t>
            </a:r>
            <a:r>
              <a:rPr lang="nl-NL" dirty="0">
                <a:sym typeface="Wingdings" panose="05000000000000000000" pitchFamily="2" charset="2"/>
              </a:rPr>
              <a:t>voor een leerling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Alle betrokkenen kunnen meelezen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Gaat uit van zorgbehoefte en niet van problemen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Basisondersteuning </a:t>
            </a:r>
            <a:r>
              <a:rPr lang="nl-NL" dirty="0">
                <a:sym typeface="Wingdings" panose="05000000000000000000" pitchFamily="2" charset="2"/>
              </a:rPr>
              <a:t>en extra ondersteuning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Naar het </a:t>
            </a:r>
            <a:r>
              <a:rPr lang="nl-NL" dirty="0" err="1" smtClean="0"/>
              <a:t>so</a:t>
            </a:r>
            <a:r>
              <a:rPr lang="nl-NL" dirty="0" smtClean="0"/>
              <a:t>/</a:t>
            </a:r>
            <a:r>
              <a:rPr lang="nl-NL" dirty="0" err="1" smtClean="0"/>
              <a:t>sbo</a:t>
            </a:r>
            <a:r>
              <a:rPr lang="nl-NL" dirty="0" smtClean="0"/>
              <a:t>/vso? 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Officieel toegelaten worden door Commissie van Advies door een TLV (toelaatbaarheidsverklaring) in te vullen/leveren</a:t>
            </a:r>
            <a:endParaRPr lang="nl-NL" dirty="0">
              <a:sym typeface="Wingdings" panose="05000000000000000000" pitchFamily="2" charset="2"/>
            </a:endParaRP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Extra geld beschikbaar, leerlinggebonden financiering (LGF)</a:t>
            </a:r>
          </a:p>
          <a:p>
            <a:pPr lvl="1"/>
            <a:endParaRPr lang="nl-NL" dirty="0" smtClean="0">
              <a:sym typeface="Wingdings" panose="05000000000000000000" pitchFamily="2" charset="2"/>
            </a:endParaRP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6036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Speciaal basisonderwijs (</a:t>
            </a:r>
            <a:r>
              <a:rPr lang="nl-NL" dirty="0" err="1" smtClean="0"/>
              <a:t>sbo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Zelfde doelen als de basisschool</a:t>
            </a:r>
          </a:p>
          <a:p>
            <a:r>
              <a:rPr lang="nl-NL" dirty="0" smtClean="0"/>
              <a:t>Kleinere klassen, meer aandacht en begeleiding mogelijk</a:t>
            </a:r>
          </a:p>
          <a:p>
            <a:r>
              <a:rPr lang="nl-NL" dirty="0" smtClean="0"/>
              <a:t>Om leerlingen met problemen zoveel mogelijk binnen het basisonderwijs te houden, en hen de nodige ondersteuning te geven</a:t>
            </a:r>
          </a:p>
          <a:p>
            <a:r>
              <a:rPr lang="nl-NL" dirty="0" smtClean="0"/>
              <a:t>‘Lichtere’ ondersteuning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youtu.be/7SKKKkl2wnU</a:t>
            </a:r>
            <a:r>
              <a:rPr lang="nl-NL" dirty="0" smtClean="0"/>
              <a:t> (3.47min Het Baken)</a:t>
            </a:r>
          </a:p>
          <a:p>
            <a:pPr marL="0" indent="0">
              <a:buNone/>
            </a:pPr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youtu.be/IN5EaUJSjIM</a:t>
            </a:r>
            <a:r>
              <a:rPr lang="nl-NL" dirty="0" smtClean="0"/>
              <a:t> (7.05min SBO scholen Woerden, Breukelen)</a:t>
            </a:r>
          </a:p>
          <a:p>
            <a:pPr marL="0" indent="0">
              <a:buNone/>
            </a:pPr>
            <a:r>
              <a:rPr lang="nl-NL" dirty="0">
                <a:hlinkClick r:id="rId4"/>
              </a:rPr>
              <a:t>https://</a:t>
            </a:r>
            <a:r>
              <a:rPr lang="nl-NL" dirty="0" smtClean="0">
                <a:hlinkClick r:id="rId4"/>
              </a:rPr>
              <a:t>youtu.be/p2-R4zehaYY</a:t>
            </a:r>
            <a:r>
              <a:rPr lang="nl-NL" dirty="0" smtClean="0"/>
              <a:t> (10.07min Elan, speciale basisschool autisme)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8452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Speciaal onderwijs (</a:t>
            </a:r>
            <a:r>
              <a:rPr lang="nl-NL" dirty="0" err="1" smtClean="0"/>
              <a:t>so</a:t>
            </a:r>
            <a:r>
              <a:rPr lang="nl-NL" dirty="0" smtClean="0"/>
              <a:t>)</a:t>
            </a:r>
            <a:br>
              <a:rPr lang="nl-NL" dirty="0" smtClean="0"/>
            </a:br>
            <a:r>
              <a:rPr lang="nl-NL" dirty="0" smtClean="0"/>
              <a:t>speciaal voortgezet onderwijs (vso)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160589"/>
            <a:ext cx="12192000" cy="388077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Leerproblemen zijn te groot voor de (speciale) basisschool</a:t>
            </a:r>
          </a:p>
          <a:p>
            <a:r>
              <a:rPr lang="nl-NL" dirty="0" smtClean="0"/>
              <a:t>Specialisten aanwezig in school bijv.: psycholoog, orthopedagoog, logopedist, speltherapeut</a:t>
            </a:r>
          </a:p>
          <a:p>
            <a:r>
              <a:rPr lang="nl-NL" dirty="0" smtClean="0"/>
              <a:t>‘</a:t>
            </a:r>
            <a:r>
              <a:rPr lang="nl-NL" dirty="0"/>
              <a:t>Z</a:t>
            </a:r>
            <a:r>
              <a:rPr lang="nl-NL" dirty="0" smtClean="0"/>
              <a:t>ware’ ondersteuning</a:t>
            </a:r>
          </a:p>
          <a:p>
            <a:r>
              <a:rPr lang="nl-NL" dirty="0" smtClean="0"/>
              <a:t>Doelen mogen door scholen zelf worden opgesteld</a:t>
            </a:r>
          </a:p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youtu.be/K3samV5-w7g</a:t>
            </a:r>
            <a:r>
              <a:rPr lang="nl-NL" dirty="0" smtClean="0"/>
              <a:t> (1.05min diploma voor kinderen speciaal onderwijs, RTL Nieuws)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Cluster 1: blind, slechtziend</a:t>
            </a:r>
          </a:p>
          <a:p>
            <a:pPr marL="0" indent="0">
              <a:buNone/>
            </a:pPr>
            <a:r>
              <a:rPr lang="nl-NL" dirty="0"/>
              <a:t>Cluster 2: doof, </a:t>
            </a:r>
            <a:r>
              <a:rPr lang="nl-NL" dirty="0" smtClean="0"/>
              <a:t>slechthorend</a:t>
            </a:r>
          </a:p>
          <a:p>
            <a:pPr marL="0" indent="0">
              <a:buNone/>
            </a:pPr>
            <a:r>
              <a:rPr lang="nl-NL" dirty="0"/>
              <a:t>Cluster 3: langdurig ziek, verstandelijke </a:t>
            </a:r>
            <a:r>
              <a:rPr lang="nl-NL" dirty="0" smtClean="0"/>
              <a:t>beperking, motorische beperking</a:t>
            </a:r>
          </a:p>
          <a:p>
            <a:pPr marL="0" indent="0">
              <a:buNone/>
            </a:pPr>
            <a:r>
              <a:rPr lang="nl-NL" dirty="0"/>
              <a:t>Cluster 4: </a:t>
            </a:r>
            <a:r>
              <a:rPr lang="nl-NL" dirty="0" smtClean="0"/>
              <a:t>psychische stoornissen </a:t>
            </a:r>
            <a:r>
              <a:rPr lang="nl-NL" dirty="0"/>
              <a:t>en gedragsproblemen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104745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1258" y="1698171"/>
            <a:ext cx="5791200" cy="43431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300" b="1" dirty="0"/>
              <a:t>Cluster 1: blind, </a:t>
            </a:r>
            <a:r>
              <a:rPr lang="nl-NL" sz="1300" b="1" dirty="0" smtClean="0"/>
              <a:t>slechtziend</a:t>
            </a:r>
          </a:p>
          <a:p>
            <a:pPr marL="0" indent="0">
              <a:buNone/>
            </a:pPr>
            <a:r>
              <a:rPr lang="nl-NL" sz="1300" dirty="0">
                <a:hlinkClick r:id="rId2"/>
              </a:rPr>
              <a:t>https://</a:t>
            </a:r>
            <a:r>
              <a:rPr lang="nl-NL" sz="1300" dirty="0" smtClean="0">
                <a:hlinkClick r:id="rId2"/>
              </a:rPr>
              <a:t>youtu.be/vgWsX6zLKT4</a:t>
            </a:r>
            <a:r>
              <a:rPr lang="nl-NL" sz="1300" dirty="0" smtClean="0"/>
              <a:t> (1.25min RTV Rijnmond)</a:t>
            </a:r>
          </a:p>
          <a:p>
            <a:pPr marL="0" indent="0">
              <a:buNone/>
            </a:pPr>
            <a:r>
              <a:rPr lang="nl-NL" sz="1300" dirty="0">
                <a:hlinkClick r:id="rId3"/>
              </a:rPr>
              <a:t>https://</a:t>
            </a:r>
            <a:r>
              <a:rPr lang="nl-NL" sz="1300" dirty="0" smtClean="0">
                <a:hlinkClick r:id="rId3"/>
              </a:rPr>
              <a:t>youtu.be/c7Row6XCjig</a:t>
            </a:r>
            <a:r>
              <a:rPr lang="nl-NL" sz="1300" dirty="0" smtClean="0"/>
              <a:t> (1.55min Omroep Brabant Visio Grave)</a:t>
            </a:r>
          </a:p>
          <a:p>
            <a:pPr marL="0" indent="0">
              <a:buNone/>
            </a:pPr>
            <a:r>
              <a:rPr lang="nl-NL" sz="1300" dirty="0">
                <a:hlinkClick r:id="rId4"/>
              </a:rPr>
              <a:t>https://</a:t>
            </a:r>
            <a:r>
              <a:rPr lang="nl-NL" sz="1300" dirty="0" smtClean="0">
                <a:hlinkClick r:id="rId4"/>
              </a:rPr>
              <a:t>youtu.be/r9sBPLZcq18</a:t>
            </a:r>
            <a:r>
              <a:rPr lang="nl-NL" sz="1300" dirty="0" smtClean="0"/>
              <a:t> (2.54min Jeugdjournaal, blind filmpjes kijken)</a:t>
            </a:r>
          </a:p>
          <a:p>
            <a:pPr marL="0" indent="0">
              <a:buNone/>
            </a:pPr>
            <a:r>
              <a:rPr lang="nl-NL" sz="1300" dirty="0">
                <a:hlinkClick r:id="rId5"/>
              </a:rPr>
              <a:t>https://</a:t>
            </a:r>
            <a:r>
              <a:rPr lang="nl-NL" sz="1300" dirty="0" smtClean="0">
                <a:hlinkClick r:id="rId5"/>
              </a:rPr>
              <a:t>youtu.be/HDsT9fbLH8A</a:t>
            </a:r>
            <a:r>
              <a:rPr lang="nl-NL" sz="1300" dirty="0" smtClean="0"/>
              <a:t> (5.04min lezen voor blinde kinderen)</a:t>
            </a:r>
          </a:p>
          <a:p>
            <a:pPr marL="0" indent="0">
              <a:buNone/>
            </a:pPr>
            <a:endParaRPr lang="nl-NL" sz="1300" dirty="0"/>
          </a:p>
          <a:p>
            <a:pPr marL="0" indent="0">
              <a:buNone/>
            </a:pPr>
            <a:r>
              <a:rPr lang="nl-NL" sz="1300" b="1" dirty="0"/>
              <a:t>Cluster 2: doof, slechthorend </a:t>
            </a:r>
            <a:endParaRPr lang="nl-NL" sz="1300" b="1" dirty="0" smtClean="0"/>
          </a:p>
          <a:p>
            <a:pPr marL="0" indent="0">
              <a:buNone/>
            </a:pPr>
            <a:r>
              <a:rPr lang="nl-NL" sz="1300" dirty="0" smtClean="0">
                <a:hlinkClick r:id="rId6"/>
              </a:rPr>
              <a:t>https</a:t>
            </a:r>
            <a:r>
              <a:rPr lang="nl-NL" sz="1300" dirty="0">
                <a:hlinkClick r:id="rId6"/>
              </a:rPr>
              <a:t>://youtu.be/cyVRsjXm_Yw</a:t>
            </a:r>
            <a:r>
              <a:rPr lang="nl-NL" sz="1300" dirty="0"/>
              <a:t> (0.55min </a:t>
            </a:r>
            <a:r>
              <a:rPr lang="nl-NL" sz="1300" dirty="0" err="1"/>
              <a:t>Auris</a:t>
            </a:r>
            <a:r>
              <a:rPr lang="nl-NL" sz="1300" dirty="0"/>
              <a:t>), </a:t>
            </a:r>
            <a:endParaRPr lang="nl-NL" sz="1300" dirty="0" smtClean="0"/>
          </a:p>
          <a:p>
            <a:pPr marL="0" indent="0">
              <a:buNone/>
            </a:pPr>
            <a:r>
              <a:rPr lang="nl-NL" sz="1300" dirty="0" smtClean="0">
                <a:hlinkClick r:id="rId7"/>
              </a:rPr>
              <a:t>https</a:t>
            </a:r>
            <a:r>
              <a:rPr lang="nl-NL" sz="1300" dirty="0">
                <a:hlinkClick r:id="rId7"/>
              </a:rPr>
              <a:t>://youtu.be/AP43K2twCjY</a:t>
            </a:r>
            <a:r>
              <a:rPr lang="nl-NL" sz="1300" dirty="0"/>
              <a:t> (0.48min </a:t>
            </a:r>
            <a:r>
              <a:rPr lang="nl-NL" sz="1300" dirty="0" err="1"/>
              <a:t>Auris</a:t>
            </a:r>
            <a:r>
              <a:rPr lang="nl-NL" sz="1300" dirty="0"/>
              <a:t> College</a:t>
            </a:r>
            <a:r>
              <a:rPr lang="nl-NL" sz="1300" dirty="0" smtClean="0"/>
              <a:t>)</a:t>
            </a:r>
          </a:p>
          <a:p>
            <a:pPr marL="0" indent="0">
              <a:buNone/>
            </a:pPr>
            <a:r>
              <a:rPr lang="nl-NL" sz="1300" dirty="0">
                <a:hlinkClick r:id="rId5"/>
              </a:rPr>
              <a:t>https://</a:t>
            </a:r>
            <a:r>
              <a:rPr lang="nl-NL" sz="1300" dirty="0" smtClean="0">
                <a:hlinkClick r:id="rId5"/>
              </a:rPr>
              <a:t>youtu.be/HDsT9fbLH8A</a:t>
            </a:r>
            <a:r>
              <a:rPr lang="nl-NL" sz="1300" dirty="0" smtClean="0"/>
              <a:t> (6.25min </a:t>
            </a:r>
            <a:r>
              <a:rPr lang="nl-NL" sz="1300" dirty="0" err="1" smtClean="0"/>
              <a:t>Guyot</a:t>
            </a:r>
            <a:r>
              <a:rPr lang="nl-NL" sz="1300" dirty="0" smtClean="0"/>
              <a:t> vlog, gesprek leerlingen)</a:t>
            </a:r>
            <a:endParaRPr lang="nl-NL" sz="1300" dirty="0"/>
          </a:p>
          <a:p>
            <a:pPr marL="0" indent="0">
              <a:buNone/>
            </a:pPr>
            <a:r>
              <a:rPr lang="nl-NL" sz="1300" dirty="0"/>
              <a:t/>
            </a:r>
            <a:br>
              <a:rPr lang="nl-NL" sz="1300" dirty="0"/>
            </a:br>
            <a:endParaRPr lang="nl-NL" sz="13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6350968" y="1236618"/>
            <a:ext cx="5344643" cy="4804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Cluster 3: </a:t>
            </a:r>
            <a:r>
              <a:rPr lang="nl-NL" b="1" dirty="0"/>
              <a:t>langdurig ziek, verstandelijke beperking, motorische beperking</a:t>
            </a:r>
          </a:p>
          <a:p>
            <a:pPr marL="0" indent="0">
              <a:buNone/>
            </a:pPr>
            <a:r>
              <a:rPr lang="nl-NL" dirty="0">
                <a:hlinkClick r:id="rId8"/>
              </a:rPr>
              <a:t>https://youtu.be/VkE8PrHKTio</a:t>
            </a:r>
            <a:r>
              <a:rPr lang="nl-NL" dirty="0"/>
              <a:t> (4.30min vso Herenwaard)</a:t>
            </a:r>
          </a:p>
          <a:p>
            <a:pPr marL="0" indent="0">
              <a:buNone/>
            </a:pPr>
            <a:r>
              <a:rPr lang="nl-NL" dirty="0" smtClean="0">
                <a:hlinkClick r:id="rId9"/>
              </a:rPr>
              <a:t>https</a:t>
            </a:r>
            <a:r>
              <a:rPr lang="nl-NL" dirty="0">
                <a:hlinkClick r:id="rId9"/>
              </a:rPr>
              <a:t>://</a:t>
            </a:r>
            <a:r>
              <a:rPr lang="nl-NL" dirty="0" smtClean="0">
                <a:hlinkClick r:id="rId9"/>
              </a:rPr>
              <a:t>docs.google.com/file/d/1rcRAvKuEVF6_aQJp_pVAnP0jj9YZygrq/view</a:t>
            </a:r>
            <a:r>
              <a:rPr lang="nl-NL" dirty="0" smtClean="0"/>
              <a:t> (7.44min Mytylschool De Brug)</a:t>
            </a:r>
          </a:p>
          <a:p>
            <a:pPr marL="0" indent="0">
              <a:buNone/>
            </a:pPr>
            <a:r>
              <a:rPr lang="nl-NL" dirty="0">
                <a:hlinkClick r:id="rId10"/>
              </a:rPr>
              <a:t>https://www.tyltylschool.nl/home/sfeerimpressie</a:t>
            </a:r>
            <a:r>
              <a:rPr lang="nl-NL" dirty="0" smtClean="0">
                <a:hlinkClick r:id="rId10"/>
              </a:rPr>
              <a:t>/</a:t>
            </a:r>
            <a:r>
              <a:rPr lang="nl-NL" dirty="0" smtClean="0"/>
              <a:t> (11.41min </a:t>
            </a:r>
            <a:r>
              <a:rPr lang="nl-NL" dirty="0" err="1" smtClean="0"/>
              <a:t>Tyltylschool</a:t>
            </a:r>
            <a:r>
              <a:rPr lang="nl-NL" dirty="0" smtClean="0"/>
              <a:t> Rotterdam)</a:t>
            </a:r>
          </a:p>
          <a:p>
            <a:pPr marL="0" indent="0">
              <a:buNone/>
            </a:pPr>
            <a:r>
              <a:rPr lang="nl-NL" dirty="0">
                <a:hlinkClick r:id="rId11"/>
              </a:rPr>
              <a:t>https://youtu.be/9CPa-bd8VUA</a:t>
            </a:r>
            <a:r>
              <a:rPr lang="nl-NL" dirty="0"/>
              <a:t> (8.08min Orion)</a:t>
            </a:r>
          </a:p>
          <a:p>
            <a:pPr marL="0" indent="0">
              <a:buNone/>
            </a:pPr>
            <a:r>
              <a:rPr lang="nl-NL" dirty="0">
                <a:hlinkClick r:id="rId12"/>
              </a:rPr>
              <a:t>https://youtu.be/g_IXyzbGI1E</a:t>
            </a:r>
            <a:r>
              <a:rPr lang="nl-NL" dirty="0"/>
              <a:t> (7.14min Vrijeschool </a:t>
            </a:r>
            <a:r>
              <a:rPr lang="nl-NL" dirty="0" err="1"/>
              <a:t>so</a:t>
            </a:r>
            <a:r>
              <a:rPr lang="nl-NL" dirty="0"/>
              <a:t>/vso De Lans)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Font typeface="Wingdings 3" charset="2"/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Cluster 4: </a:t>
            </a:r>
            <a:r>
              <a:rPr lang="nl-NL" b="1" dirty="0"/>
              <a:t>psychische stoornissen en gedragsproblemen </a:t>
            </a:r>
            <a:endParaRPr lang="nl-NL" b="1" dirty="0" smtClean="0"/>
          </a:p>
          <a:p>
            <a:pPr marL="0" indent="0">
              <a:buFont typeface="Wingdings 3" charset="2"/>
              <a:buNone/>
            </a:pPr>
            <a:r>
              <a:rPr lang="nl-NL" dirty="0" smtClean="0">
                <a:hlinkClick r:id="rId13"/>
              </a:rPr>
              <a:t>https://youtu.be/sNYu0H884GY</a:t>
            </a:r>
            <a:r>
              <a:rPr lang="nl-NL" dirty="0" smtClean="0"/>
              <a:t> (9.00min Klimopschool Hilversum, rondleiding door kinderen)</a:t>
            </a:r>
          </a:p>
          <a:p>
            <a:pPr marL="0" indent="0">
              <a:buFont typeface="Wingdings 3" charset="2"/>
              <a:buNone/>
            </a:pPr>
            <a:r>
              <a:rPr lang="nl-NL" dirty="0" smtClean="0">
                <a:hlinkClick r:id="rId14" tooltip="Link delen"/>
              </a:rPr>
              <a:t>https://youtu.be/JDK_s0yiKZI</a:t>
            </a:r>
            <a:r>
              <a:rPr lang="nl-NL" dirty="0" smtClean="0"/>
              <a:t> (4.31min SG De Keyzer </a:t>
            </a:r>
            <a:r>
              <a:rPr lang="nl-NL" dirty="0" err="1" smtClean="0"/>
              <a:t>so</a:t>
            </a:r>
            <a:r>
              <a:rPr lang="nl-NL" dirty="0" smtClean="0"/>
              <a:t>)</a:t>
            </a:r>
          </a:p>
          <a:p>
            <a:pPr marL="0" indent="0">
              <a:buFont typeface="Wingdings 3" charset="2"/>
              <a:buNone/>
            </a:pPr>
            <a:r>
              <a:rPr lang="nl-NL" dirty="0" smtClean="0">
                <a:hlinkClick r:id="rId15"/>
              </a:rPr>
              <a:t>https://youtu.be/YW-MxIolK-c</a:t>
            </a:r>
            <a:r>
              <a:rPr lang="nl-NL" dirty="0" smtClean="0"/>
              <a:t> (3.05min SG De Keyzer vso) </a:t>
            </a:r>
          </a:p>
          <a:p>
            <a:pPr marL="0" indent="0">
              <a:buFont typeface="Wingdings 3" charset="2"/>
              <a:buNone/>
            </a:pPr>
            <a:r>
              <a:rPr lang="nl-NL" dirty="0" smtClean="0">
                <a:hlinkClick r:id="rId16"/>
              </a:rPr>
              <a:t>https://youtu.be/Y-cxl4hbpgE</a:t>
            </a:r>
            <a:r>
              <a:rPr lang="nl-NL" dirty="0" smtClean="0"/>
              <a:t> (3.16min SO De </a:t>
            </a:r>
            <a:r>
              <a:rPr lang="nl-NL" dirty="0" err="1" smtClean="0"/>
              <a:t>Bodde</a:t>
            </a:r>
            <a:r>
              <a:rPr lang="nl-NL" dirty="0" smtClean="0"/>
              <a:t>)</a:t>
            </a:r>
          </a:p>
          <a:p>
            <a:pPr marL="0" indent="0">
              <a:buFont typeface="Wingdings 3" charset="2"/>
              <a:buNone/>
            </a:pPr>
            <a:r>
              <a:rPr lang="nl-NL" dirty="0" smtClean="0">
                <a:hlinkClick r:id="rId17"/>
              </a:rPr>
              <a:t>https://youtu.be/eKJDCRy30gM</a:t>
            </a:r>
            <a:r>
              <a:rPr lang="nl-NL" dirty="0" smtClean="0"/>
              <a:t> (3.07min HUB </a:t>
            </a:r>
            <a:r>
              <a:rPr lang="nl-NL" dirty="0" err="1" smtClean="0"/>
              <a:t>so</a:t>
            </a:r>
            <a:r>
              <a:rPr lang="nl-NL" dirty="0" smtClean="0"/>
              <a:t>/vso)</a:t>
            </a:r>
          </a:p>
          <a:p>
            <a:pPr marL="0" indent="0">
              <a:buFont typeface="Wingdings 3" charset="2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2637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8.4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kunt uitleggen waarom een kind naar het </a:t>
            </a:r>
            <a:r>
              <a:rPr lang="nl-NL" dirty="0" err="1" smtClean="0"/>
              <a:t>sbo</a:t>
            </a:r>
            <a:r>
              <a:rPr lang="nl-NL" dirty="0" smtClean="0"/>
              <a:t>, </a:t>
            </a:r>
            <a:r>
              <a:rPr lang="nl-NL" dirty="0" err="1" smtClean="0"/>
              <a:t>so</a:t>
            </a:r>
            <a:r>
              <a:rPr lang="nl-NL" dirty="0" smtClean="0"/>
              <a:t> of vso gaat</a:t>
            </a:r>
          </a:p>
          <a:p>
            <a:r>
              <a:rPr lang="nl-NL" dirty="0" smtClean="0"/>
              <a:t>Je begrijpt wat de verschillende clusters inhouden</a:t>
            </a:r>
          </a:p>
          <a:p>
            <a:r>
              <a:rPr lang="nl-NL" dirty="0" smtClean="0"/>
              <a:t>Je weet, waar bij jou in de buurt, je zulke scholen kunt vinden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3428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Opdracht: inleveren It’s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Je gaat een overzicht maken van de speciale scholen in het samenwerkingsverband waar jij woont. Is dat in Dordrecht, kies dan 1 samenwerkingsverband uit.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komt er in jouw overzicht? </a:t>
            </a:r>
          </a:p>
          <a:p>
            <a:pPr>
              <a:buAutoNum type="arabicPeriod"/>
            </a:pPr>
            <a:r>
              <a:rPr lang="nl-NL" dirty="0" smtClean="0"/>
              <a:t>Naam woonplaats + samenwerkingsverband </a:t>
            </a:r>
          </a:p>
          <a:p>
            <a:pPr>
              <a:buAutoNum type="arabicPeriod"/>
            </a:pPr>
            <a:r>
              <a:rPr lang="nl-NL" dirty="0" smtClean="0"/>
              <a:t>Welke </a:t>
            </a:r>
            <a:r>
              <a:rPr lang="nl-NL" dirty="0" err="1" smtClean="0"/>
              <a:t>sbo</a:t>
            </a:r>
            <a:r>
              <a:rPr lang="nl-NL" dirty="0" smtClean="0"/>
              <a:t>-school is of </a:t>
            </a:r>
            <a:r>
              <a:rPr lang="nl-NL" dirty="0" err="1" smtClean="0"/>
              <a:t>sbo</a:t>
            </a:r>
            <a:r>
              <a:rPr lang="nl-NL" dirty="0" smtClean="0"/>
              <a:t>-scholen zijn er binnen dit samenwerkingsverband aanwezig?</a:t>
            </a:r>
          </a:p>
          <a:p>
            <a:pPr marL="800100" lvl="1" indent="-342900">
              <a:buFont typeface="+mj-lt"/>
              <a:buAutoNum type="alphaLcPeriod"/>
            </a:pPr>
            <a:r>
              <a:rPr lang="nl-NL" dirty="0" smtClean="0"/>
              <a:t>Noem de naam van de school/scholen</a:t>
            </a:r>
          </a:p>
          <a:p>
            <a:pPr marL="800100" lvl="1" indent="-342900">
              <a:buFont typeface="+mj-lt"/>
              <a:buAutoNum type="alphaLcPeriod"/>
            </a:pPr>
            <a:r>
              <a:rPr lang="nl-NL" dirty="0" smtClean="0"/>
              <a:t>Zet achter de naam max 3 kenmerken van de doelgroep van deze school </a:t>
            </a:r>
          </a:p>
          <a:p>
            <a:pPr>
              <a:buAutoNum type="arabicPeriod"/>
            </a:pPr>
            <a:r>
              <a:rPr lang="nl-NL" dirty="0" smtClean="0"/>
              <a:t>Welke </a:t>
            </a:r>
            <a:r>
              <a:rPr lang="nl-NL" dirty="0" err="1" smtClean="0"/>
              <a:t>so</a:t>
            </a:r>
            <a:r>
              <a:rPr lang="nl-NL" dirty="0" smtClean="0"/>
              <a:t>/vso scholen zijn er binnen dit samenwerkingsverband aanwezig? Of met welke </a:t>
            </a:r>
            <a:r>
              <a:rPr lang="nl-NL" dirty="0" err="1" smtClean="0"/>
              <a:t>so</a:t>
            </a:r>
            <a:r>
              <a:rPr lang="nl-NL" dirty="0" smtClean="0"/>
              <a:t>/vso scholen werkt dit samenwerkingsverband samen?</a:t>
            </a:r>
          </a:p>
          <a:p>
            <a:pPr marL="800100" lvl="1" indent="-342900">
              <a:buFont typeface="+mj-lt"/>
              <a:buAutoNum type="alphaLcPeriod"/>
            </a:pPr>
            <a:r>
              <a:rPr lang="nl-NL" dirty="0"/>
              <a:t>Noem de naam van de </a:t>
            </a:r>
            <a:r>
              <a:rPr lang="nl-NL" dirty="0" smtClean="0"/>
              <a:t>school/scholen </a:t>
            </a:r>
          </a:p>
          <a:p>
            <a:pPr marL="800100" lvl="1" indent="-342900">
              <a:buFont typeface="+mj-lt"/>
              <a:buAutoNum type="alphaLcPeriod"/>
            </a:pPr>
            <a:r>
              <a:rPr lang="nl-NL" dirty="0" smtClean="0"/>
              <a:t>Benoem het cluster waarin zij werken</a:t>
            </a:r>
            <a:endParaRPr lang="nl-NL" dirty="0"/>
          </a:p>
          <a:p>
            <a:pPr marL="800100" lvl="1" indent="-342900">
              <a:buFont typeface="+mj-lt"/>
              <a:buAutoNum type="alphaLcPeriod"/>
            </a:pPr>
            <a:r>
              <a:rPr lang="nl-NL" dirty="0"/>
              <a:t>Zet achter de naam </a:t>
            </a:r>
            <a:r>
              <a:rPr lang="nl-NL" dirty="0" smtClean="0"/>
              <a:t>max 3 </a:t>
            </a:r>
            <a:r>
              <a:rPr lang="nl-NL" dirty="0"/>
              <a:t>kenmerken van de doelgroep van deze school </a:t>
            </a:r>
          </a:p>
          <a:p>
            <a:pPr>
              <a:buAutoNum type="arabicPeriod"/>
            </a:pPr>
            <a:endParaRPr lang="nl-NL" dirty="0" smtClean="0"/>
          </a:p>
          <a:p>
            <a:pPr lvl="1">
              <a:buAutoNum type="arabicPeriod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8108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blok </a:t>
            </a:r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1950719"/>
            <a:ext cx="9720073" cy="4624251"/>
          </a:xfrm>
        </p:spPr>
        <p:txBody>
          <a:bodyPr vert="horz" lIns="68598" tIns="34299" rIns="68598" bIns="34299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ea typeface="+mn-lt"/>
                <a:cs typeface="+mn-lt"/>
                <a:sym typeface="Wingdings" panose="05000000000000000000" pitchFamily="2" charset="2"/>
              </a:rPr>
              <a:t>8.1 </a:t>
            </a:r>
            <a:r>
              <a:rPr lang="en-US" dirty="0" err="1" smtClean="0">
                <a:ea typeface="+mn-lt"/>
                <a:cs typeface="+mn-lt"/>
                <a:sym typeface="Wingdings" panose="05000000000000000000" pitchFamily="2" charset="2"/>
              </a:rPr>
              <a:t>Motivatie</a:t>
            </a:r>
            <a:r>
              <a:rPr lang="en-US" dirty="0" smtClean="0">
                <a:ea typeface="+mn-lt"/>
                <a:cs typeface="+mn-lt"/>
                <a:sym typeface="Wingdings" panose="05000000000000000000" pitchFamily="2" charset="2"/>
              </a:rPr>
              <a:t>- </a:t>
            </a:r>
            <a:r>
              <a:rPr lang="en-US" dirty="0">
                <a:ea typeface="+mn-lt"/>
                <a:cs typeface="+mn-lt"/>
                <a:sym typeface="Wingdings" panose="05000000000000000000" pitchFamily="2" charset="2"/>
              </a:rPr>
              <a:t>en </a:t>
            </a:r>
            <a:r>
              <a:rPr lang="en-US" dirty="0" err="1">
                <a:ea typeface="+mn-lt"/>
                <a:cs typeface="+mn-lt"/>
                <a:sym typeface="Wingdings" panose="05000000000000000000" pitchFamily="2" charset="2"/>
              </a:rPr>
              <a:t>werkhoudingsproblemen</a:t>
            </a:r>
            <a:endParaRPr lang="nl-NL" dirty="0" err="1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8.2 </a:t>
            </a:r>
            <a:r>
              <a:rPr lang="en-US" dirty="0" err="1" smtClean="0">
                <a:ea typeface="+mn-lt"/>
                <a:cs typeface="+mn-lt"/>
              </a:rPr>
              <a:t>Sociale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vaardigheden</a:t>
            </a:r>
            <a:r>
              <a:rPr lang="en-US" dirty="0">
                <a:ea typeface="+mn-lt"/>
                <a:cs typeface="+mn-lt"/>
              </a:rPr>
              <a:t> en </a:t>
            </a:r>
            <a:r>
              <a:rPr lang="en-US" dirty="0" err="1" smtClean="0">
                <a:ea typeface="+mn-lt"/>
                <a:cs typeface="+mn-lt"/>
              </a:rPr>
              <a:t>emoties</a:t>
            </a:r>
            <a:endParaRPr lang="en-US" dirty="0" smtClean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8.3 </a:t>
            </a:r>
            <a:r>
              <a:rPr lang="en-US" dirty="0" err="1" smtClean="0">
                <a:ea typeface="+mn-lt"/>
                <a:cs typeface="+mn-lt"/>
              </a:rPr>
              <a:t>Hemelvaartsweekend</a:t>
            </a:r>
            <a:r>
              <a:rPr lang="en-US" dirty="0" smtClean="0">
                <a:ea typeface="+mn-lt"/>
                <a:cs typeface="+mn-lt"/>
              </a:rPr>
              <a:t> (</a:t>
            </a:r>
            <a:r>
              <a:rPr lang="en-US" dirty="0" err="1" smtClean="0">
                <a:ea typeface="+mn-lt"/>
                <a:cs typeface="+mn-lt"/>
              </a:rPr>
              <a:t>vrij</a:t>
            </a:r>
            <a:r>
              <a:rPr lang="en-US" dirty="0" smtClean="0">
                <a:ea typeface="+mn-lt"/>
                <a:cs typeface="+mn-lt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8.4 </a:t>
            </a:r>
            <a:r>
              <a:rPr lang="en-US" dirty="0" err="1" smtClean="0">
                <a:ea typeface="+mn-lt"/>
                <a:cs typeface="+mn-lt"/>
              </a:rPr>
              <a:t>Speciaal</a:t>
            </a:r>
            <a:r>
              <a:rPr lang="en-US" dirty="0" smtClean="0">
                <a:ea typeface="+mn-lt"/>
                <a:cs typeface="+mn-lt"/>
              </a:rPr>
              <a:t> (basis-)</a:t>
            </a:r>
            <a:r>
              <a:rPr lang="en-US" dirty="0" err="1" smtClean="0">
                <a:ea typeface="+mn-lt"/>
                <a:cs typeface="+mn-lt"/>
              </a:rPr>
              <a:t>onderwijs</a:t>
            </a:r>
            <a:r>
              <a:rPr lang="en-US" dirty="0" smtClean="0">
                <a:ea typeface="+mn-lt"/>
                <a:cs typeface="+mn-lt"/>
              </a:rPr>
              <a:t> (</a:t>
            </a:r>
            <a:r>
              <a:rPr lang="en-US" dirty="0" err="1" smtClean="0">
                <a:ea typeface="+mn-lt"/>
                <a:cs typeface="+mn-lt"/>
              </a:rPr>
              <a:t>sbo</a:t>
            </a:r>
            <a:r>
              <a:rPr lang="en-US" dirty="0" smtClean="0">
                <a:ea typeface="+mn-lt"/>
                <a:cs typeface="+mn-lt"/>
              </a:rPr>
              <a:t>, so, </a:t>
            </a:r>
            <a:r>
              <a:rPr lang="en-US" dirty="0" err="1" smtClean="0">
                <a:ea typeface="+mn-lt"/>
                <a:cs typeface="+mn-lt"/>
              </a:rPr>
              <a:t>vso</a:t>
            </a:r>
            <a:r>
              <a:rPr lang="en-US" dirty="0" smtClean="0">
                <a:ea typeface="+mn-lt"/>
                <a:cs typeface="+mn-lt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8.5 </a:t>
            </a:r>
            <a:r>
              <a:rPr lang="en-US" dirty="0" err="1" smtClean="0">
                <a:ea typeface="+mn-lt"/>
                <a:cs typeface="+mn-lt"/>
              </a:rPr>
              <a:t>Thuiszitters</a:t>
            </a:r>
            <a:endParaRPr lang="en-US" dirty="0" smtClean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8.6 </a:t>
            </a:r>
            <a:r>
              <a:rPr lang="en-US" dirty="0" err="1" smtClean="0">
                <a:ea typeface="+mn-lt"/>
                <a:cs typeface="+mn-lt"/>
              </a:rPr>
              <a:t>Werken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aan</a:t>
            </a:r>
            <a:r>
              <a:rPr lang="en-US" dirty="0" smtClean="0">
                <a:ea typeface="+mn-lt"/>
                <a:cs typeface="+mn-lt"/>
              </a:rPr>
              <a:t> workshop / </a:t>
            </a:r>
            <a:r>
              <a:rPr lang="en-US" dirty="0" err="1" smtClean="0">
                <a:ea typeface="+mn-lt"/>
                <a:cs typeface="+mn-lt"/>
              </a:rPr>
              <a:t>opdracht</a:t>
            </a:r>
            <a:r>
              <a:rPr lang="en-US" dirty="0" smtClean="0">
                <a:ea typeface="+mn-lt"/>
                <a:cs typeface="+mn-lt"/>
              </a:rPr>
              <a:t> (</a:t>
            </a:r>
            <a:r>
              <a:rPr lang="en-US" dirty="0" err="1" smtClean="0">
                <a:ea typeface="+mn-lt"/>
                <a:cs typeface="+mn-lt"/>
              </a:rPr>
              <a:t>zie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studiehandleiding</a:t>
            </a:r>
            <a:r>
              <a:rPr lang="en-US" dirty="0" smtClean="0">
                <a:ea typeface="+mn-lt"/>
                <a:cs typeface="+mn-lt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8.7 </a:t>
            </a:r>
            <a:r>
              <a:rPr lang="en-US" dirty="0" err="1" smtClean="0">
                <a:ea typeface="+mn-lt"/>
                <a:cs typeface="+mn-lt"/>
              </a:rPr>
              <a:t>Werken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aan</a:t>
            </a:r>
            <a:r>
              <a:rPr lang="en-US" dirty="0" smtClean="0">
                <a:ea typeface="+mn-lt"/>
                <a:cs typeface="+mn-lt"/>
              </a:rPr>
              <a:t> workshop / </a:t>
            </a:r>
            <a:r>
              <a:rPr lang="en-US" dirty="0" err="1" smtClean="0">
                <a:ea typeface="+mn-lt"/>
                <a:cs typeface="+mn-lt"/>
              </a:rPr>
              <a:t>opdracht</a:t>
            </a:r>
            <a:r>
              <a:rPr lang="en-US" dirty="0">
                <a:ea typeface="+mn-lt"/>
                <a:cs typeface="+mn-lt"/>
              </a:rPr>
              <a:t> (</a:t>
            </a:r>
            <a:r>
              <a:rPr lang="en-US" dirty="0" err="1">
                <a:ea typeface="+mn-lt"/>
                <a:cs typeface="+mn-lt"/>
              </a:rPr>
              <a:t>zie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studiehandleiding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 smtClean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8.8 </a:t>
            </a:r>
            <a:r>
              <a:rPr lang="en-US" dirty="0" err="1" smtClean="0">
                <a:ea typeface="+mn-lt"/>
                <a:cs typeface="+mn-lt"/>
              </a:rPr>
              <a:t>Presentaties</a:t>
            </a:r>
            <a:r>
              <a:rPr lang="en-US" dirty="0" smtClean="0">
                <a:ea typeface="+mn-lt"/>
                <a:cs typeface="+mn-lt"/>
              </a:rPr>
              <a:t> op DVC? Of online? 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8.9 </a:t>
            </a:r>
            <a:r>
              <a:rPr lang="en-US" dirty="0" err="1">
                <a:ea typeface="+mn-lt"/>
                <a:cs typeface="+mn-lt"/>
              </a:rPr>
              <a:t>Presentaties</a:t>
            </a:r>
            <a:r>
              <a:rPr lang="en-US" dirty="0">
                <a:ea typeface="+mn-lt"/>
                <a:cs typeface="+mn-lt"/>
              </a:rPr>
              <a:t> op DVC? Of online? </a:t>
            </a:r>
            <a:endParaRPr lang="en-US" dirty="0" smtClean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8.10 </a:t>
            </a:r>
            <a:r>
              <a:rPr lang="en-US" dirty="0" err="1" smtClean="0">
                <a:ea typeface="+mn-lt"/>
                <a:cs typeface="+mn-lt"/>
              </a:rPr>
              <a:t>Voortgangsweek</a:t>
            </a:r>
            <a:endParaRPr lang="en-US" dirty="0" smtClean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err="1" smtClean="0">
                <a:ea typeface="+mn-lt"/>
                <a:cs typeface="+mn-lt"/>
              </a:rPr>
              <a:t>Geen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bpv-opdracht</a:t>
            </a:r>
            <a:endParaRPr lang="en-US" dirty="0" smtClean="0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endParaRPr lang="en-US" dirty="0" smtClean="0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endParaRPr lang="nl-NL" dirty="0" err="1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14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blok </a:t>
            </a:r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1950719"/>
            <a:ext cx="9720073" cy="4624251"/>
          </a:xfrm>
        </p:spPr>
        <p:txBody>
          <a:bodyPr vert="horz" lIns="68598" tIns="34299" rIns="68598" bIns="34299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ea typeface="+mn-lt"/>
                <a:cs typeface="+mn-lt"/>
                <a:sym typeface="Wingdings" panose="05000000000000000000" pitchFamily="2" charset="2"/>
              </a:rPr>
              <a:t>8.1 </a:t>
            </a:r>
            <a:r>
              <a:rPr lang="en-US" dirty="0" err="1" smtClean="0">
                <a:ea typeface="+mn-lt"/>
                <a:cs typeface="+mn-lt"/>
                <a:sym typeface="Wingdings" panose="05000000000000000000" pitchFamily="2" charset="2"/>
              </a:rPr>
              <a:t>Motivatie</a:t>
            </a:r>
            <a:r>
              <a:rPr lang="en-US" dirty="0" smtClean="0">
                <a:ea typeface="+mn-lt"/>
                <a:cs typeface="+mn-lt"/>
                <a:sym typeface="Wingdings" panose="05000000000000000000" pitchFamily="2" charset="2"/>
              </a:rPr>
              <a:t>- </a:t>
            </a:r>
            <a:r>
              <a:rPr lang="en-US" dirty="0">
                <a:ea typeface="+mn-lt"/>
                <a:cs typeface="+mn-lt"/>
                <a:sym typeface="Wingdings" panose="05000000000000000000" pitchFamily="2" charset="2"/>
              </a:rPr>
              <a:t>en </a:t>
            </a:r>
            <a:r>
              <a:rPr lang="en-US" dirty="0" err="1">
                <a:ea typeface="+mn-lt"/>
                <a:cs typeface="+mn-lt"/>
                <a:sym typeface="Wingdings" panose="05000000000000000000" pitchFamily="2" charset="2"/>
              </a:rPr>
              <a:t>werkhoudingsproblemen</a:t>
            </a:r>
            <a:endParaRPr lang="nl-NL" dirty="0" err="1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8.2 </a:t>
            </a:r>
            <a:r>
              <a:rPr lang="en-US" dirty="0" err="1" smtClean="0">
                <a:ea typeface="+mn-lt"/>
                <a:cs typeface="+mn-lt"/>
              </a:rPr>
              <a:t>Sociale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vaardigheden</a:t>
            </a:r>
            <a:r>
              <a:rPr lang="en-US" dirty="0">
                <a:ea typeface="+mn-lt"/>
                <a:cs typeface="+mn-lt"/>
              </a:rPr>
              <a:t> en </a:t>
            </a:r>
            <a:r>
              <a:rPr lang="en-US" dirty="0" err="1" smtClean="0">
                <a:ea typeface="+mn-lt"/>
                <a:cs typeface="+mn-lt"/>
              </a:rPr>
              <a:t>emoties</a:t>
            </a:r>
            <a:endParaRPr lang="en-US" dirty="0" smtClean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8.3 </a:t>
            </a:r>
            <a:r>
              <a:rPr lang="en-US" dirty="0" err="1" smtClean="0">
                <a:ea typeface="+mn-lt"/>
                <a:cs typeface="+mn-lt"/>
              </a:rPr>
              <a:t>Hemelvaartsweekend</a:t>
            </a:r>
            <a:r>
              <a:rPr lang="en-US" dirty="0" smtClean="0">
                <a:ea typeface="+mn-lt"/>
                <a:cs typeface="+mn-lt"/>
              </a:rPr>
              <a:t> (</a:t>
            </a:r>
            <a:r>
              <a:rPr lang="en-US" dirty="0" err="1" smtClean="0">
                <a:ea typeface="+mn-lt"/>
                <a:cs typeface="+mn-lt"/>
              </a:rPr>
              <a:t>vrij</a:t>
            </a:r>
            <a:r>
              <a:rPr lang="en-US" dirty="0" smtClean="0">
                <a:ea typeface="+mn-lt"/>
                <a:cs typeface="+mn-lt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8.4 </a:t>
            </a:r>
            <a:r>
              <a:rPr lang="en-US" dirty="0" err="1" smtClean="0">
                <a:ea typeface="+mn-lt"/>
                <a:cs typeface="+mn-lt"/>
              </a:rPr>
              <a:t>Speciaal</a:t>
            </a:r>
            <a:r>
              <a:rPr lang="en-US" dirty="0" smtClean="0">
                <a:ea typeface="+mn-lt"/>
                <a:cs typeface="+mn-lt"/>
              </a:rPr>
              <a:t> (basis-)</a:t>
            </a:r>
            <a:r>
              <a:rPr lang="en-US" dirty="0" err="1" smtClean="0">
                <a:ea typeface="+mn-lt"/>
                <a:cs typeface="+mn-lt"/>
              </a:rPr>
              <a:t>onderwijs</a:t>
            </a:r>
            <a:r>
              <a:rPr lang="en-US" dirty="0" smtClean="0">
                <a:ea typeface="+mn-lt"/>
                <a:cs typeface="+mn-lt"/>
              </a:rPr>
              <a:t> (</a:t>
            </a:r>
            <a:r>
              <a:rPr lang="en-US" dirty="0" err="1" smtClean="0">
                <a:ea typeface="+mn-lt"/>
                <a:cs typeface="+mn-lt"/>
              </a:rPr>
              <a:t>sbo</a:t>
            </a:r>
            <a:r>
              <a:rPr lang="en-US" dirty="0" smtClean="0">
                <a:ea typeface="+mn-lt"/>
                <a:cs typeface="+mn-lt"/>
              </a:rPr>
              <a:t>, so, </a:t>
            </a:r>
            <a:r>
              <a:rPr lang="en-US" dirty="0" err="1" smtClean="0">
                <a:ea typeface="+mn-lt"/>
                <a:cs typeface="+mn-lt"/>
              </a:rPr>
              <a:t>vso</a:t>
            </a:r>
            <a:r>
              <a:rPr lang="en-US" dirty="0" smtClean="0">
                <a:ea typeface="+mn-lt"/>
                <a:cs typeface="+mn-lt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8.5 </a:t>
            </a:r>
            <a:r>
              <a:rPr lang="en-US" dirty="0" err="1" smtClean="0">
                <a:ea typeface="+mn-lt"/>
                <a:cs typeface="+mn-lt"/>
              </a:rPr>
              <a:t>Thuiszitters</a:t>
            </a:r>
            <a:endParaRPr lang="en-US" dirty="0" smtClean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8.6 </a:t>
            </a:r>
            <a:r>
              <a:rPr lang="en-US" dirty="0" err="1" smtClean="0">
                <a:ea typeface="+mn-lt"/>
                <a:cs typeface="+mn-lt"/>
              </a:rPr>
              <a:t>Werken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aan</a:t>
            </a:r>
            <a:r>
              <a:rPr lang="en-US" dirty="0" smtClean="0">
                <a:ea typeface="+mn-lt"/>
                <a:cs typeface="+mn-lt"/>
              </a:rPr>
              <a:t> workshop / </a:t>
            </a:r>
            <a:r>
              <a:rPr lang="en-US" dirty="0" err="1" smtClean="0">
                <a:ea typeface="+mn-lt"/>
                <a:cs typeface="+mn-lt"/>
              </a:rPr>
              <a:t>opdracht</a:t>
            </a:r>
            <a:r>
              <a:rPr lang="en-US" dirty="0" smtClean="0">
                <a:ea typeface="+mn-lt"/>
                <a:cs typeface="+mn-lt"/>
              </a:rPr>
              <a:t> (</a:t>
            </a:r>
            <a:r>
              <a:rPr lang="en-US" dirty="0" err="1" smtClean="0">
                <a:ea typeface="+mn-lt"/>
                <a:cs typeface="+mn-lt"/>
              </a:rPr>
              <a:t>zie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studiehandleiding</a:t>
            </a:r>
            <a:r>
              <a:rPr lang="en-US" dirty="0" smtClean="0">
                <a:ea typeface="+mn-lt"/>
                <a:cs typeface="+mn-lt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8.7 </a:t>
            </a:r>
            <a:r>
              <a:rPr lang="en-US" dirty="0" err="1" smtClean="0">
                <a:ea typeface="+mn-lt"/>
                <a:cs typeface="+mn-lt"/>
              </a:rPr>
              <a:t>Werken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aan</a:t>
            </a:r>
            <a:r>
              <a:rPr lang="en-US" dirty="0" smtClean="0">
                <a:ea typeface="+mn-lt"/>
                <a:cs typeface="+mn-lt"/>
              </a:rPr>
              <a:t> workshop / </a:t>
            </a:r>
            <a:r>
              <a:rPr lang="en-US" dirty="0" err="1" smtClean="0">
                <a:ea typeface="+mn-lt"/>
                <a:cs typeface="+mn-lt"/>
              </a:rPr>
              <a:t>opdracht</a:t>
            </a:r>
            <a:r>
              <a:rPr lang="en-US" dirty="0">
                <a:ea typeface="+mn-lt"/>
                <a:cs typeface="+mn-lt"/>
              </a:rPr>
              <a:t> (</a:t>
            </a:r>
            <a:r>
              <a:rPr lang="en-US" dirty="0" err="1">
                <a:ea typeface="+mn-lt"/>
                <a:cs typeface="+mn-lt"/>
              </a:rPr>
              <a:t>zie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studiehandleiding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 smtClean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8.8 </a:t>
            </a:r>
            <a:r>
              <a:rPr lang="en-US" dirty="0" err="1" smtClean="0">
                <a:ea typeface="+mn-lt"/>
                <a:cs typeface="+mn-lt"/>
              </a:rPr>
              <a:t>Presentaties</a:t>
            </a:r>
            <a:r>
              <a:rPr lang="en-US" dirty="0" smtClean="0">
                <a:ea typeface="+mn-lt"/>
                <a:cs typeface="+mn-lt"/>
              </a:rPr>
              <a:t> op DVC? Of online? 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8.9 </a:t>
            </a:r>
            <a:r>
              <a:rPr lang="en-US" dirty="0" err="1">
                <a:ea typeface="+mn-lt"/>
                <a:cs typeface="+mn-lt"/>
              </a:rPr>
              <a:t>Presentaties</a:t>
            </a:r>
            <a:r>
              <a:rPr lang="en-US" dirty="0">
                <a:ea typeface="+mn-lt"/>
                <a:cs typeface="+mn-lt"/>
              </a:rPr>
              <a:t> op DVC? Of online? </a:t>
            </a:r>
            <a:endParaRPr lang="en-US" dirty="0" smtClean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smtClean="0">
                <a:ea typeface="+mn-lt"/>
                <a:cs typeface="+mn-lt"/>
              </a:rPr>
              <a:t>8.10 </a:t>
            </a:r>
            <a:r>
              <a:rPr lang="en-US" dirty="0" err="1" smtClean="0">
                <a:ea typeface="+mn-lt"/>
                <a:cs typeface="+mn-lt"/>
              </a:rPr>
              <a:t>Voortgangsweek</a:t>
            </a:r>
            <a:endParaRPr lang="en-US" dirty="0" smtClean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err="1" smtClean="0">
                <a:ea typeface="+mn-lt"/>
                <a:cs typeface="+mn-lt"/>
              </a:rPr>
              <a:t>Geen</a:t>
            </a:r>
            <a:r>
              <a:rPr lang="en-US" dirty="0" smtClean="0">
                <a:ea typeface="+mn-lt"/>
                <a:cs typeface="+mn-lt"/>
              </a:rPr>
              <a:t> </a:t>
            </a:r>
            <a:r>
              <a:rPr lang="en-US" dirty="0" err="1" smtClean="0">
                <a:ea typeface="+mn-lt"/>
                <a:cs typeface="+mn-lt"/>
              </a:rPr>
              <a:t>bpv-opdracht</a:t>
            </a:r>
            <a:endParaRPr lang="en-US" dirty="0" smtClean="0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endParaRPr lang="en-US" dirty="0" smtClean="0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endParaRPr lang="nl-NL" dirty="0" err="1">
              <a:ea typeface="+mn-lt"/>
              <a:cs typeface="+mn-lt"/>
            </a:endParaRPr>
          </a:p>
          <a:p>
            <a:pPr marL="342991" indent="-342991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494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keer 8.2 (daarna Hemelvaart ;))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Lees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024128" y="2725783"/>
            <a:ext cx="4754880" cy="3762103"/>
          </a:xfrm>
        </p:spPr>
        <p:txBody>
          <a:bodyPr>
            <a:normAutofit fontScale="77500" lnSpcReduction="20000"/>
          </a:bodyPr>
          <a:lstStyle/>
          <a:p>
            <a:r>
              <a:rPr lang="nl-NL" b="1" dirty="0"/>
              <a:t>Boek: Onderwijsassistent School en didactiek PW</a:t>
            </a:r>
          </a:p>
          <a:p>
            <a:r>
              <a:rPr lang="nl-NL" dirty="0"/>
              <a:t>H2.2.1 Emotionele ondersteuning bieden</a:t>
            </a:r>
          </a:p>
          <a:p>
            <a:r>
              <a:rPr lang="nl-NL" dirty="0"/>
              <a:t>H2.2.6 Begeleiden onderlinge interacties</a:t>
            </a:r>
          </a:p>
          <a:p>
            <a:r>
              <a:rPr lang="nl-NL" dirty="0"/>
              <a:t>H2.4.3 Sociale en culturele vaardigheden</a:t>
            </a:r>
          </a:p>
          <a:p>
            <a:r>
              <a:rPr lang="nl-NL" dirty="0"/>
              <a:t>H2.4.4 Vermogen tot samenwerken</a:t>
            </a:r>
          </a:p>
          <a:p>
            <a:r>
              <a:rPr lang="nl-NL" dirty="0"/>
              <a:t>H5.3.6 De school als </a:t>
            </a:r>
            <a:r>
              <a:rPr lang="nl-NL" dirty="0" smtClean="0"/>
              <a:t>leefomgeving</a:t>
            </a:r>
          </a:p>
          <a:p>
            <a:endParaRPr lang="nl-NL" dirty="0"/>
          </a:p>
          <a:p>
            <a:r>
              <a:rPr lang="nl-NL" dirty="0" smtClean="0"/>
              <a:t>Deze hoofdstukken kun je lezen om de informatie nogmaals tot je te nemen. Maar, je mag natuurlijk van de theorie-pagina aan het begin ook andere hoofdstukken kiezen…</a:t>
            </a:r>
          </a:p>
          <a:p>
            <a:r>
              <a:rPr lang="nl-NL" dirty="0" smtClean="0"/>
              <a:t>Ga wel aan de slag met het zelf lezen van theorie, tijdens de rest van de tijd van deze les… Je moet tenslotte iets 7x horen voordat je het onthoudt </a:t>
            </a:r>
            <a:r>
              <a:rPr lang="nl-NL" dirty="0" smtClean="0">
                <a:sym typeface="Wingdings" panose="05000000000000000000" pitchFamily="2" charset="2"/>
              </a:rPr>
              <a:t> </a:t>
            </a:r>
            <a:r>
              <a:rPr lang="nl-NL" dirty="0" smtClean="0"/>
              <a:t> </a:t>
            </a:r>
            <a:endParaRPr lang="nl-NL" dirty="0"/>
          </a:p>
          <a:p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Maak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990888" y="2891246"/>
            <a:ext cx="4754880" cy="3418114"/>
          </a:xfrm>
        </p:spPr>
        <p:txBody>
          <a:bodyPr>
            <a:normAutofit/>
          </a:bodyPr>
          <a:lstStyle/>
          <a:p>
            <a:endParaRPr lang="nl-NL" dirty="0"/>
          </a:p>
          <a:p>
            <a:r>
              <a:rPr lang="nl-NL" sz="1600" dirty="0" smtClean="0"/>
              <a:t>Je kunt via Thieme online aan de slag met de online leeromgeving van de verschillende boeken die bij de theorie aan bod zijn gekomen. Dit mag, dat moet niet… 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138713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Samenvatting passend onderwijs</a:t>
            </a:r>
          </a:p>
          <a:p>
            <a:pPr>
              <a:buFontTx/>
              <a:buChar char="-"/>
            </a:pPr>
            <a:r>
              <a:rPr lang="nl-NL" dirty="0" smtClean="0"/>
              <a:t>Van basisschool naar speciaal (basis) onderwijs</a:t>
            </a:r>
          </a:p>
          <a:p>
            <a:pPr>
              <a:buFontTx/>
              <a:buChar char="-"/>
            </a:pPr>
            <a:r>
              <a:rPr lang="nl-NL" dirty="0" smtClean="0"/>
              <a:t>Uitleg speciaal basisonderwijs </a:t>
            </a:r>
          </a:p>
          <a:p>
            <a:pPr>
              <a:buFontTx/>
              <a:buChar char="-"/>
            </a:pPr>
            <a:r>
              <a:rPr lang="nl-NL" dirty="0" smtClean="0"/>
              <a:t>Uitleg speciaal onderwijs</a:t>
            </a:r>
          </a:p>
          <a:p>
            <a:pPr>
              <a:buFontTx/>
              <a:buChar char="-"/>
            </a:pPr>
            <a:r>
              <a:rPr lang="nl-NL" dirty="0" smtClean="0"/>
              <a:t>Filmpjes om zelf te kijken</a:t>
            </a:r>
          </a:p>
          <a:p>
            <a:pPr>
              <a:buFontTx/>
              <a:buChar char="-"/>
            </a:pPr>
            <a:r>
              <a:rPr lang="nl-NL" dirty="0" smtClean="0"/>
              <a:t>Opdracht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4257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8.4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kunt uitleggen waarom een kind naar het </a:t>
            </a:r>
            <a:r>
              <a:rPr lang="nl-NL" dirty="0" err="1" smtClean="0"/>
              <a:t>sbo</a:t>
            </a:r>
            <a:r>
              <a:rPr lang="nl-NL" dirty="0" smtClean="0"/>
              <a:t>, </a:t>
            </a:r>
            <a:r>
              <a:rPr lang="nl-NL" dirty="0" err="1" smtClean="0"/>
              <a:t>so</a:t>
            </a:r>
            <a:r>
              <a:rPr lang="nl-NL" dirty="0" smtClean="0"/>
              <a:t> of vso gaat</a:t>
            </a:r>
          </a:p>
          <a:p>
            <a:r>
              <a:rPr lang="nl-NL" dirty="0" smtClean="0"/>
              <a:t>Je begrijpt wat de verschillende clusters inhouden</a:t>
            </a:r>
          </a:p>
          <a:p>
            <a:r>
              <a:rPr lang="nl-NL" dirty="0" smtClean="0"/>
              <a:t>Je weet, waar bij jou in de buurt, je zulke scholen kunt vinden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7545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Boek: School en didactiek</a:t>
            </a:r>
          </a:p>
          <a:p>
            <a:pPr marL="0" indent="0">
              <a:buNone/>
            </a:pPr>
            <a:r>
              <a:rPr lang="nl-NL" dirty="0" smtClean="0"/>
              <a:t>H1.3.1 Het stelsel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Boek: Praktijkboek passend onderwijs (in bezit leerkracht)</a:t>
            </a:r>
          </a:p>
          <a:p>
            <a:pPr marL="0" indent="0">
              <a:buNone/>
            </a:pPr>
            <a:r>
              <a:rPr lang="nl-NL" dirty="0" smtClean="0"/>
              <a:t>H14.4 Speciaal (basis)onderwijs en H14.5 Speciaal onderwijs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www.regelhulp.nl/ik-heb-hulp-nodig/basisschool</a:t>
            </a:r>
            <a:r>
              <a:rPr lang="nl-NL" dirty="0" smtClean="0"/>
              <a:t> (Rijksoverheid)</a:t>
            </a:r>
          </a:p>
          <a:p>
            <a:pPr marL="0" indent="0">
              <a:buNone/>
            </a:pPr>
            <a:r>
              <a:rPr lang="nl-NL" dirty="0">
                <a:hlinkClick r:id="rId3"/>
              </a:rPr>
              <a:t>https://www.rijksoverheid.nl/onderwerpen/passend-onderwijs/speciaal-onderwijs</a:t>
            </a:r>
            <a:endParaRPr lang="nl-NL" dirty="0" smtClean="0"/>
          </a:p>
          <a:p>
            <a:pPr marL="0" indent="0">
              <a:buNone/>
            </a:pPr>
            <a:r>
              <a:rPr lang="nl-NL" dirty="0">
                <a:hlinkClick r:id="rId4"/>
              </a:rPr>
              <a:t>https://</a:t>
            </a:r>
            <a:r>
              <a:rPr lang="nl-NL" dirty="0" smtClean="0">
                <a:hlinkClick r:id="rId4"/>
              </a:rPr>
              <a:t>www.regelhulp.nl/ik-heb-hulp-nodig/speciaal-onderwijs1</a:t>
            </a:r>
            <a:r>
              <a:rPr lang="nl-NL" dirty="0" smtClean="0"/>
              <a:t> (Rijksoverheid)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9691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edumax.nl/wp-content/uploads/2015/10/onderwijsssysteem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43" y="0"/>
            <a:ext cx="81804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/>
          <p:cNvSpPr/>
          <p:nvPr/>
        </p:nvSpPr>
        <p:spPr>
          <a:xfrm>
            <a:off x="5094514" y="60960"/>
            <a:ext cx="3431177" cy="574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ln>
                  <a:solidFill>
                    <a:schemeClr val="bg1"/>
                  </a:solidFill>
                </a:ln>
              </a:rPr>
              <a:t>Nederlands onderwijsstelsel</a:t>
            </a:r>
            <a:endParaRPr lang="nl-NL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Pijl-rechts 2"/>
          <p:cNvSpPr/>
          <p:nvPr/>
        </p:nvSpPr>
        <p:spPr>
          <a:xfrm rot="5400000">
            <a:off x="137794" y="2412639"/>
            <a:ext cx="783773" cy="608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Pijl-rechts 4"/>
          <p:cNvSpPr/>
          <p:nvPr/>
        </p:nvSpPr>
        <p:spPr>
          <a:xfrm rot="10800000">
            <a:off x="6499407" y="6031051"/>
            <a:ext cx="783773" cy="608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647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Passend onderwijs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Vraagt veel van basisscholen</a:t>
            </a:r>
          </a:p>
          <a:p>
            <a:r>
              <a:rPr lang="nl-NL" dirty="0" smtClean="0"/>
              <a:t>Blijven veel kinderen binnen op de gewone basisschool</a:t>
            </a:r>
          </a:p>
          <a:p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Leerkrachten, onderwijsassistenten, RT-</a:t>
            </a:r>
            <a:r>
              <a:rPr lang="nl-NL" dirty="0" err="1" smtClean="0"/>
              <a:t>ers</a:t>
            </a:r>
            <a:r>
              <a:rPr lang="nl-NL" dirty="0" smtClean="0"/>
              <a:t>, directeuren blijven bijscholen (wet BIO)</a:t>
            </a:r>
          </a:p>
          <a:p>
            <a:r>
              <a:rPr lang="nl-NL" dirty="0" smtClean="0"/>
              <a:t>Kerndoelen en referentieniveaus helpen om te bepalen waarnaartoe…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8845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Problemen met leerlingen zijn niet altijd binnen de groep of binnen de school op te lossen </a:t>
            </a:r>
          </a:p>
          <a:p>
            <a:r>
              <a:rPr lang="nl-NL" dirty="0"/>
              <a:t>Beslissing plaatsing </a:t>
            </a:r>
            <a:r>
              <a:rPr lang="nl-NL" dirty="0" err="1"/>
              <a:t>so</a:t>
            </a:r>
            <a:r>
              <a:rPr lang="nl-NL" dirty="0"/>
              <a:t>/</a:t>
            </a:r>
            <a:r>
              <a:rPr lang="nl-NL" dirty="0" err="1"/>
              <a:t>sbo</a:t>
            </a:r>
            <a:r>
              <a:rPr lang="nl-NL" dirty="0"/>
              <a:t>/vso is ingrijpend </a:t>
            </a:r>
            <a:r>
              <a:rPr lang="nl-NL" dirty="0">
                <a:sym typeface="Wingdings" panose="05000000000000000000" pitchFamily="2" charset="2"/>
              </a:rPr>
              <a:t> beeldvorming </a:t>
            </a:r>
            <a:r>
              <a:rPr lang="nl-NL" dirty="0" err="1">
                <a:sym typeface="Wingdings" panose="05000000000000000000" pitchFamily="2" charset="2"/>
              </a:rPr>
              <a:t>sbo</a:t>
            </a:r>
            <a:r>
              <a:rPr lang="nl-NL" dirty="0">
                <a:sym typeface="Wingdings" panose="05000000000000000000" pitchFamily="2" charset="2"/>
              </a:rPr>
              <a:t>, </a:t>
            </a:r>
            <a:r>
              <a:rPr lang="nl-NL" dirty="0" err="1">
                <a:sym typeface="Wingdings" panose="05000000000000000000" pitchFamily="2" charset="2"/>
              </a:rPr>
              <a:t>so</a:t>
            </a:r>
            <a:r>
              <a:rPr lang="nl-NL" dirty="0">
                <a:sym typeface="Wingdings" panose="05000000000000000000" pitchFamily="2" charset="2"/>
              </a:rPr>
              <a:t>/vso</a:t>
            </a:r>
          </a:p>
          <a:p>
            <a:r>
              <a:rPr lang="nl-NL" dirty="0">
                <a:sym typeface="Wingdings" panose="05000000000000000000" pitchFamily="2" charset="2"/>
              </a:rPr>
              <a:t>Ambulante begeleiding, hulp vanuit </a:t>
            </a:r>
            <a:r>
              <a:rPr lang="nl-NL" dirty="0" err="1">
                <a:sym typeface="Wingdings" panose="05000000000000000000" pitchFamily="2" charset="2"/>
              </a:rPr>
              <a:t>so</a:t>
            </a:r>
            <a:r>
              <a:rPr lang="nl-NL" dirty="0">
                <a:sym typeface="Wingdings" panose="05000000000000000000" pitchFamily="2" charset="2"/>
              </a:rPr>
              <a:t>/</a:t>
            </a:r>
            <a:r>
              <a:rPr lang="nl-NL" dirty="0" err="1">
                <a:sym typeface="Wingdings" panose="05000000000000000000" pitchFamily="2" charset="2"/>
              </a:rPr>
              <a:t>sbo</a:t>
            </a:r>
            <a:r>
              <a:rPr lang="nl-NL" dirty="0">
                <a:sym typeface="Wingdings" panose="05000000000000000000" pitchFamily="2" charset="2"/>
              </a:rPr>
              <a:t>/vso op de gewone basisschool (preventief)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52130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1B7F100E1C045B31A454FC3878550" ma:contentTypeVersion="8" ma:contentTypeDescription="Een nieuw document maken." ma:contentTypeScope="" ma:versionID="058c84d28909c387871fcf3e4c5e39cb">
  <xsd:schema xmlns:xsd="http://www.w3.org/2001/XMLSchema" xmlns:xs="http://www.w3.org/2001/XMLSchema" xmlns:p="http://schemas.microsoft.com/office/2006/metadata/properties" xmlns:ns2="87731161-fc10-45a3-8dfe-0f52ba4d1d55" targetNamespace="http://schemas.microsoft.com/office/2006/metadata/properties" ma:root="true" ma:fieldsID="3383e08a53f6a7a7cbb8dfbae209051d" ns2:_="">
    <xsd:import namespace="87731161-fc10-45a3-8dfe-0f52ba4d1d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731161-fc10-45a3-8dfe-0f52ba4d1d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BF3848-21C3-413D-95DC-31CCD9FC19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43332C-0BCB-4319-9754-2E4305B5C08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ae88b579-0995-42e4-96ef-e06a7a57ddf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aa8c48b-5f73-4068-bac6-831706ff2ad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A54F8D9-BBA1-44FB-B3F7-EAF0D12A0B3C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339</TotalTime>
  <Words>1175</Words>
  <Application>Microsoft Office PowerPoint</Application>
  <PresentationFormat>Breedbeeld</PresentationFormat>
  <Paragraphs>174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Trebuchet MS</vt:lpstr>
      <vt:lpstr>Wingdings</vt:lpstr>
      <vt:lpstr>Wingdings 3</vt:lpstr>
      <vt:lpstr>Facet</vt:lpstr>
      <vt:lpstr>so, sbo, vso</vt:lpstr>
      <vt:lpstr>Programma blok 8</vt:lpstr>
      <vt:lpstr>Vorige keer 8.2 (daarna Hemelvaart ;))</vt:lpstr>
      <vt:lpstr>Vandaag</vt:lpstr>
      <vt:lpstr>Doel 8.4 </vt:lpstr>
      <vt:lpstr>Theorie</vt:lpstr>
      <vt:lpstr>PowerPoint-presentatie</vt:lpstr>
      <vt:lpstr>Passend onderwijs</vt:lpstr>
      <vt:lpstr>PowerPoint-presentatie</vt:lpstr>
      <vt:lpstr>Wet passend onderwijs</vt:lpstr>
      <vt:lpstr>Wanneer naar so/sbo/vso?</vt:lpstr>
      <vt:lpstr>PowerPoint-presentatie</vt:lpstr>
      <vt:lpstr>Speciaal basisonderwijs (sbo)</vt:lpstr>
      <vt:lpstr>Speciaal onderwijs (so) speciaal voortgezet onderwijs (vso)</vt:lpstr>
      <vt:lpstr>Filmpjes</vt:lpstr>
      <vt:lpstr>Doel 8.4 </vt:lpstr>
      <vt:lpstr>Opdracht: inleveren It’s</vt:lpstr>
      <vt:lpstr>Programma blok 8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so, sbo, vso</dc:title>
  <dc:creator>Martine Molenaar</dc:creator>
  <cp:lastModifiedBy>Aletta Oterdoom</cp:lastModifiedBy>
  <cp:revision>23</cp:revision>
  <dcterms:created xsi:type="dcterms:W3CDTF">2020-05-19T16:18:18Z</dcterms:created>
  <dcterms:modified xsi:type="dcterms:W3CDTF">2020-05-27T11:03:05Z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0x010100BC81B7F100E1C045B31A454FC3878550</vt:lpwstr>
  </property>
</Properties>
</file>