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92" r:id="rId7"/>
    <p:sldId id="260" r:id="rId8"/>
    <p:sldId id="259" r:id="rId9"/>
    <p:sldId id="320" r:id="rId10"/>
    <p:sldId id="311" r:id="rId11"/>
    <p:sldId id="312" r:id="rId12"/>
    <p:sldId id="293" r:id="rId13"/>
    <p:sldId id="294" r:id="rId14"/>
    <p:sldId id="295" r:id="rId15"/>
    <p:sldId id="298" r:id="rId16"/>
    <p:sldId id="296" r:id="rId17"/>
    <p:sldId id="297" r:id="rId18"/>
    <p:sldId id="299" r:id="rId19"/>
    <p:sldId id="300" r:id="rId20"/>
    <p:sldId id="301" r:id="rId21"/>
    <p:sldId id="302" r:id="rId22"/>
    <p:sldId id="303" r:id="rId23"/>
    <p:sldId id="306" r:id="rId24"/>
    <p:sldId id="304" r:id="rId25"/>
    <p:sldId id="305" r:id="rId26"/>
    <p:sldId id="307" r:id="rId27"/>
    <p:sldId id="308" r:id="rId28"/>
    <p:sldId id="309" r:id="rId29"/>
    <p:sldId id="318" r:id="rId30"/>
    <p:sldId id="310" r:id="rId31"/>
    <p:sldId id="313" r:id="rId32"/>
    <p:sldId id="314" r:id="rId33"/>
    <p:sldId id="315" r:id="rId34"/>
    <p:sldId id="319" r:id="rId35"/>
    <p:sldId id="316" r:id="rId36"/>
    <p:sldId id="317" r:id="rId37"/>
    <p:sldId id="321" r:id="rId38"/>
    <p:sldId id="290" r:id="rId39"/>
    <p:sldId id="29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9BBEE-0E96-4B23-9095-AB655D78A0F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nl-NL"/>
        </a:p>
      </dgm:t>
    </dgm:pt>
    <dgm:pt modelId="{7B681EFC-179B-471E-BCC6-8578E96AE782}">
      <dgm:prSet phldrT="[Tekst]"/>
      <dgm:spPr/>
      <dgm:t>
        <a:bodyPr/>
        <a:lstStyle/>
        <a:p>
          <a:r>
            <a:rPr lang="nl-NL" dirty="0" smtClean="0"/>
            <a:t>Negatief zelfbeeld</a:t>
          </a:r>
          <a:endParaRPr lang="nl-NL" dirty="0"/>
        </a:p>
      </dgm:t>
    </dgm:pt>
    <dgm:pt modelId="{607376BE-F59B-4BB3-8A23-13A2379FC7E3}" type="parTrans" cxnId="{AF49B026-CF3C-4C86-9EFA-E9A8190BFFA3}">
      <dgm:prSet/>
      <dgm:spPr/>
      <dgm:t>
        <a:bodyPr/>
        <a:lstStyle/>
        <a:p>
          <a:endParaRPr lang="nl-NL"/>
        </a:p>
      </dgm:t>
    </dgm:pt>
    <dgm:pt modelId="{EF38E530-EF77-4785-AAC5-FBACD4D32A67}" type="sibTrans" cxnId="{AF49B026-CF3C-4C86-9EFA-E9A8190BFFA3}">
      <dgm:prSet/>
      <dgm:spPr/>
      <dgm:t>
        <a:bodyPr/>
        <a:lstStyle/>
        <a:p>
          <a:endParaRPr lang="nl-NL"/>
        </a:p>
      </dgm:t>
    </dgm:pt>
    <dgm:pt modelId="{78108536-35BB-4E8A-979D-D43BE6CDF389}">
      <dgm:prSet phldrT="[Tekst]"/>
      <dgm:spPr/>
      <dgm:t>
        <a:bodyPr/>
        <a:lstStyle/>
        <a:p>
          <a:r>
            <a:rPr lang="nl-NL" dirty="0" smtClean="0"/>
            <a:t>Onhandig gedrag</a:t>
          </a:r>
          <a:endParaRPr lang="nl-NL" dirty="0"/>
        </a:p>
      </dgm:t>
    </dgm:pt>
    <dgm:pt modelId="{BC8D7B0C-5F1D-4DFA-993B-3CB563BFD2EC}" type="parTrans" cxnId="{DA02C405-0E6C-4A39-8D8B-1139F2A1ABA0}">
      <dgm:prSet/>
      <dgm:spPr/>
      <dgm:t>
        <a:bodyPr/>
        <a:lstStyle/>
        <a:p>
          <a:endParaRPr lang="nl-NL"/>
        </a:p>
      </dgm:t>
    </dgm:pt>
    <dgm:pt modelId="{277B9D09-02C4-4215-BFAA-7107A4276EF2}" type="sibTrans" cxnId="{DA02C405-0E6C-4A39-8D8B-1139F2A1ABA0}">
      <dgm:prSet/>
      <dgm:spPr/>
      <dgm:t>
        <a:bodyPr/>
        <a:lstStyle/>
        <a:p>
          <a:endParaRPr lang="nl-NL"/>
        </a:p>
      </dgm:t>
    </dgm:pt>
    <dgm:pt modelId="{2449402E-1EF8-4F67-BAEC-6EA8F5F10424}">
      <dgm:prSet phldrT="[Tekst]"/>
      <dgm:spPr/>
      <dgm:t>
        <a:bodyPr/>
        <a:lstStyle/>
        <a:p>
          <a:r>
            <a:rPr lang="nl-NL" dirty="0" smtClean="0"/>
            <a:t>Vaker falen</a:t>
          </a:r>
          <a:endParaRPr lang="nl-NL" dirty="0"/>
        </a:p>
      </dgm:t>
    </dgm:pt>
    <dgm:pt modelId="{03AAD3DB-D7FB-4064-84CC-E837C892F7CC}" type="parTrans" cxnId="{B52ACF86-376C-47BF-8895-6BFE6CE14D69}">
      <dgm:prSet/>
      <dgm:spPr/>
      <dgm:t>
        <a:bodyPr/>
        <a:lstStyle/>
        <a:p>
          <a:endParaRPr lang="nl-NL"/>
        </a:p>
      </dgm:t>
    </dgm:pt>
    <dgm:pt modelId="{9A9D008E-F8AF-4B53-A6FD-DE918628AA1B}" type="sibTrans" cxnId="{B52ACF86-376C-47BF-8895-6BFE6CE14D69}">
      <dgm:prSet/>
      <dgm:spPr/>
      <dgm:t>
        <a:bodyPr/>
        <a:lstStyle/>
        <a:p>
          <a:endParaRPr lang="nl-NL"/>
        </a:p>
      </dgm:t>
    </dgm:pt>
    <dgm:pt modelId="{C0674B99-571A-4BD2-9C85-5B790C665942}">
      <dgm:prSet phldrT="[Tekst]"/>
      <dgm:spPr/>
      <dgm:t>
        <a:bodyPr/>
        <a:lstStyle/>
        <a:p>
          <a:r>
            <a:rPr lang="nl-NL" dirty="0" smtClean="0"/>
            <a:t>Bevestiging van de negatieve verwachtingen</a:t>
          </a:r>
          <a:endParaRPr lang="nl-NL" dirty="0"/>
        </a:p>
      </dgm:t>
    </dgm:pt>
    <dgm:pt modelId="{A38B6D12-6F91-4B2F-9B99-7CB7A0CC1AEF}" type="parTrans" cxnId="{E14D6907-7620-4E1A-9CB8-1CCFEBA60960}">
      <dgm:prSet/>
      <dgm:spPr/>
      <dgm:t>
        <a:bodyPr/>
        <a:lstStyle/>
        <a:p>
          <a:endParaRPr lang="nl-NL"/>
        </a:p>
      </dgm:t>
    </dgm:pt>
    <dgm:pt modelId="{7AE2B39A-7190-4B8B-9827-5EADFF7596C8}" type="sibTrans" cxnId="{E14D6907-7620-4E1A-9CB8-1CCFEBA60960}">
      <dgm:prSet/>
      <dgm:spPr/>
      <dgm:t>
        <a:bodyPr/>
        <a:lstStyle/>
        <a:p>
          <a:endParaRPr lang="nl-NL"/>
        </a:p>
      </dgm:t>
    </dgm:pt>
    <dgm:pt modelId="{382F291C-1FFF-44FD-B9F0-44EA1B5D7590}" type="pres">
      <dgm:prSet presAssocID="{F689BBEE-0E96-4B23-9095-AB655D78A0F4}" presName="cycle" presStyleCnt="0">
        <dgm:presLayoutVars>
          <dgm:dir/>
          <dgm:resizeHandles val="exact"/>
        </dgm:presLayoutVars>
      </dgm:prSet>
      <dgm:spPr/>
      <dgm:t>
        <a:bodyPr/>
        <a:lstStyle/>
        <a:p>
          <a:endParaRPr lang="nl-NL"/>
        </a:p>
      </dgm:t>
    </dgm:pt>
    <dgm:pt modelId="{12152777-02B0-49C5-810C-7A4E9A8C0D09}" type="pres">
      <dgm:prSet presAssocID="{7B681EFC-179B-471E-BCC6-8578E96AE782}" presName="node" presStyleLbl="node1" presStyleIdx="0" presStyleCnt="4">
        <dgm:presLayoutVars>
          <dgm:bulletEnabled val="1"/>
        </dgm:presLayoutVars>
      </dgm:prSet>
      <dgm:spPr/>
      <dgm:t>
        <a:bodyPr/>
        <a:lstStyle/>
        <a:p>
          <a:endParaRPr lang="nl-NL"/>
        </a:p>
      </dgm:t>
    </dgm:pt>
    <dgm:pt modelId="{741B1D7F-4A9A-40E3-B683-11B391E45381}" type="pres">
      <dgm:prSet presAssocID="{EF38E530-EF77-4785-AAC5-FBACD4D32A67}" presName="sibTrans" presStyleLbl="sibTrans2D1" presStyleIdx="0" presStyleCnt="4"/>
      <dgm:spPr/>
      <dgm:t>
        <a:bodyPr/>
        <a:lstStyle/>
        <a:p>
          <a:endParaRPr lang="nl-NL"/>
        </a:p>
      </dgm:t>
    </dgm:pt>
    <dgm:pt modelId="{5467239F-1C30-4D38-9824-61BF8A2154B1}" type="pres">
      <dgm:prSet presAssocID="{EF38E530-EF77-4785-AAC5-FBACD4D32A67}" presName="connectorText" presStyleLbl="sibTrans2D1" presStyleIdx="0" presStyleCnt="4"/>
      <dgm:spPr/>
      <dgm:t>
        <a:bodyPr/>
        <a:lstStyle/>
        <a:p>
          <a:endParaRPr lang="nl-NL"/>
        </a:p>
      </dgm:t>
    </dgm:pt>
    <dgm:pt modelId="{C923BB18-1E39-4DB8-AC81-80DACBC133FB}" type="pres">
      <dgm:prSet presAssocID="{78108536-35BB-4E8A-979D-D43BE6CDF389}" presName="node" presStyleLbl="node1" presStyleIdx="1" presStyleCnt="4">
        <dgm:presLayoutVars>
          <dgm:bulletEnabled val="1"/>
        </dgm:presLayoutVars>
      </dgm:prSet>
      <dgm:spPr/>
      <dgm:t>
        <a:bodyPr/>
        <a:lstStyle/>
        <a:p>
          <a:endParaRPr lang="nl-NL"/>
        </a:p>
      </dgm:t>
    </dgm:pt>
    <dgm:pt modelId="{FEB10494-16E7-4164-88B0-EBC8973CBE58}" type="pres">
      <dgm:prSet presAssocID="{277B9D09-02C4-4215-BFAA-7107A4276EF2}" presName="sibTrans" presStyleLbl="sibTrans2D1" presStyleIdx="1" presStyleCnt="4"/>
      <dgm:spPr/>
      <dgm:t>
        <a:bodyPr/>
        <a:lstStyle/>
        <a:p>
          <a:endParaRPr lang="nl-NL"/>
        </a:p>
      </dgm:t>
    </dgm:pt>
    <dgm:pt modelId="{FF04ACA2-7BEB-49B2-B2B9-F7DC22628530}" type="pres">
      <dgm:prSet presAssocID="{277B9D09-02C4-4215-BFAA-7107A4276EF2}" presName="connectorText" presStyleLbl="sibTrans2D1" presStyleIdx="1" presStyleCnt="4"/>
      <dgm:spPr/>
      <dgm:t>
        <a:bodyPr/>
        <a:lstStyle/>
        <a:p>
          <a:endParaRPr lang="nl-NL"/>
        </a:p>
      </dgm:t>
    </dgm:pt>
    <dgm:pt modelId="{C9AC42A9-FD5B-4B8C-BF62-F510821C6B8F}" type="pres">
      <dgm:prSet presAssocID="{2449402E-1EF8-4F67-BAEC-6EA8F5F10424}" presName="node" presStyleLbl="node1" presStyleIdx="2" presStyleCnt="4">
        <dgm:presLayoutVars>
          <dgm:bulletEnabled val="1"/>
        </dgm:presLayoutVars>
      </dgm:prSet>
      <dgm:spPr/>
      <dgm:t>
        <a:bodyPr/>
        <a:lstStyle/>
        <a:p>
          <a:endParaRPr lang="nl-NL"/>
        </a:p>
      </dgm:t>
    </dgm:pt>
    <dgm:pt modelId="{1D55CE67-C57E-423C-8778-13654F7E2946}" type="pres">
      <dgm:prSet presAssocID="{9A9D008E-F8AF-4B53-A6FD-DE918628AA1B}" presName="sibTrans" presStyleLbl="sibTrans2D1" presStyleIdx="2" presStyleCnt="4"/>
      <dgm:spPr/>
      <dgm:t>
        <a:bodyPr/>
        <a:lstStyle/>
        <a:p>
          <a:endParaRPr lang="nl-NL"/>
        </a:p>
      </dgm:t>
    </dgm:pt>
    <dgm:pt modelId="{370B61E9-CE2A-44F1-9281-B220C7799F95}" type="pres">
      <dgm:prSet presAssocID="{9A9D008E-F8AF-4B53-A6FD-DE918628AA1B}" presName="connectorText" presStyleLbl="sibTrans2D1" presStyleIdx="2" presStyleCnt="4"/>
      <dgm:spPr/>
      <dgm:t>
        <a:bodyPr/>
        <a:lstStyle/>
        <a:p>
          <a:endParaRPr lang="nl-NL"/>
        </a:p>
      </dgm:t>
    </dgm:pt>
    <dgm:pt modelId="{E8410562-ED83-4B1B-9643-771CD3A37B2E}" type="pres">
      <dgm:prSet presAssocID="{C0674B99-571A-4BD2-9C85-5B790C665942}" presName="node" presStyleLbl="node1" presStyleIdx="3" presStyleCnt="4">
        <dgm:presLayoutVars>
          <dgm:bulletEnabled val="1"/>
        </dgm:presLayoutVars>
      </dgm:prSet>
      <dgm:spPr/>
      <dgm:t>
        <a:bodyPr/>
        <a:lstStyle/>
        <a:p>
          <a:endParaRPr lang="nl-NL"/>
        </a:p>
      </dgm:t>
    </dgm:pt>
    <dgm:pt modelId="{60B14AAA-5918-43DC-95D0-5C4E6EFC07AD}" type="pres">
      <dgm:prSet presAssocID="{7AE2B39A-7190-4B8B-9827-5EADFF7596C8}" presName="sibTrans" presStyleLbl="sibTrans2D1" presStyleIdx="3" presStyleCnt="4"/>
      <dgm:spPr/>
      <dgm:t>
        <a:bodyPr/>
        <a:lstStyle/>
        <a:p>
          <a:endParaRPr lang="nl-NL"/>
        </a:p>
      </dgm:t>
    </dgm:pt>
    <dgm:pt modelId="{77F9788B-55C6-482A-ABCB-60C0726CF4C4}" type="pres">
      <dgm:prSet presAssocID="{7AE2B39A-7190-4B8B-9827-5EADFF7596C8}" presName="connectorText" presStyleLbl="sibTrans2D1" presStyleIdx="3" presStyleCnt="4"/>
      <dgm:spPr/>
      <dgm:t>
        <a:bodyPr/>
        <a:lstStyle/>
        <a:p>
          <a:endParaRPr lang="nl-NL"/>
        </a:p>
      </dgm:t>
    </dgm:pt>
  </dgm:ptLst>
  <dgm:cxnLst>
    <dgm:cxn modelId="{7951A1EB-3CF9-4F9A-9AA9-1C771C7B44D5}" type="presOf" srcId="{78108536-35BB-4E8A-979D-D43BE6CDF389}" destId="{C923BB18-1E39-4DB8-AC81-80DACBC133FB}" srcOrd="0" destOrd="0" presId="urn:microsoft.com/office/officeart/2005/8/layout/cycle2"/>
    <dgm:cxn modelId="{16A87E3A-C2B0-4882-875A-5095CFAEA5F1}" type="presOf" srcId="{7AE2B39A-7190-4B8B-9827-5EADFF7596C8}" destId="{77F9788B-55C6-482A-ABCB-60C0726CF4C4}" srcOrd="1" destOrd="0" presId="urn:microsoft.com/office/officeart/2005/8/layout/cycle2"/>
    <dgm:cxn modelId="{ED6B4512-23A4-450C-978C-001D9E15E572}" type="presOf" srcId="{9A9D008E-F8AF-4B53-A6FD-DE918628AA1B}" destId="{1D55CE67-C57E-423C-8778-13654F7E2946}" srcOrd="0" destOrd="0" presId="urn:microsoft.com/office/officeart/2005/8/layout/cycle2"/>
    <dgm:cxn modelId="{906AAD84-FE59-444D-A15D-C53813C7E10A}" type="presOf" srcId="{7B681EFC-179B-471E-BCC6-8578E96AE782}" destId="{12152777-02B0-49C5-810C-7A4E9A8C0D09}" srcOrd="0" destOrd="0" presId="urn:microsoft.com/office/officeart/2005/8/layout/cycle2"/>
    <dgm:cxn modelId="{1C31E8C9-B7CC-4350-B3CC-4D45961AEFAE}" type="presOf" srcId="{9A9D008E-F8AF-4B53-A6FD-DE918628AA1B}" destId="{370B61E9-CE2A-44F1-9281-B220C7799F95}" srcOrd="1" destOrd="0" presId="urn:microsoft.com/office/officeart/2005/8/layout/cycle2"/>
    <dgm:cxn modelId="{5F9895F6-3443-4AB7-B8E1-CC413FD48DA4}" type="presOf" srcId="{F689BBEE-0E96-4B23-9095-AB655D78A0F4}" destId="{382F291C-1FFF-44FD-B9F0-44EA1B5D7590}" srcOrd="0" destOrd="0" presId="urn:microsoft.com/office/officeart/2005/8/layout/cycle2"/>
    <dgm:cxn modelId="{4CEDEE75-F116-4A2B-9760-B67E545CFD28}" type="presOf" srcId="{2449402E-1EF8-4F67-BAEC-6EA8F5F10424}" destId="{C9AC42A9-FD5B-4B8C-BF62-F510821C6B8F}" srcOrd="0" destOrd="0" presId="urn:microsoft.com/office/officeart/2005/8/layout/cycle2"/>
    <dgm:cxn modelId="{E14D6907-7620-4E1A-9CB8-1CCFEBA60960}" srcId="{F689BBEE-0E96-4B23-9095-AB655D78A0F4}" destId="{C0674B99-571A-4BD2-9C85-5B790C665942}" srcOrd="3" destOrd="0" parTransId="{A38B6D12-6F91-4B2F-9B99-7CB7A0CC1AEF}" sibTransId="{7AE2B39A-7190-4B8B-9827-5EADFF7596C8}"/>
    <dgm:cxn modelId="{7FC4F7EC-F29F-4ADA-8C58-0697967A5F2B}" type="presOf" srcId="{C0674B99-571A-4BD2-9C85-5B790C665942}" destId="{E8410562-ED83-4B1B-9643-771CD3A37B2E}" srcOrd="0" destOrd="0" presId="urn:microsoft.com/office/officeart/2005/8/layout/cycle2"/>
    <dgm:cxn modelId="{F992B929-3F99-4F6F-A0BB-FB601B594A36}" type="presOf" srcId="{EF38E530-EF77-4785-AAC5-FBACD4D32A67}" destId="{5467239F-1C30-4D38-9824-61BF8A2154B1}" srcOrd="1" destOrd="0" presId="urn:microsoft.com/office/officeart/2005/8/layout/cycle2"/>
    <dgm:cxn modelId="{6325FC0E-33E8-4CF0-A190-F51CE619DD92}" type="presOf" srcId="{277B9D09-02C4-4215-BFAA-7107A4276EF2}" destId="{FF04ACA2-7BEB-49B2-B2B9-F7DC22628530}" srcOrd="1" destOrd="0" presId="urn:microsoft.com/office/officeart/2005/8/layout/cycle2"/>
    <dgm:cxn modelId="{DA02C405-0E6C-4A39-8D8B-1139F2A1ABA0}" srcId="{F689BBEE-0E96-4B23-9095-AB655D78A0F4}" destId="{78108536-35BB-4E8A-979D-D43BE6CDF389}" srcOrd="1" destOrd="0" parTransId="{BC8D7B0C-5F1D-4DFA-993B-3CB563BFD2EC}" sibTransId="{277B9D09-02C4-4215-BFAA-7107A4276EF2}"/>
    <dgm:cxn modelId="{395C7ABE-51D4-46AD-9BFE-24FA613CCEF5}" type="presOf" srcId="{7AE2B39A-7190-4B8B-9827-5EADFF7596C8}" destId="{60B14AAA-5918-43DC-95D0-5C4E6EFC07AD}" srcOrd="0" destOrd="0" presId="urn:microsoft.com/office/officeart/2005/8/layout/cycle2"/>
    <dgm:cxn modelId="{B52ACF86-376C-47BF-8895-6BFE6CE14D69}" srcId="{F689BBEE-0E96-4B23-9095-AB655D78A0F4}" destId="{2449402E-1EF8-4F67-BAEC-6EA8F5F10424}" srcOrd="2" destOrd="0" parTransId="{03AAD3DB-D7FB-4064-84CC-E837C892F7CC}" sibTransId="{9A9D008E-F8AF-4B53-A6FD-DE918628AA1B}"/>
    <dgm:cxn modelId="{F63D92F8-9D85-4BF1-B8EF-81592E3CF2AC}" type="presOf" srcId="{277B9D09-02C4-4215-BFAA-7107A4276EF2}" destId="{FEB10494-16E7-4164-88B0-EBC8973CBE58}" srcOrd="0" destOrd="0" presId="urn:microsoft.com/office/officeart/2005/8/layout/cycle2"/>
    <dgm:cxn modelId="{AF49B026-CF3C-4C86-9EFA-E9A8190BFFA3}" srcId="{F689BBEE-0E96-4B23-9095-AB655D78A0F4}" destId="{7B681EFC-179B-471E-BCC6-8578E96AE782}" srcOrd="0" destOrd="0" parTransId="{607376BE-F59B-4BB3-8A23-13A2379FC7E3}" sibTransId="{EF38E530-EF77-4785-AAC5-FBACD4D32A67}"/>
    <dgm:cxn modelId="{17A50403-6AC0-44B9-9FC0-9E567A11D43D}" type="presOf" srcId="{EF38E530-EF77-4785-AAC5-FBACD4D32A67}" destId="{741B1D7F-4A9A-40E3-B683-11B391E45381}" srcOrd="0" destOrd="0" presId="urn:microsoft.com/office/officeart/2005/8/layout/cycle2"/>
    <dgm:cxn modelId="{A245D288-D103-4531-979D-AF397C81DECF}" type="presParOf" srcId="{382F291C-1FFF-44FD-B9F0-44EA1B5D7590}" destId="{12152777-02B0-49C5-810C-7A4E9A8C0D09}" srcOrd="0" destOrd="0" presId="urn:microsoft.com/office/officeart/2005/8/layout/cycle2"/>
    <dgm:cxn modelId="{20AD8577-B591-4671-9BFA-FE285792F02A}" type="presParOf" srcId="{382F291C-1FFF-44FD-B9F0-44EA1B5D7590}" destId="{741B1D7F-4A9A-40E3-B683-11B391E45381}" srcOrd="1" destOrd="0" presId="urn:microsoft.com/office/officeart/2005/8/layout/cycle2"/>
    <dgm:cxn modelId="{3AB10948-622B-4A04-9CA4-243FCDEC6940}" type="presParOf" srcId="{741B1D7F-4A9A-40E3-B683-11B391E45381}" destId="{5467239F-1C30-4D38-9824-61BF8A2154B1}" srcOrd="0" destOrd="0" presId="urn:microsoft.com/office/officeart/2005/8/layout/cycle2"/>
    <dgm:cxn modelId="{DB632CA0-B088-4993-85C3-65D0860FB6A0}" type="presParOf" srcId="{382F291C-1FFF-44FD-B9F0-44EA1B5D7590}" destId="{C923BB18-1E39-4DB8-AC81-80DACBC133FB}" srcOrd="2" destOrd="0" presId="urn:microsoft.com/office/officeart/2005/8/layout/cycle2"/>
    <dgm:cxn modelId="{F6E91DA7-C5FC-4732-8657-094E783741A3}" type="presParOf" srcId="{382F291C-1FFF-44FD-B9F0-44EA1B5D7590}" destId="{FEB10494-16E7-4164-88B0-EBC8973CBE58}" srcOrd="3" destOrd="0" presId="urn:microsoft.com/office/officeart/2005/8/layout/cycle2"/>
    <dgm:cxn modelId="{ABEE66E8-521D-43FC-A426-AC8C25DB46BC}" type="presParOf" srcId="{FEB10494-16E7-4164-88B0-EBC8973CBE58}" destId="{FF04ACA2-7BEB-49B2-B2B9-F7DC22628530}" srcOrd="0" destOrd="0" presId="urn:microsoft.com/office/officeart/2005/8/layout/cycle2"/>
    <dgm:cxn modelId="{60B9438E-D421-4F21-A1D9-822F63F42A47}" type="presParOf" srcId="{382F291C-1FFF-44FD-B9F0-44EA1B5D7590}" destId="{C9AC42A9-FD5B-4B8C-BF62-F510821C6B8F}" srcOrd="4" destOrd="0" presId="urn:microsoft.com/office/officeart/2005/8/layout/cycle2"/>
    <dgm:cxn modelId="{0782FC5A-51A3-4AA0-93AA-D24F7EAECC91}" type="presParOf" srcId="{382F291C-1FFF-44FD-B9F0-44EA1B5D7590}" destId="{1D55CE67-C57E-423C-8778-13654F7E2946}" srcOrd="5" destOrd="0" presId="urn:microsoft.com/office/officeart/2005/8/layout/cycle2"/>
    <dgm:cxn modelId="{8F4EF34C-A4D9-49FA-B4D3-1315847C4CE0}" type="presParOf" srcId="{1D55CE67-C57E-423C-8778-13654F7E2946}" destId="{370B61E9-CE2A-44F1-9281-B220C7799F95}" srcOrd="0" destOrd="0" presId="urn:microsoft.com/office/officeart/2005/8/layout/cycle2"/>
    <dgm:cxn modelId="{BF2FFF09-369D-4304-96CD-1422FC26C845}" type="presParOf" srcId="{382F291C-1FFF-44FD-B9F0-44EA1B5D7590}" destId="{E8410562-ED83-4B1B-9643-771CD3A37B2E}" srcOrd="6" destOrd="0" presId="urn:microsoft.com/office/officeart/2005/8/layout/cycle2"/>
    <dgm:cxn modelId="{AEF3F4E6-F542-49A1-BDEA-2FD361F3AFFA}" type="presParOf" srcId="{382F291C-1FFF-44FD-B9F0-44EA1B5D7590}" destId="{60B14AAA-5918-43DC-95D0-5C4E6EFC07AD}" srcOrd="7" destOrd="0" presId="urn:microsoft.com/office/officeart/2005/8/layout/cycle2"/>
    <dgm:cxn modelId="{F269B917-486D-4E61-B492-FC4A006EA72D}" type="presParOf" srcId="{60B14AAA-5918-43DC-95D0-5C4E6EFC07AD}" destId="{77F9788B-55C6-482A-ABCB-60C0726CF4C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52777-02B0-49C5-810C-7A4E9A8C0D09}">
      <dsp:nvSpPr>
        <dsp:cNvPr id="0" name=""/>
        <dsp:cNvSpPr/>
      </dsp:nvSpPr>
      <dsp:spPr>
        <a:xfrm>
          <a:off x="2384515" y="1911"/>
          <a:ext cx="1746629" cy="174662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kern="1200" dirty="0" smtClean="0"/>
            <a:t>Negatief zelfbeeld</a:t>
          </a:r>
          <a:endParaRPr lang="nl-NL" sz="1600" kern="1200" dirty="0"/>
        </a:p>
      </dsp:txBody>
      <dsp:txXfrm>
        <a:off x="2640303" y="257699"/>
        <a:ext cx="1235053" cy="1235053"/>
      </dsp:txXfrm>
    </dsp:sp>
    <dsp:sp modelId="{741B1D7F-4A9A-40E3-B683-11B391E45381}">
      <dsp:nvSpPr>
        <dsp:cNvPr id="0" name=""/>
        <dsp:cNvSpPr/>
      </dsp:nvSpPr>
      <dsp:spPr>
        <a:xfrm rot="2700000">
          <a:off x="3943623" y="1498362"/>
          <a:ext cx="464173" cy="589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nl-NL" sz="1300" kern="1200"/>
        </a:p>
      </dsp:txBody>
      <dsp:txXfrm>
        <a:off x="3964016" y="1567026"/>
        <a:ext cx="324921" cy="353693"/>
      </dsp:txXfrm>
    </dsp:sp>
    <dsp:sp modelId="{C923BB18-1E39-4DB8-AC81-80DACBC133FB}">
      <dsp:nvSpPr>
        <dsp:cNvPr id="0" name=""/>
        <dsp:cNvSpPr/>
      </dsp:nvSpPr>
      <dsp:spPr>
        <a:xfrm>
          <a:off x="4238853" y="1856249"/>
          <a:ext cx="1746629" cy="174662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kern="1200" dirty="0" smtClean="0"/>
            <a:t>Onhandig gedrag</a:t>
          </a:r>
          <a:endParaRPr lang="nl-NL" sz="1600" kern="1200" dirty="0"/>
        </a:p>
      </dsp:txBody>
      <dsp:txXfrm>
        <a:off x="4494641" y="2112037"/>
        <a:ext cx="1235053" cy="1235053"/>
      </dsp:txXfrm>
    </dsp:sp>
    <dsp:sp modelId="{FEB10494-16E7-4164-88B0-EBC8973CBE58}">
      <dsp:nvSpPr>
        <dsp:cNvPr id="0" name=""/>
        <dsp:cNvSpPr/>
      </dsp:nvSpPr>
      <dsp:spPr>
        <a:xfrm rot="8100000">
          <a:off x="3962201" y="3352699"/>
          <a:ext cx="464173" cy="589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nl-NL" sz="1300" kern="1200"/>
        </a:p>
      </dsp:txBody>
      <dsp:txXfrm rot="10800000">
        <a:off x="4081060" y="3421363"/>
        <a:ext cx="324921" cy="353693"/>
      </dsp:txXfrm>
    </dsp:sp>
    <dsp:sp modelId="{C9AC42A9-FD5B-4B8C-BF62-F510821C6B8F}">
      <dsp:nvSpPr>
        <dsp:cNvPr id="0" name=""/>
        <dsp:cNvSpPr/>
      </dsp:nvSpPr>
      <dsp:spPr>
        <a:xfrm>
          <a:off x="2384515" y="3710586"/>
          <a:ext cx="1746629" cy="174662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kern="1200" dirty="0" smtClean="0"/>
            <a:t>Vaker falen</a:t>
          </a:r>
          <a:endParaRPr lang="nl-NL" sz="1600" kern="1200" dirty="0"/>
        </a:p>
      </dsp:txBody>
      <dsp:txXfrm>
        <a:off x="2640303" y="3966374"/>
        <a:ext cx="1235053" cy="1235053"/>
      </dsp:txXfrm>
    </dsp:sp>
    <dsp:sp modelId="{1D55CE67-C57E-423C-8778-13654F7E2946}">
      <dsp:nvSpPr>
        <dsp:cNvPr id="0" name=""/>
        <dsp:cNvSpPr/>
      </dsp:nvSpPr>
      <dsp:spPr>
        <a:xfrm rot="13500000">
          <a:off x="2107863" y="3371278"/>
          <a:ext cx="464173" cy="589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nl-NL" sz="1300" kern="1200"/>
        </a:p>
      </dsp:txBody>
      <dsp:txXfrm rot="10800000">
        <a:off x="2226722" y="3538408"/>
        <a:ext cx="324921" cy="353693"/>
      </dsp:txXfrm>
    </dsp:sp>
    <dsp:sp modelId="{E8410562-ED83-4B1B-9643-771CD3A37B2E}">
      <dsp:nvSpPr>
        <dsp:cNvPr id="0" name=""/>
        <dsp:cNvSpPr/>
      </dsp:nvSpPr>
      <dsp:spPr>
        <a:xfrm>
          <a:off x="530177" y="1856249"/>
          <a:ext cx="1746629" cy="174662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kern="1200" dirty="0" smtClean="0"/>
            <a:t>Bevestiging van de negatieve verwachtingen</a:t>
          </a:r>
          <a:endParaRPr lang="nl-NL" sz="1600" kern="1200" dirty="0"/>
        </a:p>
      </dsp:txBody>
      <dsp:txXfrm>
        <a:off x="785965" y="2112037"/>
        <a:ext cx="1235053" cy="1235053"/>
      </dsp:txXfrm>
    </dsp:sp>
    <dsp:sp modelId="{60B14AAA-5918-43DC-95D0-5C4E6EFC07AD}">
      <dsp:nvSpPr>
        <dsp:cNvPr id="0" name=""/>
        <dsp:cNvSpPr/>
      </dsp:nvSpPr>
      <dsp:spPr>
        <a:xfrm rot="18900000">
          <a:off x="2089285" y="1516940"/>
          <a:ext cx="464173" cy="589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nl-NL" sz="1300" kern="1200"/>
        </a:p>
      </dsp:txBody>
      <dsp:txXfrm>
        <a:off x="2109678" y="1684070"/>
        <a:ext cx="324921" cy="35369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smtClean="0"/>
              <a:t>Klik om de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smtClean="0"/>
              <a:t>Klik om de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smtClean="0"/>
              <a:t>Klik om de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5A61015F-7CC6-4D0A-9D87-873EA4C304CC}" type="datetimeFigureOut">
              <a:rPr lang="en-US" dirty="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024128" y="2967788"/>
            <a:ext cx="4754880" cy="33415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smtClean="0"/>
              <a:t>Tekststijl van het model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5/19/2020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5/19/2020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5/19/2020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smtClean="0"/>
              <a:t>Klik om de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05C68B11-C5A8-448C-8CE9-B1A273C79CFC}" type="datetimeFigureOut">
              <a:rPr lang="en-US" dirty="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C7616CA0-919D-4A49-9C8A-62FDFB3A5183}" type="datetimeFigureOut">
              <a:rPr lang="en-US" dirty="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5/19/2020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eraar24.nl/49967/hoe-kun-je-leerlingen-intrinsiek-motiveren/" TargetMode="External"/><Relationship Id="rId2" Type="http://schemas.openxmlformats.org/officeDocument/2006/relationships/hyperlink" Target="https://gedragsproblemen-kinderen.info/werkhoudingsproblemen/" TargetMode="External"/><Relationship Id="rId1" Type="http://schemas.openxmlformats.org/officeDocument/2006/relationships/slideLayout" Target="../slideLayouts/slideLayout5.xml"/><Relationship Id="rId4" Type="http://schemas.openxmlformats.org/officeDocument/2006/relationships/hyperlink" Target="https://forms.office.com/Pages/ResponsePage.aspx?id=9ElCeeDcfkiBt7rM6FCp4mSaXEVBhFBAudXWtXqxwEFUNTlPQUVESzRWVFZEOU8xNFpIRU5GSEg2Vy4u"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slo.nl/thema/meer/gezonde-leefstijl/doelgroepen-thema/sociaal-emotionel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ij-leren.nl/sociaal-emotionele-vaardigheden.php" TargetMode="External"/><Relationship Id="rId2" Type="http://schemas.openxmlformats.org/officeDocument/2006/relationships/hyperlink" Target="https://books.google.nl/books/about/Mijn_kind_een_kanjer.html?id=2MFyEKXJepoC&amp;printsec=frontcover&amp;source=kp_read_button&amp;redir_esc=y#v=onepage&amp;q&amp;f=false" TargetMode="External"/><Relationship Id="rId1" Type="http://schemas.openxmlformats.org/officeDocument/2006/relationships/slideLayout" Target="../slideLayouts/slideLayout2.xml"/><Relationship Id="rId6" Type="http://schemas.openxmlformats.org/officeDocument/2006/relationships/hyperlink" Target="https://gedragsproblemenindeklas.nl/" TargetMode="External"/><Relationship Id="rId5" Type="http://schemas.openxmlformats.org/officeDocument/2006/relationships/hyperlink" Target="https://slo.nl/thema/meer/gezonde-leefstijl/doelgroepen-thema/sociaal-emotionele/" TargetMode="External"/><Relationship Id="rId4" Type="http://schemas.openxmlformats.org/officeDocument/2006/relationships/hyperlink" Target="https://www.leraar24.nl/51415/hoe-verloopt-de-sociaal-emotionele-ontwikkeling-op-de-basisschoo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en-US" dirty="0" err="1" smtClean="0">
                <a:ea typeface="+mn-lt"/>
                <a:cs typeface="+mn-lt"/>
                <a:sym typeface="Wingdings" panose="05000000000000000000" pitchFamily="2" charset="2"/>
              </a:rPr>
              <a:t>Sociale</a:t>
            </a:r>
            <a:r>
              <a:rPr lang="en-US" dirty="0" smtClean="0">
                <a:ea typeface="+mn-lt"/>
                <a:cs typeface="+mn-lt"/>
                <a:sym typeface="Wingdings" panose="05000000000000000000" pitchFamily="2" charset="2"/>
              </a:rPr>
              <a:t> </a:t>
            </a:r>
            <a:r>
              <a:rPr lang="en-US" dirty="0" err="1" smtClean="0">
                <a:ea typeface="+mn-lt"/>
                <a:cs typeface="+mn-lt"/>
                <a:sym typeface="Wingdings" panose="05000000000000000000" pitchFamily="2" charset="2"/>
              </a:rPr>
              <a:t>vaardigheden</a:t>
            </a:r>
            <a:r>
              <a:rPr lang="en-US" dirty="0" smtClean="0">
                <a:ea typeface="+mn-lt"/>
                <a:cs typeface="+mn-lt"/>
                <a:sym typeface="Wingdings" panose="05000000000000000000" pitchFamily="2" charset="2"/>
              </a:rPr>
              <a:t> </a:t>
            </a:r>
            <a:r>
              <a:rPr lang="en-US" dirty="0" err="1" smtClean="0">
                <a:ea typeface="+mn-lt"/>
                <a:cs typeface="+mn-lt"/>
                <a:sym typeface="Wingdings" panose="05000000000000000000" pitchFamily="2" charset="2"/>
              </a:rPr>
              <a:t>en</a:t>
            </a:r>
            <a:r>
              <a:rPr lang="en-US" dirty="0" smtClean="0">
                <a:ea typeface="+mn-lt"/>
                <a:cs typeface="+mn-lt"/>
                <a:sym typeface="Wingdings" panose="05000000000000000000" pitchFamily="2" charset="2"/>
              </a:rPr>
              <a:t> </a:t>
            </a:r>
            <a:r>
              <a:rPr lang="en-US" dirty="0" err="1" smtClean="0">
                <a:ea typeface="+mn-lt"/>
                <a:cs typeface="+mn-lt"/>
                <a:sym typeface="Wingdings" panose="05000000000000000000" pitchFamily="2" charset="2"/>
              </a:rPr>
              <a:t>emoties</a:t>
            </a:r>
            <a:endParaRPr lang="nl-NL" dirty="0"/>
          </a:p>
        </p:txBody>
      </p:sp>
      <p:sp>
        <p:nvSpPr>
          <p:cNvPr id="3" name="Ondertitel 2"/>
          <p:cNvSpPr>
            <a:spLocks noGrp="1"/>
          </p:cNvSpPr>
          <p:nvPr>
            <p:ph type="subTitle" idx="1"/>
          </p:nvPr>
        </p:nvSpPr>
        <p:spPr/>
        <p:txBody>
          <a:bodyPr/>
          <a:lstStyle/>
          <a:p>
            <a:r>
              <a:rPr lang="nl-NL" dirty="0" smtClean="0"/>
              <a:t>Passend onderwijs 8.2</a:t>
            </a:r>
            <a:endParaRPr lang="nl-NL" dirty="0"/>
          </a:p>
        </p:txBody>
      </p:sp>
    </p:spTree>
    <p:extLst>
      <p:ext uri="{BB962C8B-B14F-4D97-AF65-F5344CB8AC3E}">
        <p14:creationId xmlns:p14="http://schemas.microsoft.com/office/powerpoint/2010/main" val="2220241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Ontwikkeling </a:t>
            </a:r>
            <a:endParaRPr lang="nl-NL" dirty="0"/>
          </a:p>
        </p:txBody>
      </p:sp>
      <p:sp>
        <p:nvSpPr>
          <p:cNvPr id="3" name="Tijdelijke aanduiding voor inhoud 2"/>
          <p:cNvSpPr>
            <a:spLocks noGrp="1"/>
          </p:cNvSpPr>
          <p:nvPr>
            <p:ph idx="1"/>
          </p:nvPr>
        </p:nvSpPr>
        <p:spPr/>
        <p:txBody>
          <a:bodyPr/>
          <a:lstStyle/>
          <a:p>
            <a:pPr marL="0" indent="0">
              <a:buNone/>
            </a:pPr>
            <a:r>
              <a:rPr lang="nl-NL" dirty="0" smtClean="0"/>
              <a:t>Je ontwikkelt je sociale vaardigheden vanaf het eerste moment dat </a:t>
            </a:r>
            <a:r>
              <a:rPr lang="nl-NL" dirty="0"/>
              <a:t>j</a:t>
            </a:r>
            <a:r>
              <a:rPr lang="nl-NL" dirty="0" smtClean="0"/>
              <a:t>e omgeving op jou reageert</a:t>
            </a:r>
          </a:p>
          <a:p>
            <a:pPr marL="0" indent="0">
              <a:buNone/>
            </a:pPr>
            <a:r>
              <a:rPr lang="nl-NL" dirty="0" smtClean="0"/>
              <a:t>Nieuwe contacten, met nieuwe vaardigheden helpen de sociale vaardigheden om zich te ontwikkelen </a:t>
            </a:r>
          </a:p>
          <a:p>
            <a:pPr marL="0" indent="0">
              <a:buNone/>
            </a:pPr>
            <a:r>
              <a:rPr lang="nl-NL" dirty="0" smtClean="0"/>
              <a:t>Goede sociale vaardigheden zijn belangrijk in het leven: </a:t>
            </a:r>
          </a:p>
          <a:p>
            <a:pPr>
              <a:buFontTx/>
              <a:buChar char="-"/>
            </a:pPr>
            <a:r>
              <a:rPr lang="nl-NL" dirty="0" smtClean="0"/>
              <a:t>Om te kunnen werken en spelen</a:t>
            </a:r>
          </a:p>
          <a:p>
            <a:pPr>
              <a:buFontTx/>
              <a:buChar char="-"/>
            </a:pPr>
            <a:r>
              <a:rPr lang="nl-NL" dirty="0" smtClean="0"/>
              <a:t>Uiteindelijk zijn je sociale vaardigheden een onderdeel van je persoonlijkheid</a:t>
            </a:r>
          </a:p>
          <a:p>
            <a:pPr marL="0" indent="0">
              <a:buNone/>
            </a:pPr>
            <a:r>
              <a:rPr lang="nl-NL" dirty="0" smtClean="0"/>
              <a:t>Je </a:t>
            </a:r>
            <a:r>
              <a:rPr lang="nl-NL" smtClean="0"/>
              <a:t>ontwikkelt ze </a:t>
            </a:r>
            <a:r>
              <a:rPr lang="nl-NL" dirty="0" smtClean="0"/>
              <a:t>een mensenleven lang</a:t>
            </a:r>
            <a:endParaRPr lang="nl-NL" dirty="0"/>
          </a:p>
        </p:txBody>
      </p:sp>
      <p:pic>
        <p:nvPicPr>
          <p:cNvPr id="4098" name="Picture 2" descr="De sociaal-emotionele ontwikkeling stimuleren met FloorPlay - Yo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4231" y="370973"/>
            <a:ext cx="1890127" cy="1531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91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24128" y="2021304"/>
            <a:ext cx="9720073" cy="4251159"/>
          </a:xfrm>
        </p:spPr>
        <p:txBody>
          <a:bodyPr>
            <a:normAutofit/>
          </a:bodyPr>
          <a:lstStyle/>
          <a:p>
            <a:pPr marL="0" indent="0">
              <a:buNone/>
            </a:pPr>
            <a:r>
              <a:rPr lang="nl-NL" dirty="0" smtClean="0"/>
              <a:t>Sociaal vaardig betekent meestal ook populair</a:t>
            </a:r>
          </a:p>
          <a:p>
            <a:pPr marL="0" indent="0">
              <a:buNone/>
            </a:pPr>
            <a:endParaRPr lang="nl-NL" dirty="0"/>
          </a:p>
          <a:p>
            <a:pPr marL="0" indent="0">
              <a:buNone/>
            </a:pPr>
            <a:r>
              <a:rPr lang="nl-NL" dirty="0" smtClean="0"/>
              <a:t>Niet sociaal vaardig: </a:t>
            </a:r>
            <a:br>
              <a:rPr lang="nl-NL" dirty="0" smtClean="0"/>
            </a:br>
            <a:r>
              <a:rPr lang="nl-NL" dirty="0" smtClean="0"/>
              <a:t>wordt eerder afgewezen, vaak aanpassingsproblemen, uitgesloten worden, dan nog minder kans om sociale vaardigheden te oefenen en te leren, isolement?</a:t>
            </a:r>
          </a:p>
          <a:p>
            <a:pPr marL="0" indent="0">
              <a:buNone/>
            </a:pPr>
            <a:endParaRPr lang="nl-NL" dirty="0" smtClean="0"/>
          </a:p>
          <a:p>
            <a:pPr marL="0" indent="0">
              <a:buNone/>
            </a:pPr>
            <a:r>
              <a:rPr lang="nl-NL" dirty="0" smtClean="0"/>
              <a:t>Heeft ook invloed op schoolprestaties en kan groeiachterstanden op andere gebieden veroorzaken. </a:t>
            </a:r>
          </a:p>
          <a:p>
            <a:pPr marL="0" indent="0">
              <a:buNone/>
            </a:pPr>
            <a:r>
              <a:rPr lang="nl-NL" dirty="0" smtClean="0"/>
              <a:t>Jongere weet niet meer welk sociaal gedrag er nodig is, leidt tot problemen met afhankelijkheid, teruggetrokkenheid, agressie</a:t>
            </a:r>
          </a:p>
        </p:txBody>
      </p:sp>
      <p:pic>
        <p:nvPicPr>
          <p:cNvPr id="5122" name="Picture 2" descr="Sociaal-emotionele ontwikkeling van een kind &gt; WOW! Opvoedcoach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524" y="184484"/>
            <a:ext cx="5514475" cy="220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970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24128" y="737937"/>
            <a:ext cx="9720073" cy="5571423"/>
          </a:xfrm>
        </p:spPr>
        <p:txBody>
          <a:bodyPr/>
          <a:lstStyle/>
          <a:p>
            <a:pPr marL="0" indent="0">
              <a:buNone/>
            </a:pPr>
            <a:r>
              <a:rPr lang="nl-NL" dirty="0"/>
              <a:t>Herkennen kinderen met sociale problemen: </a:t>
            </a:r>
          </a:p>
          <a:p>
            <a:pPr marL="0" indent="0">
              <a:buNone/>
            </a:pPr>
            <a:r>
              <a:rPr lang="nl-NL" dirty="0"/>
              <a:t>Trekken zich terug, komen niet voor zichzelf op, weinig tot geen contact met leeftijdsgenoten, vallen niet op, worden vaak als makkelijk en meegaand ervaren, zijn schuw, passief, richten zich op de wensen van anderen, moeilijk om boosheid te uiten. </a:t>
            </a:r>
          </a:p>
          <a:p>
            <a:pPr marL="0" indent="0">
              <a:buNone/>
            </a:pPr>
            <a:r>
              <a:rPr lang="nl-NL" dirty="0">
                <a:sym typeface="Wingdings" panose="05000000000000000000" pitchFamily="2" charset="2"/>
              </a:rPr>
              <a:t> Angst en boosheid liggen hier vaak aan ten grondslag</a:t>
            </a:r>
            <a:endParaRPr lang="nl-NL" dirty="0"/>
          </a:p>
          <a:p>
            <a:endParaRPr lang="nl-NL" dirty="0"/>
          </a:p>
        </p:txBody>
      </p:sp>
      <p:pic>
        <p:nvPicPr>
          <p:cNvPr id="4" name="Tijdelijke aanduiding voor inhoud 3"/>
          <p:cNvPicPr>
            <a:picLocks/>
          </p:cNvPicPr>
          <p:nvPr/>
        </p:nvPicPr>
        <p:blipFill rotWithShape="1">
          <a:blip r:embed="rId2"/>
          <a:srcRect l="46806" t="38845" r="29168" b="45747"/>
          <a:stretch/>
        </p:blipFill>
        <p:spPr bwMode="auto">
          <a:xfrm>
            <a:off x="2441849" y="2951749"/>
            <a:ext cx="6884630" cy="32228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233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p:cNvPicPr>
            <a:picLocks noGrp="1"/>
          </p:cNvPicPr>
          <p:nvPr>
            <p:ph idx="1"/>
          </p:nvPr>
        </p:nvPicPr>
        <p:blipFill rotWithShape="1">
          <a:blip r:embed="rId2"/>
          <a:srcRect l="46220" t="60040" r="28738" b="23538"/>
          <a:stretch/>
        </p:blipFill>
        <p:spPr bwMode="auto">
          <a:xfrm>
            <a:off x="1403684" y="2173887"/>
            <a:ext cx="9160042" cy="3561348"/>
          </a:xfrm>
          <a:prstGeom prst="rect">
            <a:avLst/>
          </a:prstGeom>
          <a:ln>
            <a:noFill/>
          </a:ln>
          <a:extLst>
            <a:ext uri="{53640926-AAD7-44D8-BBD7-CCE9431645EC}">
              <a14:shadowObscured xmlns:a14="http://schemas.microsoft.com/office/drawing/2010/main"/>
            </a:ext>
          </a:extLst>
        </p:spPr>
      </p:pic>
      <p:sp>
        <p:nvSpPr>
          <p:cNvPr id="8" name="Tekstvak 7"/>
          <p:cNvSpPr txBox="1"/>
          <p:nvPr/>
        </p:nvSpPr>
        <p:spPr>
          <a:xfrm>
            <a:off x="2181727" y="1540042"/>
            <a:ext cx="8983579" cy="369332"/>
          </a:xfrm>
          <a:prstGeom prst="rect">
            <a:avLst/>
          </a:prstGeom>
          <a:noFill/>
        </p:spPr>
        <p:txBody>
          <a:bodyPr wrap="square" rtlCol="0">
            <a:spAutoFit/>
          </a:bodyPr>
          <a:lstStyle/>
          <a:p>
            <a:r>
              <a:rPr lang="nl-NL" dirty="0" smtClean="0"/>
              <a:t>Het kan ook zijn dat we er in de omgeving bijna niks van merken… </a:t>
            </a:r>
            <a:endParaRPr lang="nl-NL" dirty="0"/>
          </a:p>
        </p:txBody>
      </p:sp>
    </p:spTree>
    <p:extLst>
      <p:ext uri="{BB962C8B-B14F-4D97-AF65-F5344CB8AC3E}">
        <p14:creationId xmlns:p14="http://schemas.microsoft.com/office/powerpoint/2010/main" val="69977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24128" y="721895"/>
            <a:ext cx="9720073" cy="5587465"/>
          </a:xfrm>
        </p:spPr>
        <p:txBody>
          <a:bodyPr/>
          <a:lstStyle/>
          <a:p>
            <a:r>
              <a:rPr lang="nl-NL" dirty="0" smtClean="0"/>
              <a:t>Andere mensen proberen wel contact te leggen, maar op de verkeerde manier… </a:t>
            </a:r>
          </a:p>
          <a:p>
            <a:r>
              <a:rPr lang="nl-NL" dirty="0" smtClean="0"/>
              <a:t>Slaan, duwen, schreeuwen, ruzie maken… </a:t>
            </a:r>
          </a:p>
          <a:p>
            <a:r>
              <a:rPr lang="nl-NL" dirty="0" smtClean="0"/>
              <a:t>Deze kinderen zijn overheersend en hinderlijk voor hun omgeving</a:t>
            </a:r>
          </a:p>
          <a:p>
            <a:endParaRPr lang="nl-NL" dirty="0"/>
          </a:p>
          <a:p>
            <a:endParaRPr lang="nl-NL" dirty="0"/>
          </a:p>
        </p:txBody>
      </p:sp>
      <p:pic>
        <p:nvPicPr>
          <p:cNvPr id="4" name="Afbeelding 3"/>
          <p:cNvPicPr/>
          <p:nvPr/>
        </p:nvPicPr>
        <p:blipFill rotWithShape="1">
          <a:blip r:embed="rId2"/>
          <a:srcRect l="46736" t="31981" r="29192" b="49142"/>
          <a:stretch/>
        </p:blipFill>
        <p:spPr bwMode="auto">
          <a:xfrm>
            <a:off x="261406" y="2244324"/>
            <a:ext cx="5401457" cy="2359760"/>
          </a:xfrm>
          <a:prstGeom prst="rect">
            <a:avLst/>
          </a:prstGeom>
          <a:ln>
            <a:noFill/>
          </a:ln>
          <a:extLst>
            <a:ext uri="{53640926-AAD7-44D8-BBD7-CCE9431645EC}">
              <a14:shadowObscured xmlns:a14="http://schemas.microsoft.com/office/drawing/2010/main"/>
            </a:ext>
          </a:extLst>
        </p:spPr>
      </p:pic>
      <p:pic>
        <p:nvPicPr>
          <p:cNvPr id="5" name="Afbeelding 4"/>
          <p:cNvPicPr/>
          <p:nvPr/>
        </p:nvPicPr>
        <p:blipFill rotWithShape="1">
          <a:blip r:embed="rId2"/>
          <a:srcRect l="42565" t="62299" r="33125" b="22870"/>
          <a:stretch/>
        </p:blipFill>
        <p:spPr bwMode="auto">
          <a:xfrm>
            <a:off x="5919537" y="2518611"/>
            <a:ext cx="6160168" cy="2197768"/>
          </a:xfrm>
          <a:prstGeom prst="rect">
            <a:avLst/>
          </a:prstGeom>
          <a:ln>
            <a:noFill/>
          </a:ln>
          <a:extLst>
            <a:ext uri="{53640926-AAD7-44D8-BBD7-CCE9431645EC}">
              <a14:shadowObscured xmlns:a14="http://schemas.microsoft.com/office/drawing/2010/main"/>
            </a:ext>
          </a:extLst>
        </p:spPr>
      </p:pic>
      <p:pic>
        <p:nvPicPr>
          <p:cNvPr id="6" name="Afbeelding 5"/>
          <p:cNvPicPr/>
          <p:nvPr/>
        </p:nvPicPr>
        <p:blipFill rotWithShape="1">
          <a:blip r:embed="rId2"/>
          <a:srcRect l="42684" t="76918" r="33125" b="8760"/>
          <a:stretch/>
        </p:blipFill>
        <p:spPr bwMode="auto">
          <a:xfrm>
            <a:off x="2627616" y="4604084"/>
            <a:ext cx="6773057" cy="22539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472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smtClean="0"/>
              <a:t>De kinderen die we hierboven beschreven lijken allemaal verschillend. </a:t>
            </a:r>
          </a:p>
          <a:p>
            <a:pPr marL="0" indent="0">
              <a:buNone/>
            </a:pPr>
            <a:r>
              <a:rPr lang="nl-NL" dirty="0" smtClean="0"/>
              <a:t>Maar… </a:t>
            </a:r>
          </a:p>
          <a:p>
            <a:r>
              <a:rPr lang="nl-NL" dirty="0" smtClean="0"/>
              <a:t>- omgeving inschatten is voor allen moeilijk</a:t>
            </a:r>
          </a:p>
          <a:p>
            <a:r>
              <a:rPr lang="nl-NL" dirty="0" smtClean="0"/>
              <a:t>- als ze hem al inschatten is deze inschatting vaak negatief</a:t>
            </a:r>
          </a:p>
          <a:p>
            <a:r>
              <a:rPr lang="nl-NL" dirty="0" smtClean="0"/>
              <a:t>- dan denken ze vaak: ik weet zeker dat dit mij niet lukt, ik weet zeker dat ik niet geaccepteerd wordt, ze geloven me toch niet, ze moeten ook altijd mij hebben…</a:t>
            </a:r>
          </a:p>
          <a:p>
            <a:endParaRPr lang="nl-NL" dirty="0"/>
          </a:p>
          <a:p>
            <a:r>
              <a:rPr lang="nl-NL" dirty="0" smtClean="0">
                <a:sym typeface="Wingdings" panose="05000000000000000000" pitchFamily="2" charset="2"/>
              </a:rPr>
              <a:t> negatief zelfbeeld</a:t>
            </a:r>
            <a:endParaRPr lang="nl-NL" dirty="0" smtClean="0"/>
          </a:p>
          <a:p>
            <a:pPr marL="0" indent="0">
              <a:buNone/>
            </a:pPr>
            <a:endParaRPr lang="nl-NL" dirty="0"/>
          </a:p>
        </p:txBody>
      </p:sp>
      <p:pic>
        <p:nvPicPr>
          <p:cNvPr id="6146" name="Picture 2" descr="Vlog: Hoe herken je een negatief zelfbeeld bij pub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9414" y="170210"/>
            <a:ext cx="3932586" cy="2015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017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86161419"/>
              </p:ext>
            </p:extLst>
          </p:nvPr>
        </p:nvGraphicFramePr>
        <p:xfrm>
          <a:off x="1024128" y="850232"/>
          <a:ext cx="6515661" cy="5459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vak 5"/>
          <p:cNvSpPr txBox="1"/>
          <p:nvPr/>
        </p:nvSpPr>
        <p:spPr>
          <a:xfrm>
            <a:off x="8197515" y="2221832"/>
            <a:ext cx="3060032" cy="2862322"/>
          </a:xfrm>
          <a:prstGeom prst="rect">
            <a:avLst/>
          </a:prstGeom>
          <a:noFill/>
        </p:spPr>
        <p:txBody>
          <a:bodyPr wrap="square" rtlCol="0">
            <a:spAutoFit/>
          </a:bodyPr>
          <a:lstStyle/>
          <a:p>
            <a:r>
              <a:rPr lang="nl-NL" dirty="0" smtClean="0"/>
              <a:t>Negatieve </a:t>
            </a:r>
            <a:r>
              <a:rPr lang="nl-NL" dirty="0"/>
              <a:t>spiraal</a:t>
            </a:r>
          </a:p>
          <a:p>
            <a:endParaRPr lang="nl-NL" dirty="0" smtClean="0"/>
          </a:p>
          <a:p>
            <a:r>
              <a:rPr lang="nl-NL" dirty="0" smtClean="0"/>
              <a:t>Leidt tot: </a:t>
            </a:r>
          </a:p>
          <a:p>
            <a:r>
              <a:rPr lang="nl-NL" dirty="0" smtClean="0"/>
              <a:t>Irritaties</a:t>
            </a:r>
          </a:p>
          <a:p>
            <a:r>
              <a:rPr lang="nl-NL" dirty="0" smtClean="0"/>
              <a:t>Frustraties</a:t>
            </a:r>
          </a:p>
          <a:p>
            <a:endParaRPr lang="nl-NL" dirty="0"/>
          </a:p>
          <a:p>
            <a:r>
              <a:rPr lang="nl-NL" dirty="0" smtClean="0"/>
              <a:t>Bij leerling en omgeving</a:t>
            </a:r>
          </a:p>
          <a:p>
            <a:endParaRPr lang="nl-NL" dirty="0"/>
          </a:p>
          <a:p>
            <a:r>
              <a:rPr lang="nl-NL" dirty="0" smtClean="0"/>
              <a:t>Eenzaam </a:t>
            </a:r>
          </a:p>
          <a:p>
            <a:r>
              <a:rPr lang="nl-NL" dirty="0" smtClean="0"/>
              <a:t>Ongelukkig</a:t>
            </a:r>
          </a:p>
        </p:txBody>
      </p:sp>
    </p:spTree>
    <p:extLst>
      <p:ext uri="{BB962C8B-B14F-4D97-AF65-F5344CB8AC3E}">
        <p14:creationId xmlns:p14="http://schemas.microsoft.com/office/powerpoint/2010/main" val="355125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Oorzaken sociale problemen</a:t>
            </a:r>
            <a:endParaRPr lang="nl-NL" dirty="0"/>
          </a:p>
        </p:txBody>
      </p:sp>
      <p:sp>
        <p:nvSpPr>
          <p:cNvPr id="3" name="Tijdelijke aanduiding voor inhoud 2"/>
          <p:cNvSpPr>
            <a:spLocks noGrp="1"/>
          </p:cNvSpPr>
          <p:nvPr>
            <p:ph idx="1"/>
          </p:nvPr>
        </p:nvSpPr>
        <p:spPr/>
        <p:txBody>
          <a:bodyPr>
            <a:normAutofit fontScale="92500" lnSpcReduction="10000"/>
          </a:bodyPr>
          <a:lstStyle/>
          <a:p>
            <a:pPr>
              <a:buFontTx/>
              <a:buChar char="-"/>
            </a:pPr>
            <a:r>
              <a:rPr lang="nl-NL" dirty="0" smtClean="0">
                <a:solidFill>
                  <a:schemeClr val="accent1"/>
                </a:solidFill>
              </a:rPr>
              <a:t>Erfelijk</a:t>
            </a:r>
          </a:p>
          <a:p>
            <a:pPr>
              <a:buFontTx/>
              <a:buChar char="-"/>
            </a:pPr>
            <a:r>
              <a:rPr lang="nl-NL" dirty="0" smtClean="0">
                <a:solidFill>
                  <a:schemeClr val="accent1"/>
                </a:solidFill>
              </a:rPr>
              <a:t>Leert niet de juiste vaardigheden van ouders</a:t>
            </a:r>
            <a:endParaRPr lang="nl-NL" dirty="0">
              <a:solidFill>
                <a:schemeClr val="accent1"/>
              </a:solidFill>
            </a:endParaRPr>
          </a:p>
          <a:p>
            <a:pPr>
              <a:buFont typeface="Wingdings" panose="05000000000000000000" pitchFamily="2" charset="2"/>
              <a:buChar char="à"/>
            </a:pPr>
            <a:r>
              <a:rPr lang="nl-NL" dirty="0" smtClean="0">
                <a:sym typeface="Wingdings" panose="05000000000000000000" pitchFamily="2" charset="2"/>
              </a:rPr>
              <a:t>Ouders hebben niet ‘de schuld’, maar het laat wel zien hoe belangrijk ze zijn voor de ontwikkeling van de sociale vaardigheden</a:t>
            </a:r>
          </a:p>
          <a:p>
            <a:pPr>
              <a:buFont typeface="Wingdings" panose="05000000000000000000" pitchFamily="2" charset="2"/>
              <a:buChar char="à"/>
            </a:pPr>
            <a:r>
              <a:rPr lang="nl-NL" dirty="0" smtClean="0">
                <a:sym typeface="Wingdings" panose="05000000000000000000" pitchFamily="2" charset="2"/>
              </a:rPr>
              <a:t>Betrek ouders bij hulp die gegeven wordt</a:t>
            </a:r>
          </a:p>
          <a:p>
            <a:pPr>
              <a:buFont typeface="Wingdings" panose="05000000000000000000" pitchFamily="2" charset="2"/>
              <a:buChar char="à"/>
            </a:pPr>
            <a:endParaRPr lang="nl-NL" dirty="0">
              <a:sym typeface="Wingdings" panose="05000000000000000000" pitchFamily="2" charset="2"/>
            </a:endParaRPr>
          </a:p>
          <a:p>
            <a:pPr>
              <a:buFontTx/>
              <a:buChar char="-"/>
            </a:pPr>
            <a:r>
              <a:rPr lang="nl-NL" dirty="0" smtClean="0">
                <a:solidFill>
                  <a:schemeClr val="accent1"/>
                </a:solidFill>
                <a:sym typeface="Wingdings" panose="05000000000000000000" pitchFamily="2" charset="2"/>
              </a:rPr>
              <a:t>Vervelende of traumatische ervaring </a:t>
            </a:r>
            <a:r>
              <a:rPr lang="nl-NL" dirty="0" smtClean="0">
                <a:sym typeface="Wingdings" panose="05000000000000000000" pitchFamily="2" charset="2"/>
              </a:rPr>
              <a:t>(gepest, in elkaar geslagen e.d.)</a:t>
            </a:r>
          </a:p>
          <a:p>
            <a:pPr>
              <a:buFontTx/>
              <a:buChar char="-"/>
            </a:pPr>
            <a:r>
              <a:rPr lang="nl-NL" dirty="0" smtClean="0">
                <a:solidFill>
                  <a:schemeClr val="accent1"/>
                </a:solidFill>
                <a:sym typeface="Wingdings" panose="05000000000000000000" pitchFamily="2" charset="2"/>
              </a:rPr>
              <a:t>Verkeerd denken over jezelf en/of omgeving </a:t>
            </a:r>
            <a:r>
              <a:rPr lang="nl-NL" dirty="0" smtClean="0">
                <a:sym typeface="Wingdings" panose="05000000000000000000" pitchFamily="2" charset="2"/>
              </a:rPr>
              <a:t>(niemand wil met mij spelen, iedereen vindt mij raar, ik doe het toch altijd verkeerd) </a:t>
            </a:r>
          </a:p>
          <a:p>
            <a:pPr marL="0" indent="0">
              <a:buNone/>
            </a:pPr>
            <a:r>
              <a:rPr lang="nl-NL" dirty="0" smtClean="0">
                <a:sym typeface="Wingdings" panose="05000000000000000000" pitchFamily="2" charset="2"/>
              </a:rPr>
              <a:t> vermijden van sociale situaties, waardoor er geen groei komt</a:t>
            </a:r>
          </a:p>
          <a:p>
            <a:pPr>
              <a:buFontTx/>
              <a:buChar char="-"/>
            </a:pPr>
            <a:endParaRPr lang="nl-NL" dirty="0"/>
          </a:p>
        </p:txBody>
      </p:sp>
    </p:spTree>
    <p:extLst>
      <p:ext uri="{BB962C8B-B14F-4D97-AF65-F5344CB8AC3E}">
        <p14:creationId xmlns:p14="http://schemas.microsoft.com/office/powerpoint/2010/main" val="716120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24128" y="288758"/>
            <a:ext cx="9720073" cy="6020602"/>
          </a:xfrm>
        </p:spPr>
        <p:txBody>
          <a:bodyPr/>
          <a:lstStyle/>
          <a:p>
            <a:r>
              <a:rPr lang="nl-NL" dirty="0" smtClean="0"/>
              <a:t>Het kan zijn dat dit alles zich afspeelt buiten het blikveld van ouders… </a:t>
            </a:r>
            <a:endParaRPr lang="nl-NL" dirty="0"/>
          </a:p>
        </p:txBody>
      </p:sp>
      <p:pic>
        <p:nvPicPr>
          <p:cNvPr id="5" name="Afbeelding 4"/>
          <p:cNvPicPr/>
          <p:nvPr/>
        </p:nvPicPr>
        <p:blipFill rotWithShape="1">
          <a:blip r:embed="rId2"/>
          <a:srcRect l="42639" t="33392" r="33120" b="33372"/>
          <a:stretch/>
        </p:blipFill>
        <p:spPr bwMode="auto">
          <a:xfrm>
            <a:off x="1892046" y="683627"/>
            <a:ext cx="7984236" cy="61743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7777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Serieus nemen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Sociale problemen kunnen leiden tot andere problemen</a:t>
            </a:r>
          </a:p>
          <a:p>
            <a:pPr marL="0" indent="0">
              <a:buNone/>
            </a:pPr>
            <a:r>
              <a:rPr lang="nl-NL" dirty="0" smtClean="0"/>
              <a:t>En kunnen heel bepalend zijn voor het leven</a:t>
            </a:r>
          </a:p>
          <a:p>
            <a:pPr marL="0" indent="0">
              <a:buNone/>
            </a:pPr>
            <a:endParaRPr lang="nl-NL" dirty="0" smtClean="0"/>
          </a:p>
          <a:p>
            <a:pPr marL="0" indent="0">
              <a:buNone/>
            </a:pPr>
            <a:r>
              <a:rPr lang="nl-NL" dirty="0" smtClean="0"/>
              <a:t>Hulp door: </a:t>
            </a:r>
            <a:endParaRPr lang="nl-NL" dirty="0"/>
          </a:p>
          <a:p>
            <a:pPr marL="0" indent="0">
              <a:buNone/>
            </a:pPr>
            <a:r>
              <a:rPr lang="nl-NL" dirty="0" smtClean="0"/>
              <a:t>Sociale vaardigheden vergroten en nieuwe aanleren</a:t>
            </a:r>
          </a:p>
          <a:p>
            <a:pPr marL="0" indent="0">
              <a:buNone/>
            </a:pPr>
            <a:r>
              <a:rPr lang="nl-NL" dirty="0" smtClean="0"/>
              <a:t>Te leren: wat kun je doen, zelfvertrouwen vergroten, doen wat je geleerd hebt</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018773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 blok </a:t>
            </a:r>
            <a:r>
              <a:rPr lang="nl-NL" dirty="0" smtClean="0"/>
              <a:t>8</a:t>
            </a:r>
            <a:endParaRPr lang="nl-NL" dirty="0"/>
          </a:p>
        </p:txBody>
      </p:sp>
      <p:sp>
        <p:nvSpPr>
          <p:cNvPr id="3" name="Tijdelijke aanduiding voor inhoud 2"/>
          <p:cNvSpPr>
            <a:spLocks noGrp="1"/>
          </p:cNvSpPr>
          <p:nvPr>
            <p:ph idx="1"/>
          </p:nvPr>
        </p:nvSpPr>
        <p:spPr>
          <a:xfrm>
            <a:off x="1024128" y="1950719"/>
            <a:ext cx="9720073" cy="4624251"/>
          </a:xfrm>
        </p:spPr>
        <p:txBody>
          <a:bodyPr vert="horz" lIns="68598" tIns="34299" rIns="68598" bIns="34299" rtlCol="0" anchor="t">
            <a:normAutofit fontScale="85000" lnSpcReduction="20000"/>
          </a:bodyPr>
          <a:lstStyle/>
          <a:p>
            <a:pPr marL="0" indent="0">
              <a:buNone/>
            </a:pPr>
            <a:r>
              <a:rPr lang="en-US" dirty="0" smtClean="0">
                <a:ea typeface="+mn-lt"/>
                <a:cs typeface="+mn-lt"/>
                <a:sym typeface="Wingdings" panose="05000000000000000000" pitchFamily="2" charset="2"/>
              </a:rPr>
              <a:t>8.1 </a:t>
            </a:r>
            <a:r>
              <a:rPr lang="en-US" dirty="0" err="1" smtClean="0">
                <a:ea typeface="+mn-lt"/>
                <a:cs typeface="+mn-lt"/>
                <a:sym typeface="Wingdings" panose="05000000000000000000" pitchFamily="2" charset="2"/>
              </a:rPr>
              <a:t>Motivatie</a:t>
            </a:r>
            <a:r>
              <a:rPr lang="en-US" dirty="0" smtClean="0">
                <a:ea typeface="+mn-lt"/>
                <a:cs typeface="+mn-lt"/>
                <a:sym typeface="Wingdings" panose="05000000000000000000" pitchFamily="2" charset="2"/>
              </a:rPr>
              <a:t>- </a:t>
            </a:r>
            <a:r>
              <a:rPr lang="en-US" dirty="0">
                <a:ea typeface="+mn-lt"/>
                <a:cs typeface="+mn-lt"/>
                <a:sym typeface="Wingdings" panose="05000000000000000000" pitchFamily="2" charset="2"/>
              </a:rPr>
              <a:t>en </a:t>
            </a:r>
            <a:r>
              <a:rPr lang="en-US" dirty="0" err="1">
                <a:ea typeface="+mn-lt"/>
                <a:cs typeface="+mn-lt"/>
                <a:sym typeface="Wingdings" panose="05000000000000000000" pitchFamily="2" charset="2"/>
              </a:rPr>
              <a:t>werkhoudingsproblemen</a:t>
            </a:r>
            <a:endParaRPr lang="nl-NL" dirty="0" err="1">
              <a:ea typeface="+mn-lt"/>
              <a:cs typeface="+mn-lt"/>
            </a:endParaRPr>
          </a:p>
          <a:p>
            <a:pPr marL="0" indent="0">
              <a:buNone/>
            </a:pPr>
            <a:r>
              <a:rPr lang="en-US" dirty="0" smtClean="0">
                <a:ea typeface="+mn-lt"/>
                <a:cs typeface="+mn-lt"/>
              </a:rPr>
              <a:t>8.2 </a:t>
            </a:r>
            <a:r>
              <a:rPr lang="en-US" dirty="0" err="1" smtClean="0">
                <a:ea typeface="+mn-lt"/>
                <a:cs typeface="+mn-lt"/>
              </a:rPr>
              <a:t>Sociale</a:t>
            </a:r>
            <a:r>
              <a:rPr lang="en-US" dirty="0">
                <a:ea typeface="+mn-lt"/>
                <a:cs typeface="+mn-lt"/>
              </a:rPr>
              <a:t> </a:t>
            </a:r>
            <a:r>
              <a:rPr lang="en-US" dirty="0" err="1">
                <a:ea typeface="+mn-lt"/>
                <a:cs typeface="+mn-lt"/>
              </a:rPr>
              <a:t>vaardigheden</a:t>
            </a:r>
            <a:r>
              <a:rPr lang="en-US" dirty="0">
                <a:ea typeface="+mn-lt"/>
                <a:cs typeface="+mn-lt"/>
              </a:rPr>
              <a:t> en </a:t>
            </a:r>
            <a:r>
              <a:rPr lang="en-US" dirty="0" err="1" smtClean="0">
                <a:ea typeface="+mn-lt"/>
                <a:cs typeface="+mn-lt"/>
              </a:rPr>
              <a:t>emoties</a:t>
            </a:r>
            <a:endParaRPr lang="en-US" dirty="0" smtClean="0">
              <a:ea typeface="+mn-lt"/>
              <a:cs typeface="+mn-lt"/>
            </a:endParaRPr>
          </a:p>
          <a:p>
            <a:pPr marL="0" indent="0">
              <a:buNone/>
            </a:pPr>
            <a:r>
              <a:rPr lang="en-US" dirty="0" smtClean="0">
                <a:ea typeface="+mn-lt"/>
                <a:cs typeface="+mn-lt"/>
              </a:rPr>
              <a:t>8.3 </a:t>
            </a:r>
            <a:r>
              <a:rPr lang="en-US" dirty="0" err="1" smtClean="0">
                <a:ea typeface="+mn-lt"/>
                <a:cs typeface="+mn-lt"/>
              </a:rPr>
              <a:t>Hemelvaartsweekend</a:t>
            </a:r>
            <a:r>
              <a:rPr lang="en-US" dirty="0" smtClean="0">
                <a:ea typeface="+mn-lt"/>
                <a:cs typeface="+mn-lt"/>
              </a:rPr>
              <a:t> (</a:t>
            </a:r>
            <a:r>
              <a:rPr lang="en-US" dirty="0" err="1" smtClean="0">
                <a:ea typeface="+mn-lt"/>
                <a:cs typeface="+mn-lt"/>
              </a:rPr>
              <a:t>vrij</a:t>
            </a:r>
            <a:r>
              <a:rPr lang="en-US" dirty="0" smtClean="0">
                <a:ea typeface="+mn-lt"/>
                <a:cs typeface="+mn-lt"/>
              </a:rPr>
              <a:t>)</a:t>
            </a:r>
          </a:p>
          <a:p>
            <a:pPr marL="0" indent="0">
              <a:buNone/>
            </a:pPr>
            <a:r>
              <a:rPr lang="en-US" dirty="0" smtClean="0">
                <a:ea typeface="+mn-lt"/>
                <a:cs typeface="+mn-lt"/>
              </a:rPr>
              <a:t>8.4 </a:t>
            </a:r>
            <a:r>
              <a:rPr lang="en-US" dirty="0" err="1" smtClean="0">
                <a:ea typeface="+mn-lt"/>
                <a:cs typeface="+mn-lt"/>
              </a:rPr>
              <a:t>Speciaal</a:t>
            </a:r>
            <a:r>
              <a:rPr lang="en-US" dirty="0" smtClean="0">
                <a:ea typeface="+mn-lt"/>
                <a:cs typeface="+mn-lt"/>
              </a:rPr>
              <a:t> (basis-)</a:t>
            </a:r>
            <a:r>
              <a:rPr lang="en-US" dirty="0" err="1" smtClean="0">
                <a:ea typeface="+mn-lt"/>
                <a:cs typeface="+mn-lt"/>
              </a:rPr>
              <a:t>onderwijs</a:t>
            </a:r>
            <a:r>
              <a:rPr lang="en-US" dirty="0" smtClean="0">
                <a:ea typeface="+mn-lt"/>
                <a:cs typeface="+mn-lt"/>
              </a:rPr>
              <a:t> (</a:t>
            </a:r>
            <a:r>
              <a:rPr lang="en-US" dirty="0" err="1" smtClean="0">
                <a:ea typeface="+mn-lt"/>
                <a:cs typeface="+mn-lt"/>
              </a:rPr>
              <a:t>sbo</a:t>
            </a:r>
            <a:r>
              <a:rPr lang="en-US" dirty="0" smtClean="0">
                <a:ea typeface="+mn-lt"/>
                <a:cs typeface="+mn-lt"/>
              </a:rPr>
              <a:t>, so, </a:t>
            </a:r>
            <a:r>
              <a:rPr lang="en-US" dirty="0" err="1" smtClean="0">
                <a:ea typeface="+mn-lt"/>
                <a:cs typeface="+mn-lt"/>
              </a:rPr>
              <a:t>vso</a:t>
            </a:r>
            <a:r>
              <a:rPr lang="en-US" dirty="0" smtClean="0">
                <a:ea typeface="+mn-lt"/>
                <a:cs typeface="+mn-lt"/>
              </a:rPr>
              <a:t>)</a:t>
            </a:r>
          </a:p>
          <a:p>
            <a:pPr marL="0" indent="0">
              <a:buNone/>
            </a:pPr>
            <a:r>
              <a:rPr lang="en-US" dirty="0" smtClean="0">
                <a:ea typeface="+mn-lt"/>
                <a:cs typeface="+mn-lt"/>
              </a:rPr>
              <a:t>8.5 </a:t>
            </a:r>
            <a:r>
              <a:rPr lang="en-US" dirty="0" err="1" smtClean="0">
                <a:ea typeface="+mn-lt"/>
                <a:cs typeface="+mn-lt"/>
              </a:rPr>
              <a:t>Thuiszitters</a:t>
            </a:r>
            <a:endParaRPr lang="en-US" dirty="0" smtClean="0">
              <a:ea typeface="+mn-lt"/>
              <a:cs typeface="+mn-lt"/>
            </a:endParaRPr>
          </a:p>
          <a:p>
            <a:pPr marL="0" indent="0">
              <a:buNone/>
            </a:pPr>
            <a:r>
              <a:rPr lang="en-US" dirty="0" smtClean="0">
                <a:ea typeface="+mn-lt"/>
                <a:cs typeface="+mn-lt"/>
              </a:rPr>
              <a:t>8.6 </a:t>
            </a:r>
            <a:r>
              <a:rPr lang="en-US" dirty="0" err="1" smtClean="0">
                <a:ea typeface="+mn-lt"/>
                <a:cs typeface="+mn-lt"/>
              </a:rPr>
              <a:t>Werken</a:t>
            </a:r>
            <a:r>
              <a:rPr lang="en-US" dirty="0" smtClean="0">
                <a:ea typeface="+mn-lt"/>
                <a:cs typeface="+mn-lt"/>
              </a:rPr>
              <a:t> </a:t>
            </a:r>
            <a:r>
              <a:rPr lang="en-US" dirty="0" err="1" smtClean="0">
                <a:ea typeface="+mn-lt"/>
                <a:cs typeface="+mn-lt"/>
              </a:rPr>
              <a:t>aan</a:t>
            </a:r>
            <a:r>
              <a:rPr lang="en-US" dirty="0" smtClean="0">
                <a:ea typeface="+mn-lt"/>
                <a:cs typeface="+mn-lt"/>
              </a:rPr>
              <a:t> workshop / </a:t>
            </a:r>
            <a:r>
              <a:rPr lang="en-US" dirty="0" err="1" smtClean="0">
                <a:ea typeface="+mn-lt"/>
                <a:cs typeface="+mn-lt"/>
              </a:rPr>
              <a:t>opdracht</a:t>
            </a:r>
            <a:r>
              <a:rPr lang="en-US" dirty="0" smtClean="0">
                <a:ea typeface="+mn-lt"/>
                <a:cs typeface="+mn-lt"/>
              </a:rPr>
              <a:t> (</a:t>
            </a:r>
            <a:r>
              <a:rPr lang="en-US" dirty="0" err="1" smtClean="0">
                <a:ea typeface="+mn-lt"/>
                <a:cs typeface="+mn-lt"/>
              </a:rPr>
              <a:t>zie</a:t>
            </a:r>
            <a:r>
              <a:rPr lang="en-US" dirty="0" smtClean="0">
                <a:ea typeface="+mn-lt"/>
                <a:cs typeface="+mn-lt"/>
              </a:rPr>
              <a:t> </a:t>
            </a:r>
            <a:r>
              <a:rPr lang="en-US" dirty="0" err="1" smtClean="0">
                <a:ea typeface="+mn-lt"/>
                <a:cs typeface="+mn-lt"/>
              </a:rPr>
              <a:t>studiehandleiding</a:t>
            </a:r>
            <a:r>
              <a:rPr lang="en-US" dirty="0" smtClean="0">
                <a:ea typeface="+mn-lt"/>
                <a:cs typeface="+mn-lt"/>
              </a:rPr>
              <a:t>)</a:t>
            </a:r>
          </a:p>
          <a:p>
            <a:pPr marL="0" indent="0">
              <a:buNone/>
            </a:pPr>
            <a:r>
              <a:rPr lang="en-US" dirty="0" smtClean="0">
                <a:ea typeface="+mn-lt"/>
                <a:cs typeface="+mn-lt"/>
              </a:rPr>
              <a:t>8.7 </a:t>
            </a:r>
            <a:r>
              <a:rPr lang="en-US" dirty="0" err="1" smtClean="0">
                <a:ea typeface="+mn-lt"/>
                <a:cs typeface="+mn-lt"/>
              </a:rPr>
              <a:t>Werken</a:t>
            </a:r>
            <a:r>
              <a:rPr lang="en-US" dirty="0" smtClean="0">
                <a:ea typeface="+mn-lt"/>
                <a:cs typeface="+mn-lt"/>
              </a:rPr>
              <a:t> </a:t>
            </a:r>
            <a:r>
              <a:rPr lang="en-US" dirty="0" err="1" smtClean="0">
                <a:ea typeface="+mn-lt"/>
                <a:cs typeface="+mn-lt"/>
              </a:rPr>
              <a:t>aan</a:t>
            </a:r>
            <a:r>
              <a:rPr lang="en-US" dirty="0" smtClean="0">
                <a:ea typeface="+mn-lt"/>
                <a:cs typeface="+mn-lt"/>
              </a:rPr>
              <a:t> workshop / </a:t>
            </a:r>
            <a:r>
              <a:rPr lang="en-US" dirty="0" err="1" smtClean="0">
                <a:ea typeface="+mn-lt"/>
                <a:cs typeface="+mn-lt"/>
              </a:rPr>
              <a:t>opdracht</a:t>
            </a:r>
            <a:r>
              <a:rPr lang="en-US" dirty="0">
                <a:ea typeface="+mn-lt"/>
                <a:cs typeface="+mn-lt"/>
              </a:rPr>
              <a:t> (</a:t>
            </a:r>
            <a:r>
              <a:rPr lang="en-US" dirty="0" err="1">
                <a:ea typeface="+mn-lt"/>
                <a:cs typeface="+mn-lt"/>
              </a:rPr>
              <a:t>zie</a:t>
            </a:r>
            <a:r>
              <a:rPr lang="en-US" dirty="0">
                <a:ea typeface="+mn-lt"/>
                <a:cs typeface="+mn-lt"/>
              </a:rPr>
              <a:t> </a:t>
            </a:r>
            <a:r>
              <a:rPr lang="en-US" dirty="0" err="1">
                <a:ea typeface="+mn-lt"/>
                <a:cs typeface="+mn-lt"/>
              </a:rPr>
              <a:t>studiehandleiding</a:t>
            </a:r>
            <a:r>
              <a:rPr lang="en-US" dirty="0">
                <a:ea typeface="+mn-lt"/>
                <a:cs typeface="+mn-lt"/>
              </a:rPr>
              <a:t>)</a:t>
            </a:r>
            <a:endParaRPr lang="en-US" dirty="0" smtClean="0">
              <a:ea typeface="+mn-lt"/>
              <a:cs typeface="+mn-lt"/>
            </a:endParaRPr>
          </a:p>
          <a:p>
            <a:pPr marL="0" indent="0">
              <a:buNone/>
            </a:pPr>
            <a:r>
              <a:rPr lang="en-US" dirty="0" smtClean="0">
                <a:ea typeface="+mn-lt"/>
                <a:cs typeface="+mn-lt"/>
              </a:rPr>
              <a:t>8.8 </a:t>
            </a:r>
            <a:r>
              <a:rPr lang="en-US" dirty="0" err="1" smtClean="0">
                <a:ea typeface="+mn-lt"/>
                <a:cs typeface="+mn-lt"/>
              </a:rPr>
              <a:t>Presentaties</a:t>
            </a:r>
            <a:r>
              <a:rPr lang="en-US" dirty="0" smtClean="0">
                <a:ea typeface="+mn-lt"/>
                <a:cs typeface="+mn-lt"/>
              </a:rPr>
              <a:t> op DVC? Of online? </a:t>
            </a:r>
          </a:p>
          <a:p>
            <a:pPr marL="0" indent="0">
              <a:buNone/>
            </a:pPr>
            <a:r>
              <a:rPr lang="en-US" dirty="0">
                <a:ea typeface="+mn-lt"/>
                <a:cs typeface="+mn-lt"/>
              </a:rPr>
              <a:t>8.9 </a:t>
            </a:r>
            <a:r>
              <a:rPr lang="en-US" dirty="0" err="1">
                <a:ea typeface="+mn-lt"/>
                <a:cs typeface="+mn-lt"/>
              </a:rPr>
              <a:t>Presentaties</a:t>
            </a:r>
            <a:r>
              <a:rPr lang="en-US" dirty="0">
                <a:ea typeface="+mn-lt"/>
                <a:cs typeface="+mn-lt"/>
              </a:rPr>
              <a:t> op DVC? Of online? </a:t>
            </a:r>
            <a:endParaRPr lang="en-US" dirty="0" smtClean="0">
              <a:ea typeface="+mn-lt"/>
              <a:cs typeface="+mn-lt"/>
            </a:endParaRPr>
          </a:p>
          <a:p>
            <a:pPr marL="0" indent="0">
              <a:buNone/>
            </a:pPr>
            <a:r>
              <a:rPr lang="en-US" dirty="0" smtClean="0">
                <a:ea typeface="+mn-lt"/>
                <a:cs typeface="+mn-lt"/>
              </a:rPr>
              <a:t>8.10 </a:t>
            </a:r>
            <a:r>
              <a:rPr lang="en-US" dirty="0" err="1" smtClean="0">
                <a:ea typeface="+mn-lt"/>
                <a:cs typeface="+mn-lt"/>
              </a:rPr>
              <a:t>Voortgangsweek</a:t>
            </a:r>
            <a:endParaRPr lang="en-US" dirty="0" smtClean="0">
              <a:ea typeface="+mn-lt"/>
              <a:cs typeface="+mn-lt"/>
            </a:endParaRPr>
          </a:p>
          <a:p>
            <a:pPr marL="0" indent="0">
              <a:buNone/>
            </a:pPr>
            <a:endParaRPr lang="en-US" dirty="0">
              <a:ea typeface="+mn-lt"/>
              <a:cs typeface="+mn-lt"/>
            </a:endParaRPr>
          </a:p>
          <a:p>
            <a:pPr marL="0" indent="0">
              <a:buNone/>
            </a:pPr>
            <a:r>
              <a:rPr lang="en-US" dirty="0" err="1" smtClean="0">
                <a:ea typeface="+mn-lt"/>
                <a:cs typeface="+mn-lt"/>
              </a:rPr>
              <a:t>Geen</a:t>
            </a:r>
            <a:r>
              <a:rPr lang="en-US" dirty="0" smtClean="0">
                <a:ea typeface="+mn-lt"/>
                <a:cs typeface="+mn-lt"/>
              </a:rPr>
              <a:t> </a:t>
            </a:r>
            <a:r>
              <a:rPr lang="en-US" dirty="0" err="1" smtClean="0">
                <a:ea typeface="+mn-lt"/>
                <a:cs typeface="+mn-lt"/>
              </a:rPr>
              <a:t>bpv-opdracht</a:t>
            </a:r>
            <a:endParaRPr lang="en-US" dirty="0" smtClean="0">
              <a:ea typeface="+mn-lt"/>
              <a:cs typeface="+mn-lt"/>
            </a:endParaRPr>
          </a:p>
          <a:p>
            <a:pPr marL="342991" indent="-342991">
              <a:buAutoNum type="arabicPeriod"/>
            </a:pPr>
            <a:endParaRPr lang="en-US" dirty="0" smtClean="0">
              <a:ea typeface="+mn-lt"/>
              <a:cs typeface="+mn-lt"/>
            </a:endParaRPr>
          </a:p>
          <a:p>
            <a:pPr marL="342991" indent="-342991">
              <a:buAutoNum type="arabicPeriod"/>
            </a:pPr>
            <a:endParaRPr lang="nl-NL" dirty="0" err="1">
              <a:ea typeface="+mn-lt"/>
              <a:cs typeface="+mn-lt"/>
            </a:endParaRPr>
          </a:p>
          <a:p>
            <a:pPr marL="342991" indent="-342991">
              <a:buAutoNum type="arabicPeriod"/>
            </a:pPr>
            <a:endParaRPr lang="nl-NL" dirty="0"/>
          </a:p>
        </p:txBody>
      </p:sp>
    </p:spTree>
    <p:extLst>
      <p:ext uri="{BB962C8B-B14F-4D97-AF65-F5344CB8AC3E}">
        <p14:creationId xmlns:p14="http://schemas.microsoft.com/office/powerpoint/2010/main" val="81290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Executieve functie</a:t>
            </a:r>
            <a:endParaRPr lang="nl-NL" dirty="0"/>
          </a:p>
        </p:txBody>
      </p:sp>
      <p:sp>
        <p:nvSpPr>
          <p:cNvPr id="3" name="Tijdelijke aanduiding voor inhoud 2"/>
          <p:cNvSpPr>
            <a:spLocks noGrp="1"/>
          </p:cNvSpPr>
          <p:nvPr>
            <p:ph idx="1"/>
          </p:nvPr>
        </p:nvSpPr>
        <p:spPr>
          <a:xfrm>
            <a:off x="1024128" y="2286000"/>
            <a:ext cx="5825851" cy="4403558"/>
          </a:xfrm>
        </p:spPr>
        <p:txBody>
          <a:bodyPr>
            <a:normAutofit/>
          </a:bodyPr>
          <a:lstStyle/>
          <a:p>
            <a:pPr marL="0" indent="0">
              <a:buNone/>
            </a:pPr>
            <a:r>
              <a:rPr lang="nl-NL" dirty="0" smtClean="0"/>
              <a:t>Soms is de emotieregulatie niet goed ontwikkeld. Waardoor sociale problemen ontstaan. </a:t>
            </a:r>
            <a:endParaRPr lang="nl-NL" dirty="0"/>
          </a:p>
          <a:p>
            <a:pPr marL="0" indent="0">
              <a:buNone/>
            </a:pPr>
            <a:r>
              <a:rPr lang="nl-NL" dirty="0" smtClean="0"/>
              <a:t>Slechte emotieregulatie: </a:t>
            </a:r>
          </a:p>
          <a:p>
            <a:pPr>
              <a:buFontTx/>
              <a:buChar char="-"/>
            </a:pPr>
            <a:r>
              <a:rPr lang="nl-NL" dirty="0" smtClean="0"/>
              <a:t>Niet goed om kunnen gaan met uitstel, er is geen behoeftebevrediging</a:t>
            </a:r>
          </a:p>
          <a:p>
            <a:pPr>
              <a:buFontTx/>
              <a:buChar char="-"/>
            </a:pPr>
            <a:r>
              <a:rPr lang="nl-NL" dirty="0" smtClean="0"/>
              <a:t>Emoties niet kunnen reguleren (reageert extremer)</a:t>
            </a:r>
          </a:p>
          <a:p>
            <a:pPr>
              <a:buFontTx/>
              <a:buChar char="-"/>
            </a:pPr>
            <a:endParaRPr lang="nl-NL" dirty="0"/>
          </a:p>
          <a:p>
            <a:pPr marL="0" indent="0">
              <a:buNone/>
            </a:pPr>
            <a:r>
              <a:rPr lang="nl-NL" dirty="0" smtClean="0"/>
              <a:t>Een aantal voorbeelden vanuit stoornissen of beperkingen op de volgende slides: </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198" y="0"/>
            <a:ext cx="4698802" cy="6858000"/>
          </a:xfrm>
          <a:prstGeom prst="rect">
            <a:avLst/>
          </a:prstGeom>
        </p:spPr>
      </p:pic>
    </p:spTree>
    <p:extLst>
      <p:ext uri="{BB962C8B-B14F-4D97-AF65-F5344CB8AC3E}">
        <p14:creationId xmlns:p14="http://schemas.microsoft.com/office/powerpoint/2010/main" val="2685260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smtClean="0"/>
              <a:t>ADHD: </a:t>
            </a:r>
          </a:p>
          <a:p>
            <a:pPr marL="0" indent="0">
              <a:buNone/>
            </a:pPr>
            <a:r>
              <a:rPr lang="nl-NL" dirty="0" smtClean="0"/>
              <a:t>Slechtere emotieregulatie: Jantje lacht, Jantje huilt</a:t>
            </a:r>
          </a:p>
          <a:p>
            <a:pPr marL="0" indent="0">
              <a:buNone/>
            </a:pPr>
            <a:r>
              <a:rPr lang="nl-NL" dirty="0" smtClean="0"/>
              <a:t>Reageren primair, minder interne spraak, verminderde rem </a:t>
            </a:r>
          </a:p>
          <a:p>
            <a:pPr>
              <a:buFont typeface="Wingdings" panose="05000000000000000000" pitchFamily="2" charset="2"/>
              <a:buChar char="à"/>
            </a:pPr>
            <a:r>
              <a:rPr lang="nl-NL" dirty="0" smtClean="0">
                <a:sym typeface="Wingdings" panose="05000000000000000000" pitchFamily="2" charset="2"/>
              </a:rPr>
              <a:t>daardoor kiezen zij vaak de verkeerde oplossing </a:t>
            </a:r>
          </a:p>
          <a:p>
            <a:pPr>
              <a:buFont typeface="Wingdings" panose="05000000000000000000" pitchFamily="2" charset="2"/>
              <a:buChar char="à"/>
            </a:pPr>
            <a:r>
              <a:rPr lang="nl-NL" dirty="0" smtClean="0">
                <a:sym typeface="Wingdings" panose="05000000000000000000" pitchFamily="2" charset="2"/>
              </a:rPr>
              <a:t>Geen onwil, maar onvermogen</a:t>
            </a:r>
          </a:p>
          <a:p>
            <a:pPr>
              <a:buFont typeface="Wingdings" panose="05000000000000000000" pitchFamily="2" charset="2"/>
              <a:buChar char="à"/>
            </a:pPr>
            <a:r>
              <a:rPr lang="nl-NL" dirty="0" smtClean="0">
                <a:sym typeface="Wingdings" panose="05000000000000000000" pitchFamily="2" charset="2"/>
              </a:rPr>
              <a:t>Hebben veel extra uitleg nodig, leren niet goed van hun fouten in deze situaties</a:t>
            </a:r>
          </a:p>
          <a:p>
            <a:pPr>
              <a:buFont typeface="Wingdings" panose="05000000000000000000" pitchFamily="2" charset="2"/>
              <a:buChar char="à"/>
            </a:pPr>
            <a:r>
              <a:rPr lang="nl-NL" dirty="0" smtClean="0">
                <a:sym typeface="Wingdings" panose="05000000000000000000" pitchFamily="2" charset="2"/>
              </a:rPr>
              <a:t>Leg uit wat er verwacht wordt van anderen en benoem hoe ze dingen WEL moeten doen</a:t>
            </a:r>
            <a:endParaRPr lang="nl-NL" dirty="0"/>
          </a:p>
        </p:txBody>
      </p:sp>
      <p:pic>
        <p:nvPicPr>
          <p:cNvPr id="7170" name="Picture 2" descr="Emotie Capsules - Semmie Sprekend Spel &amp;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598" y="212474"/>
            <a:ext cx="3417289" cy="227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304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40170" y="1764632"/>
            <a:ext cx="6451493" cy="4572000"/>
          </a:xfrm>
        </p:spPr>
        <p:txBody>
          <a:bodyPr>
            <a:normAutofit/>
          </a:bodyPr>
          <a:lstStyle/>
          <a:p>
            <a:r>
              <a:rPr lang="nl-NL" dirty="0" smtClean="0"/>
              <a:t>Hechtingsstoornis: </a:t>
            </a:r>
          </a:p>
          <a:p>
            <a:r>
              <a:rPr lang="nl-NL" dirty="0" smtClean="0"/>
              <a:t>Ons geweten stuurt ons handelen, maakt onderscheid tussen goed en slecht gedrag</a:t>
            </a:r>
          </a:p>
          <a:p>
            <a:r>
              <a:rPr lang="nl-NL" dirty="0" smtClean="0"/>
              <a:t>Ons geweten gebruikt emoties: Schuld, berouw om je te leren wat niet goed is</a:t>
            </a:r>
          </a:p>
          <a:p>
            <a:r>
              <a:rPr lang="nl-NL" dirty="0" smtClean="0"/>
              <a:t>Ons geweten leert ons: Slecht gedrag, slecht gevoel. Goed gedrag, goed gevoel</a:t>
            </a:r>
          </a:p>
          <a:p>
            <a:endParaRPr lang="nl-NL" dirty="0" smtClean="0"/>
          </a:p>
          <a:p>
            <a:r>
              <a:rPr lang="nl-NL" dirty="0" smtClean="0"/>
              <a:t>Bij een hechtingsstoornis is het geweten niet ontwikkeld. Dus ook deze gevoelens niet. Het kind doet waar het plezier aan beleeft, wat geen plezier geeft is slecht</a:t>
            </a:r>
            <a:endParaRPr lang="nl-NL" dirty="0"/>
          </a:p>
        </p:txBody>
      </p:sp>
      <p:pic>
        <p:nvPicPr>
          <p:cNvPr id="8194" name="Picture 2" descr="Hechtingsstoornissen - kenmerken - signalering - t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491" y="142875"/>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25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lnSpcReduction="10000"/>
          </a:bodyPr>
          <a:lstStyle/>
          <a:p>
            <a:r>
              <a:rPr lang="nl-NL" dirty="0" smtClean="0"/>
              <a:t>ODD: </a:t>
            </a:r>
          </a:p>
          <a:p>
            <a:r>
              <a:rPr lang="nl-NL" dirty="0" smtClean="0"/>
              <a:t>- snel boos en gefrustreerd</a:t>
            </a:r>
          </a:p>
          <a:p>
            <a:r>
              <a:rPr lang="nl-NL" dirty="0" smtClean="0"/>
              <a:t>- wat ze willen moet nu, alles wat niet nu kan veroorzaakt een uitbarsting</a:t>
            </a:r>
          </a:p>
          <a:p>
            <a:r>
              <a:rPr lang="nl-NL" dirty="0" smtClean="0"/>
              <a:t>- prikkelbaar</a:t>
            </a:r>
          </a:p>
          <a:p>
            <a:r>
              <a:rPr lang="nl-NL" dirty="0" smtClean="0"/>
              <a:t>- ergeren zich snel aan anderen – driftig gedrag</a:t>
            </a:r>
          </a:p>
          <a:p>
            <a:r>
              <a:rPr lang="nl-NL" dirty="0" smtClean="0"/>
              <a:t>- kunnen wraakzuchtig zijn (ook na langere tijd)</a:t>
            </a:r>
          </a:p>
          <a:p>
            <a:endParaRPr lang="nl-NL" dirty="0"/>
          </a:p>
          <a:p>
            <a:r>
              <a:rPr lang="nl-NL" dirty="0" smtClean="0">
                <a:sym typeface="Wingdings" panose="05000000000000000000" pitchFamily="2" charset="2"/>
              </a:rPr>
              <a:t> ODD behaalt winst: omgeving voelt zich vaak eerst bedreigt en stemt toe  </a:t>
            </a:r>
            <a:r>
              <a:rPr lang="nl-NL" dirty="0" err="1" smtClean="0">
                <a:sym typeface="Wingdings" panose="05000000000000000000" pitchFamily="2" charset="2"/>
              </a:rPr>
              <a:t>onmiddelijke</a:t>
            </a:r>
            <a:r>
              <a:rPr lang="nl-NL" dirty="0" smtClean="0">
                <a:sym typeface="Wingdings" panose="05000000000000000000" pitchFamily="2" charset="2"/>
              </a:rPr>
              <a:t> </a:t>
            </a:r>
            <a:r>
              <a:rPr lang="nl-NL" dirty="0" err="1" smtClean="0">
                <a:sym typeface="Wingdings" panose="05000000000000000000" pitchFamily="2" charset="2"/>
              </a:rPr>
              <a:t>behoeftebevreding</a:t>
            </a:r>
            <a:r>
              <a:rPr lang="nl-NL" dirty="0" smtClean="0">
                <a:sym typeface="Wingdings" panose="05000000000000000000" pitchFamily="2" charset="2"/>
              </a:rPr>
              <a:t>  zijn blijven hangen in peuterfase op dit gebied: de wereld draait om mij, ik moet altijd mijn zin hebben</a:t>
            </a:r>
            <a:endParaRPr lang="nl-NL" dirty="0" smtClean="0"/>
          </a:p>
        </p:txBody>
      </p:sp>
      <p:pic>
        <p:nvPicPr>
          <p:cNvPr id="9218" name="Picture 2" descr="ODD CD - Gedragsproblemen in de k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4822" y="360947"/>
            <a:ext cx="3025692" cy="246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620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smtClean="0"/>
              <a:t>Wat kun je doen als onderwijsassistent? </a:t>
            </a:r>
            <a:endParaRPr lang="nl-NL" sz="4400" dirty="0"/>
          </a:p>
        </p:txBody>
      </p:sp>
      <p:sp>
        <p:nvSpPr>
          <p:cNvPr id="3" name="Tijdelijke aanduiding voor inhoud 2"/>
          <p:cNvSpPr>
            <a:spLocks noGrp="1"/>
          </p:cNvSpPr>
          <p:nvPr>
            <p:ph idx="1"/>
          </p:nvPr>
        </p:nvSpPr>
        <p:spPr/>
        <p:txBody>
          <a:bodyPr/>
          <a:lstStyle/>
          <a:p>
            <a:pPr marL="0" indent="0">
              <a:buNone/>
            </a:pPr>
            <a:r>
              <a:rPr lang="nl-NL" dirty="0" smtClean="0"/>
              <a:t>Kernvaardigheden: </a:t>
            </a:r>
          </a:p>
          <a:p>
            <a:pPr>
              <a:buFontTx/>
              <a:buChar char="-"/>
            </a:pPr>
            <a:r>
              <a:rPr lang="nl-NL" dirty="0" smtClean="0"/>
              <a:t>Emotionele ondersteuning bieden</a:t>
            </a:r>
          </a:p>
          <a:p>
            <a:pPr>
              <a:buFontTx/>
              <a:buChar char="-"/>
            </a:pPr>
            <a:r>
              <a:rPr lang="nl-NL" dirty="0" smtClean="0"/>
              <a:t>Bevorderen positief klimaat in de klas</a:t>
            </a:r>
          </a:p>
          <a:p>
            <a:pPr>
              <a:buFontTx/>
              <a:buChar char="-"/>
            </a:pPr>
            <a:r>
              <a:rPr lang="nl-NL" dirty="0" smtClean="0"/>
              <a:t>Omgang leerlingen onderling </a:t>
            </a:r>
          </a:p>
          <a:p>
            <a:pPr>
              <a:buFontTx/>
              <a:buChar char="-"/>
            </a:pPr>
            <a:r>
              <a:rPr lang="nl-NL" dirty="0" smtClean="0"/>
              <a:t>Sociale vaardigheden aanleren</a:t>
            </a:r>
          </a:p>
          <a:p>
            <a:pPr marL="0" indent="0">
              <a:buNone/>
            </a:pPr>
            <a:endParaRPr lang="nl-NL" dirty="0" smtClean="0"/>
          </a:p>
          <a:p>
            <a:pPr>
              <a:buFontTx/>
              <a:buChar char="-"/>
            </a:pPr>
            <a:endParaRPr lang="nl-NL" dirty="0"/>
          </a:p>
        </p:txBody>
      </p:sp>
    </p:spTree>
    <p:extLst>
      <p:ext uri="{BB962C8B-B14F-4D97-AF65-F5344CB8AC3E}">
        <p14:creationId xmlns:p14="http://schemas.microsoft.com/office/powerpoint/2010/main" val="1429889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Emotionele ondersteuning bieden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solidFill>
                  <a:schemeClr val="accent1"/>
                </a:solidFill>
              </a:rPr>
              <a:t>Sensitief, gevoelig, positief reageren </a:t>
            </a:r>
            <a:r>
              <a:rPr lang="nl-NL" dirty="0" smtClean="0"/>
              <a:t>op signalen van kinderen, ingaan op emoties van kinderen</a:t>
            </a:r>
          </a:p>
          <a:p>
            <a:pPr marL="0" indent="0">
              <a:buNone/>
            </a:pPr>
            <a:endParaRPr lang="nl-NL" dirty="0">
              <a:sym typeface="Wingdings" panose="05000000000000000000" pitchFamily="2" charset="2"/>
            </a:endParaRPr>
          </a:p>
          <a:p>
            <a:pPr marL="0" indent="0">
              <a:buNone/>
            </a:pPr>
            <a:r>
              <a:rPr lang="nl-NL" dirty="0" smtClean="0">
                <a:sym typeface="Wingdings" panose="05000000000000000000" pitchFamily="2" charset="2"/>
              </a:rPr>
              <a:t>Maar ook: </a:t>
            </a:r>
            <a:r>
              <a:rPr lang="nl-NL" dirty="0" smtClean="0">
                <a:solidFill>
                  <a:schemeClr val="accent1"/>
                </a:solidFill>
                <a:sym typeface="Wingdings" panose="05000000000000000000" pitchFamily="2" charset="2"/>
              </a:rPr>
              <a:t>observeren</a:t>
            </a:r>
            <a:r>
              <a:rPr lang="nl-NL" dirty="0" smtClean="0">
                <a:sym typeface="Wingdings" panose="05000000000000000000" pitchFamily="2" charset="2"/>
              </a:rPr>
              <a:t>, bewust kijken naar wat het gedrag van een kind jou wil vertellen. Signalen zien. Het kind steunen</a:t>
            </a:r>
          </a:p>
          <a:p>
            <a:pPr marL="0" indent="0">
              <a:buNone/>
            </a:pPr>
            <a:endParaRPr lang="nl-NL" dirty="0">
              <a:sym typeface="Wingdings" panose="05000000000000000000" pitchFamily="2" charset="2"/>
            </a:endParaRPr>
          </a:p>
          <a:p>
            <a:pPr marL="0" indent="0">
              <a:buNone/>
            </a:pPr>
            <a:r>
              <a:rPr lang="nl-NL" dirty="0" smtClean="0">
                <a:sym typeface="Wingdings" panose="05000000000000000000" pitchFamily="2" charset="2"/>
              </a:rPr>
              <a:t>En: een </a:t>
            </a:r>
            <a:r>
              <a:rPr lang="nl-NL" dirty="0" smtClean="0">
                <a:solidFill>
                  <a:schemeClr val="accent1"/>
                </a:solidFill>
                <a:sym typeface="Wingdings" panose="05000000000000000000" pitchFamily="2" charset="2"/>
              </a:rPr>
              <a:t>actieve luisterhouding</a:t>
            </a:r>
            <a:r>
              <a:rPr lang="nl-NL" dirty="0" smtClean="0">
                <a:sym typeface="Wingdings" panose="05000000000000000000" pitchFamily="2" charset="2"/>
              </a:rPr>
              <a:t>. Zoek daarvoor de juiste tijd en plaats en stel de juiste vragen… </a:t>
            </a:r>
          </a:p>
          <a:p>
            <a:pPr>
              <a:buFont typeface="Wingdings" panose="05000000000000000000" pitchFamily="2" charset="2"/>
              <a:buChar char="à"/>
            </a:pPr>
            <a:endParaRPr lang="nl-NL" dirty="0">
              <a:sym typeface="Wingdings" panose="05000000000000000000" pitchFamily="2" charset="2"/>
            </a:endParaRPr>
          </a:p>
          <a:p>
            <a:pPr>
              <a:buFont typeface="Wingdings" panose="05000000000000000000" pitchFamily="2" charset="2"/>
              <a:buChar char="à"/>
            </a:pPr>
            <a:endParaRPr lang="nl-NL" dirty="0" smtClean="0"/>
          </a:p>
          <a:p>
            <a:pPr>
              <a:buFontTx/>
              <a:buChar char="-"/>
            </a:pPr>
            <a:endParaRPr lang="nl-NL" dirty="0"/>
          </a:p>
          <a:p>
            <a:pPr marL="0" indent="0">
              <a:buNone/>
            </a:pPr>
            <a:endParaRPr lang="nl-NL" dirty="0"/>
          </a:p>
        </p:txBody>
      </p:sp>
    </p:spTree>
    <p:extLst>
      <p:ext uri="{BB962C8B-B14F-4D97-AF65-F5344CB8AC3E}">
        <p14:creationId xmlns:p14="http://schemas.microsoft.com/office/powerpoint/2010/main" val="304171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 jezelf de vraag: </a:t>
            </a:r>
            <a:endParaRPr lang="nl-NL" dirty="0"/>
          </a:p>
        </p:txBody>
      </p:sp>
      <p:sp>
        <p:nvSpPr>
          <p:cNvPr id="3" name="Tijdelijke aanduiding voor inhoud 2"/>
          <p:cNvSpPr>
            <a:spLocks noGrp="1"/>
          </p:cNvSpPr>
          <p:nvPr>
            <p:ph idx="1"/>
          </p:nvPr>
        </p:nvSpPr>
        <p:spPr/>
        <p:txBody>
          <a:bodyPr>
            <a:normAutofit fontScale="92500" lnSpcReduction="20000"/>
          </a:bodyPr>
          <a:lstStyle/>
          <a:p>
            <a:pPr marL="457200" indent="-457200">
              <a:buAutoNum type="arabicPeriod"/>
            </a:pPr>
            <a:r>
              <a:rPr lang="nl-NL" dirty="0" smtClean="0"/>
              <a:t>Ben je een veilige haven voor de leerlingen in jouw klas? </a:t>
            </a:r>
          </a:p>
          <a:p>
            <a:pPr marL="457200" indent="-457200">
              <a:buAutoNum type="arabicPeriod"/>
            </a:pPr>
            <a:r>
              <a:rPr lang="nl-NL" dirty="0" smtClean="0"/>
              <a:t>Zorg je ervoor dat elke leerling zich welkom en fijn voelt bij jou? </a:t>
            </a:r>
          </a:p>
          <a:p>
            <a:pPr marL="457200" indent="-457200">
              <a:buAutoNum type="arabicPeriod"/>
            </a:pPr>
            <a:r>
              <a:rPr lang="nl-NL" dirty="0" smtClean="0"/>
              <a:t>Voelen alle leerlingen zich door jou gehoord en gezien? </a:t>
            </a:r>
          </a:p>
          <a:p>
            <a:pPr marL="457200" indent="-457200">
              <a:buAutoNum type="arabicPeriod"/>
            </a:pPr>
            <a:r>
              <a:rPr lang="nl-NL" dirty="0" smtClean="0"/>
              <a:t>Geef je iedereen persoonlijke aandacht? </a:t>
            </a:r>
          </a:p>
          <a:p>
            <a:pPr marL="457200" indent="-457200">
              <a:buAutoNum type="arabicPeriod"/>
            </a:pPr>
            <a:r>
              <a:rPr lang="nl-NL" dirty="0" smtClean="0"/>
              <a:t>Herken en erken je de gevoelens van de leerlingen? </a:t>
            </a:r>
          </a:p>
          <a:p>
            <a:pPr marL="457200" indent="-457200">
              <a:buAutoNum type="arabicPeriod"/>
            </a:pPr>
            <a:r>
              <a:rPr lang="nl-NL" dirty="0" smtClean="0"/>
              <a:t>Pik je de signalen van leerlingen op? </a:t>
            </a:r>
          </a:p>
          <a:p>
            <a:pPr marL="457200" indent="-457200">
              <a:buAutoNum type="arabicPeriod"/>
            </a:pPr>
            <a:r>
              <a:rPr lang="nl-NL" dirty="0" smtClean="0"/>
              <a:t>Reageer je op een warme en ondersteunende manier op de signalen? </a:t>
            </a:r>
          </a:p>
          <a:p>
            <a:pPr marL="457200" indent="-457200">
              <a:buAutoNum type="arabicPeriod"/>
            </a:pPr>
            <a:r>
              <a:rPr lang="nl-NL" dirty="0" smtClean="0"/>
              <a:t>Moedig je leerlingen aan te vertellen wat er bij ze speelt? </a:t>
            </a:r>
          </a:p>
          <a:p>
            <a:pPr marL="457200" indent="-457200">
              <a:buAutoNum type="arabicPeriod"/>
            </a:pPr>
            <a:r>
              <a:rPr lang="nl-NL" dirty="0" smtClean="0"/>
              <a:t>Stel je veel open vragen? </a:t>
            </a:r>
          </a:p>
          <a:p>
            <a:pPr marL="457200" indent="-457200">
              <a:buAutoNum type="arabicPeriod"/>
            </a:pPr>
            <a:r>
              <a:rPr lang="nl-NL" dirty="0" smtClean="0"/>
              <a:t>Laat je merken dat je de leerlingen serieus neemt? </a:t>
            </a:r>
            <a:endParaRPr lang="nl-NL" dirty="0"/>
          </a:p>
        </p:txBody>
      </p:sp>
    </p:spTree>
    <p:extLst>
      <p:ext uri="{BB962C8B-B14F-4D97-AF65-F5344CB8AC3E}">
        <p14:creationId xmlns:p14="http://schemas.microsoft.com/office/powerpoint/2010/main" val="602000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Bevorderen positief klimaat in de klas</a:t>
            </a: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smtClean="0"/>
              <a:t>Open, vertrouwelijke en veilige sfeer</a:t>
            </a:r>
          </a:p>
          <a:p>
            <a:pPr marL="0" indent="0">
              <a:buNone/>
            </a:pPr>
            <a:r>
              <a:rPr lang="nl-NL" dirty="0" smtClean="0"/>
              <a:t>Saamhorigheid</a:t>
            </a:r>
          </a:p>
          <a:p>
            <a:pPr marL="0" indent="0">
              <a:buNone/>
            </a:pPr>
            <a:r>
              <a:rPr lang="nl-NL" dirty="0" smtClean="0"/>
              <a:t>Onderlinge betrokkenheid</a:t>
            </a:r>
          </a:p>
          <a:p>
            <a:pPr marL="0" indent="0">
              <a:buNone/>
            </a:pPr>
            <a:endParaRPr lang="nl-NL" dirty="0"/>
          </a:p>
          <a:p>
            <a:pPr marL="0" indent="0">
              <a:buNone/>
            </a:pPr>
            <a:r>
              <a:rPr lang="nl-NL" dirty="0" smtClean="0"/>
              <a:t>Dit kan door een betrokken, sensitieve onderwijsassistent (en/of leerkracht) die luistert respecteert en meningen serieus neemt</a:t>
            </a:r>
          </a:p>
          <a:p>
            <a:pPr>
              <a:buFont typeface="Wingdings" panose="05000000000000000000" pitchFamily="2" charset="2"/>
              <a:buChar char="à"/>
            </a:pPr>
            <a:r>
              <a:rPr lang="nl-NL" dirty="0">
                <a:sym typeface="Wingdings" panose="05000000000000000000" pitchFamily="2" charset="2"/>
              </a:rPr>
              <a:t>Kinderen durven onderliggende, echte gevoelens pas te laten zien als ze zich veilig bij je voelen en een goede band met je hebben. Wat helpt voor die goede band? Oogcontact, aai over de bol, glimlach, vriendelijk woord, duim omhoog, complimentje, grapje, belangstellende vraag… gebruik ze in contact met kinderen</a:t>
            </a:r>
          </a:p>
          <a:p>
            <a:pPr>
              <a:buFont typeface="Wingdings" panose="05000000000000000000" pitchFamily="2" charset="2"/>
              <a:buChar char="à"/>
            </a:pPr>
            <a:r>
              <a:rPr lang="nl-NL" dirty="0">
                <a:sym typeface="Wingdings" panose="05000000000000000000" pitchFamily="2" charset="2"/>
              </a:rPr>
              <a:t>Dan zijn ze meer gemotiveerd, meer betrokken, beter gehoorzaam en halen betere resultaten</a:t>
            </a:r>
          </a:p>
          <a:p>
            <a:pPr marL="0" indent="0">
              <a:buNone/>
            </a:pPr>
            <a:endParaRPr lang="nl-NL" dirty="0"/>
          </a:p>
        </p:txBody>
      </p:sp>
      <p:pic>
        <p:nvPicPr>
          <p:cNvPr id="10242" name="Picture 2" descr="Pedagogisch klimaat - leidinggeven - veiligheid - orde in de k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7958" y="1660357"/>
            <a:ext cx="2757404" cy="1838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345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Positief klimaat, hoe doe je dat? </a:t>
            </a:r>
            <a:endParaRPr lang="nl-NL" dirty="0"/>
          </a:p>
        </p:txBody>
      </p:sp>
      <p:sp>
        <p:nvSpPr>
          <p:cNvPr id="3" name="Tijdelijke aanduiding voor inhoud 2"/>
          <p:cNvSpPr>
            <a:spLocks noGrp="1"/>
          </p:cNvSpPr>
          <p:nvPr>
            <p:ph idx="1"/>
          </p:nvPr>
        </p:nvSpPr>
        <p:spPr/>
        <p:txBody>
          <a:bodyPr/>
          <a:lstStyle/>
          <a:p>
            <a:pPr>
              <a:buFontTx/>
              <a:buChar char="-"/>
            </a:pPr>
            <a:r>
              <a:rPr lang="nl-NL" dirty="0" smtClean="0"/>
              <a:t>Aandacht voor alle leerlingen</a:t>
            </a:r>
          </a:p>
          <a:p>
            <a:pPr>
              <a:buFontTx/>
              <a:buChar char="-"/>
            </a:pPr>
            <a:r>
              <a:rPr lang="nl-NL" dirty="0" smtClean="0"/>
              <a:t>Je kunnen inleven in hun situatie</a:t>
            </a:r>
          </a:p>
          <a:p>
            <a:pPr>
              <a:buFontTx/>
              <a:buChar char="-"/>
            </a:pPr>
            <a:r>
              <a:rPr lang="nl-NL" dirty="0" smtClean="0"/>
              <a:t>Duidelijk en consequent zijn en evenwichtig reageren</a:t>
            </a:r>
          </a:p>
          <a:p>
            <a:pPr>
              <a:buFontTx/>
              <a:buChar char="-"/>
            </a:pPr>
            <a:r>
              <a:rPr lang="nl-NL" dirty="0" smtClean="0"/>
              <a:t>De leiding nemen en gezag hebben</a:t>
            </a:r>
          </a:p>
          <a:p>
            <a:pPr>
              <a:buFontTx/>
              <a:buChar char="-"/>
            </a:pPr>
            <a:r>
              <a:rPr lang="nl-NL" dirty="0" smtClean="0"/>
              <a:t>Leerlingen zelfvertrouwen geven</a:t>
            </a:r>
          </a:p>
          <a:p>
            <a:pPr>
              <a:buFontTx/>
              <a:buChar char="-"/>
            </a:pPr>
            <a:r>
              <a:rPr lang="nl-NL" dirty="0" smtClean="0"/>
              <a:t>Respect hebben voor leerlingen en het onderlinge respect bevorderen</a:t>
            </a:r>
          </a:p>
          <a:p>
            <a:pPr>
              <a:buFontTx/>
              <a:buChar char="-"/>
            </a:pPr>
            <a:r>
              <a:rPr lang="nl-NL" dirty="0" smtClean="0"/>
              <a:t>Voor orde en rust zorgen</a:t>
            </a:r>
          </a:p>
          <a:p>
            <a:pPr>
              <a:buFontTx/>
              <a:buChar char="-"/>
            </a:pPr>
            <a:r>
              <a:rPr lang="nl-NL" dirty="0" smtClean="0"/>
              <a:t>Zelfstandigheid en verantwoordelijkheid stimuleren</a:t>
            </a:r>
            <a:endParaRPr lang="nl-NL" dirty="0"/>
          </a:p>
        </p:txBody>
      </p:sp>
      <p:pic>
        <p:nvPicPr>
          <p:cNvPr id="12290" name="Picture 2" descr="delichtba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3587" y="585216"/>
            <a:ext cx="3657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812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Omgang leerlingen onderling</a:t>
            </a:r>
            <a:endParaRPr lang="nl-NL" dirty="0"/>
          </a:p>
        </p:txBody>
      </p:sp>
      <p:sp>
        <p:nvSpPr>
          <p:cNvPr id="3" name="Tijdelijke aanduiding voor inhoud 2"/>
          <p:cNvSpPr>
            <a:spLocks noGrp="1"/>
          </p:cNvSpPr>
          <p:nvPr>
            <p:ph idx="1"/>
          </p:nvPr>
        </p:nvSpPr>
        <p:spPr/>
        <p:txBody>
          <a:bodyPr>
            <a:normAutofit/>
          </a:bodyPr>
          <a:lstStyle/>
          <a:p>
            <a:pPr>
              <a:buFontTx/>
              <a:buChar char="-"/>
            </a:pPr>
            <a:r>
              <a:rPr lang="nl-NL" dirty="0" smtClean="0"/>
              <a:t>Laten oefenen met samenwerken, </a:t>
            </a:r>
            <a:r>
              <a:rPr lang="nl-NL" dirty="0" err="1" smtClean="0"/>
              <a:t>bijv</a:t>
            </a:r>
            <a:r>
              <a:rPr lang="nl-NL" dirty="0" smtClean="0"/>
              <a:t> in kleine groepjes</a:t>
            </a:r>
          </a:p>
          <a:p>
            <a:pPr>
              <a:buFontTx/>
              <a:buChar char="-"/>
            </a:pPr>
            <a:r>
              <a:rPr lang="nl-NL" dirty="0" smtClean="0"/>
              <a:t>Stimuleren om elkaar te helpen</a:t>
            </a:r>
          </a:p>
          <a:p>
            <a:pPr>
              <a:buFontTx/>
              <a:buChar char="-"/>
            </a:pPr>
            <a:r>
              <a:rPr lang="nl-NL" dirty="0" smtClean="0"/>
              <a:t>Benoemen en stimuleren gewenst gedrag</a:t>
            </a:r>
          </a:p>
          <a:p>
            <a:pPr>
              <a:buFontTx/>
              <a:buChar char="-"/>
            </a:pPr>
            <a:r>
              <a:rPr lang="nl-NL" dirty="0" smtClean="0"/>
              <a:t>Toon interesse en warmte</a:t>
            </a:r>
          </a:p>
          <a:p>
            <a:pPr>
              <a:buFontTx/>
              <a:buChar char="-"/>
            </a:pPr>
            <a:r>
              <a:rPr lang="nl-NL" dirty="0" smtClean="0"/>
              <a:t>Praat met leerlingen en luister echt naar wat ze te zeggen hebben</a:t>
            </a:r>
          </a:p>
          <a:p>
            <a:pPr>
              <a:buFontTx/>
              <a:buChar char="-"/>
            </a:pPr>
            <a:r>
              <a:rPr lang="nl-NL" dirty="0" smtClean="0"/>
              <a:t>Laat leerlingen naar elkaar luisteren</a:t>
            </a:r>
          </a:p>
          <a:p>
            <a:pPr>
              <a:buFontTx/>
              <a:buChar char="-"/>
            </a:pPr>
            <a:r>
              <a:rPr lang="nl-NL" dirty="0" smtClean="0"/>
              <a:t>Leg nadruk op overeenkomsten tussen kinderen en stimuleer het respecteren van verschillen; Help het voorkomen en tegengaan van vooroordelen, discriminatie en racisme</a:t>
            </a:r>
          </a:p>
        </p:txBody>
      </p:sp>
      <p:pic>
        <p:nvPicPr>
          <p:cNvPr id="13314" name="Picture 2" descr="Burgerschap | OBS De M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6286" y="1804416"/>
            <a:ext cx="3099072" cy="206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867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Vorige keer 8.1</a:t>
            </a:r>
            <a:endParaRPr lang="nl-NL" dirty="0"/>
          </a:p>
        </p:txBody>
      </p:sp>
      <p:sp>
        <p:nvSpPr>
          <p:cNvPr id="3" name="Tijdelijke aanduiding voor tekst 2"/>
          <p:cNvSpPr>
            <a:spLocks noGrp="1"/>
          </p:cNvSpPr>
          <p:nvPr>
            <p:ph type="body" idx="1"/>
          </p:nvPr>
        </p:nvSpPr>
        <p:spPr/>
        <p:txBody>
          <a:bodyPr/>
          <a:lstStyle/>
          <a:p>
            <a:r>
              <a:rPr lang="nl-NL" dirty="0" smtClean="0"/>
              <a:t>Lees</a:t>
            </a:r>
            <a:endParaRPr lang="nl-NL" dirty="0"/>
          </a:p>
        </p:txBody>
      </p:sp>
      <p:sp>
        <p:nvSpPr>
          <p:cNvPr id="4" name="Tijdelijke aanduiding voor inhoud 3"/>
          <p:cNvSpPr>
            <a:spLocks noGrp="1"/>
          </p:cNvSpPr>
          <p:nvPr>
            <p:ph sz="half" idx="2"/>
          </p:nvPr>
        </p:nvSpPr>
        <p:spPr/>
        <p:txBody>
          <a:bodyPr>
            <a:normAutofit fontScale="70000" lnSpcReduction="20000"/>
          </a:bodyPr>
          <a:lstStyle/>
          <a:p>
            <a:pPr marL="0" indent="0">
              <a:buNone/>
            </a:pPr>
            <a:r>
              <a:rPr lang="nl-NL" b="1" dirty="0"/>
              <a:t>Boek: Ontwikkeling en activiteiten PW </a:t>
            </a:r>
          </a:p>
          <a:p>
            <a:r>
              <a:rPr lang="nl-NL" dirty="0"/>
              <a:t>H15.3.2 </a:t>
            </a:r>
            <a:r>
              <a:rPr lang="nl-NL" dirty="0" err="1"/>
              <a:t>Leerbevorderende</a:t>
            </a:r>
            <a:r>
              <a:rPr lang="nl-NL" dirty="0"/>
              <a:t> activiteiten</a:t>
            </a:r>
          </a:p>
          <a:p>
            <a:r>
              <a:rPr lang="nl-NL" dirty="0"/>
              <a:t>H19.8 en 19.9 Specifieke aandachtspunten </a:t>
            </a:r>
          </a:p>
          <a:p>
            <a:pPr marL="0" indent="0">
              <a:buNone/>
            </a:pPr>
            <a:r>
              <a:rPr lang="nl-NL" b="1" dirty="0" smtClean="0"/>
              <a:t>Boek</a:t>
            </a:r>
            <a:r>
              <a:rPr lang="nl-NL" b="1" dirty="0"/>
              <a:t>: Onderwijsassistent School en didactiek PW</a:t>
            </a:r>
          </a:p>
          <a:p>
            <a:r>
              <a:rPr lang="nl-NL" dirty="0"/>
              <a:t>H2.2.5 Stimuleren van de </a:t>
            </a:r>
            <a:r>
              <a:rPr lang="nl-NL" dirty="0" smtClean="0"/>
              <a:t>ontwikkeling</a:t>
            </a:r>
            <a:endParaRPr lang="nl-NL" dirty="0"/>
          </a:p>
          <a:p>
            <a:endParaRPr lang="nl-NL" dirty="0" smtClean="0"/>
          </a:p>
          <a:p>
            <a:r>
              <a:rPr lang="nl-NL" dirty="0" smtClean="0"/>
              <a:t>Je kunt ook nog kijken op (mag, moet niet): </a:t>
            </a:r>
            <a:r>
              <a:rPr lang="nl-NL" dirty="0">
                <a:hlinkClick r:id="rId2"/>
              </a:rPr>
              <a:t>https://gedragsproblemen-kinderen.info/werkhoudingsproblemen/</a:t>
            </a:r>
            <a:endParaRPr lang="nl-NL" dirty="0"/>
          </a:p>
          <a:p>
            <a:r>
              <a:rPr lang="nl-NL" dirty="0">
                <a:hlinkClick r:id="rId3"/>
              </a:rPr>
              <a:t>https://www.leraar24.nl/49967/hoe-kun-je-leerlingen-intrinsiek-motiveren/</a:t>
            </a:r>
            <a:r>
              <a:rPr lang="nl-NL" dirty="0"/>
              <a:t> (6.20 min filmpje + website met uitleg)</a:t>
            </a:r>
          </a:p>
          <a:p>
            <a:endParaRPr lang="nl-NL" dirty="0" smtClean="0"/>
          </a:p>
          <a:p>
            <a:endParaRPr lang="nl-NL" dirty="0"/>
          </a:p>
          <a:p>
            <a:endParaRPr lang="nl-NL" dirty="0"/>
          </a:p>
        </p:txBody>
      </p:sp>
      <p:sp>
        <p:nvSpPr>
          <p:cNvPr id="5" name="Tijdelijke aanduiding voor tekst 4"/>
          <p:cNvSpPr>
            <a:spLocks noGrp="1"/>
          </p:cNvSpPr>
          <p:nvPr>
            <p:ph type="body" sz="quarter" idx="3"/>
          </p:nvPr>
        </p:nvSpPr>
        <p:spPr/>
        <p:txBody>
          <a:bodyPr/>
          <a:lstStyle/>
          <a:p>
            <a:r>
              <a:rPr lang="nl-NL" dirty="0" smtClean="0"/>
              <a:t>Maak</a:t>
            </a:r>
            <a:endParaRPr lang="nl-NL" dirty="0"/>
          </a:p>
        </p:txBody>
      </p:sp>
      <p:sp>
        <p:nvSpPr>
          <p:cNvPr id="6" name="Tijdelijke aanduiding voor inhoud 5"/>
          <p:cNvSpPr>
            <a:spLocks noGrp="1"/>
          </p:cNvSpPr>
          <p:nvPr>
            <p:ph sz="quarter" idx="4"/>
          </p:nvPr>
        </p:nvSpPr>
        <p:spPr>
          <a:xfrm>
            <a:off x="5990888" y="2891246"/>
            <a:ext cx="4754880" cy="3418114"/>
          </a:xfrm>
        </p:spPr>
        <p:txBody>
          <a:bodyPr>
            <a:normAutofit fontScale="92500" lnSpcReduction="10000"/>
          </a:bodyPr>
          <a:lstStyle/>
          <a:p>
            <a:r>
              <a:rPr lang="nl-NL" dirty="0" smtClean="0"/>
              <a:t>10 vragen via het volgende formulier: </a:t>
            </a:r>
            <a:endParaRPr lang="nl-NL" dirty="0">
              <a:hlinkClick r:id="rId4"/>
            </a:endParaRPr>
          </a:p>
          <a:p>
            <a:r>
              <a:rPr lang="nl-NL" dirty="0">
                <a:hlinkClick r:id="rId4"/>
              </a:rPr>
              <a:t>https://</a:t>
            </a:r>
            <a:r>
              <a:rPr lang="nl-NL" dirty="0" smtClean="0">
                <a:hlinkClick r:id="rId4"/>
              </a:rPr>
              <a:t>forms.office.com/Pages/ResponsePage.aspx?id=9ElCeeDcfkiBt7rM6FCp4mSaXEVBhFBAudXWtXqxwEFUNTlPQUVESzRWVFZEOU8xNFpIRU5GSEg2Vy4u</a:t>
            </a:r>
            <a:r>
              <a:rPr lang="nl-NL" dirty="0" smtClean="0"/>
              <a:t> </a:t>
            </a:r>
            <a:br>
              <a:rPr lang="nl-NL" dirty="0" smtClean="0"/>
            </a:br>
            <a:r>
              <a:rPr lang="nl-NL" dirty="0" smtClean="0"/>
              <a:t>Zorg dat dit volgende week af is. Mijn tip: maak het nu gelijk ;) </a:t>
            </a:r>
            <a:endParaRPr lang="nl-NL" dirty="0"/>
          </a:p>
          <a:p>
            <a:endParaRPr lang="nl-NL" dirty="0"/>
          </a:p>
          <a:p>
            <a:r>
              <a:rPr lang="nl-NL" sz="1600" dirty="0" smtClean="0"/>
              <a:t>(Kan ook op Thieme online leeromgeving boek Ontwikkeling en activiteiten Thema 6, 6.19 vraag 3,4,5 en Thema 5, 5.15 vraag 2 en 4)</a:t>
            </a:r>
            <a:endParaRPr lang="nl-NL" sz="1600" dirty="0"/>
          </a:p>
        </p:txBody>
      </p:sp>
    </p:spTree>
    <p:extLst>
      <p:ext uri="{BB962C8B-B14F-4D97-AF65-F5344CB8AC3E}">
        <p14:creationId xmlns:p14="http://schemas.microsoft.com/office/powerpoint/2010/main" val="1615194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Sociale vaardigheden aanleren</a:t>
            </a:r>
            <a:endParaRPr lang="nl-NL" dirty="0"/>
          </a:p>
        </p:txBody>
      </p:sp>
      <p:sp>
        <p:nvSpPr>
          <p:cNvPr id="3" name="Tijdelijke aanduiding voor inhoud 2"/>
          <p:cNvSpPr>
            <a:spLocks noGrp="1"/>
          </p:cNvSpPr>
          <p:nvPr>
            <p:ph idx="1"/>
          </p:nvPr>
        </p:nvSpPr>
        <p:spPr>
          <a:xfrm>
            <a:off x="1024129" y="1909011"/>
            <a:ext cx="7606525" cy="4796589"/>
          </a:xfrm>
        </p:spPr>
        <p:txBody>
          <a:bodyPr/>
          <a:lstStyle/>
          <a:p>
            <a:pPr marL="0" indent="0">
              <a:buNone/>
            </a:pPr>
            <a:r>
              <a:rPr lang="nl-NL" dirty="0" smtClean="0"/>
              <a:t>Doel basisschool: leren voor jezelf opkomen, eigen emoties leren kennen en onder controle houden</a:t>
            </a:r>
          </a:p>
          <a:p>
            <a:pPr marL="0" indent="0">
              <a:buNone/>
            </a:pPr>
            <a:endParaRPr lang="nl-NL" dirty="0" smtClean="0"/>
          </a:p>
          <a:p>
            <a:pPr marL="0" indent="0">
              <a:buNone/>
            </a:pPr>
            <a:r>
              <a:rPr lang="nl-NL" dirty="0" smtClean="0"/>
              <a:t>Hoe kun je dat doen? </a:t>
            </a:r>
            <a:endParaRPr lang="nl-NL" dirty="0"/>
          </a:p>
          <a:p>
            <a:pPr>
              <a:buFontTx/>
              <a:buChar char="-"/>
            </a:pPr>
            <a:r>
              <a:rPr lang="nl-NL" dirty="0" smtClean="0"/>
              <a:t>Speels laten horen wat positief gedrag is: “Wat aardig dat je Miquel even helpt met zijn jas”. </a:t>
            </a:r>
          </a:p>
          <a:p>
            <a:pPr>
              <a:buFontTx/>
              <a:buChar char="-"/>
            </a:pPr>
            <a:r>
              <a:rPr lang="nl-NL" dirty="0" smtClean="0"/>
              <a:t>Oefenmomenten creëren met rollenspellen, kringgesprek </a:t>
            </a:r>
          </a:p>
          <a:p>
            <a:pPr>
              <a:buFontTx/>
              <a:buChar char="-"/>
            </a:pPr>
            <a:r>
              <a:rPr lang="nl-NL" dirty="0" smtClean="0"/>
              <a:t>Duidelijke afspraken maken over wat je wel wilt zien</a:t>
            </a:r>
          </a:p>
          <a:p>
            <a:pPr>
              <a:buFontTx/>
              <a:buChar char="-"/>
            </a:pPr>
            <a:r>
              <a:rPr lang="nl-NL" dirty="0" smtClean="0"/>
              <a:t>Methode voor sociaal-emotionele ontwikkeling inzetten (</a:t>
            </a:r>
            <a:r>
              <a:rPr lang="nl-NL" dirty="0" err="1" smtClean="0"/>
              <a:t>schoolbreed</a:t>
            </a:r>
            <a:r>
              <a:rPr lang="nl-NL" dirty="0" smtClean="0"/>
              <a:t>), zie volgende pagina’s</a:t>
            </a:r>
            <a:endParaRPr lang="nl-NL" dirty="0"/>
          </a:p>
        </p:txBody>
      </p:sp>
      <p:pic>
        <p:nvPicPr>
          <p:cNvPr id="11266" name="Picture 2" descr="Sociale Vaardigheidstraining - Kinderpraktijk Hoo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0654" y="247581"/>
            <a:ext cx="3188368" cy="358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50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smtClean="0"/>
              <a:t>SLO-doelen Sociaal emotionele ontwikkeling</a:t>
            </a:r>
            <a:endParaRPr lang="nl-NL" sz="4400" dirty="0"/>
          </a:p>
        </p:txBody>
      </p:sp>
      <p:sp>
        <p:nvSpPr>
          <p:cNvPr id="3" name="Tijdelijke aanduiding voor inhoud 2"/>
          <p:cNvSpPr>
            <a:spLocks noGrp="1"/>
          </p:cNvSpPr>
          <p:nvPr>
            <p:ph idx="1"/>
          </p:nvPr>
        </p:nvSpPr>
        <p:spPr/>
        <p:txBody>
          <a:bodyPr>
            <a:normAutofit fontScale="70000" lnSpcReduction="20000"/>
          </a:bodyPr>
          <a:lstStyle/>
          <a:p>
            <a:pPr marL="0" indent="0">
              <a:buNone/>
            </a:pPr>
            <a:r>
              <a:rPr lang="nl-NL" dirty="0">
                <a:hlinkClick r:id="rId2"/>
              </a:rPr>
              <a:t>https://slo.nl/thema/meer/gezonde-leefstijl/doelgroepen-thema/sociaal-emotionele</a:t>
            </a:r>
            <a:r>
              <a:rPr lang="nl-NL" dirty="0" smtClean="0">
                <a:hlinkClick r:id="rId2"/>
              </a:rPr>
              <a:t>/</a:t>
            </a:r>
            <a:endParaRPr lang="nl-NL" dirty="0" smtClean="0"/>
          </a:p>
          <a:p>
            <a:pPr marL="0" indent="0">
              <a:buNone/>
            </a:pPr>
            <a:r>
              <a:rPr lang="nl-NL" dirty="0" smtClean="0"/>
              <a:t>Op deze site kun je de </a:t>
            </a:r>
            <a:r>
              <a:rPr lang="nl-NL" dirty="0" err="1" smtClean="0"/>
              <a:t>slo</a:t>
            </a:r>
            <a:r>
              <a:rPr lang="nl-NL" dirty="0" smtClean="0"/>
              <a:t>-doelen vinden die horen bij sociaal emotionele ontwikkeling. De methodes die hun sociale vaardigheidsprogramma hebben opgesteld zijn natuurlijk uitgegaan van deze doelen. </a:t>
            </a:r>
          </a:p>
          <a:p>
            <a:pPr marL="0" indent="0">
              <a:buNone/>
            </a:pPr>
            <a:r>
              <a:rPr lang="nl-NL" dirty="0" smtClean="0"/>
              <a:t>Voor verschillende doelgroepen zijn er kaarten gemaakt, daarop de doelen die kinderen zouden moeten behalen in die leeftijdscategorie. Ben jij benieuwd wat kinderen zouden moeten leren aan sociale vaardigheden in jouw </a:t>
            </a:r>
            <a:r>
              <a:rPr lang="nl-NL" dirty="0" err="1" smtClean="0"/>
              <a:t>bpv</a:t>
            </a:r>
            <a:r>
              <a:rPr lang="nl-NL" dirty="0" smtClean="0"/>
              <a:t>? Zoek het op via bovenstaande link. </a:t>
            </a:r>
          </a:p>
          <a:p>
            <a:pPr marL="0" indent="0">
              <a:buNone/>
            </a:pPr>
            <a:endParaRPr lang="nl-NL" dirty="0"/>
          </a:p>
          <a:p>
            <a:r>
              <a:rPr lang="nl-NL" dirty="0"/>
              <a:t>Het thema Sociaal emotionele ontwikkeling bestaat uit de volgende </a:t>
            </a:r>
            <a:r>
              <a:rPr lang="nl-NL" dirty="0" smtClean="0"/>
              <a:t>kernen, volgens het SLO:</a:t>
            </a:r>
            <a:endParaRPr lang="nl-NL" dirty="0"/>
          </a:p>
          <a:p>
            <a:pPr>
              <a:buFont typeface="Arial" panose="020B0604020202020204" pitchFamily="34" charset="0"/>
              <a:buChar char="•"/>
            </a:pPr>
            <a:r>
              <a:rPr lang="nl-NL" dirty="0"/>
              <a:t>Zelf</a:t>
            </a:r>
          </a:p>
          <a:p>
            <a:pPr>
              <a:buFont typeface="Arial" panose="020B0604020202020204" pitchFamily="34" charset="0"/>
              <a:buChar char="•"/>
            </a:pPr>
            <a:r>
              <a:rPr lang="nl-NL" dirty="0"/>
              <a:t>Zelfsturing</a:t>
            </a:r>
          </a:p>
          <a:p>
            <a:pPr>
              <a:buFont typeface="Arial" panose="020B0604020202020204" pitchFamily="34" charset="0"/>
              <a:buChar char="•"/>
            </a:pPr>
            <a:r>
              <a:rPr lang="nl-NL" dirty="0"/>
              <a:t>De ander</a:t>
            </a:r>
          </a:p>
          <a:p>
            <a:pPr>
              <a:buFont typeface="Arial" panose="020B0604020202020204" pitchFamily="34" charset="0"/>
              <a:buChar char="•"/>
            </a:pPr>
            <a:r>
              <a:rPr lang="nl-NL" dirty="0"/>
              <a:t>Relaties</a:t>
            </a:r>
          </a:p>
          <a:p>
            <a:pPr>
              <a:buFont typeface="Arial" panose="020B0604020202020204" pitchFamily="34" charset="0"/>
              <a:buChar char="•"/>
            </a:pPr>
            <a:r>
              <a:rPr lang="nl-NL" dirty="0"/>
              <a:t>Kiezen</a:t>
            </a:r>
          </a:p>
          <a:p>
            <a:pPr marL="0" indent="0">
              <a:buNone/>
            </a:pPr>
            <a:endParaRPr lang="nl-NL" dirty="0"/>
          </a:p>
        </p:txBody>
      </p:sp>
    </p:spTree>
    <p:extLst>
      <p:ext uri="{BB962C8B-B14F-4D97-AF65-F5344CB8AC3E}">
        <p14:creationId xmlns:p14="http://schemas.microsoft.com/office/powerpoint/2010/main" val="3915855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Sociale-emotionele methodes</a:t>
            </a:r>
            <a:endParaRPr lang="nl-NL" dirty="0"/>
          </a:p>
        </p:txBody>
      </p:sp>
      <p:pic>
        <p:nvPicPr>
          <p:cNvPr id="1026" name="Picture 2" descr="Leefstijl Primair onderwijs - Boom beroepsonderwij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0907" y="2351866"/>
            <a:ext cx="3014478" cy="9997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 Theresia basisschool » Onderwijs » De Vreedzame Schoo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759" y="767768"/>
            <a:ext cx="3677046" cy="31681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wink - Voor sociaal-emotioneel le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297" y="5208815"/>
            <a:ext cx="4181408" cy="13748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indcentrum Emma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922" y="4219436"/>
            <a:ext cx="4066449" cy="25144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raining Rots en Water | Stichting Thomas van Villanov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2358" y="2926756"/>
            <a:ext cx="2691220" cy="201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106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 jezelf de vraag: </a:t>
            </a:r>
            <a:endParaRPr lang="nl-NL" dirty="0"/>
          </a:p>
        </p:txBody>
      </p:sp>
      <p:sp>
        <p:nvSpPr>
          <p:cNvPr id="3" name="Tijdelijke aanduiding voor inhoud 2"/>
          <p:cNvSpPr>
            <a:spLocks noGrp="1"/>
          </p:cNvSpPr>
          <p:nvPr>
            <p:ph idx="1"/>
          </p:nvPr>
        </p:nvSpPr>
        <p:spPr/>
        <p:txBody>
          <a:bodyPr>
            <a:normAutofit fontScale="85000" lnSpcReduction="10000"/>
          </a:bodyPr>
          <a:lstStyle/>
          <a:p>
            <a:pPr marL="457200" indent="-457200">
              <a:buAutoNum type="arabicPeriod"/>
            </a:pPr>
            <a:r>
              <a:rPr lang="nl-NL" dirty="0" smtClean="0"/>
              <a:t>Stimuleer ik samenwerking door het creëren van groepjes?</a:t>
            </a:r>
          </a:p>
          <a:p>
            <a:pPr marL="457200" indent="-457200">
              <a:buAutoNum type="arabicPeriod"/>
            </a:pPr>
            <a:r>
              <a:rPr lang="nl-NL" dirty="0" smtClean="0"/>
              <a:t>Stimuleer ik leerlingen actief door ze aan te moedigen elkaar te helpen?</a:t>
            </a:r>
          </a:p>
          <a:p>
            <a:pPr marL="457200" indent="-457200">
              <a:buAutoNum type="arabicPeriod"/>
            </a:pPr>
            <a:r>
              <a:rPr lang="nl-NL" dirty="0"/>
              <a:t>Stimuleer ik leerlingen actief door ze aan te moedigen</a:t>
            </a:r>
            <a:r>
              <a:rPr lang="nl-NL" dirty="0" smtClean="0"/>
              <a:t> samen te werken?</a:t>
            </a:r>
          </a:p>
          <a:p>
            <a:pPr marL="457200" indent="-457200">
              <a:buAutoNum type="arabicPeriod"/>
            </a:pPr>
            <a:r>
              <a:rPr lang="nl-NL" dirty="0"/>
              <a:t>Stimuleer ik leerlingen actief door ze aan te moedigen</a:t>
            </a:r>
            <a:r>
              <a:rPr lang="nl-NL" dirty="0" smtClean="0"/>
              <a:t> naar elkaar te luisteren?</a:t>
            </a:r>
          </a:p>
          <a:p>
            <a:pPr marL="457200" indent="-457200">
              <a:buAutoNum type="arabicPeriod"/>
            </a:pPr>
            <a:r>
              <a:rPr lang="nl-NL" dirty="0"/>
              <a:t>Stimuleer ik leerlingen actief door ze aan te moedigen</a:t>
            </a:r>
            <a:r>
              <a:rPr lang="nl-NL" dirty="0" smtClean="0"/>
              <a:t> elkaars werk te bewonderen?</a:t>
            </a:r>
          </a:p>
          <a:p>
            <a:pPr marL="457200" indent="-457200">
              <a:buAutoNum type="arabicPeriod"/>
            </a:pPr>
            <a:r>
              <a:rPr lang="nl-NL" dirty="0" smtClean="0"/>
              <a:t>Zorg ik voor duidelijke regels als het gaat om sociale vaardigheden en omgang met elkaar? </a:t>
            </a:r>
          </a:p>
          <a:p>
            <a:pPr marL="457200" indent="-457200">
              <a:buAutoNum type="arabicPeriod"/>
            </a:pPr>
            <a:r>
              <a:rPr lang="nl-NL" dirty="0" smtClean="0"/>
              <a:t>Reageer ik met complimentjes op positief sociaal gedrag? </a:t>
            </a:r>
          </a:p>
          <a:p>
            <a:pPr marL="457200" indent="-457200">
              <a:buAutoNum type="arabicPeriod"/>
            </a:pPr>
            <a:r>
              <a:rPr lang="nl-NL" dirty="0" smtClean="0"/>
              <a:t>Richt ik de aandacht van de leerlingen op elkaar en op het groepsproces?</a:t>
            </a:r>
          </a:p>
          <a:p>
            <a:pPr marL="457200" indent="-457200">
              <a:buAutoNum type="arabicPeriod"/>
            </a:pPr>
            <a:r>
              <a:rPr lang="nl-NL" dirty="0" smtClean="0"/>
              <a:t>Nodig ik leerlingen uit om elkaar te helpen? </a:t>
            </a:r>
          </a:p>
          <a:p>
            <a:pPr marL="457200" indent="-457200">
              <a:buAutoNum type="arabicPeriod"/>
            </a:pPr>
            <a:r>
              <a:rPr lang="nl-NL" dirty="0" smtClean="0"/>
              <a:t>Ondersteun ik leerlingen bij het samenwerken? </a:t>
            </a:r>
            <a:endParaRPr lang="nl-NL" dirty="0"/>
          </a:p>
        </p:txBody>
      </p:sp>
    </p:spTree>
    <p:extLst>
      <p:ext uri="{BB962C8B-B14F-4D97-AF65-F5344CB8AC3E}">
        <p14:creationId xmlns:p14="http://schemas.microsoft.com/office/powerpoint/2010/main" val="4124081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Mentimeter</a:t>
            </a:r>
            <a:r>
              <a:rPr lang="nl-NL" dirty="0" smtClean="0"/>
              <a:t>: paar vragen beantwoorden</a:t>
            </a:r>
            <a:endParaRPr lang="nl-NL" dirty="0"/>
          </a:p>
        </p:txBody>
      </p:sp>
      <p:sp>
        <p:nvSpPr>
          <p:cNvPr id="3" name="Tijdelijke aanduiding voor inhoud 2"/>
          <p:cNvSpPr>
            <a:spLocks noGrp="1"/>
          </p:cNvSpPr>
          <p:nvPr>
            <p:ph idx="1"/>
          </p:nvPr>
        </p:nvSpPr>
        <p:spPr/>
        <p:txBody>
          <a:bodyPr/>
          <a:lstStyle/>
          <a:p>
            <a:pPr marL="0" indent="0">
              <a:buNone/>
            </a:pPr>
            <a:r>
              <a:rPr lang="nl-NL" dirty="0"/>
              <a:t>Ga maar </a:t>
            </a:r>
            <a:r>
              <a:rPr lang="nl-NL" dirty="0">
                <a:hlinkClick r:id="rId2"/>
              </a:rPr>
              <a:t>www.menti.com</a:t>
            </a:r>
            <a:r>
              <a:rPr lang="nl-NL" dirty="0"/>
              <a:t> en gebruik de code 846602</a:t>
            </a:r>
          </a:p>
        </p:txBody>
      </p:sp>
    </p:spTree>
    <p:extLst>
      <p:ext uri="{BB962C8B-B14F-4D97-AF65-F5344CB8AC3E}">
        <p14:creationId xmlns:p14="http://schemas.microsoft.com/office/powerpoint/2010/main" val="3808180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 nu? </a:t>
            </a:r>
            <a:endParaRPr lang="nl-NL" dirty="0"/>
          </a:p>
        </p:txBody>
      </p:sp>
      <p:sp>
        <p:nvSpPr>
          <p:cNvPr id="3" name="Tijdelijke aanduiding voor tekst 2"/>
          <p:cNvSpPr>
            <a:spLocks noGrp="1"/>
          </p:cNvSpPr>
          <p:nvPr>
            <p:ph type="body" idx="1"/>
          </p:nvPr>
        </p:nvSpPr>
        <p:spPr/>
        <p:txBody>
          <a:bodyPr/>
          <a:lstStyle/>
          <a:p>
            <a:r>
              <a:rPr lang="nl-NL" dirty="0" smtClean="0"/>
              <a:t>Lees</a:t>
            </a:r>
            <a:endParaRPr lang="nl-NL" dirty="0"/>
          </a:p>
        </p:txBody>
      </p:sp>
      <p:sp>
        <p:nvSpPr>
          <p:cNvPr id="4" name="Tijdelijke aanduiding voor inhoud 3"/>
          <p:cNvSpPr>
            <a:spLocks noGrp="1"/>
          </p:cNvSpPr>
          <p:nvPr>
            <p:ph sz="half" idx="2"/>
          </p:nvPr>
        </p:nvSpPr>
        <p:spPr>
          <a:xfrm>
            <a:off x="1024128" y="2725783"/>
            <a:ext cx="4754880" cy="3762103"/>
          </a:xfrm>
        </p:spPr>
        <p:txBody>
          <a:bodyPr>
            <a:normAutofit fontScale="70000" lnSpcReduction="20000"/>
          </a:bodyPr>
          <a:lstStyle/>
          <a:p>
            <a:r>
              <a:rPr lang="nl-NL" b="1" dirty="0"/>
              <a:t>Boek: Onderwijsassistent School en didactiek PW</a:t>
            </a:r>
          </a:p>
          <a:p>
            <a:r>
              <a:rPr lang="nl-NL" dirty="0"/>
              <a:t>H2.2.1 Emotionele ondersteuning bieden</a:t>
            </a:r>
          </a:p>
          <a:p>
            <a:r>
              <a:rPr lang="nl-NL" dirty="0"/>
              <a:t>H2.2.6 Begeleiden onderlinge interacties</a:t>
            </a:r>
          </a:p>
          <a:p>
            <a:r>
              <a:rPr lang="nl-NL" dirty="0"/>
              <a:t>H2.4.3 Sociale en culturele vaardigheden</a:t>
            </a:r>
          </a:p>
          <a:p>
            <a:r>
              <a:rPr lang="nl-NL" dirty="0"/>
              <a:t>H2.4.4 Vermogen tot samenwerken</a:t>
            </a:r>
          </a:p>
          <a:p>
            <a:r>
              <a:rPr lang="nl-NL" dirty="0"/>
              <a:t>H5.3.6 De school als </a:t>
            </a:r>
            <a:r>
              <a:rPr lang="nl-NL" dirty="0" smtClean="0"/>
              <a:t>leefomgeving</a:t>
            </a:r>
          </a:p>
          <a:p>
            <a:endParaRPr lang="nl-NL" dirty="0"/>
          </a:p>
          <a:p>
            <a:r>
              <a:rPr lang="nl-NL" dirty="0" smtClean="0"/>
              <a:t>Deze hoofdstukken kun je lezen om de informatie nogmaals tot je te nemen. Maar, je mag natuurlijk van de theorie-pagina aan het begin ook andere hoofdstukken kiezen…</a:t>
            </a:r>
          </a:p>
          <a:p>
            <a:r>
              <a:rPr lang="nl-NL" dirty="0" smtClean="0"/>
              <a:t>Ga wel aan de slag met het zelf lezen van theorie, tijdens de rest van de tijd van deze les… Je moet tenslotte iets 7x horen voordat je het onthoudt </a:t>
            </a:r>
            <a:r>
              <a:rPr lang="nl-NL" dirty="0" smtClean="0">
                <a:sym typeface="Wingdings" panose="05000000000000000000" pitchFamily="2" charset="2"/>
              </a:rPr>
              <a:t> </a:t>
            </a:r>
            <a:r>
              <a:rPr lang="nl-NL" dirty="0" smtClean="0"/>
              <a:t> </a:t>
            </a:r>
            <a:endParaRPr lang="nl-NL" dirty="0"/>
          </a:p>
          <a:p>
            <a:endParaRPr lang="nl-NL" dirty="0"/>
          </a:p>
        </p:txBody>
      </p:sp>
      <p:sp>
        <p:nvSpPr>
          <p:cNvPr id="5" name="Tijdelijke aanduiding voor tekst 4"/>
          <p:cNvSpPr>
            <a:spLocks noGrp="1"/>
          </p:cNvSpPr>
          <p:nvPr>
            <p:ph type="body" sz="quarter" idx="3"/>
          </p:nvPr>
        </p:nvSpPr>
        <p:spPr/>
        <p:txBody>
          <a:bodyPr/>
          <a:lstStyle/>
          <a:p>
            <a:r>
              <a:rPr lang="nl-NL" dirty="0" smtClean="0"/>
              <a:t>Maak</a:t>
            </a:r>
            <a:endParaRPr lang="nl-NL" dirty="0"/>
          </a:p>
        </p:txBody>
      </p:sp>
      <p:sp>
        <p:nvSpPr>
          <p:cNvPr id="6" name="Tijdelijke aanduiding voor inhoud 5"/>
          <p:cNvSpPr>
            <a:spLocks noGrp="1"/>
          </p:cNvSpPr>
          <p:nvPr>
            <p:ph sz="quarter" idx="4"/>
          </p:nvPr>
        </p:nvSpPr>
        <p:spPr>
          <a:xfrm>
            <a:off x="5990888" y="2891246"/>
            <a:ext cx="4754880" cy="3418114"/>
          </a:xfrm>
        </p:spPr>
        <p:txBody>
          <a:bodyPr>
            <a:normAutofit/>
          </a:bodyPr>
          <a:lstStyle/>
          <a:p>
            <a:endParaRPr lang="nl-NL" dirty="0"/>
          </a:p>
          <a:p>
            <a:r>
              <a:rPr lang="nl-NL" sz="1600" dirty="0" smtClean="0"/>
              <a:t>Je kunt via Thieme online aan de slag met de online leeromgeving van de verschillende boeken die bij de theorie aan bod zijn gekomen. Dit mag, dat moet niet… </a:t>
            </a:r>
            <a:endParaRPr lang="nl-NL" sz="1600" dirty="0"/>
          </a:p>
        </p:txBody>
      </p:sp>
    </p:spTree>
    <p:extLst>
      <p:ext uri="{BB962C8B-B14F-4D97-AF65-F5344CB8AC3E}">
        <p14:creationId xmlns:p14="http://schemas.microsoft.com/office/powerpoint/2010/main" val="3502324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 blok </a:t>
            </a:r>
            <a:r>
              <a:rPr lang="nl-NL" dirty="0" smtClean="0"/>
              <a:t>8</a:t>
            </a:r>
            <a:endParaRPr lang="nl-NL" dirty="0"/>
          </a:p>
        </p:txBody>
      </p:sp>
      <p:sp>
        <p:nvSpPr>
          <p:cNvPr id="3" name="Tijdelijke aanduiding voor inhoud 2"/>
          <p:cNvSpPr>
            <a:spLocks noGrp="1"/>
          </p:cNvSpPr>
          <p:nvPr>
            <p:ph idx="1"/>
          </p:nvPr>
        </p:nvSpPr>
        <p:spPr>
          <a:xfrm>
            <a:off x="1024128" y="1950719"/>
            <a:ext cx="9720073" cy="4624251"/>
          </a:xfrm>
        </p:spPr>
        <p:txBody>
          <a:bodyPr vert="horz" lIns="68598" tIns="34299" rIns="68598" bIns="34299" rtlCol="0" anchor="t">
            <a:normAutofit fontScale="85000" lnSpcReduction="20000"/>
          </a:bodyPr>
          <a:lstStyle/>
          <a:p>
            <a:pPr marL="0" indent="0">
              <a:buNone/>
            </a:pPr>
            <a:r>
              <a:rPr lang="en-US" dirty="0" smtClean="0">
                <a:ea typeface="+mn-lt"/>
                <a:cs typeface="+mn-lt"/>
                <a:sym typeface="Wingdings" panose="05000000000000000000" pitchFamily="2" charset="2"/>
              </a:rPr>
              <a:t>8.1 </a:t>
            </a:r>
            <a:r>
              <a:rPr lang="en-US" dirty="0" err="1" smtClean="0">
                <a:ea typeface="+mn-lt"/>
                <a:cs typeface="+mn-lt"/>
                <a:sym typeface="Wingdings" panose="05000000000000000000" pitchFamily="2" charset="2"/>
              </a:rPr>
              <a:t>Motivatie</a:t>
            </a:r>
            <a:r>
              <a:rPr lang="en-US" dirty="0" smtClean="0">
                <a:ea typeface="+mn-lt"/>
                <a:cs typeface="+mn-lt"/>
                <a:sym typeface="Wingdings" panose="05000000000000000000" pitchFamily="2" charset="2"/>
              </a:rPr>
              <a:t>- </a:t>
            </a:r>
            <a:r>
              <a:rPr lang="en-US" dirty="0">
                <a:ea typeface="+mn-lt"/>
                <a:cs typeface="+mn-lt"/>
                <a:sym typeface="Wingdings" panose="05000000000000000000" pitchFamily="2" charset="2"/>
              </a:rPr>
              <a:t>en </a:t>
            </a:r>
            <a:r>
              <a:rPr lang="en-US" dirty="0" err="1">
                <a:ea typeface="+mn-lt"/>
                <a:cs typeface="+mn-lt"/>
                <a:sym typeface="Wingdings" panose="05000000000000000000" pitchFamily="2" charset="2"/>
              </a:rPr>
              <a:t>werkhoudingsproblemen</a:t>
            </a:r>
            <a:endParaRPr lang="nl-NL" dirty="0" err="1">
              <a:ea typeface="+mn-lt"/>
              <a:cs typeface="+mn-lt"/>
            </a:endParaRPr>
          </a:p>
          <a:p>
            <a:pPr marL="0" indent="0">
              <a:buNone/>
            </a:pPr>
            <a:r>
              <a:rPr lang="en-US" dirty="0" smtClean="0">
                <a:ea typeface="+mn-lt"/>
                <a:cs typeface="+mn-lt"/>
              </a:rPr>
              <a:t>8.2 </a:t>
            </a:r>
            <a:r>
              <a:rPr lang="en-US" dirty="0" err="1" smtClean="0">
                <a:ea typeface="+mn-lt"/>
                <a:cs typeface="+mn-lt"/>
              </a:rPr>
              <a:t>Sociale</a:t>
            </a:r>
            <a:r>
              <a:rPr lang="en-US" dirty="0">
                <a:ea typeface="+mn-lt"/>
                <a:cs typeface="+mn-lt"/>
              </a:rPr>
              <a:t> </a:t>
            </a:r>
            <a:r>
              <a:rPr lang="en-US" dirty="0" err="1">
                <a:ea typeface="+mn-lt"/>
                <a:cs typeface="+mn-lt"/>
              </a:rPr>
              <a:t>vaardigheden</a:t>
            </a:r>
            <a:r>
              <a:rPr lang="en-US" dirty="0">
                <a:ea typeface="+mn-lt"/>
                <a:cs typeface="+mn-lt"/>
              </a:rPr>
              <a:t> en </a:t>
            </a:r>
            <a:r>
              <a:rPr lang="en-US" dirty="0" err="1" smtClean="0">
                <a:ea typeface="+mn-lt"/>
                <a:cs typeface="+mn-lt"/>
              </a:rPr>
              <a:t>emoties</a:t>
            </a:r>
            <a:endParaRPr lang="en-US" dirty="0" smtClean="0">
              <a:ea typeface="+mn-lt"/>
              <a:cs typeface="+mn-lt"/>
            </a:endParaRPr>
          </a:p>
          <a:p>
            <a:pPr marL="0" indent="0">
              <a:buNone/>
            </a:pPr>
            <a:r>
              <a:rPr lang="en-US" dirty="0" smtClean="0">
                <a:ea typeface="+mn-lt"/>
                <a:cs typeface="+mn-lt"/>
              </a:rPr>
              <a:t>8.3 </a:t>
            </a:r>
            <a:r>
              <a:rPr lang="en-US" dirty="0" err="1" smtClean="0">
                <a:ea typeface="+mn-lt"/>
                <a:cs typeface="+mn-lt"/>
              </a:rPr>
              <a:t>Hemelvaartsweekend</a:t>
            </a:r>
            <a:r>
              <a:rPr lang="en-US" dirty="0" smtClean="0">
                <a:ea typeface="+mn-lt"/>
                <a:cs typeface="+mn-lt"/>
              </a:rPr>
              <a:t> (</a:t>
            </a:r>
            <a:r>
              <a:rPr lang="en-US" dirty="0" err="1" smtClean="0">
                <a:ea typeface="+mn-lt"/>
                <a:cs typeface="+mn-lt"/>
              </a:rPr>
              <a:t>vrij</a:t>
            </a:r>
            <a:r>
              <a:rPr lang="en-US" dirty="0" smtClean="0">
                <a:ea typeface="+mn-lt"/>
                <a:cs typeface="+mn-lt"/>
              </a:rPr>
              <a:t>)</a:t>
            </a:r>
          </a:p>
          <a:p>
            <a:pPr marL="0" indent="0">
              <a:buNone/>
            </a:pPr>
            <a:r>
              <a:rPr lang="en-US" dirty="0" smtClean="0">
                <a:ea typeface="+mn-lt"/>
                <a:cs typeface="+mn-lt"/>
              </a:rPr>
              <a:t>8.4 </a:t>
            </a:r>
            <a:r>
              <a:rPr lang="en-US" dirty="0" err="1" smtClean="0">
                <a:ea typeface="+mn-lt"/>
                <a:cs typeface="+mn-lt"/>
              </a:rPr>
              <a:t>Speciaal</a:t>
            </a:r>
            <a:r>
              <a:rPr lang="en-US" dirty="0" smtClean="0">
                <a:ea typeface="+mn-lt"/>
                <a:cs typeface="+mn-lt"/>
              </a:rPr>
              <a:t> (basis-)</a:t>
            </a:r>
            <a:r>
              <a:rPr lang="en-US" dirty="0" err="1" smtClean="0">
                <a:ea typeface="+mn-lt"/>
                <a:cs typeface="+mn-lt"/>
              </a:rPr>
              <a:t>onderwijs</a:t>
            </a:r>
            <a:r>
              <a:rPr lang="en-US" dirty="0" smtClean="0">
                <a:ea typeface="+mn-lt"/>
                <a:cs typeface="+mn-lt"/>
              </a:rPr>
              <a:t> (</a:t>
            </a:r>
            <a:r>
              <a:rPr lang="en-US" dirty="0" err="1" smtClean="0">
                <a:ea typeface="+mn-lt"/>
                <a:cs typeface="+mn-lt"/>
              </a:rPr>
              <a:t>sbo</a:t>
            </a:r>
            <a:r>
              <a:rPr lang="en-US" dirty="0" smtClean="0">
                <a:ea typeface="+mn-lt"/>
                <a:cs typeface="+mn-lt"/>
              </a:rPr>
              <a:t>, so, </a:t>
            </a:r>
            <a:r>
              <a:rPr lang="en-US" dirty="0" err="1" smtClean="0">
                <a:ea typeface="+mn-lt"/>
                <a:cs typeface="+mn-lt"/>
              </a:rPr>
              <a:t>vso</a:t>
            </a:r>
            <a:r>
              <a:rPr lang="en-US" dirty="0" smtClean="0">
                <a:ea typeface="+mn-lt"/>
                <a:cs typeface="+mn-lt"/>
              </a:rPr>
              <a:t>)</a:t>
            </a:r>
          </a:p>
          <a:p>
            <a:pPr marL="0" indent="0">
              <a:buNone/>
            </a:pPr>
            <a:r>
              <a:rPr lang="en-US" dirty="0" smtClean="0">
                <a:ea typeface="+mn-lt"/>
                <a:cs typeface="+mn-lt"/>
              </a:rPr>
              <a:t>8.5 </a:t>
            </a:r>
            <a:r>
              <a:rPr lang="en-US" dirty="0" err="1" smtClean="0">
                <a:ea typeface="+mn-lt"/>
                <a:cs typeface="+mn-lt"/>
              </a:rPr>
              <a:t>Thuiszitters</a:t>
            </a:r>
            <a:endParaRPr lang="en-US" dirty="0" smtClean="0">
              <a:ea typeface="+mn-lt"/>
              <a:cs typeface="+mn-lt"/>
            </a:endParaRPr>
          </a:p>
          <a:p>
            <a:pPr marL="0" indent="0">
              <a:buNone/>
            </a:pPr>
            <a:r>
              <a:rPr lang="en-US" dirty="0" smtClean="0">
                <a:ea typeface="+mn-lt"/>
                <a:cs typeface="+mn-lt"/>
              </a:rPr>
              <a:t>8.6 </a:t>
            </a:r>
            <a:r>
              <a:rPr lang="en-US" dirty="0" err="1" smtClean="0">
                <a:ea typeface="+mn-lt"/>
                <a:cs typeface="+mn-lt"/>
              </a:rPr>
              <a:t>Werken</a:t>
            </a:r>
            <a:r>
              <a:rPr lang="en-US" dirty="0" smtClean="0">
                <a:ea typeface="+mn-lt"/>
                <a:cs typeface="+mn-lt"/>
              </a:rPr>
              <a:t> </a:t>
            </a:r>
            <a:r>
              <a:rPr lang="en-US" dirty="0" err="1" smtClean="0">
                <a:ea typeface="+mn-lt"/>
                <a:cs typeface="+mn-lt"/>
              </a:rPr>
              <a:t>aan</a:t>
            </a:r>
            <a:r>
              <a:rPr lang="en-US" dirty="0" smtClean="0">
                <a:ea typeface="+mn-lt"/>
                <a:cs typeface="+mn-lt"/>
              </a:rPr>
              <a:t> workshop / </a:t>
            </a:r>
            <a:r>
              <a:rPr lang="en-US" dirty="0" err="1" smtClean="0">
                <a:ea typeface="+mn-lt"/>
                <a:cs typeface="+mn-lt"/>
              </a:rPr>
              <a:t>opdracht</a:t>
            </a:r>
            <a:r>
              <a:rPr lang="en-US" dirty="0" smtClean="0">
                <a:ea typeface="+mn-lt"/>
                <a:cs typeface="+mn-lt"/>
              </a:rPr>
              <a:t> (</a:t>
            </a:r>
            <a:r>
              <a:rPr lang="en-US" dirty="0" err="1" smtClean="0">
                <a:ea typeface="+mn-lt"/>
                <a:cs typeface="+mn-lt"/>
              </a:rPr>
              <a:t>zie</a:t>
            </a:r>
            <a:r>
              <a:rPr lang="en-US" dirty="0" smtClean="0">
                <a:ea typeface="+mn-lt"/>
                <a:cs typeface="+mn-lt"/>
              </a:rPr>
              <a:t> </a:t>
            </a:r>
            <a:r>
              <a:rPr lang="en-US" dirty="0" err="1" smtClean="0">
                <a:ea typeface="+mn-lt"/>
                <a:cs typeface="+mn-lt"/>
              </a:rPr>
              <a:t>studiehandleiding</a:t>
            </a:r>
            <a:r>
              <a:rPr lang="en-US" dirty="0" smtClean="0">
                <a:ea typeface="+mn-lt"/>
                <a:cs typeface="+mn-lt"/>
              </a:rPr>
              <a:t>)</a:t>
            </a:r>
          </a:p>
          <a:p>
            <a:pPr marL="0" indent="0">
              <a:buNone/>
            </a:pPr>
            <a:r>
              <a:rPr lang="en-US" dirty="0" smtClean="0">
                <a:ea typeface="+mn-lt"/>
                <a:cs typeface="+mn-lt"/>
              </a:rPr>
              <a:t>8.7 </a:t>
            </a:r>
            <a:r>
              <a:rPr lang="en-US" dirty="0" err="1" smtClean="0">
                <a:ea typeface="+mn-lt"/>
                <a:cs typeface="+mn-lt"/>
              </a:rPr>
              <a:t>Werken</a:t>
            </a:r>
            <a:r>
              <a:rPr lang="en-US" dirty="0" smtClean="0">
                <a:ea typeface="+mn-lt"/>
                <a:cs typeface="+mn-lt"/>
              </a:rPr>
              <a:t> </a:t>
            </a:r>
            <a:r>
              <a:rPr lang="en-US" dirty="0" err="1" smtClean="0">
                <a:ea typeface="+mn-lt"/>
                <a:cs typeface="+mn-lt"/>
              </a:rPr>
              <a:t>aan</a:t>
            </a:r>
            <a:r>
              <a:rPr lang="en-US" dirty="0" smtClean="0">
                <a:ea typeface="+mn-lt"/>
                <a:cs typeface="+mn-lt"/>
              </a:rPr>
              <a:t> workshop / </a:t>
            </a:r>
            <a:r>
              <a:rPr lang="en-US" dirty="0" err="1" smtClean="0">
                <a:ea typeface="+mn-lt"/>
                <a:cs typeface="+mn-lt"/>
              </a:rPr>
              <a:t>opdracht</a:t>
            </a:r>
            <a:r>
              <a:rPr lang="en-US" dirty="0">
                <a:ea typeface="+mn-lt"/>
                <a:cs typeface="+mn-lt"/>
              </a:rPr>
              <a:t> (</a:t>
            </a:r>
            <a:r>
              <a:rPr lang="en-US" dirty="0" err="1">
                <a:ea typeface="+mn-lt"/>
                <a:cs typeface="+mn-lt"/>
              </a:rPr>
              <a:t>zie</a:t>
            </a:r>
            <a:r>
              <a:rPr lang="en-US" dirty="0">
                <a:ea typeface="+mn-lt"/>
                <a:cs typeface="+mn-lt"/>
              </a:rPr>
              <a:t> </a:t>
            </a:r>
            <a:r>
              <a:rPr lang="en-US" dirty="0" err="1">
                <a:ea typeface="+mn-lt"/>
                <a:cs typeface="+mn-lt"/>
              </a:rPr>
              <a:t>studiehandleiding</a:t>
            </a:r>
            <a:r>
              <a:rPr lang="en-US" dirty="0">
                <a:ea typeface="+mn-lt"/>
                <a:cs typeface="+mn-lt"/>
              </a:rPr>
              <a:t>)</a:t>
            </a:r>
            <a:endParaRPr lang="en-US" dirty="0" smtClean="0">
              <a:ea typeface="+mn-lt"/>
              <a:cs typeface="+mn-lt"/>
            </a:endParaRPr>
          </a:p>
          <a:p>
            <a:pPr marL="0" indent="0">
              <a:buNone/>
            </a:pPr>
            <a:r>
              <a:rPr lang="en-US" dirty="0" smtClean="0">
                <a:ea typeface="+mn-lt"/>
                <a:cs typeface="+mn-lt"/>
              </a:rPr>
              <a:t>8.8 </a:t>
            </a:r>
            <a:r>
              <a:rPr lang="en-US" dirty="0" err="1" smtClean="0">
                <a:ea typeface="+mn-lt"/>
                <a:cs typeface="+mn-lt"/>
              </a:rPr>
              <a:t>Presentaties</a:t>
            </a:r>
            <a:r>
              <a:rPr lang="en-US" dirty="0" smtClean="0">
                <a:ea typeface="+mn-lt"/>
                <a:cs typeface="+mn-lt"/>
              </a:rPr>
              <a:t> op DVC? Of online? </a:t>
            </a:r>
          </a:p>
          <a:p>
            <a:pPr marL="0" indent="0">
              <a:buNone/>
            </a:pPr>
            <a:r>
              <a:rPr lang="en-US" dirty="0">
                <a:ea typeface="+mn-lt"/>
                <a:cs typeface="+mn-lt"/>
              </a:rPr>
              <a:t>8.9 </a:t>
            </a:r>
            <a:r>
              <a:rPr lang="en-US" dirty="0" err="1">
                <a:ea typeface="+mn-lt"/>
                <a:cs typeface="+mn-lt"/>
              </a:rPr>
              <a:t>Presentaties</a:t>
            </a:r>
            <a:r>
              <a:rPr lang="en-US" dirty="0">
                <a:ea typeface="+mn-lt"/>
                <a:cs typeface="+mn-lt"/>
              </a:rPr>
              <a:t> op DVC? Of online? </a:t>
            </a:r>
            <a:endParaRPr lang="en-US" dirty="0" smtClean="0">
              <a:ea typeface="+mn-lt"/>
              <a:cs typeface="+mn-lt"/>
            </a:endParaRPr>
          </a:p>
          <a:p>
            <a:pPr marL="0" indent="0">
              <a:buNone/>
            </a:pPr>
            <a:r>
              <a:rPr lang="en-US" dirty="0" smtClean="0">
                <a:ea typeface="+mn-lt"/>
                <a:cs typeface="+mn-lt"/>
              </a:rPr>
              <a:t>8.10 </a:t>
            </a:r>
            <a:r>
              <a:rPr lang="en-US" dirty="0" err="1" smtClean="0">
                <a:ea typeface="+mn-lt"/>
                <a:cs typeface="+mn-lt"/>
              </a:rPr>
              <a:t>Voortgangsweek</a:t>
            </a:r>
            <a:endParaRPr lang="en-US" dirty="0" smtClean="0">
              <a:ea typeface="+mn-lt"/>
              <a:cs typeface="+mn-lt"/>
            </a:endParaRPr>
          </a:p>
          <a:p>
            <a:pPr marL="0" indent="0">
              <a:buNone/>
            </a:pPr>
            <a:endParaRPr lang="en-US" dirty="0">
              <a:ea typeface="+mn-lt"/>
              <a:cs typeface="+mn-lt"/>
            </a:endParaRPr>
          </a:p>
          <a:p>
            <a:pPr marL="0" indent="0">
              <a:buNone/>
            </a:pPr>
            <a:r>
              <a:rPr lang="en-US" dirty="0" err="1" smtClean="0">
                <a:ea typeface="+mn-lt"/>
                <a:cs typeface="+mn-lt"/>
              </a:rPr>
              <a:t>Geen</a:t>
            </a:r>
            <a:r>
              <a:rPr lang="en-US" dirty="0" smtClean="0">
                <a:ea typeface="+mn-lt"/>
                <a:cs typeface="+mn-lt"/>
              </a:rPr>
              <a:t> </a:t>
            </a:r>
            <a:r>
              <a:rPr lang="en-US" dirty="0" err="1" smtClean="0">
                <a:ea typeface="+mn-lt"/>
                <a:cs typeface="+mn-lt"/>
              </a:rPr>
              <a:t>bpv-opdracht</a:t>
            </a:r>
            <a:endParaRPr lang="en-US" dirty="0" smtClean="0">
              <a:ea typeface="+mn-lt"/>
              <a:cs typeface="+mn-lt"/>
            </a:endParaRPr>
          </a:p>
          <a:p>
            <a:pPr marL="342991" indent="-342991">
              <a:buAutoNum type="arabicPeriod"/>
            </a:pPr>
            <a:endParaRPr lang="en-US" dirty="0" smtClean="0">
              <a:ea typeface="+mn-lt"/>
              <a:cs typeface="+mn-lt"/>
            </a:endParaRPr>
          </a:p>
          <a:p>
            <a:pPr marL="342991" indent="-342991">
              <a:buAutoNum type="arabicPeriod"/>
            </a:pPr>
            <a:endParaRPr lang="nl-NL" dirty="0" err="1">
              <a:ea typeface="+mn-lt"/>
              <a:cs typeface="+mn-lt"/>
            </a:endParaRPr>
          </a:p>
          <a:p>
            <a:pPr marL="342991" indent="-342991">
              <a:buAutoNum type="arabicPeriod"/>
            </a:pPr>
            <a:endParaRPr lang="nl-NL" dirty="0"/>
          </a:p>
        </p:txBody>
      </p:sp>
    </p:spTree>
    <p:extLst>
      <p:ext uri="{BB962C8B-B14F-4D97-AF65-F5344CB8AC3E}">
        <p14:creationId xmlns:p14="http://schemas.microsoft.com/office/powerpoint/2010/main" val="171926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Theorie</a:t>
            </a:r>
            <a:endParaRPr lang="nl-NL" dirty="0"/>
          </a:p>
        </p:txBody>
      </p:sp>
      <p:sp>
        <p:nvSpPr>
          <p:cNvPr id="3" name="Tijdelijke aanduiding voor inhoud 2"/>
          <p:cNvSpPr>
            <a:spLocks noGrp="1"/>
          </p:cNvSpPr>
          <p:nvPr>
            <p:ph idx="1"/>
          </p:nvPr>
        </p:nvSpPr>
        <p:spPr>
          <a:xfrm>
            <a:off x="1024129" y="1750423"/>
            <a:ext cx="4070386" cy="4558937"/>
          </a:xfrm>
        </p:spPr>
        <p:txBody>
          <a:bodyPr>
            <a:normAutofit fontScale="62500" lnSpcReduction="20000"/>
          </a:bodyPr>
          <a:lstStyle/>
          <a:p>
            <a:r>
              <a:rPr lang="nl-NL" b="1" dirty="0" smtClean="0"/>
              <a:t>Boek: Onderwijsassistent School en didactiek PW</a:t>
            </a:r>
          </a:p>
          <a:p>
            <a:r>
              <a:rPr lang="nl-NL" dirty="0" smtClean="0"/>
              <a:t>H2.2.1 Emotionele ondersteuning bieden</a:t>
            </a:r>
          </a:p>
          <a:p>
            <a:r>
              <a:rPr lang="nl-NL" dirty="0" smtClean="0"/>
              <a:t>H2.2.6 Begeleiden onderlinge interacties</a:t>
            </a:r>
          </a:p>
          <a:p>
            <a:r>
              <a:rPr lang="nl-NL" dirty="0" smtClean="0"/>
              <a:t>H2.4.3 Sociale en culturele vaardigheden</a:t>
            </a:r>
          </a:p>
          <a:p>
            <a:r>
              <a:rPr lang="nl-NL" dirty="0" smtClean="0"/>
              <a:t>H2.4.4 Vermogen tot samenwerken</a:t>
            </a:r>
          </a:p>
          <a:p>
            <a:r>
              <a:rPr lang="nl-NL" dirty="0" smtClean="0"/>
              <a:t>H5.3.6 De school als leefomgeving</a:t>
            </a:r>
          </a:p>
          <a:p>
            <a:r>
              <a:rPr lang="nl-NL" dirty="0" smtClean="0"/>
              <a:t>H6.3.1 Toezicht</a:t>
            </a:r>
          </a:p>
          <a:p>
            <a:endParaRPr lang="nl-NL" dirty="0"/>
          </a:p>
          <a:p>
            <a:r>
              <a:rPr lang="nl-NL" b="1" dirty="0" smtClean="0"/>
              <a:t>Boek: Onderwijsassistent Activiteiten bij leren PW</a:t>
            </a:r>
          </a:p>
          <a:p>
            <a:r>
              <a:rPr lang="nl-NL" dirty="0" smtClean="0"/>
              <a:t>H16.3 Begeleiden (bij wereldoriëntatie)</a:t>
            </a:r>
          </a:p>
          <a:p>
            <a:r>
              <a:rPr lang="nl-NL" dirty="0" smtClean="0"/>
              <a:t>H17 Jezelf en de ander</a:t>
            </a:r>
          </a:p>
          <a:p>
            <a:endParaRPr lang="nl-NL" dirty="0"/>
          </a:p>
          <a:p>
            <a:r>
              <a:rPr lang="nl-NL" b="1" dirty="0"/>
              <a:t>Boek: Ontwikkeling en activiteiten PW </a:t>
            </a:r>
          </a:p>
          <a:p>
            <a:r>
              <a:rPr lang="nl-NL" dirty="0"/>
              <a:t>H19.3 Emotionele ondersteuning</a:t>
            </a:r>
          </a:p>
          <a:p>
            <a:endParaRPr lang="nl-NL" dirty="0"/>
          </a:p>
          <a:p>
            <a:endParaRPr lang="nl-NL" dirty="0" smtClean="0"/>
          </a:p>
          <a:p>
            <a:endParaRPr lang="nl-NL" dirty="0"/>
          </a:p>
        </p:txBody>
      </p:sp>
      <p:sp>
        <p:nvSpPr>
          <p:cNvPr id="4" name="Tijdelijke aanduiding voor inhoud 2"/>
          <p:cNvSpPr txBox="1">
            <a:spLocks/>
          </p:cNvSpPr>
          <p:nvPr/>
        </p:nvSpPr>
        <p:spPr>
          <a:xfrm>
            <a:off x="7350035" y="1750422"/>
            <a:ext cx="4336868" cy="4558937"/>
          </a:xfrm>
          <a:prstGeom prst="rect">
            <a:avLst/>
          </a:prstGeom>
        </p:spPr>
        <p:txBody>
          <a:bodyPr vert="horz" lIns="45720" tIns="45720" rIns="4572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nl-NL" dirty="0"/>
              <a:t>Boek: Mijn kind een kanjer</a:t>
            </a:r>
            <a:r>
              <a:rPr lang="nl-NL" dirty="0" smtClean="0"/>
              <a:t>! (aantal pagina’s beschikbaar via internet)</a:t>
            </a:r>
            <a:r>
              <a:rPr lang="nl-NL" dirty="0">
                <a:hlinkClick r:id="rId2"/>
              </a:rPr>
              <a:t> https://books.google.nl/books/about/Mijn_kind_een_kanjer.html?id=2MFyEKXJepoC&amp;printsec=frontcover&amp;source=kp_read_button&amp;redir_esc=y#v=onepage&amp;q&amp;f=false</a:t>
            </a:r>
            <a:endParaRPr lang="nl-NL" dirty="0"/>
          </a:p>
          <a:p>
            <a:pPr marL="0" indent="0">
              <a:buNone/>
            </a:pPr>
            <a:endParaRPr lang="nl-NL" dirty="0" smtClean="0">
              <a:hlinkClick r:id="rId3"/>
            </a:endParaRPr>
          </a:p>
          <a:p>
            <a:pPr>
              <a:buFont typeface="Wingdings" panose="05000000000000000000" pitchFamily="2" charset="2"/>
              <a:buChar char="§"/>
            </a:pPr>
            <a:r>
              <a:rPr lang="nl-NL" dirty="0" smtClean="0">
                <a:hlinkClick r:id="rId3"/>
              </a:rPr>
              <a:t>https</a:t>
            </a:r>
            <a:r>
              <a:rPr lang="nl-NL" dirty="0">
                <a:hlinkClick r:id="rId3"/>
              </a:rPr>
              <a:t>://</a:t>
            </a:r>
            <a:r>
              <a:rPr lang="nl-NL" dirty="0" smtClean="0">
                <a:hlinkClick r:id="rId3"/>
              </a:rPr>
              <a:t>wij-leren.nl/sociaal-emotionele-vaardigheden.php</a:t>
            </a:r>
            <a:endParaRPr lang="nl-NL" dirty="0" smtClean="0"/>
          </a:p>
          <a:p>
            <a:pPr>
              <a:buFont typeface="Wingdings" panose="05000000000000000000" pitchFamily="2" charset="2"/>
              <a:buChar char="§"/>
            </a:pPr>
            <a:r>
              <a:rPr lang="nl-NL" dirty="0" smtClean="0">
                <a:hlinkClick r:id="rId4"/>
              </a:rPr>
              <a:t>https</a:t>
            </a:r>
            <a:r>
              <a:rPr lang="nl-NL" dirty="0">
                <a:hlinkClick r:id="rId4"/>
              </a:rPr>
              <a:t>://www.leraar24.nl/51415/hoe-verloopt-de-sociaal-emotionele-ontwikkeling-op-de-basisschool</a:t>
            </a:r>
            <a:r>
              <a:rPr lang="nl-NL" dirty="0" smtClean="0">
                <a:hlinkClick r:id="rId4"/>
              </a:rPr>
              <a:t>/</a:t>
            </a:r>
            <a:endParaRPr lang="nl-NL" dirty="0"/>
          </a:p>
          <a:p>
            <a:pPr>
              <a:buFont typeface="Wingdings" panose="05000000000000000000" pitchFamily="2" charset="2"/>
              <a:buChar char="§"/>
            </a:pPr>
            <a:r>
              <a:rPr lang="nl-NL" dirty="0">
                <a:hlinkClick r:id="rId5"/>
              </a:rPr>
              <a:t>https://slo.nl/thema/meer/gezonde-leefstijl/doelgroepen-thema/sociaal-emotionele</a:t>
            </a:r>
            <a:r>
              <a:rPr lang="nl-NL" dirty="0" smtClean="0">
                <a:hlinkClick r:id="rId5"/>
              </a:rPr>
              <a:t>/</a:t>
            </a:r>
            <a:endParaRPr lang="nl-NL" dirty="0" smtClean="0"/>
          </a:p>
          <a:p>
            <a:pPr>
              <a:buFont typeface="Wingdings" panose="05000000000000000000" pitchFamily="2" charset="2"/>
              <a:buChar char="§"/>
            </a:pPr>
            <a:r>
              <a:rPr lang="nl-NL" dirty="0">
                <a:hlinkClick r:id="rId6"/>
              </a:rPr>
              <a:t>https://gedragsproblemenindeklas.nl</a:t>
            </a:r>
            <a:r>
              <a:rPr lang="nl-NL" dirty="0" smtClean="0">
                <a:hlinkClick r:id="rId6"/>
              </a:rPr>
              <a:t>/</a:t>
            </a:r>
            <a:r>
              <a:rPr lang="nl-NL" dirty="0" smtClean="0"/>
              <a:t> </a:t>
            </a:r>
            <a:endParaRPr lang="nl-NL" dirty="0"/>
          </a:p>
          <a:p>
            <a:pPr marL="0" indent="0">
              <a:buNone/>
            </a:pPr>
            <a:endParaRPr lang="nl-NL" dirty="0" smtClean="0"/>
          </a:p>
          <a:p>
            <a:endParaRPr lang="nl-NL" dirty="0"/>
          </a:p>
          <a:p>
            <a:endParaRPr lang="nl-NL" dirty="0"/>
          </a:p>
        </p:txBody>
      </p:sp>
    </p:spTree>
    <p:extLst>
      <p:ext uri="{BB962C8B-B14F-4D97-AF65-F5344CB8AC3E}">
        <p14:creationId xmlns:p14="http://schemas.microsoft.com/office/powerpoint/2010/main" val="3325172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Vandaag</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smtClean="0"/>
              <a:t>Sociale vaardigheden en emoties</a:t>
            </a:r>
          </a:p>
          <a:p>
            <a:pPr>
              <a:buFontTx/>
              <a:buChar char="-"/>
            </a:pPr>
            <a:r>
              <a:rPr lang="nl-NL" dirty="0" smtClean="0"/>
              <a:t>Sociale vaardigheden</a:t>
            </a:r>
          </a:p>
          <a:p>
            <a:pPr>
              <a:buFontTx/>
              <a:buChar char="-"/>
            </a:pPr>
            <a:r>
              <a:rPr lang="nl-NL" dirty="0" smtClean="0"/>
              <a:t>Ontwikkeling daarvan</a:t>
            </a:r>
          </a:p>
          <a:p>
            <a:pPr>
              <a:buFontTx/>
              <a:buChar char="-"/>
            </a:pPr>
            <a:r>
              <a:rPr lang="nl-NL" dirty="0" smtClean="0"/>
              <a:t>Negatieve spiraal</a:t>
            </a:r>
          </a:p>
          <a:p>
            <a:pPr>
              <a:buFontTx/>
              <a:buChar char="-"/>
            </a:pPr>
            <a:r>
              <a:rPr lang="nl-NL" dirty="0" smtClean="0"/>
              <a:t>Oorzaken sociale problemen</a:t>
            </a:r>
          </a:p>
          <a:p>
            <a:pPr>
              <a:buFontTx/>
              <a:buChar char="-"/>
            </a:pPr>
            <a:r>
              <a:rPr lang="nl-NL" dirty="0" smtClean="0"/>
              <a:t>Wat kun jij als onderwijsassistent doen? </a:t>
            </a:r>
          </a:p>
          <a:p>
            <a:pPr>
              <a:buFontTx/>
              <a:buChar char="-"/>
            </a:pPr>
            <a:r>
              <a:rPr lang="nl-NL" dirty="0" smtClean="0"/>
              <a:t>Wat kan de school doen? </a:t>
            </a:r>
          </a:p>
          <a:p>
            <a:pPr>
              <a:buFontTx/>
              <a:buChar char="-"/>
            </a:pPr>
            <a:r>
              <a:rPr lang="nl-NL" dirty="0" smtClean="0"/>
              <a:t>Vragen maken</a:t>
            </a:r>
          </a:p>
          <a:p>
            <a:pPr>
              <a:buFontTx/>
              <a:buChar char="-"/>
            </a:pPr>
            <a:r>
              <a:rPr lang="nl-NL" dirty="0" smtClean="0"/>
              <a:t>Theorie lezen + eventueel vragen maken</a:t>
            </a:r>
          </a:p>
          <a:p>
            <a:pPr marL="0" indent="0">
              <a:buNone/>
            </a:pPr>
            <a:endParaRPr lang="nl-NL" dirty="0" smtClean="0"/>
          </a:p>
          <a:p>
            <a:pPr>
              <a:buFontTx/>
              <a:buChar char="-"/>
            </a:pPr>
            <a:endParaRPr lang="nl-NL" dirty="0"/>
          </a:p>
        </p:txBody>
      </p:sp>
    </p:spTree>
    <p:extLst>
      <p:ext uri="{BB962C8B-B14F-4D97-AF65-F5344CB8AC3E}">
        <p14:creationId xmlns:p14="http://schemas.microsoft.com/office/powerpoint/2010/main" val="1201747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Mentimeter</a:t>
            </a:r>
            <a:r>
              <a:rPr lang="nl-NL" dirty="0" smtClean="0"/>
              <a:t> - woordwolk</a:t>
            </a:r>
            <a:endParaRPr lang="nl-NL" dirty="0"/>
          </a:p>
        </p:txBody>
      </p:sp>
      <p:sp>
        <p:nvSpPr>
          <p:cNvPr id="3" name="Tijdelijke aanduiding voor inhoud 2"/>
          <p:cNvSpPr>
            <a:spLocks noGrp="1"/>
          </p:cNvSpPr>
          <p:nvPr>
            <p:ph idx="1"/>
          </p:nvPr>
        </p:nvSpPr>
        <p:spPr/>
        <p:txBody>
          <a:bodyPr/>
          <a:lstStyle/>
          <a:p>
            <a:pPr marL="0" indent="0">
              <a:buNone/>
            </a:pPr>
            <a:r>
              <a:rPr lang="nl-NL" dirty="0" smtClean="0"/>
              <a:t>Wat zijn sociale vaardigheden? </a:t>
            </a:r>
          </a:p>
          <a:p>
            <a:pPr marL="0" indent="0">
              <a:buNone/>
            </a:pPr>
            <a:endParaRPr lang="nl-NL" dirty="0"/>
          </a:p>
          <a:p>
            <a:pPr marL="0" indent="0">
              <a:buNone/>
            </a:pPr>
            <a:r>
              <a:rPr lang="nl-NL" dirty="0" smtClean="0"/>
              <a:t>Ga maar </a:t>
            </a:r>
            <a:r>
              <a:rPr lang="nl-NL" dirty="0" smtClean="0">
                <a:hlinkClick r:id="rId2"/>
              </a:rPr>
              <a:t>www.menti.com</a:t>
            </a:r>
            <a:r>
              <a:rPr lang="nl-NL" dirty="0" smtClean="0"/>
              <a:t> en gebruik de code 846602</a:t>
            </a:r>
            <a:endParaRPr lang="nl-NL" dirty="0"/>
          </a:p>
        </p:txBody>
      </p:sp>
    </p:spTree>
    <p:extLst>
      <p:ext uri="{BB962C8B-B14F-4D97-AF65-F5344CB8AC3E}">
        <p14:creationId xmlns:p14="http://schemas.microsoft.com/office/powerpoint/2010/main" val="2262484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Sociale vaardigheden</a:t>
            </a:r>
            <a:endParaRPr lang="nl-NL" dirty="0"/>
          </a:p>
        </p:txBody>
      </p:sp>
      <p:sp>
        <p:nvSpPr>
          <p:cNvPr id="3" name="Tijdelijke aanduiding voor inhoud 2"/>
          <p:cNvSpPr>
            <a:spLocks noGrp="1"/>
          </p:cNvSpPr>
          <p:nvPr>
            <p:ph idx="1"/>
          </p:nvPr>
        </p:nvSpPr>
        <p:spPr>
          <a:xfrm>
            <a:off x="6792686" y="3319752"/>
            <a:ext cx="4888992" cy="2939143"/>
          </a:xfrm>
        </p:spPr>
        <p:txBody>
          <a:bodyPr>
            <a:normAutofit/>
          </a:bodyPr>
          <a:lstStyle/>
          <a:p>
            <a:pPr>
              <a:buFontTx/>
              <a:buChar char="-"/>
            </a:pPr>
            <a:r>
              <a:rPr lang="nl-NL" sz="2000" dirty="0"/>
              <a:t>Opkomen voor jezelf</a:t>
            </a:r>
          </a:p>
          <a:p>
            <a:pPr>
              <a:buFontTx/>
              <a:buChar char="-"/>
            </a:pPr>
            <a:r>
              <a:rPr lang="nl-NL" sz="2000" dirty="0"/>
              <a:t>Complimentjes geven</a:t>
            </a:r>
          </a:p>
          <a:p>
            <a:pPr>
              <a:buFontTx/>
              <a:buChar char="-"/>
            </a:pPr>
            <a:r>
              <a:rPr lang="nl-NL" sz="2000" dirty="0"/>
              <a:t>Anderen helpen</a:t>
            </a:r>
          </a:p>
          <a:p>
            <a:pPr>
              <a:buFontTx/>
              <a:buChar char="-"/>
            </a:pPr>
            <a:r>
              <a:rPr lang="nl-NL" sz="2000" dirty="0"/>
              <a:t>Samenspelen en samenwerken</a:t>
            </a:r>
          </a:p>
          <a:p>
            <a:pPr>
              <a:buFontTx/>
              <a:buChar char="-"/>
            </a:pPr>
            <a:r>
              <a:rPr lang="nl-NL" sz="2000" dirty="0"/>
              <a:t>Omgaan met kritiek</a:t>
            </a:r>
          </a:p>
          <a:p>
            <a:pPr>
              <a:buFontTx/>
              <a:buChar char="-"/>
            </a:pPr>
            <a:r>
              <a:rPr lang="nl-NL" sz="2000" dirty="0"/>
              <a:t>Respecteren van regels</a:t>
            </a:r>
          </a:p>
        </p:txBody>
      </p:sp>
      <p:sp>
        <p:nvSpPr>
          <p:cNvPr id="5" name="Tijdelijke aanduiding voor inhoud 2"/>
          <p:cNvSpPr txBox="1">
            <a:spLocks/>
          </p:cNvSpPr>
          <p:nvPr/>
        </p:nvSpPr>
        <p:spPr>
          <a:xfrm>
            <a:off x="1176529" y="2438400"/>
            <a:ext cx="4888992"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nl-NL" smtClean="0"/>
              <a:t>Welke sociale vaardigheden kennen we eigenlijk allemaal? </a:t>
            </a:r>
          </a:p>
          <a:p>
            <a:pPr>
              <a:buFontTx/>
              <a:buChar char="-"/>
            </a:pPr>
            <a:r>
              <a:rPr lang="nl-NL" smtClean="0"/>
              <a:t>Goed kunnen omgaan met eigen emoties</a:t>
            </a:r>
          </a:p>
          <a:p>
            <a:pPr>
              <a:buFontTx/>
              <a:buChar char="-"/>
            </a:pPr>
            <a:r>
              <a:rPr lang="nl-NL" smtClean="0"/>
              <a:t>Oog hebben voor de ander</a:t>
            </a:r>
          </a:p>
          <a:p>
            <a:pPr>
              <a:buFontTx/>
              <a:buChar char="-"/>
            </a:pPr>
            <a:r>
              <a:rPr lang="nl-NL" smtClean="0"/>
              <a:t>De ander aanvoelen</a:t>
            </a:r>
          </a:p>
          <a:p>
            <a:pPr>
              <a:buFontTx/>
              <a:buChar char="-"/>
            </a:pPr>
            <a:r>
              <a:rPr lang="nl-NL" smtClean="0"/>
              <a:t>Overleggen met de ander</a:t>
            </a:r>
          </a:p>
          <a:p>
            <a:pPr>
              <a:buFontTx/>
              <a:buChar char="-"/>
            </a:pPr>
            <a:r>
              <a:rPr lang="nl-NL" smtClean="0"/>
              <a:t>Controleren van eigen gedrag</a:t>
            </a:r>
          </a:p>
          <a:p>
            <a:pPr>
              <a:buFontTx/>
              <a:buChar char="-"/>
            </a:pPr>
            <a:r>
              <a:rPr lang="nl-NL" smtClean="0"/>
              <a:t>Oplossen van problemen</a:t>
            </a:r>
            <a:endParaRPr lang="nl-NL" dirty="0" smtClean="0"/>
          </a:p>
        </p:txBody>
      </p:sp>
      <p:pic>
        <p:nvPicPr>
          <p:cNvPr id="3074" name="Picture 2" descr="Sociale en emotionele ontwikkeling kinderen van baby's, peuters e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505" y="265973"/>
            <a:ext cx="4130078" cy="252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507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Sociaal competent</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smtClean="0"/>
              <a:t>= beschikken over de kennis, vaardigheden en houding om in sociale situaties goed te reageren.</a:t>
            </a:r>
          </a:p>
          <a:p>
            <a:pPr marL="0" indent="0">
              <a:buNone/>
            </a:pPr>
            <a:endParaRPr lang="nl-NL" dirty="0"/>
          </a:p>
          <a:p>
            <a:pPr marL="0" indent="0">
              <a:buNone/>
            </a:pPr>
            <a:r>
              <a:rPr lang="nl-NL" dirty="0" smtClean="0"/>
              <a:t>Iemand die sociaal competent is kan op een goede en effectieve manier omgaan met anderen</a:t>
            </a:r>
          </a:p>
          <a:p>
            <a:pPr marL="0" indent="0">
              <a:buNone/>
            </a:pPr>
            <a:endParaRPr lang="nl-NL" dirty="0" smtClean="0"/>
          </a:p>
          <a:p>
            <a:pPr marL="0" indent="0">
              <a:buNone/>
            </a:pPr>
            <a:r>
              <a:rPr lang="nl-NL" dirty="0" smtClean="0"/>
              <a:t>Dit houdt in: </a:t>
            </a:r>
            <a:endParaRPr lang="nl-NL" dirty="0"/>
          </a:p>
          <a:p>
            <a:pPr>
              <a:buFont typeface="Wingdings" panose="05000000000000000000" pitchFamily="2" charset="2"/>
              <a:buChar char="à"/>
            </a:pPr>
            <a:r>
              <a:rPr lang="nl-NL" dirty="0" smtClean="0">
                <a:sym typeface="Wingdings" panose="05000000000000000000" pitchFamily="2" charset="2"/>
              </a:rPr>
              <a:t>Deelnemen aan en initiatief nemen tot sociale interacties</a:t>
            </a:r>
          </a:p>
          <a:p>
            <a:pPr>
              <a:buFont typeface="Wingdings" panose="05000000000000000000" pitchFamily="2" charset="2"/>
              <a:buChar char="à"/>
            </a:pPr>
            <a:r>
              <a:rPr lang="nl-NL" dirty="0" smtClean="0">
                <a:sym typeface="Wingdings" panose="05000000000000000000" pitchFamily="2" charset="2"/>
              </a:rPr>
              <a:t>Oog hebben voor wat andere leerlingen beweegt</a:t>
            </a:r>
          </a:p>
          <a:p>
            <a:pPr>
              <a:buFont typeface="Wingdings" panose="05000000000000000000" pitchFamily="2" charset="2"/>
              <a:buChar char="à"/>
            </a:pPr>
            <a:r>
              <a:rPr lang="nl-NL" dirty="0" smtClean="0">
                <a:sym typeface="Wingdings" panose="05000000000000000000" pitchFamily="2" charset="2"/>
              </a:rPr>
              <a:t>Zich houden aan regels en afspraken</a:t>
            </a:r>
            <a:endParaRPr lang="nl-NL" dirty="0"/>
          </a:p>
        </p:txBody>
      </p:sp>
    </p:spTree>
    <p:extLst>
      <p:ext uri="{BB962C8B-B14F-4D97-AF65-F5344CB8AC3E}">
        <p14:creationId xmlns:p14="http://schemas.microsoft.com/office/powerpoint/2010/main" val="1669850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Sociale vaardigheden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We leven in verschillende ‘werelden’: thuis, school, sportclub</a:t>
            </a:r>
          </a:p>
          <a:p>
            <a:pPr marL="0" indent="0">
              <a:buNone/>
            </a:pPr>
            <a:r>
              <a:rPr lang="nl-NL" dirty="0" smtClean="0"/>
              <a:t>Elke wereld heeft zijn eigen sociale patroon</a:t>
            </a:r>
          </a:p>
          <a:p>
            <a:pPr marL="0" indent="0">
              <a:buNone/>
            </a:pPr>
            <a:r>
              <a:rPr lang="nl-NL" dirty="0" smtClean="0"/>
              <a:t>Iedereen gedraagt zich in elke wereld ook anders (kan, hoeft niet)</a:t>
            </a:r>
          </a:p>
          <a:p>
            <a:pPr marL="0" indent="0">
              <a:buNone/>
            </a:pPr>
            <a:endParaRPr lang="nl-NL" dirty="0"/>
          </a:p>
          <a:p>
            <a:pPr marL="0" indent="0">
              <a:buNone/>
            </a:pPr>
            <a:endParaRPr lang="nl-NL" dirty="0"/>
          </a:p>
        </p:txBody>
      </p:sp>
      <p:pic>
        <p:nvPicPr>
          <p:cNvPr id="4" name="Afbeelding 3"/>
          <p:cNvPicPr/>
          <p:nvPr/>
        </p:nvPicPr>
        <p:blipFill rotWithShape="1">
          <a:blip r:embed="rId2"/>
          <a:srcRect l="42539" t="33310" r="33073" b="56121"/>
          <a:stretch/>
        </p:blipFill>
        <p:spPr bwMode="auto">
          <a:xfrm>
            <a:off x="0" y="3904648"/>
            <a:ext cx="6635931" cy="2404712"/>
          </a:xfrm>
          <a:prstGeom prst="rect">
            <a:avLst/>
          </a:prstGeom>
          <a:ln>
            <a:noFill/>
          </a:ln>
          <a:extLst>
            <a:ext uri="{53640926-AAD7-44D8-BBD7-CCE9431645EC}">
              <a14:shadowObscured xmlns:a14="http://schemas.microsoft.com/office/drawing/2010/main"/>
            </a:ext>
          </a:extLst>
        </p:spPr>
      </p:pic>
      <p:pic>
        <p:nvPicPr>
          <p:cNvPr id="5" name="Afbeelding 4"/>
          <p:cNvPicPr/>
          <p:nvPr/>
        </p:nvPicPr>
        <p:blipFill rotWithShape="1">
          <a:blip r:embed="rId3"/>
          <a:srcRect l="46621" t="41767" r="28836" b="45860"/>
          <a:stretch/>
        </p:blipFill>
        <p:spPr bwMode="auto">
          <a:xfrm>
            <a:off x="6507441" y="3976637"/>
            <a:ext cx="5614737" cy="22607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107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81B7F100E1C045B31A454FC3878550" ma:contentTypeVersion="8" ma:contentTypeDescription="Een nieuw document maken." ma:contentTypeScope="" ma:versionID="058c84d28909c387871fcf3e4c5e39cb">
  <xsd:schema xmlns:xsd="http://www.w3.org/2001/XMLSchema" xmlns:xs="http://www.w3.org/2001/XMLSchema" xmlns:p="http://schemas.microsoft.com/office/2006/metadata/properties" xmlns:ns2="87731161-fc10-45a3-8dfe-0f52ba4d1d55" targetNamespace="http://schemas.microsoft.com/office/2006/metadata/properties" ma:root="true" ma:fieldsID="3383e08a53f6a7a7cbb8dfbae209051d" ns2:_="">
    <xsd:import namespace="87731161-fc10-45a3-8dfe-0f52ba4d1d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731161-fc10-45a3-8dfe-0f52ba4d1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3B0656-78F8-4007-8489-8B1BD53B3138}">
  <ds:schemaRefs>
    <ds:schemaRef ds:uri="http://schemas.microsoft.com/sharepoint/v3/contenttype/forms"/>
  </ds:schemaRefs>
</ds:datastoreItem>
</file>

<file path=customXml/itemProps2.xml><?xml version="1.0" encoding="utf-8"?>
<ds:datastoreItem xmlns:ds="http://schemas.openxmlformats.org/officeDocument/2006/customXml" ds:itemID="{FC08932E-3274-4AAE-A4F3-7BAA2DDB891B}">
  <ds:schemaRefs>
    <ds:schemaRef ds:uri="http://purl.org/dc/elements/1.1/"/>
    <ds:schemaRef ds:uri="http://schemas.microsoft.com/office/2006/metadata/properties"/>
    <ds:schemaRef ds:uri="ae88b579-0995-42e4-96ef-e06a7a57ddf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aa8c48b-5f73-4068-bac6-831706ff2add"/>
    <ds:schemaRef ds:uri="http://www.w3.org/XML/1998/namespace"/>
    <ds:schemaRef ds:uri="http://purl.org/dc/dcmitype/"/>
  </ds:schemaRefs>
</ds:datastoreItem>
</file>

<file path=customXml/itemProps3.xml><?xml version="1.0" encoding="utf-8"?>
<ds:datastoreItem xmlns:ds="http://schemas.openxmlformats.org/officeDocument/2006/customXml" ds:itemID="{1FF76A7E-3491-4755-935F-B68F49A14BDE}"/>
</file>

<file path=docProps/app.xml><?xml version="1.0" encoding="utf-8"?>
<Properties xmlns="http://schemas.openxmlformats.org/officeDocument/2006/extended-properties" xmlns:vt="http://schemas.openxmlformats.org/officeDocument/2006/docPropsVTypes">
  <Template>Integral</Template>
  <TotalTime>892</TotalTime>
  <Words>2169</Words>
  <Application>Microsoft Office PowerPoint</Application>
  <PresentationFormat>Breedbeeld</PresentationFormat>
  <Paragraphs>293</Paragraphs>
  <Slides>36</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36</vt:i4>
      </vt:variant>
    </vt:vector>
  </HeadingPairs>
  <TitlesOfParts>
    <vt:vector size="42" baseType="lpstr">
      <vt:lpstr>Arial</vt:lpstr>
      <vt:lpstr>Tw Cen MT</vt:lpstr>
      <vt:lpstr>Tw Cen MT Condensed</vt:lpstr>
      <vt:lpstr>Wingdings</vt:lpstr>
      <vt:lpstr>Wingdings 3</vt:lpstr>
      <vt:lpstr>Integraal</vt:lpstr>
      <vt:lpstr>Sociale vaardigheden en emoties</vt:lpstr>
      <vt:lpstr>Programma blok 8</vt:lpstr>
      <vt:lpstr>Vorige keer 8.1</vt:lpstr>
      <vt:lpstr>Theorie</vt:lpstr>
      <vt:lpstr>Vandaag</vt:lpstr>
      <vt:lpstr>Mentimeter - woordwolk</vt:lpstr>
      <vt:lpstr>Sociale vaardigheden</vt:lpstr>
      <vt:lpstr>Sociaal competent</vt:lpstr>
      <vt:lpstr>Sociale vaardigheden</vt:lpstr>
      <vt:lpstr>Ontwikkeling </vt:lpstr>
      <vt:lpstr>PowerPoint-presentatie</vt:lpstr>
      <vt:lpstr>PowerPoint-presentatie</vt:lpstr>
      <vt:lpstr>PowerPoint-presentatie</vt:lpstr>
      <vt:lpstr>PowerPoint-presentatie</vt:lpstr>
      <vt:lpstr>PowerPoint-presentatie</vt:lpstr>
      <vt:lpstr>PowerPoint-presentatie</vt:lpstr>
      <vt:lpstr>Oorzaken sociale problemen</vt:lpstr>
      <vt:lpstr>PowerPoint-presentatie</vt:lpstr>
      <vt:lpstr>Serieus nemen</vt:lpstr>
      <vt:lpstr>Executieve functie</vt:lpstr>
      <vt:lpstr>PowerPoint-presentatie</vt:lpstr>
      <vt:lpstr>PowerPoint-presentatie</vt:lpstr>
      <vt:lpstr>PowerPoint-presentatie</vt:lpstr>
      <vt:lpstr>Wat kun je doen als onderwijsassistent? </vt:lpstr>
      <vt:lpstr>Emotionele ondersteuning bieden</vt:lpstr>
      <vt:lpstr>Stel jezelf de vraag: </vt:lpstr>
      <vt:lpstr>Bevorderen positief klimaat in de klas</vt:lpstr>
      <vt:lpstr>Positief klimaat, hoe doe je dat? </vt:lpstr>
      <vt:lpstr>Omgang leerlingen onderling</vt:lpstr>
      <vt:lpstr>Sociale vaardigheden aanleren</vt:lpstr>
      <vt:lpstr>SLO-doelen Sociaal emotionele ontwikkeling</vt:lpstr>
      <vt:lpstr>Sociale-emotionele methodes</vt:lpstr>
      <vt:lpstr>Stel jezelf de vraag: </vt:lpstr>
      <vt:lpstr>Mentimeter: paar vragen beantwoorden</vt:lpstr>
      <vt:lpstr>En nu? </vt:lpstr>
      <vt:lpstr>Programma blok 8</vt:lpstr>
    </vt:vector>
  </TitlesOfParts>
  <Company>Kien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Motivatie- en werkhoudingsproblemen</dc:title>
  <dc:creator>Martine Molenaar</dc:creator>
  <cp:lastModifiedBy>Aletta Oterdoom</cp:lastModifiedBy>
  <cp:revision>66</cp:revision>
  <dcterms:created xsi:type="dcterms:W3CDTF">2020-04-03T10:43:33Z</dcterms:created>
  <dcterms:modified xsi:type="dcterms:W3CDTF">2020-05-19T08:54:55Z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0x010100BC81B7F100E1C045B31A454FC3878550</vt:lpwstr>
  </property>
</Properties>
</file>