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85" r:id="rId10"/>
    <p:sldId id="269" r:id="rId11"/>
    <p:sldId id="261" r:id="rId12"/>
    <p:sldId id="262" r:id="rId13"/>
    <p:sldId id="271" r:id="rId14"/>
    <p:sldId id="274" r:id="rId15"/>
    <p:sldId id="273" r:id="rId16"/>
    <p:sldId id="275" r:id="rId17"/>
    <p:sldId id="272" r:id="rId18"/>
    <p:sldId id="276" r:id="rId19"/>
    <p:sldId id="263" r:id="rId20"/>
    <p:sldId id="264" r:id="rId21"/>
    <p:sldId id="265" r:id="rId22"/>
    <p:sldId id="266" r:id="rId23"/>
    <p:sldId id="270" r:id="rId24"/>
    <p:sldId id="277" r:id="rId25"/>
    <p:sldId id="278" r:id="rId26"/>
    <p:sldId id="280" r:id="rId27"/>
    <p:sldId id="281" r:id="rId28"/>
    <p:sldId id="282" r:id="rId29"/>
    <p:sldId id="286" r:id="rId30"/>
    <p:sldId id="267" r:id="rId31"/>
    <p:sldId id="287" r:id="rId32"/>
    <p:sldId id="268" r:id="rId33"/>
    <p:sldId id="283" r:id="rId34"/>
    <p:sldId id="284"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0"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5A61015F-7CC6-4D0A-9D87-873EA4C304CC}" type="datetimeFigureOut">
              <a:rPr lang="en-US" dirty="0"/>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05C68B11-C5A8-448C-8CE9-B1A273C79CFC}" type="datetimeFigureOut">
              <a:rPr lang="en-US" dirty="0"/>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5/19/2020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leraar24.nl/49967/hoe-kun-je-leerlingen-intrinsiek-motivere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leraar24.nl/49967/hoe-kun-je-leerlingen-intrinsiek-motiveren/" TargetMode="External"/><Relationship Id="rId2" Type="http://schemas.openxmlformats.org/officeDocument/2006/relationships/hyperlink" Target="https://gedragsproblemen-kinderen.info/werkhoudingsproblemen/" TargetMode="External"/><Relationship Id="rId1" Type="http://schemas.openxmlformats.org/officeDocument/2006/relationships/slideLayout" Target="../slideLayouts/slideLayout5.xml"/><Relationship Id="rId4" Type="http://schemas.openxmlformats.org/officeDocument/2006/relationships/hyperlink" Target="https://forms.office.com/Pages/ResponsePage.aspx?id=9ElCeeDcfkiBt7rM6FCp4mSaXEVBhFBAudXWtXqxwEFUNTlPQUVESzRWVFZEOU8xNFpIRU5GSEg2Vy4u"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leraar24.nl/49967/hoe-kun-je-leerlingen-intrinsiek-motiveren/" TargetMode="External"/><Relationship Id="rId2" Type="http://schemas.openxmlformats.org/officeDocument/2006/relationships/hyperlink" Target="https://gedragsproblemen-kinderen.info/werkhoudingsprobleme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en-US" dirty="0" err="1">
                <a:ea typeface="+mn-lt"/>
                <a:cs typeface="+mn-lt"/>
                <a:sym typeface="Wingdings" panose="05000000000000000000" pitchFamily="2" charset="2"/>
              </a:rPr>
              <a:t>Motivatie</a:t>
            </a:r>
            <a:r>
              <a:rPr lang="en-US" dirty="0">
                <a:ea typeface="+mn-lt"/>
                <a:cs typeface="+mn-lt"/>
                <a:sym typeface="Wingdings" panose="05000000000000000000" pitchFamily="2" charset="2"/>
              </a:rPr>
              <a:t>- </a:t>
            </a:r>
            <a:r>
              <a:rPr lang="en-US" dirty="0" err="1">
                <a:ea typeface="+mn-lt"/>
                <a:cs typeface="+mn-lt"/>
                <a:sym typeface="Wingdings" panose="05000000000000000000" pitchFamily="2" charset="2"/>
              </a:rPr>
              <a:t>en</a:t>
            </a:r>
            <a:r>
              <a:rPr lang="en-US" dirty="0">
                <a:ea typeface="+mn-lt"/>
                <a:cs typeface="+mn-lt"/>
                <a:sym typeface="Wingdings" panose="05000000000000000000" pitchFamily="2" charset="2"/>
              </a:rPr>
              <a:t> </a:t>
            </a:r>
            <a:r>
              <a:rPr lang="en-US" dirty="0" err="1" smtClean="0">
                <a:ea typeface="+mn-lt"/>
                <a:cs typeface="+mn-lt"/>
                <a:sym typeface="Wingdings" panose="05000000000000000000" pitchFamily="2" charset="2"/>
              </a:rPr>
              <a:t>werkhoudingsproblemen</a:t>
            </a:r>
            <a:endParaRPr lang="nl-NL" dirty="0"/>
          </a:p>
        </p:txBody>
      </p:sp>
      <p:sp>
        <p:nvSpPr>
          <p:cNvPr id="3" name="Ondertitel 2"/>
          <p:cNvSpPr>
            <a:spLocks noGrp="1"/>
          </p:cNvSpPr>
          <p:nvPr>
            <p:ph type="subTitle" idx="1"/>
          </p:nvPr>
        </p:nvSpPr>
        <p:spPr/>
        <p:txBody>
          <a:bodyPr/>
          <a:lstStyle/>
          <a:p>
            <a:r>
              <a:rPr lang="nl-NL" dirty="0" smtClean="0"/>
              <a:t>Passend onderwijs 8.1</a:t>
            </a:r>
            <a:endParaRPr lang="nl-NL" dirty="0"/>
          </a:p>
        </p:txBody>
      </p:sp>
    </p:spTree>
    <p:extLst>
      <p:ext uri="{BB962C8B-B14F-4D97-AF65-F5344CB8AC3E}">
        <p14:creationId xmlns:p14="http://schemas.microsoft.com/office/powerpoint/2010/main" val="2220241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Intrinsieke Motivatie = willen</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 innerlijke drijfveer om te </a:t>
            </a:r>
            <a:r>
              <a:rPr lang="nl-NL" dirty="0" smtClean="0">
                <a:solidFill>
                  <a:srgbClr val="00B050"/>
                </a:solidFill>
              </a:rPr>
              <a:t>willen</a:t>
            </a:r>
            <a:r>
              <a:rPr lang="nl-NL" dirty="0" smtClean="0"/>
              <a:t> leren of iets te </a:t>
            </a:r>
            <a:r>
              <a:rPr lang="nl-NL" dirty="0" smtClean="0">
                <a:solidFill>
                  <a:srgbClr val="00B050"/>
                </a:solidFill>
              </a:rPr>
              <a:t>willen</a:t>
            </a:r>
            <a:r>
              <a:rPr lang="nl-NL" dirty="0" smtClean="0"/>
              <a:t> doen of begrijpen</a:t>
            </a:r>
          </a:p>
          <a:p>
            <a:pPr marL="0" indent="0">
              <a:buNone/>
            </a:pPr>
            <a:endParaRPr lang="nl-NL" dirty="0"/>
          </a:p>
          <a:p>
            <a:pPr marL="0" indent="0">
              <a:buNone/>
            </a:pPr>
            <a:r>
              <a:rPr lang="nl-NL" dirty="0" smtClean="0"/>
              <a:t>Iets zelf </a:t>
            </a:r>
            <a:r>
              <a:rPr lang="nl-NL" u="sng" dirty="0" smtClean="0"/>
              <a:t>wille</a:t>
            </a:r>
            <a:r>
              <a:rPr lang="nl-NL" dirty="0" smtClean="0"/>
              <a:t>n weten is krachtiger dan iets </a:t>
            </a:r>
            <a:r>
              <a:rPr lang="nl-NL" u="sng" dirty="0" smtClean="0"/>
              <a:t>moeten</a:t>
            </a:r>
            <a:r>
              <a:rPr lang="nl-NL" dirty="0" smtClean="0"/>
              <a:t> doen</a:t>
            </a:r>
          </a:p>
          <a:p>
            <a:pPr marL="0" indent="0">
              <a:buNone/>
            </a:pPr>
            <a:endParaRPr lang="nl-NL" dirty="0" smtClean="0"/>
          </a:p>
          <a:p>
            <a:pPr marL="0" indent="0">
              <a:buNone/>
            </a:pPr>
            <a:r>
              <a:rPr lang="nl-NL" dirty="0" smtClean="0">
                <a:sym typeface="Wingdings" panose="05000000000000000000" pitchFamily="2" charset="2"/>
              </a:rPr>
              <a:t>Ideale situatie: </a:t>
            </a:r>
          </a:p>
          <a:p>
            <a:pPr>
              <a:buFont typeface="Wingdings" panose="05000000000000000000" pitchFamily="2" charset="2"/>
              <a:buChar char="à"/>
            </a:pPr>
            <a:r>
              <a:rPr lang="nl-NL" dirty="0" smtClean="0">
                <a:sym typeface="Wingdings" panose="05000000000000000000" pitchFamily="2" charset="2"/>
              </a:rPr>
              <a:t>Je doet iets omdat het je interesse heeft, omdat je het leuk vindt, je er goed bij voelt. Het is jouw keuze. </a:t>
            </a:r>
          </a:p>
          <a:p>
            <a:pPr>
              <a:buFont typeface="Wingdings" panose="05000000000000000000" pitchFamily="2" charset="2"/>
              <a:buChar char="à"/>
            </a:pPr>
            <a:r>
              <a:rPr lang="nl-NL" dirty="0" smtClean="0">
                <a:sym typeface="Wingdings" panose="05000000000000000000" pitchFamily="2" charset="2"/>
              </a:rPr>
              <a:t>Dat wat je onthoudt blijft beter en langer in je hoofd hangen…</a:t>
            </a:r>
          </a:p>
        </p:txBody>
      </p:sp>
    </p:spTree>
    <p:extLst>
      <p:ext uri="{BB962C8B-B14F-4D97-AF65-F5344CB8AC3E}">
        <p14:creationId xmlns:p14="http://schemas.microsoft.com/office/powerpoint/2010/main" val="2324554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Intrinsieke motivatie</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Hoe herken je dit bij kinderen?</a:t>
            </a:r>
          </a:p>
          <a:p>
            <a:pPr>
              <a:buFontTx/>
              <a:buChar char="-"/>
            </a:pPr>
            <a:r>
              <a:rPr lang="nl-NL" dirty="0" smtClean="0"/>
              <a:t>Werken en doen hun best omdat zij dat zelf willen</a:t>
            </a:r>
          </a:p>
          <a:p>
            <a:pPr>
              <a:buFontTx/>
              <a:buChar char="-"/>
            </a:pPr>
            <a:r>
              <a:rPr lang="nl-NL" dirty="0" smtClean="0"/>
              <a:t>Doen het, omdat ze het leuk of interessant vinden</a:t>
            </a:r>
          </a:p>
          <a:p>
            <a:pPr>
              <a:buFontTx/>
              <a:buChar char="-"/>
            </a:pPr>
            <a:r>
              <a:rPr lang="nl-NL" dirty="0" smtClean="0"/>
              <a:t>Zijn leergierig en hebben interesse</a:t>
            </a:r>
          </a:p>
          <a:p>
            <a:pPr>
              <a:buFontTx/>
              <a:buChar char="-"/>
            </a:pPr>
            <a:r>
              <a:rPr lang="nl-NL" dirty="0" smtClean="0"/>
              <a:t>Werken geconcentreerd, met aandacht en leveren kwaliteit</a:t>
            </a:r>
          </a:p>
          <a:p>
            <a:pPr>
              <a:buFontTx/>
              <a:buChar char="-"/>
            </a:pPr>
            <a:r>
              <a:rPr lang="nl-NL" dirty="0" smtClean="0"/>
              <a:t>Voelen dat ze het aan kunnen</a:t>
            </a:r>
          </a:p>
          <a:p>
            <a:pPr>
              <a:buFontTx/>
              <a:buChar char="-"/>
            </a:pPr>
            <a:r>
              <a:rPr lang="nl-NL" dirty="0" smtClean="0"/>
              <a:t>Zijn productief en creatief</a:t>
            </a:r>
          </a:p>
          <a:p>
            <a:pPr>
              <a:buFontTx/>
              <a:buChar char="-"/>
            </a:pPr>
            <a:r>
              <a:rPr lang="nl-NL" dirty="0" smtClean="0"/>
              <a:t>Zien het belang van een taak of opdracht</a:t>
            </a:r>
          </a:p>
          <a:p>
            <a:pPr>
              <a:buFontTx/>
              <a:buChar char="-"/>
            </a:pPr>
            <a:r>
              <a:rPr lang="nl-NL" dirty="0" smtClean="0"/>
              <a:t>Werken met plezier en zijn trots op wat ze doen</a:t>
            </a:r>
          </a:p>
          <a:p>
            <a:pPr>
              <a:buFontTx/>
              <a:buChar char="-"/>
            </a:pPr>
            <a:r>
              <a:rPr lang="nl-NL" dirty="0" smtClean="0"/>
              <a:t>Hebben weinig tot geen aansturing nodig</a:t>
            </a:r>
          </a:p>
          <a:p>
            <a:pPr>
              <a:buFontTx/>
              <a:buChar char="-"/>
            </a:pPr>
            <a:endParaRPr lang="nl-NL" dirty="0"/>
          </a:p>
        </p:txBody>
      </p:sp>
      <p:pic>
        <p:nvPicPr>
          <p:cNvPr id="6146" name="Picture 2" descr="De verschillen tussen Extrinsieke en Intrinsieke Motivatie | Leventj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0196" y="107315"/>
            <a:ext cx="5617893" cy="2949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129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Extrinsieke motivatie = moeten</a:t>
            </a:r>
            <a:endParaRPr lang="nl-NL" dirty="0"/>
          </a:p>
        </p:txBody>
      </p:sp>
      <p:sp>
        <p:nvSpPr>
          <p:cNvPr id="3" name="Tijdelijke aanduiding voor inhoud 2"/>
          <p:cNvSpPr>
            <a:spLocks noGrp="1"/>
          </p:cNvSpPr>
          <p:nvPr>
            <p:ph idx="1"/>
          </p:nvPr>
        </p:nvSpPr>
        <p:spPr/>
        <p:txBody>
          <a:bodyPr/>
          <a:lstStyle/>
          <a:p>
            <a:r>
              <a:rPr lang="nl-NL" dirty="0" smtClean="0"/>
              <a:t>= alles wat van buitenaf komt en iemand motiveert tot bepaald gedrag</a:t>
            </a:r>
          </a:p>
          <a:p>
            <a:r>
              <a:rPr lang="nl-NL" dirty="0" smtClean="0">
                <a:solidFill>
                  <a:srgbClr val="FF0000"/>
                </a:solidFill>
              </a:rPr>
              <a:t>= iets doen omdat het moet</a:t>
            </a:r>
          </a:p>
          <a:p>
            <a:endParaRPr lang="nl-NL" dirty="0">
              <a:solidFill>
                <a:srgbClr val="FF0000"/>
              </a:solidFill>
            </a:endParaRPr>
          </a:p>
          <a:p>
            <a:endParaRPr lang="nl-NL" dirty="0"/>
          </a:p>
        </p:txBody>
      </p:sp>
      <p:pic>
        <p:nvPicPr>
          <p:cNvPr id="3074" name="Picture 2" descr="Motivatie en de wil om te leren - Ik leer in beeld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6721" y="3023280"/>
            <a:ext cx="3446054" cy="3667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5523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Extrinsieke motivatie</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Hoe herken je dit bij kinderen?</a:t>
            </a:r>
          </a:p>
          <a:p>
            <a:pPr>
              <a:buFontTx/>
              <a:buChar char="-"/>
            </a:pPr>
            <a:r>
              <a:rPr lang="nl-NL" dirty="0" smtClean="0"/>
              <a:t>Werken omdat iemand anders het wil</a:t>
            </a:r>
          </a:p>
          <a:p>
            <a:pPr>
              <a:buFontTx/>
              <a:buChar char="-"/>
            </a:pPr>
            <a:r>
              <a:rPr lang="nl-NL" dirty="0" smtClean="0"/>
              <a:t>Hebben prikkels van buitenaf nodig om aan de slag te gaan</a:t>
            </a:r>
          </a:p>
          <a:p>
            <a:pPr>
              <a:buFontTx/>
              <a:buChar char="-"/>
            </a:pPr>
            <a:r>
              <a:rPr lang="nl-NL" dirty="0" smtClean="0"/>
              <a:t>Doen iets voor een beloning</a:t>
            </a:r>
          </a:p>
          <a:p>
            <a:pPr>
              <a:buFontTx/>
              <a:buChar char="-"/>
            </a:pPr>
            <a:r>
              <a:rPr lang="nl-NL" dirty="0" smtClean="0"/>
              <a:t>Doen iets om straf te vermijden</a:t>
            </a:r>
          </a:p>
          <a:p>
            <a:pPr>
              <a:buFontTx/>
              <a:buChar char="-"/>
            </a:pPr>
            <a:r>
              <a:rPr lang="nl-NL" dirty="0" smtClean="0"/>
              <a:t>Doen iets om complimentjes te krijgen</a:t>
            </a:r>
          </a:p>
          <a:p>
            <a:pPr>
              <a:buFontTx/>
              <a:buChar char="-"/>
            </a:pPr>
            <a:r>
              <a:rPr lang="nl-NL" dirty="0" smtClean="0"/>
              <a:t>Zijn minder productief</a:t>
            </a:r>
          </a:p>
          <a:p>
            <a:pPr>
              <a:buFontTx/>
              <a:buChar char="-"/>
            </a:pPr>
            <a:r>
              <a:rPr lang="nl-NL" dirty="0" smtClean="0"/>
              <a:t>Beleven minder plezier aan het uitoefenen van de taak</a:t>
            </a:r>
          </a:p>
          <a:p>
            <a:pPr>
              <a:buFontTx/>
              <a:buChar char="-"/>
            </a:pPr>
            <a:r>
              <a:rPr lang="nl-NL" dirty="0" smtClean="0"/>
              <a:t>Hebben (meer) aansturing van iemand anders nodig</a:t>
            </a:r>
            <a:endParaRPr lang="nl-NL" dirty="0"/>
          </a:p>
        </p:txBody>
      </p:sp>
      <p:pic>
        <p:nvPicPr>
          <p:cNvPr id="7170" name="Picture 2" descr="Soorten motivatie - Ik leer in beeld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6364" y="2845842"/>
            <a:ext cx="2133600" cy="2133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988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2400" dirty="0">
                <a:hlinkClick r:id="rId2"/>
              </a:rPr>
              <a:t>https://www.leraar24.nl/49967/hoe-kun-je-leerlingen-intrinsiek-motiveren/</a:t>
            </a:r>
            <a:r>
              <a:rPr lang="nl-NL" sz="2400" dirty="0"/>
              <a:t> </a:t>
            </a:r>
            <a:r>
              <a:rPr lang="nl-NL" sz="2400" dirty="0" smtClean="0"/>
              <a:t/>
            </a:r>
            <a:br>
              <a:rPr lang="nl-NL" sz="2400" dirty="0" smtClean="0"/>
            </a:br>
            <a:r>
              <a:rPr lang="nl-NL" sz="2400" dirty="0" smtClean="0"/>
              <a:t>(</a:t>
            </a:r>
            <a:r>
              <a:rPr lang="nl-NL" sz="2400" dirty="0"/>
              <a:t>6.20 min filmpje + website met uitleg)</a:t>
            </a:r>
            <a:r>
              <a:rPr lang="nl-NL" dirty="0"/>
              <a:t/>
            </a:r>
            <a:br>
              <a:rPr lang="nl-NL" dirty="0"/>
            </a:br>
            <a:endParaRPr lang="nl-NL" dirty="0"/>
          </a:p>
        </p:txBody>
      </p:sp>
      <p:pic>
        <p:nvPicPr>
          <p:cNvPr id="3082" name="Picture 10" descr="Motivatie bij hardlopen: van extrinsiek tot intrinsiek - Ren mama ..."/>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50031" y="2248553"/>
            <a:ext cx="5746750"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0798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Stimuleren intrinsieke motivatie</a:t>
            </a:r>
            <a:endParaRPr lang="nl-NL" dirty="0"/>
          </a:p>
        </p:txBody>
      </p:sp>
      <p:sp>
        <p:nvSpPr>
          <p:cNvPr id="3" name="Tijdelijke aanduiding voor inhoud 2"/>
          <p:cNvSpPr>
            <a:spLocks noGrp="1"/>
          </p:cNvSpPr>
          <p:nvPr>
            <p:ph idx="1"/>
          </p:nvPr>
        </p:nvSpPr>
        <p:spPr>
          <a:xfrm>
            <a:off x="1024128" y="1854926"/>
            <a:ext cx="9720073" cy="4454434"/>
          </a:xfrm>
        </p:spPr>
        <p:txBody>
          <a:bodyPr>
            <a:normAutofit fontScale="77500" lnSpcReduction="20000"/>
          </a:bodyPr>
          <a:lstStyle/>
          <a:p>
            <a:pPr marL="0" indent="0">
              <a:buNone/>
            </a:pPr>
            <a:r>
              <a:rPr lang="nl-NL" dirty="0" smtClean="0"/>
              <a:t>Wat kun jij doen om de intrinsieke motivatie te stimuleren?</a:t>
            </a:r>
          </a:p>
          <a:p>
            <a:pPr>
              <a:buFontTx/>
              <a:buChar char="-"/>
            </a:pPr>
            <a:r>
              <a:rPr lang="nl-NL" dirty="0" smtClean="0"/>
              <a:t>Zelf enthousiast zijn (positieve grondhouding hebben) </a:t>
            </a:r>
            <a:r>
              <a:rPr lang="nl-NL" dirty="0" smtClean="0">
                <a:sym typeface="Wingdings" panose="05000000000000000000" pitchFamily="2" charset="2"/>
              </a:rPr>
              <a:t> goede voorbeeld geven</a:t>
            </a:r>
          </a:p>
          <a:p>
            <a:pPr>
              <a:buFontTx/>
              <a:buChar char="-"/>
            </a:pPr>
            <a:r>
              <a:rPr lang="nl-NL" dirty="0" smtClean="0">
                <a:sym typeface="Wingdings" panose="05000000000000000000" pitchFamily="2" charset="2"/>
              </a:rPr>
              <a:t>Goed aansluiten bij niveau en interesse leerlingen (zone van naaste ontwikkeling)</a:t>
            </a:r>
          </a:p>
          <a:p>
            <a:pPr>
              <a:buFontTx/>
              <a:buChar char="-"/>
            </a:pPr>
            <a:r>
              <a:rPr lang="nl-NL" dirty="0" smtClean="0">
                <a:sym typeface="Wingdings" panose="05000000000000000000" pitchFamily="2" charset="2"/>
              </a:rPr>
              <a:t>Rijk onderwijsklimaat</a:t>
            </a:r>
          </a:p>
          <a:p>
            <a:pPr>
              <a:buFontTx/>
              <a:buChar char="-"/>
            </a:pPr>
            <a:r>
              <a:rPr lang="nl-NL" dirty="0" smtClean="0">
                <a:sym typeface="Wingdings" panose="05000000000000000000" pitchFamily="2" charset="2"/>
              </a:rPr>
              <a:t>Verantwoordelijkheid geven</a:t>
            </a:r>
          </a:p>
          <a:p>
            <a:pPr>
              <a:buFontTx/>
              <a:buChar char="-"/>
            </a:pPr>
            <a:r>
              <a:rPr lang="nl-NL" dirty="0" smtClean="0">
                <a:sym typeface="Wingdings" panose="05000000000000000000" pitchFamily="2" charset="2"/>
              </a:rPr>
              <a:t>Keuzes en extra uitdaging op verschillende gebieden en niveaus</a:t>
            </a:r>
          </a:p>
          <a:p>
            <a:pPr>
              <a:buFontTx/>
              <a:buChar char="-"/>
            </a:pPr>
            <a:r>
              <a:rPr lang="nl-NL" dirty="0" smtClean="0">
                <a:sym typeface="Wingdings" panose="05000000000000000000" pitchFamily="2" charset="2"/>
              </a:rPr>
              <a:t>Verschillende opdrachten, materialen, vraagstukken</a:t>
            </a:r>
          </a:p>
          <a:p>
            <a:pPr>
              <a:buFontTx/>
              <a:buChar char="-"/>
            </a:pPr>
            <a:r>
              <a:rPr lang="nl-NL" dirty="0" smtClean="0">
                <a:sym typeface="Wingdings" panose="05000000000000000000" pitchFamily="2" charset="2"/>
              </a:rPr>
              <a:t>Hoge verwachtingen hebben</a:t>
            </a:r>
          </a:p>
          <a:p>
            <a:pPr>
              <a:buFontTx/>
              <a:buChar char="-"/>
            </a:pPr>
            <a:r>
              <a:rPr lang="nl-NL" dirty="0" smtClean="0">
                <a:sym typeface="Wingdings" panose="05000000000000000000" pitchFamily="2" charset="2"/>
              </a:rPr>
              <a:t>Motivatie en talenten helpen ontdekken</a:t>
            </a:r>
          </a:p>
          <a:p>
            <a:pPr>
              <a:buFontTx/>
              <a:buChar char="-"/>
            </a:pPr>
            <a:r>
              <a:rPr lang="nl-NL" dirty="0" smtClean="0">
                <a:sym typeface="Wingdings" panose="05000000000000000000" pitchFamily="2" charset="2"/>
              </a:rPr>
              <a:t>Help doorzetten als het even niet lukt. Kijk vooral naar wat al wel lukt en goed is gegaan (reflecteren)</a:t>
            </a:r>
          </a:p>
          <a:p>
            <a:pPr>
              <a:buFontTx/>
              <a:buChar char="-"/>
            </a:pPr>
            <a:endParaRPr lang="nl-NL" dirty="0">
              <a:sym typeface="Wingdings" panose="05000000000000000000" pitchFamily="2" charset="2"/>
            </a:endParaRPr>
          </a:p>
          <a:p>
            <a:pPr marL="0" indent="0">
              <a:buNone/>
            </a:pPr>
            <a:r>
              <a:rPr lang="nl-NL" dirty="0" smtClean="0">
                <a:sym typeface="Wingdings" panose="05000000000000000000" pitchFamily="2" charset="2"/>
              </a:rPr>
              <a:t>Kort samengevat: begeleiden, stimuleren en </a:t>
            </a:r>
            <a:r>
              <a:rPr lang="nl-NL" dirty="0" err="1" smtClean="0">
                <a:sym typeface="Wingdings" panose="05000000000000000000" pitchFamily="2" charset="2"/>
              </a:rPr>
              <a:t>insprireren</a:t>
            </a:r>
            <a:r>
              <a:rPr lang="nl-NL" dirty="0" smtClean="0">
                <a:sym typeface="Wingdings" panose="05000000000000000000" pitchFamily="2" charset="2"/>
              </a:rPr>
              <a:t>! En dit met aandacht en respect… </a:t>
            </a:r>
          </a:p>
          <a:p>
            <a:pPr>
              <a:buFontTx/>
              <a:buChar char="-"/>
            </a:pPr>
            <a:endParaRPr lang="nl-NL" dirty="0" smtClean="0">
              <a:sym typeface="Wingdings" panose="05000000000000000000" pitchFamily="2" charset="2"/>
            </a:endParaRPr>
          </a:p>
          <a:p>
            <a:pPr>
              <a:buFontTx/>
              <a:buChar char="-"/>
            </a:pPr>
            <a:endParaRPr lang="nl-NL" dirty="0" smtClean="0">
              <a:sym typeface="Wingdings" panose="05000000000000000000" pitchFamily="2" charset="2"/>
            </a:endParaRPr>
          </a:p>
          <a:p>
            <a:pPr>
              <a:buFontTx/>
              <a:buChar char="-"/>
            </a:pPr>
            <a:endParaRPr lang="nl-NL" dirty="0" smtClean="0"/>
          </a:p>
          <a:p>
            <a:pPr>
              <a:buFontTx/>
              <a:buChar char="-"/>
            </a:pPr>
            <a:endParaRPr lang="nl-NL" dirty="0"/>
          </a:p>
        </p:txBody>
      </p:sp>
    </p:spTree>
    <p:extLst>
      <p:ext uri="{BB962C8B-B14F-4D97-AF65-F5344CB8AC3E}">
        <p14:creationId xmlns:p14="http://schemas.microsoft.com/office/powerpoint/2010/main" val="168578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beloning</a:t>
            </a:r>
            <a:endParaRPr lang="nl-NL" dirty="0"/>
          </a:p>
        </p:txBody>
      </p:sp>
      <p:sp>
        <p:nvSpPr>
          <p:cNvPr id="3" name="Tijdelijke aanduiding voor inhoud 2"/>
          <p:cNvSpPr>
            <a:spLocks noGrp="1"/>
          </p:cNvSpPr>
          <p:nvPr>
            <p:ph idx="1"/>
          </p:nvPr>
        </p:nvSpPr>
        <p:spPr/>
        <p:txBody>
          <a:bodyPr/>
          <a:lstStyle/>
          <a:p>
            <a:pPr marL="0" indent="0">
              <a:buNone/>
            </a:pPr>
            <a:r>
              <a:rPr lang="nl-NL" dirty="0" smtClean="0"/>
              <a:t>Belonen werkt stimulerend</a:t>
            </a:r>
          </a:p>
          <a:p>
            <a:pPr>
              <a:buFont typeface="Arial" panose="020B0604020202020204" pitchFamily="34" charset="0"/>
              <a:buChar char="•"/>
            </a:pPr>
            <a:r>
              <a:rPr lang="nl-NL" dirty="0" smtClean="0"/>
              <a:t>Complimenten</a:t>
            </a:r>
          </a:p>
          <a:p>
            <a:pPr>
              <a:buFont typeface="Arial" panose="020B0604020202020204" pitchFamily="34" charset="0"/>
              <a:buChar char="•"/>
            </a:pPr>
            <a:r>
              <a:rPr lang="nl-NL" dirty="0" smtClean="0"/>
              <a:t>Goed cijfer halen</a:t>
            </a:r>
          </a:p>
          <a:p>
            <a:pPr>
              <a:buFont typeface="Arial" panose="020B0604020202020204" pitchFamily="34" charset="0"/>
              <a:buChar char="•"/>
            </a:pPr>
            <a:r>
              <a:rPr lang="nl-NL" dirty="0" smtClean="0"/>
              <a:t>Overgaan naar volgend leerjaar of hoger niveau</a:t>
            </a:r>
          </a:p>
          <a:p>
            <a:pPr>
              <a:buFont typeface="Arial" panose="020B0604020202020204" pitchFamily="34" charset="0"/>
              <a:buChar char="•"/>
            </a:pPr>
            <a:r>
              <a:rPr lang="nl-NL" dirty="0" smtClean="0"/>
              <a:t>Gevoel hebben dat je iets goed kunt</a:t>
            </a:r>
          </a:p>
          <a:p>
            <a:pPr>
              <a:buFont typeface="Arial" panose="020B0604020202020204" pitchFamily="34" charset="0"/>
              <a:buChar char="•"/>
            </a:pPr>
            <a:r>
              <a:rPr lang="nl-NL" dirty="0" smtClean="0"/>
              <a:t>Gevoel van trots </a:t>
            </a:r>
          </a:p>
          <a:p>
            <a:pPr>
              <a:buFont typeface="Arial" panose="020B0604020202020204" pitchFamily="34" charset="0"/>
              <a:buChar char="•"/>
            </a:pPr>
            <a:endParaRPr lang="nl-NL" dirty="0"/>
          </a:p>
          <a:p>
            <a:pPr marL="0" indent="0">
              <a:buNone/>
            </a:pPr>
            <a:r>
              <a:rPr lang="nl-NL" dirty="0" smtClean="0">
                <a:sym typeface="Wingdings" panose="05000000000000000000" pitchFamily="2" charset="2"/>
              </a:rPr>
              <a:t> Is dus wel een extrinsieke motivator</a:t>
            </a:r>
            <a:endParaRPr lang="nl-NL" dirty="0" smtClean="0"/>
          </a:p>
          <a:p>
            <a:pPr marL="0" indent="0">
              <a:buNone/>
            </a:pPr>
            <a:endParaRPr lang="nl-NL" dirty="0" smtClean="0"/>
          </a:p>
        </p:txBody>
      </p:sp>
      <p:pic>
        <p:nvPicPr>
          <p:cNvPr id="8194" name="Picture 2" descr="Goed gedaan! Stickers - Semmie Sprekend Spel &amp; Trai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7096" y="1109254"/>
            <a:ext cx="3333750" cy="5000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0121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Kleine stappen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Leren gaat het makkelijkste in: </a:t>
            </a:r>
          </a:p>
          <a:p>
            <a:pPr>
              <a:buFontTx/>
              <a:buChar char="-"/>
            </a:pPr>
            <a:r>
              <a:rPr lang="nl-NL" dirty="0" smtClean="0"/>
              <a:t>Kleine stappen</a:t>
            </a:r>
          </a:p>
          <a:p>
            <a:pPr>
              <a:buFontTx/>
              <a:buChar char="-"/>
            </a:pPr>
            <a:r>
              <a:rPr lang="nl-NL" dirty="0" smtClean="0"/>
              <a:t>Overzichtelijk zijn</a:t>
            </a:r>
          </a:p>
          <a:p>
            <a:pPr>
              <a:buFontTx/>
              <a:buChar char="-"/>
            </a:pPr>
            <a:endParaRPr lang="nl-NL" dirty="0"/>
          </a:p>
          <a:p>
            <a:pPr marL="0" indent="0">
              <a:buNone/>
            </a:pPr>
            <a:endParaRPr lang="nl-NL" dirty="0" smtClean="0"/>
          </a:p>
          <a:p>
            <a:pPr>
              <a:buFontTx/>
              <a:buChar char="-"/>
            </a:pPr>
            <a:endParaRPr lang="nl-NL" dirty="0"/>
          </a:p>
        </p:txBody>
      </p:sp>
      <p:pic>
        <p:nvPicPr>
          <p:cNvPr id="9218" name="Picture 2" descr="Weekplanner voor een georganiseerde week! - DesignClaudSho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5109" y="2110804"/>
            <a:ext cx="6285320" cy="4399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03728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Herhaling</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Hoe vaker je iets herhaalt hoe groter de kans dat je het onthoudt of het goed kunt.</a:t>
            </a:r>
          </a:p>
          <a:p>
            <a:pPr marL="0" indent="0">
              <a:buNone/>
            </a:pPr>
            <a:endParaRPr lang="nl-NL" dirty="0" smtClean="0"/>
          </a:p>
          <a:p>
            <a:pPr marL="0" indent="0">
              <a:buNone/>
            </a:pPr>
            <a:r>
              <a:rPr lang="nl-NL" dirty="0" smtClean="0"/>
              <a:t>MAAR: Iets moeten leren wat je eigenlijk al kunt werkt averechts </a:t>
            </a:r>
          </a:p>
          <a:p>
            <a:pPr>
              <a:buFont typeface="Wingdings" panose="05000000000000000000" pitchFamily="2" charset="2"/>
              <a:buChar char="à"/>
            </a:pPr>
            <a:r>
              <a:rPr lang="nl-NL" dirty="0" smtClean="0">
                <a:sym typeface="Wingdings" panose="05000000000000000000" pitchFamily="2" charset="2"/>
              </a:rPr>
              <a:t>Storend gedrag</a:t>
            </a:r>
          </a:p>
          <a:p>
            <a:pPr>
              <a:buFont typeface="Wingdings" panose="05000000000000000000" pitchFamily="2" charset="2"/>
              <a:buChar char="à"/>
            </a:pPr>
            <a:r>
              <a:rPr lang="nl-NL" dirty="0" smtClean="0">
                <a:sym typeface="Wingdings" panose="05000000000000000000" pitchFamily="2" charset="2"/>
              </a:rPr>
              <a:t>Afhaken</a:t>
            </a:r>
          </a:p>
          <a:p>
            <a:pPr>
              <a:buFont typeface="Wingdings" panose="05000000000000000000" pitchFamily="2" charset="2"/>
              <a:buChar char="à"/>
            </a:pPr>
            <a:r>
              <a:rPr lang="nl-NL" dirty="0" smtClean="0">
                <a:sym typeface="Wingdings" panose="05000000000000000000" pitchFamily="2" charset="2"/>
              </a:rPr>
              <a:t>Niet te motiveren voor bv huiswerk</a:t>
            </a:r>
          </a:p>
          <a:p>
            <a:pPr>
              <a:buFont typeface="Wingdings" panose="05000000000000000000" pitchFamily="2" charset="2"/>
              <a:buChar char="à"/>
            </a:pPr>
            <a:endParaRPr lang="nl-NL" dirty="0">
              <a:sym typeface="Wingdings" panose="05000000000000000000" pitchFamily="2" charset="2"/>
            </a:endParaRPr>
          </a:p>
          <a:p>
            <a:pPr marL="0" indent="0">
              <a:buNone/>
            </a:pPr>
            <a:r>
              <a:rPr lang="nl-NL" dirty="0" smtClean="0">
                <a:sym typeface="Wingdings" panose="05000000000000000000" pitchFamily="2" charset="2"/>
              </a:rPr>
              <a:t>Hoe weet je nu of iemand iets echt al weet of het alleen maar zegt om ervan af te zijn? </a:t>
            </a:r>
            <a:endParaRPr lang="nl-NL" dirty="0"/>
          </a:p>
        </p:txBody>
      </p:sp>
      <p:pic>
        <p:nvPicPr>
          <p:cNvPr id="10242" name="Picture 2" descr="Herhaling | Topspell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9097" y="2913453"/>
            <a:ext cx="2190206" cy="2190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79511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5. Interactie</a:t>
            </a:r>
            <a:endParaRPr lang="nl-NL" dirty="0"/>
          </a:p>
        </p:txBody>
      </p:sp>
      <p:sp>
        <p:nvSpPr>
          <p:cNvPr id="3" name="Tijdelijke aanduiding voor inhoud 2"/>
          <p:cNvSpPr>
            <a:spLocks noGrp="1"/>
          </p:cNvSpPr>
          <p:nvPr>
            <p:ph idx="1"/>
          </p:nvPr>
        </p:nvSpPr>
        <p:spPr/>
        <p:txBody>
          <a:bodyPr/>
          <a:lstStyle/>
          <a:p>
            <a:pPr marL="0" indent="0">
              <a:buNone/>
            </a:pPr>
            <a:r>
              <a:rPr lang="nl-NL" dirty="0" smtClean="0"/>
              <a:t>Actief aan de slag gaan zorgt voor aandacht</a:t>
            </a:r>
          </a:p>
          <a:p>
            <a:pPr marL="0" indent="0">
              <a:buNone/>
            </a:pPr>
            <a:r>
              <a:rPr lang="nl-NL" dirty="0" smtClean="0"/>
              <a:t>Passieve houding maakt dat gedachten af kunnen dwalen</a:t>
            </a:r>
          </a:p>
          <a:p>
            <a:pPr marL="0" indent="0">
              <a:buNone/>
            </a:pPr>
            <a:endParaRPr lang="nl-NL" dirty="0"/>
          </a:p>
          <a:p>
            <a:pPr marL="0" indent="0">
              <a:buNone/>
            </a:pPr>
            <a:endParaRPr lang="nl-NL" dirty="0"/>
          </a:p>
        </p:txBody>
      </p:sp>
      <p:pic>
        <p:nvPicPr>
          <p:cNvPr id="2052" name="Picture 4" descr="PPT - Maak je kennis met elkaar: Samenwerkend leren in d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128" y="3252595"/>
            <a:ext cx="4685285" cy="3513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4853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 blok </a:t>
            </a:r>
            <a:r>
              <a:rPr lang="nl-NL" dirty="0" smtClean="0"/>
              <a:t>8</a:t>
            </a:r>
            <a:endParaRPr lang="nl-NL" dirty="0"/>
          </a:p>
        </p:txBody>
      </p:sp>
      <p:sp>
        <p:nvSpPr>
          <p:cNvPr id="3" name="Tijdelijke aanduiding voor inhoud 2"/>
          <p:cNvSpPr>
            <a:spLocks noGrp="1"/>
          </p:cNvSpPr>
          <p:nvPr>
            <p:ph idx="1"/>
          </p:nvPr>
        </p:nvSpPr>
        <p:spPr>
          <a:xfrm>
            <a:off x="1024128" y="1950719"/>
            <a:ext cx="9720073" cy="4624251"/>
          </a:xfrm>
        </p:spPr>
        <p:txBody>
          <a:bodyPr vert="horz" lIns="68598" tIns="34299" rIns="68598" bIns="34299" rtlCol="0" anchor="t">
            <a:normAutofit fontScale="85000" lnSpcReduction="20000"/>
          </a:bodyPr>
          <a:lstStyle/>
          <a:p>
            <a:pPr marL="0" indent="0">
              <a:buNone/>
            </a:pPr>
            <a:r>
              <a:rPr lang="en-US" dirty="0" smtClean="0">
                <a:ea typeface="+mn-lt"/>
                <a:cs typeface="+mn-lt"/>
                <a:sym typeface="Wingdings" panose="05000000000000000000" pitchFamily="2" charset="2"/>
              </a:rPr>
              <a:t>8.1 </a:t>
            </a:r>
            <a:r>
              <a:rPr lang="en-US" dirty="0" err="1" smtClean="0">
                <a:ea typeface="+mn-lt"/>
                <a:cs typeface="+mn-lt"/>
                <a:sym typeface="Wingdings" panose="05000000000000000000" pitchFamily="2" charset="2"/>
              </a:rPr>
              <a:t>Motivatie</a:t>
            </a:r>
            <a:r>
              <a:rPr lang="en-US" dirty="0" smtClean="0">
                <a:ea typeface="+mn-lt"/>
                <a:cs typeface="+mn-lt"/>
                <a:sym typeface="Wingdings" panose="05000000000000000000" pitchFamily="2" charset="2"/>
              </a:rPr>
              <a:t>- </a:t>
            </a:r>
            <a:r>
              <a:rPr lang="en-US" dirty="0">
                <a:ea typeface="+mn-lt"/>
                <a:cs typeface="+mn-lt"/>
                <a:sym typeface="Wingdings" panose="05000000000000000000" pitchFamily="2" charset="2"/>
              </a:rPr>
              <a:t>en </a:t>
            </a:r>
            <a:r>
              <a:rPr lang="en-US" dirty="0" err="1">
                <a:ea typeface="+mn-lt"/>
                <a:cs typeface="+mn-lt"/>
                <a:sym typeface="Wingdings" panose="05000000000000000000" pitchFamily="2" charset="2"/>
              </a:rPr>
              <a:t>werkhoudingsproblemen</a:t>
            </a:r>
            <a:endParaRPr lang="nl-NL" dirty="0" err="1">
              <a:ea typeface="+mn-lt"/>
              <a:cs typeface="+mn-lt"/>
            </a:endParaRPr>
          </a:p>
          <a:p>
            <a:pPr marL="0" indent="0">
              <a:buNone/>
            </a:pPr>
            <a:r>
              <a:rPr lang="en-US" dirty="0" smtClean="0">
                <a:ea typeface="+mn-lt"/>
                <a:cs typeface="+mn-lt"/>
              </a:rPr>
              <a:t>8.2 </a:t>
            </a:r>
            <a:r>
              <a:rPr lang="en-US" dirty="0" err="1" smtClean="0">
                <a:ea typeface="+mn-lt"/>
                <a:cs typeface="+mn-lt"/>
              </a:rPr>
              <a:t>Sociale</a:t>
            </a:r>
            <a:r>
              <a:rPr lang="en-US" dirty="0">
                <a:ea typeface="+mn-lt"/>
                <a:cs typeface="+mn-lt"/>
              </a:rPr>
              <a:t> </a:t>
            </a:r>
            <a:r>
              <a:rPr lang="en-US" dirty="0" err="1">
                <a:ea typeface="+mn-lt"/>
                <a:cs typeface="+mn-lt"/>
              </a:rPr>
              <a:t>vaardigheden</a:t>
            </a:r>
            <a:r>
              <a:rPr lang="en-US" dirty="0">
                <a:ea typeface="+mn-lt"/>
                <a:cs typeface="+mn-lt"/>
              </a:rPr>
              <a:t> en </a:t>
            </a:r>
            <a:r>
              <a:rPr lang="en-US" dirty="0" err="1" smtClean="0">
                <a:ea typeface="+mn-lt"/>
                <a:cs typeface="+mn-lt"/>
              </a:rPr>
              <a:t>emoties</a:t>
            </a:r>
            <a:endParaRPr lang="en-US" dirty="0" smtClean="0">
              <a:ea typeface="+mn-lt"/>
              <a:cs typeface="+mn-lt"/>
            </a:endParaRPr>
          </a:p>
          <a:p>
            <a:pPr marL="0" indent="0">
              <a:buNone/>
            </a:pPr>
            <a:r>
              <a:rPr lang="en-US" dirty="0" smtClean="0">
                <a:ea typeface="+mn-lt"/>
                <a:cs typeface="+mn-lt"/>
              </a:rPr>
              <a:t>8.3 </a:t>
            </a:r>
            <a:r>
              <a:rPr lang="en-US" dirty="0" err="1" smtClean="0">
                <a:ea typeface="+mn-lt"/>
                <a:cs typeface="+mn-lt"/>
              </a:rPr>
              <a:t>Hemelvaartsweekend</a:t>
            </a:r>
            <a:r>
              <a:rPr lang="en-US" dirty="0" smtClean="0">
                <a:ea typeface="+mn-lt"/>
                <a:cs typeface="+mn-lt"/>
              </a:rPr>
              <a:t> (</a:t>
            </a:r>
            <a:r>
              <a:rPr lang="en-US" dirty="0" err="1" smtClean="0">
                <a:ea typeface="+mn-lt"/>
                <a:cs typeface="+mn-lt"/>
              </a:rPr>
              <a:t>vrij</a:t>
            </a:r>
            <a:r>
              <a:rPr lang="en-US" dirty="0" smtClean="0">
                <a:ea typeface="+mn-lt"/>
                <a:cs typeface="+mn-lt"/>
              </a:rPr>
              <a:t>)</a:t>
            </a:r>
          </a:p>
          <a:p>
            <a:pPr marL="0" indent="0">
              <a:buNone/>
            </a:pPr>
            <a:r>
              <a:rPr lang="en-US" dirty="0" smtClean="0">
                <a:ea typeface="+mn-lt"/>
                <a:cs typeface="+mn-lt"/>
              </a:rPr>
              <a:t>8.4 </a:t>
            </a:r>
            <a:r>
              <a:rPr lang="en-US" dirty="0" err="1" smtClean="0">
                <a:ea typeface="+mn-lt"/>
                <a:cs typeface="+mn-lt"/>
              </a:rPr>
              <a:t>Speciaal</a:t>
            </a:r>
            <a:r>
              <a:rPr lang="en-US" dirty="0" smtClean="0">
                <a:ea typeface="+mn-lt"/>
                <a:cs typeface="+mn-lt"/>
              </a:rPr>
              <a:t> (basis-)</a:t>
            </a:r>
            <a:r>
              <a:rPr lang="en-US" dirty="0" err="1" smtClean="0">
                <a:ea typeface="+mn-lt"/>
                <a:cs typeface="+mn-lt"/>
              </a:rPr>
              <a:t>onderwijs</a:t>
            </a:r>
            <a:r>
              <a:rPr lang="en-US" dirty="0" smtClean="0">
                <a:ea typeface="+mn-lt"/>
                <a:cs typeface="+mn-lt"/>
              </a:rPr>
              <a:t> (</a:t>
            </a:r>
            <a:r>
              <a:rPr lang="en-US" dirty="0" err="1" smtClean="0">
                <a:ea typeface="+mn-lt"/>
                <a:cs typeface="+mn-lt"/>
              </a:rPr>
              <a:t>sbo</a:t>
            </a:r>
            <a:r>
              <a:rPr lang="en-US" dirty="0" smtClean="0">
                <a:ea typeface="+mn-lt"/>
                <a:cs typeface="+mn-lt"/>
              </a:rPr>
              <a:t>, so, </a:t>
            </a:r>
            <a:r>
              <a:rPr lang="en-US" dirty="0" err="1" smtClean="0">
                <a:ea typeface="+mn-lt"/>
                <a:cs typeface="+mn-lt"/>
              </a:rPr>
              <a:t>vso</a:t>
            </a:r>
            <a:r>
              <a:rPr lang="en-US" dirty="0" smtClean="0">
                <a:ea typeface="+mn-lt"/>
                <a:cs typeface="+mn-lt"/>
              </a:rPr>
              <a:t>)</a:t>
            </a:r>
          </a:p>
          <a:p>
            <a:pPr marL="0" indent="0">
              <a:buNone/>
            </a:pPr>
            <a:r>
              <a:rPr lang="en-US" dirty="0" smtClean="0">
                <a:ea typeface="+mn-lt"/>
                <a:cs typeface="+mn-lt"/>
              </a:rPr>
              <a:t>8.5 </a:t>
            </a:r>
            <a:r>
              <a:rPr lang="en-US" dirty="0" err="1" smtClean="0">
                <a:ea typeface="+mn-lt"/>
                <a:cs typeface="+mn-lt"/>
              </a:rPr>
              <a:t>Thuiszitters</a:t>
            </a:r>
            <a:endParaRPr lang="en-US" dirty="0" smtClean="0">
              <a:ea typeface="+mn-lt"/>
              <a:cs typeface="+mn-lt"/>
            </a:endParaRPr>
          </a:p>
          <a:p>
            <a:pPr marL="0" indent="0">
              <a:buNone/>
            </a:pPr>
            <a:r>
              <a:rPr lang="en-US" dirty="0" smtClean="0">
                <a:ea typeface="+mn-lt"/>
                <a:cs typeface="+mn-lt"/>
              </a:rPr>
              <a:t>8.6 </a:t>
            </a:r>
            <a:r>
              <a:rPr lang="en-US" dirty="0" err="1" smtClean="0">
                <a:ea typeface="+mn-lt"/>
                <a:cs typeface="+mn-lt"/>
              </a:rPr>
              <a:t>Werken</a:t>
            </a:r>
            <a:r>
              <a:rPr lang="en-US" dirty="0" smtClean="0">
                <a:ea typeface="+mn-lt"/>
                <a:cs typeface="+mn-lt"/>
              </a:rPr>
              <a:t> </a:t>
            </a:r>
            <a:r>
              <a:rPr lang="en-US" dirty="0" err="1" smtClean="0">
                <a:ea typeface="+mn-lt"/>
                <a:cs typeface="+mn-lt"/>
              </a:rPr>
              <a:t>aan</a:t>
            </a:r>
            <a:r>
              <a:rPr lang="en-US" dirty="0" smtClean="0">
                <a:ea typeface="+mn-lt"/>
                <a:cs typeface="+mn-lt"/>
              </a:rPr>
              <a:t> workshop / </a:t>
            </a:r>
            <a:r>
              <a:rPr lang="en-US" dirty="0" err="1" smtClean="0">
                <a:ea typeface="+mn-lt"/>
                <a:cs typeface="+mn-lt"/>
              </a:rPr>
              <a:t>opdracht</a:t>
            </a:r>
            <a:r>
              <a:rPr lang="en-US" dirty="0" smtClean="0">
                <a:ea typeface="+mn-lt"/>
                <a:cs typeface="+mn-lt"/>
              </a:rPr>
              <a:t> (</a:t>
            </a:r>
            <a:r>
              <a:rPr lang="en-US" dirty="0" err="1" smtClean="0">
                <a:ea typeface="+mn-lt"/>
                <a:cs typeface="+mn-lt"/>
              </a:rPr>
              <a:t>zie</a:t>
            </a:r>
            <a:r>
              <a:rPr lang="en-US" dirty="0" smtClean="0">
                <a:ea typeface="+mn-lt"/>
                <a:cs typeface="+mn-lt"/>
              </a:rPr>
              <a:t> </a:t>
            </a:r>
            <a:r>
              <a:rPr lang="en-US" dirty="0" err="1" smtClean="0">
                <a:ea typeface="+mn-lt"/>
                <a:cs typeface="+mn-lt"/>
              </a:rPr>
              <a:t>studiehandleiding</a:t>
            </a:r>
            <a:r>
              <a:rPr lang="en-US" dirty="0" smtClean="0">
                <a:ea typeface="+mn-lt"/>
                <a:cs typeface="+mn-lt"/>
              </a:rPr>
              <a:t>)</a:t>
            </a:r>
          </a:p>
          <a:p>
            <a:pPr marL="0" indent="0">
              <a:buNone/>
            </a:pPr>
            <a:r>
              <a:rPr lang="en-US" dirty="0" smtClean="0">
                <a:ea typeface="+mn-lt"/>
                <a:cs typeface="+mn-lt"/>
              </a:rPr>
              <a:t>8.7 </a:t>
            </a:r>
            <a:r>
              <a:rPr lang="en-US" dirty="0" err="1" smtClean="0">
                <a:ea typeface="+mn-lt"/>
                <a:cs typeface="+mn-lt"/>
              </a:rPr>
              <a:t>Werken</a:t>
            </a:r>
            <a:r>
              <a:rPr lang="en-US" dirty="0" smtClean="0">
                <a:ea typeface="+mn-lt"/>
                <a:cs typeface="+mn-lt"/>
              </a:rPr>
              <a:t> </a:t>
            </a:r>
            <a:r>
              <a:rPr lang="en-US" dirty="0" err="1" smtClean="0">
                <a:ea typeface="+mn-lt"/>
                <a:cs typeface="+mn-lt"/>
              </a:rPr>
              <a:t>aan</a:t>
            </a:r>
            <a:r>
              <a:rPr lang="en-US" dirty="0" smtClean="0">
                <a:ea typeface="+mn-lt"/>
                <a:cs typeface="+mn-lt"/>
              </a:rPr>
              <a:t> workshop / </a:t>
            </a:r>
            <a:r>
              <a:rPr lang="en-US" dirty="0" err="1" smtClean="0">
                <a:ea typeface="+mn-lt"/>
                <a:cs typeface="+mn-lt"/>
              </a:rPr>
              <a:t>opdracht</a:t>
            </a:r>
            <a:r>
              <a:rPr lang="en-US" dirty="0">
                <a:ea typeface="+mn-lt"/>
                <a:cs typeface="+mn-lt"/>
              </a:rPr>
              <a:t> (</a:t>
            </a:r>
            <a:r>
              <a:rPr lang="en-US" dirty="0" err="1">
                <a:ea typeface="+mn-lt"/>
                <a:cs typeface="+mn-lt"/>
              </a:rPr>
              <a:t>zie</a:t>
            </a:r>
            <a:r>
              <a:rPr lang="en-US" dirty="0">
                <a:ea typeface="+mn-lt"/>
                <a:cs typeface="+mn-lt"/>
              </a:rPr>
              <a:t> </a:t>
            </a:r>
            <a:r>
              <a:rPr lang="en-US" dirty="0" err="1">
                <a:ea typeface="+mn-lt"/>
                <a:cs typeface="+mn-lt"/>
              </a:rPr>
              <a:t>studiehandleiding</a:t>
            </a:r>
            <a:r>
              <a:rPr lang="en-US" dirty="0">
                <a:ea typeface="+mn-lt"/>
                <a:cs typeface="+mn-lt"/>
              </a:rPr>
              <a:t>)</a:t>
            </a:r>
            <a:endParaRPr lang="en-US" dirty="0" smtClean="0">
              <a:ea typeface="+mn-lt"/>
              <a:cs typeface="+mn-lt"/>
            </a:endParaRPr>
          </a:p>
          <a:p>
            <a:pPr marL="0" indent="0">
              <a:buNone/>
            </a:pPr>
            <a:r>
              <a:rPr lang="en-US" dirty="0" smtClean="0">
                <a:ea typeface="+mn-lt"/>
                <a:cs typeface="+mn-lt"/>
              </a:rPr>
              <a:t>8.8 </a:t>
            </a:r>
            <a:r>
              <a:rPr lang="en-US" dirty="0" err="1" smtClean="0">
                <a:ea typeface="+mn-lt"/>
                <a:cs typeface="+mn-lt"/>
              </a:rPr>
              <a:t>Presentaties</a:t>
            </a:r>
            <a:r>
              <a:rPr lang="en-US" dirty="0" smtClean="0">
                <a:ea typeface="+mn-lt"/>
                <a:cs typeface="+mn-lt"/>
              </a:rPr>
              <a:t> op DVC? Of online? </a:t>
            </a:r>
          </a:p>
          <a:p>
            <a:pPr marL="0" indent="0">
              <a:buNone/>
            </a:pPr>
            <a:r>
              <a:rPr lang="en-US" dirty="0">
                <a:ea typeface="+mn-lt"/>
                <a:cs typeface="+mn-lt"/>
              </a:rPr>
              <a:t>8.9 </a:t>
            </a:r>
            <a:r>
              <a:rPr lang="en-US" dirty="0" err="1">
                <a:ea typeface="+mn-lt"/>
                <a:cs typeface="+mn-lt"/>
              </a:rPr>
              <a:t>Presentaties</a:t>
            </a:r>
            <a:r>
              <a:rPr lang="en-US" dirty="0">
                <a:ea typeface="+mn-lt"/>
                <a:cs typeface="+mn-lt"/>
              </a:rPr>
              <a:t> op DVC? Of online? </a:t>
            </a:r>
            <a:endParaRPr lang="en-US" dirty="0" smtClean="0">
              <a:ea typeface="+mn-lt"/>
              <a:cs typeface="+mn-lt"/>
            </a:endParaRPr>
          </a:p>
          <a:p>
            <a:pPr marL="0" indent="0">
              <a:buNone/>
            </a:pPr>
            <a:r>
              <a:rPr lang="en-US" dirty="0" smtClean="0">
                <a:ea typeface="+mn-lt"/>
                <a:cs typeface="+mn-lt"/>
              </a:rPr>
              <a:t>8.10 </a:t>
            </a:r>
            <a:r>
              <a:rPr lang="en-US" dirty="0" err="1" smtClean="0">
                <a:ea typeface="+mn-lt"/>
                <a:cs typeface="+mn-lt"/>
              </a:rPr>
              <a:t>Voortgangsweek</a:t>
            </a:r>
            <a:endParaRPr lang="en-US" dirty="0" smtClean="0">
              <a:ea typeface="+mn-lt"/>
              <a:cs typeface="+mn-lt"/>
            </a:endParaRPr>
          </a:p>
          <a:p>
            <a:pPr marL="0" indent="0">
              <a:buNone/>
            </a:pPr>
            <a:endParaRPr lang="en-US" dirty="0">
              <a:ea typeface="+mn-lt"/>
              <a:cs typeface="+mn-lt"/>
            </a:endParaRPr>
          </a:p>
          <a:p>
            <a:pPr marL="0" indent="0">
              <a:buNone/>
            </a:pPr>
            <a:r>
              <a:rPr lang="en-US" dirty="0" err="1" smtClean="0">
                <a:ea typeface="+mn-lt"/>
                <a:cs typeface="+mn-lt"/>
              </a:rPr>
              <a:t>Geen</a:t>
            </a:r>
            <a:r>
              <a:rPr lang="en-US" dirty="0" smtClean="0">
                <a:ea typeface="+mn-lt"/>
                <a:cs typeface="+mn-lt"/>
              </a:rPr>
              <a:t> </a:t>
            </a:r>
            <a:r>
              <a:rPr lang="en-US" dirty="0" err="1" smtClean="0">
                <a:ea typeface="+mn-lt"/>
                <a:cs typeface="+mn-lt"/>
              </a:rPr>
              <a:t>bpv-opdracht</a:t>
            </a:r>
            <a:endParaRPr lang="en-US" dirty="0" smtClean="0">
              <a:ea typeface="+mn-lt"/>
              <a:cs typeface="+mn-lt"/>
            </a:endParaRPr>
          </a:p>
          <a:p>
            <a:pPr marL="342991" indent="-342991">
              <a:buAutoNum type="arabicPeriod"/>
            </a:pPr>
            <a:endParaRPr lang="en-US" dirty="0" smtClean="0">
              <a:ea typeface="+mn-lt"/>
              <a:cs typeface="+mn-lt"/>
            </a:endParaRPr>
          </a:p>
          <a:p>
            <a:pPr marL="342991" indent="-342991">
              <a:buAutoNum type="arabicPeriod"/>
            </a:pPr>
            <a:endParaRPr lang="nl-NL" dirty="0" err="1">
              <a:ea typeface="+mn-lt"/>
              <a:cs typeface="+mn-lt"/>
            </a:endParaRPr>
          </a:p>
          <a:p>
            <a:pPr marL="342991" indent="-342991">
              <a:buAutoNum type="arabicPeriod"/>
            </a:pPr>
            <a:endParaRPr lang="nl-NL" dirty="0"/>
          </a:p>
        </p:txBody>
      </p:sp>
    </p:spTree>
    <p:extLst>
      <p:ext uri="{BB962C8B-B14F-4D97-AF65-F5344CB8AC3E}">
        <p14:creationId xmlns:p14="http://schemas.microsoft.com/office/powerpoint/2010/main" val="812901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Verder</a:t>
            </a:r>
          </a:p>
        </p:txBody>
      </p:sp>
      <p:sp>
        <p:nvSpPr>
          <p:cNvPr id="3" name="Tijdelijke aanduiding voor inhoud 2"/>
          <p:cNvSpPr>
            <a:spLocks noGrp="1"/>
          </p:cNvSpPr>
          <p:nvPr>
            <p:ph idx="1"/>
          </p:nvPr>
        </p:nvSpPr>
        <p:spPr/>
        <p:txBody>
          <a:bodyPr/>
          <a:lstStyle/>
          <a:p>
            <a:pPr>
              <a:buFontTx/>
              <a:buChar char="-"/>
            </a:pPr>
            <a:r>
              <a:rPr lang="nl-NL" dirty="0" smtClean="0"/>
              <a:t>Geen interesse tonen</a:t>
            </a:r>
          </a:p>
          <a:p>
            <a:pPr>
              <a:buFontTx/>
              <a:buChar char="-"/>
            </a:pPr>
            <a:r>
              <a:rPr lang="nl-NL" dirty="0" smtClean="0"/>
              <a:t>Klieren</a:t>
            </a:r>
          </a:p>
          <a:p>
            <a:pPr>
              <a:buFontTx/>
              <a:buChar char="-"/>
            </a:pPr>
            <a:r>
              <a:rPr lang="nl-NL" dirty="0" smtClean="0"/>
              <a:t>Niet geconcentreerd aan een taak werken</a:t>
            </a:r>
          </a:p>
          <a:p>
            <a:pPr>
              <a:buFontTx/>
              <a:buChar char="-"/>
            </a:pPr>
            <a:r>
              <a:rPr lang="nl-NL" dirty="0" smtClean="0"/>
              <a:t>Geen hulp vragen</a:t>
            </a:r>
          </a:p>
          <a:p>
            <a:pPr>
              <a:buFontTx/>
              <a:buChar char="-"/>
            </a:pPr>
            <a:endParaRPr lang="nl-NL" dirty="0"/>
          </a:p>
          <a:p>
            <a:pPr marL="0" indent="0">
              <a:buNone/>
            </a:pPr>
            <a:r>
              <a:rPr lang="nl-NL" dirty="0" smtClean="0">
                <a:sym typeface="Wingdings" panose="05000000000000000000" pitchFamily="2" charset="2"/>
              </a:rPr>
              <a:t></a:t>
            </a:r>
            <a:r>
              <a:rPr lang="nl-NL" dirty="0">
                <a:sym typeface="Wingdings" panose="05000000000000000000" pitchFamily="2" charset="2"/>
              </a:rPr>
              <a:t> </a:t>
            </a:r>
            <a:r>
              <a:rPr lang="nl-NL" dirty="0" smtClean="0">
                <a:sym typeface="Wingdings" panose="05000000000000000000" pitchFamily="2" charset="2"/>
              </a:rPr>
              <a:t>Aanwijzing voor: motivatieproblemen?</a:t>
            </a:r>
            <a:endParaRPr lang="nl-NL" dirty="0"/>
          </a:p>
        </p:txBody>
      </p:sp>
    </p:spTree>
    <p:extLst>
      <p:ext uri="{BB962C8B-B14F-4D97-AF65-F5344CB8AC3E}">
        <p14:creationId xmlns:p14="http://schemas.microsoft.com/office/powerpoint/2010/main" val="377571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dirty="0" smtClean="0"/>
              <a:t>Maar motivatieproblemen kunnen ook komen door: </a:t>
            </a:r>
          </a:p>
          <a:p>
            <a:pPr>
              <a:buFontTx/>
              <a:buChar char="-"/>
            </a:pPr>
            <a:r>
              <a:rPr lang="nl-NL" dirty="0" smtClean="0"/>
              <a:t>Te weinig uitgedaagd worden</a:t>
            </a:r>
          </a:p>
          <a:p>
            <a:pPr>
              <a:buFontTx/>
              <a:buChar char="-"/>
            </a:pPr>
            <a:r>
              <a:rPr lang="nl-NL" dirty="0" smtClean="0"/>
              <a:t>Te weinig van iemand vragen</a:t>
            </a:r>
          </a:p>
          <a:p>
            <a:pPr>
              <a:buFontTx/>
              <a:buChar char="-"/>
            </a:pPr>
            <a:r>
              <a:rPr lang="nl-NL" dirty="0" smtClean="0"/>
              <a:t>Of juist teveel vragen van iemand</a:t>
            </a:r>
          </a:p>
          <a:p>
            <a:pPr>
              <a:buFontTx/>
              <a:buChar char="-"/>
            </a:pPr>
            <a:r>
              <a:rPr lang="nl-NL" dirty="0" smtClean="0"/>
              <a:t>Iets te moeilijks moeten doen</a:t>
            </a:r>
          </a:p>
          <a:p>
            <a:pPr>
              <a:buFontTx/>
              <a:buChar char="-"/>
            </a:pPr>
            <a:endParaRPr lang="nl-NL" dirty="0"/>
          </a:p>
        </p:txBody>
      </p:sp>
      <p:pic>
        <p:nvPicPr>
          <p:cNvPr id="5122" name="Picture 2" descr="Girls Issues: Ik heb geen motivatie en discipline om te lere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4571" y="3491583"/>
            <a:ext cx="4068446" cy="2817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8107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Werkhoudingsproblemen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Een aantal kenmerken:</a:t>
            </a:r>
          </a:p>
          <a:p>
            <a:pPr marL="457200" indent="-457200">
              <a:buFont typeface="+mj-lt"/>
              <a:buAutoNum type="alphaUcPeriod"/>
            </a:pPr>
            <a:r>
              <a:rPr lang="nl-NL" dirty="0" smtClean="0"/>
              <a:t>Concentratie</a:t>
            </a:r>
          </a:p>
          <a:p>
            <a:pPr marL="457200" indent="-457200">
              <a:buFont typeface="+mj-lt"/>
              <a:buAutoNum type="alphaUcPeriod"/>
            </a:pPr>
            <a:r>
              <a:rPr lang="nl-NL" dirty="0" smtClean="0"/>
              <a:t>Aandacht</a:t>
            </a:r>
          </a:p>
          <a:p>
            <a:pPr marL="457200" indent="-457200">
              <a:buFont typeface="+mj-lt"/>
              <a:buAutoNum type="alphaUcPeriod"/>
            </a:pPr>
            <a:r>
              <a:rPr lang="nl-NL" dirty="0" smtClean="0"/>
              <a:t>Houding</a:t>
            </a:r>
          </a:p>
          <a:p>
            <a:pPr marL="0" indent="0">
              <a:buNone/>
            </a:pPr>
            <a:endParaRPr lang="nl-NL" dirty="0" smtClean="0"/>
          </a:p>
          <a:p>
            <a:pPr marL="0" indent="0">
              <a:buNone/>
            </a:pPr>
            <a:endParaRPr lang="nl-NL" dirty="0"/>
          </a:p>
        </p:txBody>
      </p:sp>
      <p:pic>
        <p:nvPicPr>
          <p:cNvPr id="11266" name="Picture 2" descr="Werkhouding: problemen en tips | Juf Lin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2501" y="3027634"/>
            <a:ext cx="4920186" cy="3281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403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 Concentratie</a:t>
            </a:r>
            <a:endParaRPr lang="nl-NL" dirty="0"/>
          </a:p>
        </p:txBody>
      </p:sp>
      <p:sp>
        <p:nvSpPr>
          <p:cNvPr id="3" name="Tijdelijke aanduiding voor inhoud 2"/>
          <p:cNvSpPr>
            <a:spLocks noGrp="1"/>
          </p:cNvSpPr>
          <p:nvPr>
            <p:ph idx="1"/>
          </p:nvPr>
        </p:nvSpPr>
        <p:spPr/>
        <p:txBody>
          <a:bodyPr/>
          <a:lstStyle/>
          <a:p>
            <a:pPr marL="0" indent="0">
              <a:buNone/>
            </a:pPr>
            <a:r>
              <a:rPr lang="nl-NL" dirty="0" smtClean="0"/>
              <a:t>Er is een verschil tussen: </a:t>
            </a:r>
          </a:p>
          <a:p>
            <a:pPr>
              <a:buFontTx/>
              <a:buChar char="-"/>
            </a:pPr>
            <a:r>
              <a:rPr lang="nl-NL" dirty="0" smtClean="0"/>
              <a:t>Concentratiemoeilijkheden</a:t>
            </a:r>
          </a:p>
          <a:p>
            <a:pPr lvl="1">
              <a:buFontTx/>
              <a:buChar char="-"/>
            </a:pPr>
            <a:r>
              <a:rPr lang="nl-NL" dirty="0" smtClean="0"/>
              <a:t>Er is iets gebeurd en je gedachten zijn er niet bij </a:t>
            </a:r>
          </a:p>
          <a:p>
            <a:pPr lvl="1">
              <a:buFontTx/>
              <a:buChar char="-"/>
            </a:pPr>
            <a:r>
              <a:rPr lang="nl-NL" dirty="0">
                <a:sym typeface="Wingdings" panose="05000000000000000000" pitchFamily="2" charset="2"/>
              </a:rPr>
              <a:t>T</a:t>
            </a:r>
            <a:r>
              <a:rPr lang="nl-NL" dirty="0" smtClean="0">
                <a:sym typeface="Wingdings" panose="05000000000000000000" pitchFamily="2" charset="2"/>
              </a:rPr>
              <a:t>ijdelijk </a:t>
            </a:r>
            <a:endParaRPr lang="nl-NL" dirty="0" smtClean="0"/>
          </a:p>
          <a:p>
            <a:pPr>
              <a:buFontTx/>
              <a:buChar char="-"/>
            </a:pPr>
            <a:r>
              <a:rPr lang="nl-NL" dirty="0" smtClean="0"/>
              <a:t>Concentratiestoornissen </a:t>
            </a:r>
          </a:p>
          <a:p>
            <a:pPr lvl="1">
              <a:buFontTx/>
              <a:buChar char="-"/>
            </a:pPr>
            <a:r>
              <a:rPr lang="nl-NL" dirty="0" smtClean="0"/>
              <a:t>Proces in de hersenen dat niet opgelost of opgelost kan worden</a:t>
            </a:r>
          </a:p>
          <a:p>
            <a:pPr lvl="1">
              <a:buFontTx/>
              <a:buChar char="-"/>
            </a:pPr>
            <a:r>
              <a:rPr lang="nl-NL" dirty="0" smtClean="0"/>
              <a:t>Aangeboren, je moet ermee leren leven</a:t>
            </a:r>
          </a:p>
          <a:p>
            <a:pPr lvl="1">
              <a:buFontTx/>
              <a:buChar char="-"/>
            </a:pPr>
            <a:r>
              <a:rPr lang="nl-NL" dirty="0" smtClean="0"/>
              <a:t>Het kan je niet aangerekend worden dat concentreren niet lukt</a:t>
            </a:r>
          </a:p>
          <a:p>
            <a:pPr lvl="1">
              <a:buFontTx/>
              <a:buChar char="-"/>
            </a:pPr>
            <a:r>
              <a:rPr lang="nl-NL" dirty="0" err="1" smtClean="0"/>
              <a:t>Adhd</a:t>
            </a:r>
            <a:r>
              <a:rPr lang="nl-NL" dirty="0" smtClean="0"/>
              <a:t>, </a:t>
            </a:r>
            <a:r>
              <a:rPr lang="nl-NL" dirty="0" err="1" smtClean="0"/>
              <a:t>add</a:t>
            </a:r>
            <a:endParaRPr lang="nl-NL" dirty="0" smtClean="0"/>
          </a:p>
          <a:p>
            <a:pPr marL="128016" lvl="1" indent="0">
              <a:buNone/>
            </a:pPr>
            <a:endParaRPr lang="nl-NL" dirty="0" smtClean="0"/>
          </a:p>
          <a:p>
            <a:pPr lvl="1">
              <a:buFontTx/>
              <a:buChar char="-"/>
            </a:pPr>
            <a:endParaRPr lang="nl-NL" dirty="0" smtClean="0"/>
          </a:p>
          <a:p>
            <a:pPr lvl="1">
              <a:buFontTx/>
              <a:buChar char="-"/>
            </a:pPr>
            <a:endParaRPr lang="nl-NL" dirty="0" smtClean="0"/>
          </a:p>
          <a:p>
            <a:pPr lvl="1">
              <a:buFontTx/>
              <a:buChar char="-"/>
            </a:pPr>
            <a:endParaRPr lang="nl-NL" dirty="0"/>
          </a:p>
        </p:txBody>
      </p:sp>
    </p:spTree>
    <p:extLst>
      <p:ext uri="{BB962C8B-B14F-4D97-AF65-F5344CB8AC3E}">
        <p14:creationId xmlns:p14="http://schemas.microsoft.com/office/powerpoint/2010/main" val="10664472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 Aandacht</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Er zijn verschillende vormen van ergens je aandacht bij kunnen houden: </a:t>
            </a:r>
          </a:p>
          <a:p>
            <a:pPr fontAlgn="base"/>
            <a:r>
              <a:rPr lang="nl-NL" b="1" dirty="0" smtClean="0"/>
              <a:t>Gerichte </a:t>
            </a:r>
            <a:r>
              <a:rPr lang="nl-NL" b="1" dirty="0"/>
              <a:t>aandacht</a:t>
            </a:r>
            <a:r>
              <a:rPr lang="nl-NL" dirty="0"/>
              <a:t>: Het kind wordt dan niet afgeleid door dingen die buiten hem om gebeuren, maar kan zijn aandacht bij de opdracht houden.</a:t>
            </a:r>
          </a:p>
          <a:p>
            <a:pPr fontAlgn="base"/>
            <a:r>
              <a:rPr lang="nl-NL" b="1" dirty="0"/>
              <a:t>Volgehouden aandacht</a:t>
            </a:r>
            <a:r>
              <a:rPr lang="nl-NL" dirty="0"/>
              <a:t>: Als het kind zijn aandacht voor langere tijd bij de opdracht kan houden.</a:t>
            </a:r>
          </a:p>
          <a:p>
            <a:pPr fontAlgn="base"/>
            <a:r>
              <a:rPr lang="nl-NL" b="1" dirty="0"/>
              <a:t>Verdeelde aandacht</a:t>
            </a:r>
            <a:r>
              <a:rPr lang="nl-NL" dirty="0"/>
              <a:t>: Het kind kan zijn aandacht verdelen over verschillende aspecten van de opdracht. Dat is belangrijk om een ingewikkelder vraagstuk op te kunnen lossen</a:t>
            </a:r>
            <a:r>
              <a:rPr lang="nl-NL" dirty="0" smtClean="0"/>
              <a:t>.</a:t>
            </a:r>
          </a:p>
          <a:p>
            <a:pPr fontAlgn="base"/>
            <a:endParaRPr lang="nl-NL" dirty="0"/>
          </a:p>
          <a:p>
            <a:pPr marL="0" indent="0" fontAlgn="base">
              <a:buNone/>
            </a:pPr>
            <a:r>
              <a:rPr lang="nl-NL" dirty="0" smtClean="0"/>
              <a:t>Hoeveel aandacht je ergens aan kunt geven maakt welke werkhouding je kunt laten zien. </a:t>
            </a:r>
            <a:endParaRPr lang="nl-NL" dirty="0"/>
          </a:p>
          <a:p>
            <a:pPr marL="0" indent="0">
              <a:buNone/>
            </a:pPr>
            <a:endParaRPr lang="nl-NL" dirty="0"/>
          </a:p>
        </p:txBody>
      </p:sp>
    </p:spTree>
    <p:extLst>
      <p:ext uri="{BB962C8B-B14F-4D97-AF65-F5344CB8AC3E}">
        <p14:creationId xmlns:p14="http://schemas.microsoft.com/office/powerpoint/2010/main" val="1344128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 houding</a:t>
            </a:r>
            <a:endParaRPr lang="nl-NL" dirty="0"/>
          </a:p>
        </p:txBody>
      </p:sp>
      <p:sp>
        <p:nvSpPr>
          <p:cNvPr id="3" name="Tijdelijke aanduiding voor inhoud 2"/>
          <p:cNvSpPr>
            <a:spLocks noGrp="1"/>
          </p:cNvSpPr>
          <p:nvPr>
            <p:ph idx="1"/>
          </p:nvPr>
        </p:nvSpPr>
        <p:spPr/>
        <p:txBody>
          <a:bodyPr/>
          <a:lstStyle/>
          <a:p>
            <a:pPr>
              <a:buFontTx/>
              <a:buChar char="-"/>
            </a:pPr>
            <a:r>
              <a:rPr lang="nl-NL" dirty="0" smtClean="0"/>
              <a:t>Starten zonder de opdracht te lezen</a:t>
            </a:r>
          </a:p>
          <a:p>
            <a:pPr>
              <a:buFontTx/>
              <a:buChar char="-"/>
            </a:pPr>
            <a:r>
              <a:rPr lang="nl-NL" dirty="0" smtClean="0"/>
              <a:t>Reageren op de kleine, in het oog springende, details</a:t>
            </a:r>
          </a:p>
          <a:p>
            <a:pPr>
              <a:buFontTx/>
              <a:buChar char="-"/>
            </a:pPr>
            <a:r>
              <a:rPr lang="nl-NL" dirty="0" smtClean="0"/>
              <a:t>Gokken</a:t>
            </a:r>
          </a:p>
          <a:p>
            <a:pPr>
              <a:buFontTx/>
              <a:buChar char="-"/>
            </a:pPr>
            <a:r>
              <a:rPr lang="nl-NL" dirty="0" smtClean="0"/>
              <a:t>Geen systeem in je werk</a:t>
            </a:r>
          </a:p>
          <a:p>
            <a:pPr>
              <a:buFontTx/>
              <a:buChar char="-"/>
            </a:pPr>
            <a:r>
              <a:rPr lang="nl-NL" dirty="0" smtClean="0"/>
              <a:t>Geen overzicht</a:t>
            </a:r>
          </a:p>
          <a:p>
            <a:pPr marL="0" indent="0">
              <a:buNone/>
            </a:pPr>
            <a:endParaRPr lang="nl-NL" dirty="0"/>
          </a:p>
          <a:p>
            <a:pPr marL="0" indent="0">
              <a:buNone/>
            </a:pPr>
            <a:r>
              <a:rPr lang="nl-NL" dirty="0" smtClean="0">
                <a:sym typeface="Wingdings" panose="05000000000000000000" pitchFamily="2" charset="2"/>
              </a:rPr>
              <a:t> Zo weet je uiteindelijk niet wat je hebt gedaan</a:t>
            </a:r>
            <a:endParaRPr lang="nl-NL" dirty="0"/>
          </a:p>
        </p:txBody>
      </p:sp>
    </p:spTree>
    <p:extLst>
      <p:ext uri="{BB962C8B-B14F-4D97-AF65-F5344CB8AC3E}">
        <p14:creationId xmlns:p14="http://schemas.microsoft.com/office/powerpoint/2010/main" val="37332323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dirty="0" smtClean="0"/>
              <a:t>Een hoop theorie…</a:t>
            </a:r>
          </a:p>
          <a:p>
            <a:pPr marL="0" indent="0">
              <a:buNone/>
            </a:pPr>
            <a:r>
              <a:rPr lang="nl-NL" dirty="0" smtClean="0"/>
              <a:t>Zonder officiële oorzaak…</a:t>
            </a:r>
          </a:p>
          <a:p>
            <a:pPr marL="0" indent="0">
              <a:buNone/>
            </a:pPr>
            <a:r>
              <a:rPr lang="nl-NL" dirty="0" smtClean="0"/>
              <a:t>Die is er ook niet altijd… </a:t>
            </a:r>
          </a:p>
          <a:p>
            <a:pPr marL="0" indent="0">
              <a:buNone/>
            </a:pPr>
            <a:endParaRPr lang="nl-NL" dirty="0"/>
          </a:p>
        </p:txBody>
      </p:sp>
    </p:spTree>
    <p:extLst>
      <p:ext uri="{BB962C8B-B14F-4D97-AF65-F5344CB8AC3E}">
        <p14:creationId xmlns:p14="http://schemas.microsoft.com/office/powerpoint/2010/main" val="41701763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Oorzaken</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smtClean="0"/>
              <a:t>Soms zijn er geen oorzaken of problemen te ontdekken voor de gedrags- en werkhoudingsproblemen. Maar soms ook wel… dan kun je denken aan: </a:t>
            </a:r>
          </a:p>
          <a:p>
            <a:pPr>
              <a:buFontTx/>
              <a:buChar char="-"/>
            </a:pPr>
            <a:endParaRPr lang="nl-NL" dirty="0"/>
          </a:p>
          <a:p>
            <a:pPr>
              <a:buFontTx/>
              <a:buChar char="-"/>
            </a:pPr>
            <a:r>
              <a:rPr lang="nl-NL" dirty="0" err="1" smtClean="0"/>
              <a:t>Aandachtsstoornissen</a:t>
            </a:r>
            <a:r>
              <a:rPr lang="nl-NL" dirty="0" smtClean="0"/>
              <a:t>: ADD, ADHD</a:t>
            </a:r>
          </a:p>
          <a:p>
            <a:pPr>
              <a:buFontTx/>
              <a:buChar char="-"/>
            </a:pPr>
            <a:r>
              <a:rPr lang="nl-NL" dirty="0" smtClean="0"/>
              <a:t>Meer- of </a:t>
            </a:r>
            <a:r>
              <a:rPr lang="nl-NL" dirty="0" err="1" smtClean="0"/>
              <a:t>hogerbegaafde</a:t>
            </a:r>
            <a:r>
              <a:rPr lang="nl-NL" dirty="0" smtClean="0"/>
              <a:t> leerlingen</a:t>
            </a:r>
          </a:p>
          <a:p>
            <a:pPr>
              <a:buFontTx/>
              <a:buChar char="-"/>
            </a:pPr>
            <a:r>
              <a:rPr lang="nl-NL" dirty="0" smtClean="0"/>
              <a:t>Achterstand taalontwikkeling </a:t>
            </a:r>
          </a:p>
          <a:p>
            <a:pPr>
              <a:buFontTx/>
              <a:buChar char="-"/>
            </a:pPr>
            <a:r>
              <a:rPr lang="nl-NL" dirty="0" smtClean="0"/>
              <a:t>Motoriek </a:t>
            </a:r>
          </a:p>
          <a:p>
            <a:pPr>
              <a:buFontTx/>
              <a:buChar char="-"/>
            </a:pPr>
            <a:r>
              <a:rPr lang="nl-NL" dirty="0" smtClean="0"/>
              <a:t>Voldoende </a:t>
            </a:r>
            <a:r>
              <a:rPr lang="nl-NL" dirty="0"/>
              <a:t>ruimtelijk </a:t>
            </a:r>
            <a:r>
              <a:rPr lang="nl-NL" dirty="0" smtClean="0"/>
              <a:t>inzicht</a:t>
            </a:r>
          </a:p>
          <a:p>
            <a:pPr>
              <a:buFontTx/>
              <a:buChar char="-"/>
            </a:pPr>
            <a:r>
              <a:rPr lang="nl-NL" dirty="0" smtClean="0"/>
              <a:t>Auditief </a:t>
            </a:r>
            <a:r>
              <a:rPr lang="nl-NL" dirty="0"/>
              <a:t>en visueel </a:t>
            </a:r>
            <a:r>
              <a:rPr lang="nl-NL" dirty="0" smtClean="0"/>
              <a:t>geheugen</a:t>
            </a:r>
          </a:p>
          <a:p>
            <a:pPr>
              <a:buFontTx/>
              <a:buChar char="-"/>
            </a:pPr>
            <a:r>
              <a:rPr lang="nl-NL" dirty="0" smtClean="0"/>
              <a:t>Geen stimulans vanuit huis</a:t>
            </a:r>
          </a:p>
          <a:p>
            <a:pPr>
              <a:buFontTx/>
              <a:buChar char="-"/>
            </a:pPr>
            <a:r>
              <a:rPr lang="nl-NL" dirty="0" smtClean="0"/>
              <a:t>De klas leidt af (ruimte, lokaal, leerlingen…)</a:t>
            </a:r>
          </a:p>
          <a:p>
            <a:pPr>
              <a:buFontTx/>
              <a:buChar char="-"/>
            </a:pPr>
            <a:endParaRPr lang="nl-NL" dirty="0"/>
          </a:p>
        </p:txBody>
      </p:sp>
    </p:spTree>
    <p:extLst>
      <p:ext uri="{BB962C8B-B14F-4D97-AF65-F5344CB8AC3E}">
        <p14:creationId xmlns:p14="http://schemas.microsoft.com/office/powerpoint/2010/main" val="27724670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kun je wel doen? </a:t>
            </a:r>
            <a:endParaRPr lang="nl-NL" dirty="0"/>
          </a:p>
        </p:txBody>
      </p:sp>
      <p:sp>
        <p:nvSpPr>
          <p:cNvPr id="3" name="Tijdelijke aanduiding voor inhoud 2"/>
          <p:cNvSpPr>
            <a:spLocks noGrp="1"/>
          </p:cNvSpPr>
          <p:nvPr>
            <p:ph idx="1"/>
          </p:nvPr>
        </p:nvSpPr>
        <p:spPr/>
        <p:txBody>
          <a:bodyPr/>
          <a:lstStyle/>
          <a:p>
            <a:pPr marL="0" indent="0">
              <a:buNone/>
            </a:pPr>
            <a:r>
              <a:rPr lang="nl-NL" dirty="0" smtClean="0"/>
              <a:t>Het is belangrijk om te focussen op dat wat je wel kunt doen om leerlingen gemotiveerd aan het werk te laten gaan. </a:t>
            </a:r>
          </a:p>
          <a:p>
            <a:pPr marL="0" indent="0">
              <a:buNone/>
            </a:pPr>
            <a:r>
              <a:rPr lang="nl-NL" dirty="0" smtClean="0"/>
              <a:t>Hoe kun jij de ontwikkeling van de kinderen het beste stimuleren? Dat is tenslotte dat waar je het voor doet…</a:t>
            </a:r>
          </a:p>
          <a:p>
            <a:pPr marL="0" indent="0">
              <a:buNone/>
            </a:pPr>
            <a:r>
              <a:rPr lang="nl-NL" dirty="0" smtClean="0"/>
              <a:t>Of er nu wel of niet een officiële oorzaak is voor motivatie of werkhoudingsproblemen. Je moet er toch mee aan de slag in de klas. </a:t>
            </a:r>
            <a:endParaRPr lang="nl-NL" dirty="0"/>
          </a:p>
        </p:txBody>
      </p:sp>
    </p:spTree>
    <p:extLst>
      <p:ext uri="{BB962C8B-B14F-4D97-AF65-F5344CB8AC3E}">
        <p14:creationId xmlns:p14="http://schemas.microsoft.com/office/powerpoint/2010/main" val="4641466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voor begeleiding bij problemen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Een aantal dingen zijn, als onderwijsassistent, handig om te weten/doen als je te maken krijgt met gedrags- en werkhoudingsproblemen: </a:t>
            </a:r>
          </a:p>
          <a:p>
            <a:pPr>
              <a:buFontTx/>
              <a:buChar char="-"/>
            </a:pPr>
            <a:r>
              <a:rPr lang="nl-NL" dirty="0" smtClean="0"/>
              <a:t>Laat je nooit leiden door je eigen emotie</a:t>
            </a:r>
          </a:p>
          <a:p>
            <a:pPr>
              <a:buFontTx/>
              <a:buChar char="-"/>
            </a:pPr>
            <a:r>
              <a:rPr lang="nl-NL" dirty="0" smtClean="0"/>
              <a:t>Geef ruimte voor gevoelens van het kind, maar geef ook grenzen aan</a:t>
            </a:r>
          </a:p>
          <a:p>
            <a:pPr>
              <a:buFontTx/>
              <a:buChar char="-"/>
            </a:pPr>
            <a:r>
              <a:rPr lang="nl-NL" dirty="0" smtClean="0"/>
              <a:t>Probeer gedrag niet als persoonlijke aanval te zien</a:t>
            </a:r>
          </a:p>
          <a:p>
            <a:pPr>
              <a:buFontTx/>
              <a:buChar char="-"/>
            </a:pPr>
            <a:r>
              <a:rPr lang="nl-NL" dirty="0" smtClean="0"/>
              <a:t>Evalueer regelmatig je eigen gedrag</a:t>
            </a:r>
          </a:p>
          <a:p>
            <a:pPr>
              <a:buFontTx/>
              <a:buChar char="-"/>
            </a:pPr>
            <a:r>
              <a:rPr lang="nl-NL" dirty="0" smtClean="0"/>
              <a:t>Weet je je geen raad? Overleg met anderen! </a:t>
            </a:r>
            <a:endParaRPr lang="nl-NL" dirty="0"/>
          </a:p>
        </p:txBody>
      </p:sp>
    </p:spTree>
    <p:extLst>
      <p:ext uri="{BB962C8B-B14F-4D97-AF65-F5344CB8AC3E}">
        <p14:creationId xmlns:p14="http://schemas.microsoft.com/office/powerpoint/2010/main" val="59666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Vorige keer 7.8 leerproblemen</a:t>
            </a:r>
            <a:endParaRPr lang="nl-NL" dirty="0"/>
          </a:p>
        </p:txBody>
      </p:sp>
      <p:sp>
        <p:nvSpPr>
          <p:cNvPr id="3" name="Tijdelijke aanduiding voor inhoud 2"/>
          <p:cNvSpPr>
            <a:spLocks noGrp="1"/>
          </p:cNvSpPr>
          <p:nvPr>
            <p:ph idx="1"/>
          </p:nvPr>
        </p:nvSpPr>
        <p:spPr/>
        <p:txBody>
          <a:bodyPr>
            <a:normAutofit fontScale="70000" lnSpcReduction="20000"/>
          </a:bodyPr>
          <a:lstStyle/>
          <a:p>
            <a:pPr>
              <a:buFont typeface="Wingdings" panose="05000000000000000000" pitchFamily="2" charset="2"/>
              <a:buChar char="q"/>
            </a:pPr>
            <a:r>
              <a:rPr lang="nl-NL" dirty="0"/>
              <a:t>Ontwikkelingsachterstand</a:t>
            </a:r>
          </a:p>
          <a:p>
            <a:pPr>
              <a:buFont typeface="Wingdings" panose="05000000000000000000" pitchFamily="2" charset="2"/>
              <a:buChar char="q"/>
            </a:pPr>
            <a:r>
              <a:rPr lang="nl-NL" dirty="0"/>
              <a:t>Ontwikkelingsstoornis: Leerstoornis</a:t>
            </a:r>
          </a:p>
          <a:p>
            <a:pPr>
              <a:buFont typeface="Wingdings" panose="05000000000000000000" pitchFamily="2" charset="2"/>
              <a:buChar char="q"/>
            </a:pPr>
            <a:r>
              <a:rPr lang="nl-NL" dirty="0" smtClean="0"/>
              <a:t>Leerprobleem</a:t>
            </a:r>
            <a:endParaRPr lang="nl-NL" dirty="0"/>
          </a:p>
          <a:p>
            <a:pPr marL="0" indent="0">
              <a:buNone/>
            </a:pPr>
            <a:r>
              <a:rPr lang="nl-NL" dirty="0"/>
              <a:t>Aan het einde van de les weet je het verschil tussen ontwikkelingsachterstanden, ontwikkelingsstoornissen en leerproblemen… </a:t>
            </a:r>
            <a:endParaRPr lang="nl-NL" dirty="0" smtClean="0"/>
          </a:p>
          <a:p>
            <a:pPr marL="0" indent="0">
              <a:buNone/>
            </a:pPr>
            <a:endParaRPr lang="nl-NL" dirty="0"/>
          </a:p>
          <a:p>
            <a:r>
              <a:rPr lang="nl-NL" dirty="0" smtClean="0"/>
              <a:t>Lezen: </a:t>
            </a:r>
          </a:p>
          <a:p>
            <a:r>
              <a:rPr lang="nl-NL" dirty="0" smtClean="0"/>
              <a:t>Boek</a:t>
            </a:r>
            <a:r>
              <a:rPr lang="nl-NL" dirty="0"/>
              <a:t>: Activiteiten bij leren H2 Zorgleerlingen</a:t>
            </a:r>
          </a:p>
          <a:p>
            <a:r>
              <a:rPr lang="nl-NL" dirty="0"/>
              <a:t>2.2 Passend onderwijsaanbod</a:t>
            </a:r>
          </a:p>
          <a:p>
            <a:endParaRPr lang="nl-NL" dirty="0"/>
          </a:p>
          <a:p>
            <a:r>
              <a:rPr lang="nl-NL" dirty="0"/>
              <a:t>Boek: Ontwikkeling en activiteiten H16+H17</a:t>
            </a:r>
          </a:p>
          <a:p>
            <a:r>
              <a:rPr lang="nl-NL" dirty="0"/>
              <a:t>16.3 Problemen in de ontwikkeling</a:t>
            </a:r>
          </a:p>
          <a:p>
            <a:r>
              <a:rPr lang="nl-NL" dirty="0"/>
              <a:t>17.3 Leerstoornissen</a:t>
            </a:r>
          </a:p>
          <a:p>
            <a:pPr marL="0" indent="0">
              <a:buNone/>
            </a:pPr>
            <a:endParaRPr lang="nl-NL" dirty="0"/>
          </a:p>
          <a:p>
            <a:endParaRPr lang="nl-NL" dirty="0"/>
          </a:p>
        </p:txBody>
      </p:sp>
    </p:spTree>
    <p:extLst>
      <p:ext uri="{BB962C8B-B14F-4D97-AF65-F5344CB8AC3E}">
        <p14:creationId xmlns:p14="http://schemas.microsoft.com/office/powerpoint/2010/main" val="25801495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Maar ook: </a:t>
            </a:r>
            <a:endParaRPr lang="nl-NL" dirty="0"/>
          </a:p>
        </p:txBody>
      </p:sp>
      <p:sp>
        <p:nvSpPr>
          <p:cNvPr id="3" name="Tijdelijke aanduiding voor inhoud 2"/>
          <p:cNvSpPr>
            <a:spLocks noGrp="1"/>
          </p:cNvSpPr>
          <p:nvPr>
            <p:ph idx="1"/>
          </p:nvPr>
        </p:nvSpPr>
        <p:spPr/>
        <p:txBody>
          <a:bodyPr/>
          <a:lstStyle/>
          <a:p>
            <a:pPr>
              <a:buFontTx/>
              <a:buChar char="-"/>
            </a:pPr>
            <a:r>
              <a:rPr lang="nl-NL" dirty="0" smtClean="0"/>
              <a:t>Zorg voor structuur (dat houdt het overzichtelijk)</a:t>
            </a:r>
          </a:p>
          <a:p>
            <a:pPr>
              <a:buFontTx/>
              <a:buChar char="-"/>
            </a:pPr>
            <a:r>
              <a:rPr lang="nl-NL" dirty="0" smtClean="0"/>
              <a:t>Heb geduld</a:t>
            </a:r>
          </a:p>
          <a:p>
            <a:pPr>
              <a:buFontTx/>
              <a:buChar char="-"/>
            </a:pPr>
            <a:r>
              <a:rPr lang="nl-NL" dirty="0" smtClean="0"/>
              <a:t>Verbaliseren (verwoorden)</a:t>
            </a:r>
          </a:p>
          <a:p>
            <a:pPr>
              <a:buFontTx/>
              <a:buChar char="-"/>
            </a:pPr>
            <a:r>
              <a:rPr lang="nl-NL" dirty="0" smtClean="0"/>
              <a:t>Visualiseren (plaatje ervan maken)</a:t>
            </a:r>
          </a:p>
          <a:p>
            <a:pPr>
              <a:buFontTx/>
              <a:buChar char="-"/>
            </a:pPr>
            <a:r>
              <a:rPr lang="nl-NL" dirty="0" smtClean="0"/>
              <a:t>Voordoen nadoen</a:t>
            </a:r>
          </a:p>
          <a:p>
            <a:pPr>
              <a:buFontTx/>
              <a:buChar char="-"/>
            </a:pPr>
            <a:endParaRPr lang="nl-NL" dirty="0" smtClean="0"/>
          </a:p>
          <a:p>
            <a:pPr>
              <a:buFontTx/>
              <a:buChar char="-"/>
            </a:pPr>
            <a:endParaRPr lang="nl-NL" dirty="0" smtClean="0"/>
          </a:p>
          <a:p>
            <a:pPr>
              <a:buFontTx/>
              <a:buChar char="-"/>
            </a:pPr>
            <a:endParaRPr lang="nl-NL" dirty="0"/>
          </a:p>
        </p:txBody>
      </p:sp>
    </p:spTree>
    <p:extLst>
      <p:ext uri="{BB962C8B-B14F-4D97-AF65-F5344CB8AC3E}">
        <p14:creationId xmlns:p14="http://schemas.microsoft.com/office/powerpoint/2010/main" val="22722851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Beertjesmethode (</a:t>
            </a:r>
            <a:r>
              <a:rPr lang="nl-NL" dirty="0" err="1" smtClean="0"/>
              <a:t>Meichenbaum</a:t>
            </a:r>
            <a:r>
              <a:rPr lang="nl-NL" dirty="0" smtClean="0"/>
              <a:t>)</a:t>
            </a:r>
            <a:endParaRPr lang="nl-NL" dirty="0"/>
          </a:p>
        </p:txBody>
      </p:sp>
      <p:sp>
        <p:nvSpPr>
          <p:cNvPr id="3" name="Tijdelijke aanduiding voor inhoud 2"/>
          <p:cNvSpPr>
            <a:spLocks noGrp="1"/>
          </p:cNvSpPr>
          <p:nvPr>
            <p:ph idx="1"/>
          </p:nvPr>
        </p:nvSpPr>
        <p:spPr/>
        <p:txBody>
          <a:bodyPr/>
          <a:lstStyle/>
          <a:p>
            <a:pPr marL="0" indent="0">
              <a:buNone/>
            </a:pPr>
            <a:r>
              <a:rPr lang="nl-NL" dirty="0" smtClean="0"/>
              <a:t>In het onderwijs wordt door kinderen met werkhoudingsproblemen veel gewerkt met de beertjesmethode van </a:t>
            </a:r>
            <a:r>
              <a:rPr lang="nl-NL" dirty="0" err="1" smtClean="0"/>
              <a:t>Meichenbaum</a:t>
            </a:r>
            <a:r>
              <a:rPr lang="nl-NL" dirty="0" smtClean="0"/>
              <a:t>, om te kunnen komen tot zelfstandig werken:</a:t>
            </a:r>
          </a:p>
          <a:p>
            <a:pPr marL="0" indent="0">
              <a:buNone/>
            </a:pPr>
            <a:endParaRPr lang="nl-NL" dirty="0"/>
          </a:p>
          <a:p>
            <a:pPr marL="0" indent="0">
              <a:buNone/>
            </a:pPr>
            <a:r>
              <a:rPr lang="nl-NL" dirty="0" smtClean="0"/>
              <a:t>Als je ernaar zoekt op internet </a:t>
            </a:r>
            <a:r>
              <a:rPr lang="nl-NL" dirty="0" err="1" smtClean="0"/>
              <a:t>zul</a:t>
            </a:r>
            <a:r>
              <a:rPr lang="nl-NL" dirty="0" smtClean="0"/>
              <a:t> je zien</a:t>
            </a:r>
          </a:p>
          <a:p>
            <a:pPr marL="0" indent="0">
              <a:buNone/>
            </a:pPr>
            <a:r>
              <a:rPr lang="nl-NL" dirty="0"/>
              <a:t>d</a:t>
            </a:r>
            <a:r>
              <a:rPr lang="nl-NL" dirty="0" smtClean="0"/>
              <a:t>at er ook hippere versies van gemaakt zijn </a:t>
            </a:r>
            <a:r>
              <a:rPr lang="nl-NL" dirty="0" smtClean="0">
                <a:sym typeface="Wingdings" panose="05000000000000000000" pitchFamily="2" charset="2"/>
              </a:rPr>
              <a:t> </a:t>
            </a:r>
            <a:endParaRPr lang="nl-NL" dirty="0" smtClean="0"/>
          </a:p>
          <a:p>
            <a:pPr marL="0" indent="0">
              <a:buNone/>
            </a:pPr>
            <a:r>
              <a:rPr lang="nl-NL" dirty="0" smtClean="0"/>
              <a:t> </a:t>
            </a:r>
          </a:p>
          <a:p>
            <a:pPr marL="0" indent="0">
              <a:buNone/>
            </a:pPr>
            <a:endParaRPr lang="nl-NL" dirty="0"/>
          </a:p>
          <a:p>
            <a:pPr marL="0" indent="0">
              <a:buNone/>
            </a:pPr>
            <a:endParaRPr lang="nl-NL" dirty="0"/>
          </a:p>
        </p:txBody>
      </p:sp>
      <p:pic>
        <p:nvPicPr>
          <p:cNvPr id="4098" name="Picture 2" descr="Beertjes van Meichenbaum « Petersnijders.inf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6341" y="3394482"/>
            <a:ext cx="4346756" cy="3151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7246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 nu? </a:t>
            </a:r>
            <a:endParaRPr lang="nl-NL" dirty="0"/>
          </a:p>
        </p:txBody>
      </p:sp>
      <p:sp>
        <p:nvSpPr>
          <p:cNvPr id="3" name="Tijdelijke aanduiding voor tekst 2"/>
          <p:cNvSpPr>
            <a:spLocks noGrp="1"/>
          </p:cNvSpPr>
          <p:nvPr>
            <p:ph type="body" idx="1"/>
          </p:nvPr>
        </p:nvSpPr>
        <p:spPr/>
        <p:txBody>
          <a:bodyPr/>
          <a:lstStyle/>
          <a:p>
            <a:r>
              <a:rPr lang="nl-NL" dirty="0" smtClean="0"/>
              <a:t>Lees</a:t>
            </a:r>
            <a:endParaRPr lang="nl-NL" dirty="0"/>
          </a:p>
        </p:txBody>
      </p:sp>
      <p:sp>
        <p:nvSpPr>
          <p:cNvPr id="4" name="Tijdelijke aanduiding voor inhoud 3"/>
          <p:cNvSpPr>
            <a:spLocks noGrp="1"/>
          </p:cNvSpPr>
          <p:nvPr>
            <p:ph sz="half" idx="2"/>
          </p:nvPr>
        </p:nvSpPr>
        <p:spPr/>
        <p:txBody>
          <a:bodyPr>
            <a:normAutofit fontScale="70000" lnSpcReduction="20000"/>
          </a:bodyPr>
          <a:lstStyle/>
          <a:p>
            <a:pPr marL="0" indent="0">
              <a:buNone/>
            </a:pPr>
            <a:r>
              <a:rPr lang="nl-NL" b="1" dirty="0"/>
              <a:t>Boek: Ontwikkeling en activiteiten PW </a:t>
            </a:r>
          </a:p>
          <a:p>
            <a:r>
              <a:rPr lang="nl-NL" dirty="0"/>
              <a:t>H15.3.2 </a:t>
            </a:r>
            <a:r>
              <a:rPr lang="nl-NL" dirty="0" err="1"/>
              <a:t>Leerbevorderende</a:t>
            </a:r>
            <a:r>
              <a:rPr lang="nl-NL" dirty="0"/>
              <a:t> activiteiten</a:t>
            </a:r>
          </a:p>
          <a:p>
            <a:r>
              <a:rPr lang="nl-NL" dirty="0"/>
              <a:t>H19.8 en 19.9 Specifieke aandachtspunten </a:t>
            </a:r>
          </a:p>
          <a:p>
            <a:pPr marL="0" indent="0">
              <a:buNone/>
            </a:pPr>
            <a:r>
              <a:rPr lang="nl-NL" b="1" dirty="0" smtClean="0"/>
              <a:t>Boek</a:t>
            </a:r>
            <a:r>
              <a:rPr lang="nl-NL" b="1" dirty="0"/>
              <a:t>: Onderwijsassistent School en didactiek PW</a:t>
            </a:r>
          </a:p>
          <a:p>
            <a:r>
              <a:rPr lang="nl-NL" dirty="0"/>
              <a:t>H2.2.5 Stimuleren van de </a:t>
            </a:r>
            <a:r>
              <a:rPr lang="nl-NL" dirty="0" smtClean="0"/>
              <a:t>ontwikkeling</a:t>
            </a:r>
            <a:endParaRPr lang="nl-NL" dirty="0"/>
          </a:p>
          <a:p>
            <a:endParaRPr lang="nl-NL" dirty="0" smtClean="0"/>
          </a:p>
          <a:p>
            <a:r>
              <a:rPr lang="nl-NL" dirty="0" smtClean="0"/>
              <a:t>Je kunt ook nog kijken op (mag, moet niet): </a:t>
            </a:r>
            <a:r>
              <a:rPr lang="nl-NL" dirty="0">
                <a:hlinkClick r:id="rId2"/>
              </a:rPr>
              <a:t>https://gedragsproblemen-kinderen.info/werkhoudingsproblemen/</a:t>
            </a:r>
            <a:endParaRPr lang="nl-NL" dirty="0"/>
          </a:p>
          <a:p>
            <a:r>
              <a:rPr lang="nl-NL" dirty="0">
                <a:hlinkClick r:id="rId3"/>
              </a:rPr>
              <a:t>https://www.leraar24.nl/49967/hoe-kun-je-leerlingen-intrinsiek-motiveren/</a:t>
            </a:r>
            <a:r>
              <a:rPr lang="nl-NL" dirty="0"/>
              <a:t> (6.20 min filmpje + website met uitleg)</a:t>
            </a:r>
          </a:p>
          <a:p>
            <a:endParaRPr lang="nl-NL" dirty="0" smtClean="0"/>
          </a:p>
          <a:p>
            <a:endParaRPr lang="nl-NL" dirty="0"/>
          </a:p>
          <a:p>
            <a:endParaRPr lang="nl-NL" dirty="0"/>
          </a:p>
        </p:txBody>
      </p:sp>
      <p:sp>
        <p:nvSpPr>
          <p:cNvPr id="5" name="Tijdelijke aanduiding voor tekst 4"/>
          <p:cNvSpPr>
            <a:spLocks noGrp="1"/>
          </p:cNvSpPr>
          <p:nvPr>
            <p:ph type="body" sz="quarter" idx="3"/>
          </p:nvPr>
        </p:nvSpPr>
        <p:spPr/>
        <p:txBody>
          <a:bodyPr/>
          <a:lstStyle/>
          <a:p>
            <a:r>
              <a:rPr lang="nl-NL" dirty="0" smtClean="0"/>
              <a:t>Maak</a:t>
            </a:r>
            <a:endParaRPr lang="nl-NL" dirty="0"/>
          </a:p>
        </p:txBody>
      </p:sp>
      <p:sp>
        <p:nvSpPr>
          <p:cNvPr id="6" name="Tijdelijke aanduiding voor inhoud 5"/>
          <p:cNvSpPr>
            <a:spLocks noGrp="1"/>
          </p:cNvSpPr>
          <p:nvPr>
            <p:ph sz="quarter" idx="4"/>
          </p:nvPr>
        </p:nvSpPr>
        <p:spPr>
          <a:xfrm>
            <a:off x="5990888" y="2891246"/>
            <a:ext cx="4754880" cy="3418114"/>
          </a:xfrm>
        </p:spPr>
        <p:txBody>
          <a:bodyPr>
            <a:normAutofit fontScale="92500" lnSpcReduction="10000"/>
          </a:bodyPr>
          <a:lstStyle/>
          <a:p>
            <a:r>
              <a:rPr lang="nl-NL" dirty="0" smtClean="0"/>
              <a:t>10 vragen via het volgende formulier: </a:t>
            </a:r>
            <a:endParaRPr lang="nl-NL" dirty="0">
              <a:hlinkClick r:id="rId4"/>
            </a:endParaRPr>
          </a:p>
          <a:p>
            <a:r>
              <a:rPr lang="nl-NL" dirty="0">
                <a:hlinkClick r:id="rId4"/>
              </a:rPr>
              <a:t>https://</a:t>
            </a:r>
            <a:r>
              <a:rPr lang="nl-NL" dirty="0" smtClean="0">
                <a:hlinkClick r:id="rId4"/>
              </a:rPr>
              <a:t>forms.office.com/Pages/ResponsePage.aspx?id=9ElCeeDcfkiBt7rM6FCp4mSaXEVBhFBAudXWtXqxwEFUNTlPQUVESzRWVFZEOU8xNFpIRU5GSEg2Vy4u</a:t>
            </a:r>
            <a:r>
              <a:rPr lang="nl-NL" dirty="0" smtClean="0"/>
              <a:t> </a:t>
            </a:r>
            <a:br>
              <a:rPr lang="nl-NL" dirty="0" smtClean="0"/>
            </a:br>
            <a:r>
              <a:rPr lang="nl-NL" dirty="0" smtClean="0"/>
              <a:t>Zorg dat dit volgende week af is. Mijn tip: maak het nu gelijk ;) </a:t>
            </a:r>
            <a:endParaRPr lang="nl-NL" dirty="0"/>
          </a:p>
          <a:p>
            <a:endParaRPr lang="nl-NL" dirty="0"/>
          </a:p>
          <a:p>
            <a:r>
              <a:rPr lang="nl-NL" sz="1600" dirty="0" smtClean="0"/>
              <a:t>(Kan ook op Thieme online leeromgeving boek Ontwikkeling en activiteiten Thema 6, 6.19 vraag 3,4,5 en Thema 5, 5.15 vraag 2 en 4)</a:t>
            </a:r>
            <a:endParaRPr lang="nl-NL" sz="1600" dirty="0"/>
          </a:p>
        </p:txBody>
      </p:sp>
    </p:spTree>
    <p:extLst>
      <p:ext uri="{BB962C8B-B14F-4D97-AF65-F5344CB8AC3E}">
        <p14:creationId xmlns:p14="http://schemas.microsoft.com/office/powerpoint/2010/main" val="3502324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 blok </a:t>
            </a:r>
            <a:r>
              <a:rPr lang="nl-NL" dirty="0" smtClean="0"/>
              <a:t>8</a:t>
            </a:r>
            <a:endParaRPr lang="nl-NL" dirty="0"/>
          </a:p>
        </p:txBody>
      </p:sp>
      <p:sp>
        <p:nvSpPr>
          <p:cNvPr id="3" name="Tijdelijke aanduiding voor inhoud 2"/>
          <p:cNvSpPr>
            <a:spLocks noGrp="1"/>
          </p:cNvSpPr>
          <p:nvPr>
            <p:ph idx="1"/>
          </p:nvPr>
        </p:nvSpPr>
        <p:spPr>
          <a:xfrm>
            <a:off x="1024128" y="1950719"/>
            <a:ext cx="9720073" cy="4624251"/>
          </a:xfrm>
        </p:spPr>
        <p:txBody>
          <a:bodyPr vert="horz" lIns="68598" tIns="34299" rIns="68598" bIns="34299" rtlCol="0" anchor="t">
            <a:normAutofit fontScale="85000" lnSpcReduction="20000"/>
          </a:bodyPr>
          <a:lstStyle/>
          <a:p>
            <a:pPr marL="0" indent="0">
              <a:buNone/>
            </a:pPr>
            <a:r>
              <a:rPr lang="en-US" dirty="0" smtClean="0">
                <a:ea typeface="+mn-lt"/>
                <a:cs typeface="+mn-lt"/>
                <a:sym typeface="Wingdings" panose="05000000000000000000" pitchFamily="2" charset="2"/>
              </a:rPr>
              <a:t>8.1 </a:t>
            </a:r>
            <a:r>
              <a:rPr lang="en-US" dirty="0" err="1" smtClean="0">
                <a:ea typeface="+mn-lt"/>
                <a:cs typeface="+mn-lt"/>
                <a:sym typeface="Wingdings" panose="05000000000000000000" pitchFamily="2" charset="2"/>
              </a:rPr>
              <a:t>Motivatie</a:t>
            </a:r>
            <a:r>
              <a:rPr lang="en-US" dirty="0" smtClean="0">
                <a:ea typeface="+mn-lt"/>
                <a:cs typeface="+mn-lt"/>
                <a:sym typeface="Wingdings" panose="05000000000000000000" pitchFamily="2" charset="2"/>
              </a:rPr>
              <a:t>- </a:t>
            </a:r>
            <a:r>
              <a:rPr lang="en-US" dirty="0">
                <a:ea typeface="+mn-lt"/>
                <a:cs typeface="+mn-lt"/>
                <a:sym typeface="Wingdings" panose="05000000000000000000" pitchFamily="2" charset="2"/>
              </a:rPr>
              <a:t>en </a:t>
            </a:r>
            <a:r>
              <a:rPr lang="en-US" dirty="0" err="1">
                <a:ea typeface="+mn-lt"/>
                <a:cs typeface="+mn-lt"/>
                <a:sym typeface="Wingdings" panose="05000000000000000000" pitchFamily="2" charset="2"/>
              </a:rPr>
              <a:t>werkhoudingsproblemen</a:t>
            </a:r>
            <a:endParaRPr lang="nl-NL" dirty="0" err="1">
              <a:ea typeface="+mn-lt"/>
              <a:cs typeface="+mn-lt"/>
            </a:endParaRPr>
          </a:p>
          <a:p>
            <a:pPr marL="0" indent="0">
              <a:buNone/>
            </a:pPr>
            <a:r>
              <a:rPr lang="en-US" dirty="0" smtClean="0">
                <a:ea typeface="+mn-lt"/>
                <a:cs typeface="+mn-lt"/>
              </a:rPr>
              <a:t>8.2 </a:t>
            </a:r>
            <a:r>
              <a:rPr lang="en-US" dirty="0" err="1" smtClean="0">
                <a:ea typeface="+mn-lt"/>
                <a:cs typeface="+mn-lt"/>
              </a:rPr>
              <a:t>Sociale</a:t>
            </a:r>
            <a:r>
              <a:rPr lang="en-US" dirty="0">
                <a:ea typeface="+mn-lt"/>
                <a:cs typeface="+mn-lt"/>
              </a:rPr>
              <a:t> </a:t>
            </a:r>
            <a:r>
              <a:rPr lang="en-US" dirty="0" err="1">
                <a:ea typeface="+mn-lt"/>
                <a:cs typeface="+mn-lt"/>
              </a:rPr>
              <a:t>vaardigheden</a:t>
            </a:r>
            <a:r>
              <a:rPr lang="en-US" dirty="0">
                <a:ea typeface="+mn-lt"/>
                <a:cs typeface="+mn-lt"/>
              </a:rPr>
              <a:t> en </a:t>
            </a:r>
            <a:r>
              <a:rPr lang="en-US" dirty="0" err="1" smtClean="0">
                <a:ea typeface="+mn-lt"/>
                <a:cs typeface="+mn-lt"/>
              </a:rPr>
              <a:t>emoties</a:t>
            </a:r>
            <a:endParaRPr lang="en-US" dirty="0" smtClean="0">
              <a:ea typeface="+mn-lt"/>
              <a:cs typeface="+mn-lt"/>
            </a:endParaRPr>
          </a:p>
          <a:p>
            <a:pPr marL="0" indent="0">
              <a:buNone/>
            </a:pPr>
            <a:r>
              <a:rPr lang="en-US" dirty="0" smtClean="0">
                <a:ea typeface="+mn-lt"/>
                <a:cs typeface="+mn-lt"/>
              </a:rPr>
              <a:t>8.3 </a:t>
            </a:r>
            <a:r>
              <a:rPr lang="en-US" dirty="0" err="1" smtClean="0">
                <a:ea typeface="+mn-lt"/>
                <a:cs typeface="+mn-lt"/>
              </a:rPr>
              <a:t>Hemelvaartsweekend</a:t>
            </a:r>
            <a:r>
              <a:rPr lang="en-US" dirty="0" smtClean="0">
                <a:ea typeface="+mn-lt"/>
                <a:cs typeface="+mn-lt"/>
              </a:rPr>
              <a:t> (</a:t>
            </a:r>
            <a:r>
              <a:rPr lang="en-US" dirty="0" err="1" smtClean="0">
                <a:ea typeface="+mn-lt"/>
                <a:cs typeface="+mn-lt"/>
              </a:rPr>
              <a:t>vrij</a:t>
            </a:r>
            <a:r>
              <a:rPr lang="en-US" dirty="0" smtClean="0">
                <a:ea typeface="+mn-lt"/>
                <a:cs typeface="+mn-lt"/>
              </a:rPr>
              <a:t>)</a:t>
            </a:r>
          </a:p>
          <a:p>
            <a:pPr marL="0" indent="0">
              <a:buNone/>
            </a:pPr>
            <a:r>
              <a:rPr lang="en-US" dirty="0" smtClean="0">
                <a:ea typeface="+mn-lt"/>
                <a:cs typeface="+mn-lt"/>
              </a:rPr>
              <a:t>8.4 </a:t>
            </a:r>
            <a:r>
              <a:rPr lang="en-US" dirty="0" err="1" smtClean="0">
                <a:ea typeface="+mn-lt"/>
                <a:cs typeface="+mn-lt"/>
              </a:rPr>
              <a:t>Speciaal</a:t>
            </a:r>
            <a:r>
              <a:rPr lang="en-US" dirty="0" smtClean="0">
                <a:ea typeface="+mn-lt"/>
                <a:cs typeface="+mn-lt"/>
              </a:rPr>
              <a:t> (basis-)</a:t>
            </a:r>
            <a:r>
              <a:rPr lang="en-US" dirty="0" err="1" smtClean="0">
                <a:ea typeface="+mn-lt"/>
                <a:cs typeface="+mn-lt"/>
              </a:rPr>
              <a:t>onderwijs</a:t>
            </a:r>
            <a:r>
              <a:rPr lang="en-US" dirty="0" smtClean="0">
                <a:ea typeface="+mn-lt"/>
                <a:cs typeface="+mn-lt"/>
              </a:rPr>
              <a:t> (</a:t>
            </a:r>
            <a:r>
              <a:rPr lang="en-US" dirty="0" err="1" smtClean="0">
                <a:ea typeface="+mn-lt"/>
                <a:cs typeface="+mn-lt"/>
              </a:rPr>
              <a:t>sbo</a:t>
            </a:r>
            <a:r>
              <a:rPr lang="en-US" dirty="0" smtClean="0">
                <a:ea typeface="+mn-lt"/>
                <a:cs typeface="+mn-lt"/>
              </a:rPr>
              <a:t>, so, </a:t>
            </a:r>
            <a:r>
              <a:rPr lang="en-US" dirty="0" err="1" smtClean="0">
                <a:ea typeface="+mn-lt"/>
                <a:cs typeface="+mn-lt"/>
              </a:rPr>
              <a:t>vso</a:t>
            </a:r>
            <a:r>
              <a:rPr lang="en-US" dirty="0" smtClean="0">
                <a:ea typeface="+mn-lt"/>
                <a:cs typeface="+mn-lt"/>
              </a:rPr>
              <a:t>)</a:t>
            </a:r>
          </a:p>
          <a:p>
            <a:pPr marL="0" indent="0">
              <a:buNone/>
            </a:pPr>
            <a:r>
              <a:rPr lang="en-US" dirty="0" smtClean="0">
                <a:ea typeface="+mn-lt"/>
                <a:cs typeface="+mn-lt"/>
              </a:rPr>
              <a:t>8.5 </a:t>
            </a:r>
            <a:r>
              <a:rPr lang="en-US" dirty="0" err="1" smtClean="0">
                <a:ea typeface="+mn-lt"/>
                <a:cs typeface="+mn-lt"/>
              </a:rPr>
              <a:t>Thuiszitters</a:t>
            </a:r>
            <a:endParaRPr lang="en-US" dirty="0" smtClean="0">
              <a:ea typeface="+mn-lt"/>
              <a:cs typeface="+mn-lt"/>
            </a:endParaRPr>
          </a:p>
          <a:p>
            <a:pPr marL="0" indent="0">
              <a:buNone/>
            </a:pPr>
            <a:r>
              <a:rPr lang="en-US" dirty="0" smtClean="0">
                <a:ea typeface="+mn-lt"/>
                <a:cs typeface="+mn-lt"/>
              </a:rPr>
              <a:t>8.6 </a:t>
            </a:r>
            <a:r>
              <a:rPr lang="en-US" dirty="0" err="1" smtClean="0">
                <a:ea typeface="+mn-lt"/>
                <a:cs typeface="+mn-lt"/>
              </a:rPr>
              <a:t>Werken</a:t>
            </a:r>
            <a:r>
              <a:rPr lang="en-US" dirty="0" smtClean="0">
                <a:ea typeface="+mn-lt"/>
                <a:cs typeface="+mn-lt"/>
              </a:rPr>
              <a:t> </a:t>
            </a:r>
            <a:r>
              <a:rPr lang="en-US" dirty="0" err="1" smtClean="0">
                <a:ea typeface="+mn-lt"/>
                <a:cs typeface="+mn-lt"/>
              </a:rPr>
              <a:t>aan</a:t>
            </a:r>
            <a:r>
              <a:rPr lang="en-US" dirty="0" smtClean="0">
                <a:ea typeface="+mn-lt"/>
                <a:cs typeface="+mn-lt"/>
              </a:rPr>
              <a:t> workshop / </a:t>
            </a:r>
            <a:r>
              <a:rPr lang="en-US" dirty="0" err="1" smtClean="0">
                <a:ea typeface="+mn-lt"/>
                <a:cs typeface="+mn-lt"/>
              </a:rPr>
              <a:t>opdracht</a:t>
            </a:r>
            <a:r>
              <a:rPr lang="en-US" dirty="0" smtClean="0">
                <a:ea typeface="+mn-lt"/>
                <a:cs typeface="+mn-lt"/>
              </a:rPr>
              <a:t> (</a:t>
            </a:r>
            <a:r>
              <a:rPr lang="en-US" dirty="0" err="1" smtClean="0">
                <a:ea typeface="+mn-lt"/>
                <a:cs typeface="+mn-lt"/>
              </a:rPr>
              <a:t>zie</a:t>
            </a:r>
            <a:r>
              <a:rPr lang="en-US" dirty="0" smtClean="0">
                <a:ea typeface="+mn-lt"/>
                <a:cs typeface="+mn-lt"/>
              </a:rPr>
              <a:t> </a:t>
            </a:r>
            <a:r>
              <a:rPr lang="en-US" dirty="0" err="1" smtClean="0">
                <a:ea typeface="+mn-lt"/>
                <a:cs typeface="+mn-lt"/>
              </a:rPr>
              <a:t>studiehandleiding</a:t>
            </a:r>
            <a:r>
              <a:rPr lang="en-US" dirty="0" smtClean="0">
                <a:ea typeface="+mn-lt"/>
                <a:cs typeface="+mn-lt"/>
              </a:rPr>
              <a:t>)</a:t>
            </a:r>
          </a:p>
          <a:p>
            <a:pPr marL="0" indent="0">
              <a:buNone/>
            </a:pPr>
            <a:r>
              <a:rPr lang="en-US" dirty="0" smtClean="0">
                <a:ea typeface="+mn-lt"/>
                <a:cs typeface="+mn-lt"/>
              </a:rPr>
              <a:t>8.7 </a:t>
            </a:r>
            <a:r>
              <a:rPr lang="en-US" dirty="0" err="1" smtClean="0">
                <a:ea typeface="+mn-lt"/>
                <a:cs typeface="+mn-lt"/>
              </a:rPr>
              <a:t>Werken</a:t>
            </a:r>
            <a:r>
              <a:rPr lang="en-US" dirty="0" smtClean="0">
                <a:ea typeface="+mn-lt"/>
                <a:cs typeface="+mn-lt"/>
              </a:rPr>
              <a:t> </a:t>
            </a:r>
            <a:r>
              <a:rPr lang="en-US" dirty="0" err="1" smtClean="0">
                <a:ea typeface="+mn-lt"/>
                <a:cs typeface="+mn-lt"/>
              </a:rPr>
              <a:t>aan</a:t>
            </a:r>
            <a:r>
              <a:rPr lang="en-US" dirty="0" smtClean="0">
                <a:ea typeface="+mn-lt"/>
                <a:cs typeface="+mn-lt"/>
              </a:rPr>
              <a:t> workshop / </a:t>
            </a:r>
            <a:r>
              <a:rPr lang="en-US" dirty="0" err="1" smtClean="0">
                <a:ea typeface="+mn-lt"/>
                <a:cs typeface="+mn-lt"/>
              </a:rPr>
              <a:t>opdracht</a:t>
            </a:r>
            <a:r>
              <a:rPr lang="en-US" dirty="0">
                <a:ea typeface="+mn-lt"/>
                <a:cs typeface="+mn-lt"/>
              </a:rPr>
              <a:t> (</a:t>
            </a:r>
            <a:r>
              <a:rPr lang="en-US" dirty="0" err="1">
                <a:ea typeface="+mn-lt"/>
                <a:cs typeface="+mn-lt"/>
              </a:rPr>
              <a:t>zie</a:t>
            </a:r>
            <a:r>
              <a:rPr lang="en-US" dirty="0">
                <a:ea typeface="+mn-lt"/>
                <a:cs typeface="+mn-lt"/>
              </a:rPr>
              <a:t> </a:t>
            </a:r>
            <a:r>
              <a:rPr lang="en-US" dirty="0" err="1">
                <a:ea typeface="+mn-lt"/>
                <a:cs typeface="+mn-lt"/>
              </a:rPr>
              <a:t>studiehandleiding</a:t>
            </a:r>
            <a:r>
              <a:rPr lang="en-US" dirty="0">
                <a:ea typeface="+mn-lt"/>
                <a:cs typeface="+mn-lt"/>
              </a:rPr>
              <a:t>)</a:t>
            </a:r>
            <a:endParaRPr lang="en-US" dirty="0" smtClean="0">
              <a:ea typeface="+mn-lt"/>
              <a:cs typeface="+mn-lt"/>
            </a:endParaRPr>
          </a:p>
          <a:p>
            <a:pPr marL="0" indent="0">
              <a:buNone/>
            </a:pPr>
            <a:r>
              <a:rPr lang="en-US" dirty="0" smtClean="0">
                <a:ea typeface="+mn-lt"/>
                <a:cs typeface="+mn-lt"/>
              </a:rPr>
              <a:t>8.8 </a:t>
            </a:r>
            <a:r>
              <a:rPr lang="en-US" dirty="0" err="1" smtClean="0">
                <a:ea typeface="+mn-lt"/>
                <a:cs typeface="+mn-lt"/>
              </a:rPr>
              <a:t>Presentaties</a:t>
            </a:r>
            <a:r>
              <a:rPr lang="en-US" dirty="0" smtClean="0">
                <a:ea typeface="+mn-lt"/>
                <a:cs typeface="+mn-lt"/>
              </a:rPr>
              <a:t> op DVC? Of online? </a:t>
            </a:r>
          </a:p>
          <a:p>
            <a:pPr marL="0" indent="0">
              <a:buNone/>
            </a:pPr>
            <a:r>
              <a:rPr lang="en-US" dirty="0">
                <a:ea typeface="+mn-lt"/>
                <a:cs typeface="+mn-lt"/>
              </a:rPr>
              <a:t>8.9 </a:t>
            </a:r>
            <a:r>
              <a:rPr lang="en-US" dirty="0" err="1">
                <a:ea typeface="+mn-lt"/>
                <a:cs typeface="+mn-lt"/>
              </a:rPr>
              <a:t>Presentaties</a:t>
            </a:r>
            <a:r>
              <a:rPr lang="en-US" dirty="0">
                <a:ea typeface="+mn-lt"/>
                <a:cs typeface="+mn-lt"/>
              </a:rPr>
              <a:t> op DVC? Of online? </a:t>
            </a:r>
            <a:endParaRPr lang="en-US" dirty="0" smtClean="0">
              <a:ea typeface="+mn-lt"/>
              <a:cs typeface="+mn-lt"/>
            </a:endParaRPr>
          </a:p>
          <a:p>
            <a:pPr marL="0" indent="0">
              <a:buNone/>
            </a:pPr>
            <a:r>
              <a:rPr lang="en-US" dirty="0" smtClean="0">
                <a:ea typeface="+mn-lt"/>
                <a:cs typeface="+mn-lt"/>
              </a:rPr>
              <a:t>8.10 </a:t>
            </a:r>
            <a:r>
              <a:rPr lang="en-US" dirty="0" err="1" smtClean="0">
                <a:ea typeface="+mn-lt"/>
                <a:cs typeface="+mn-lt"/>
              </a:rPr>
              <a:t>Voortgangsweek</a:t>
            </a:r>
            <a:endParaRPr lang="en-US" dirty="0" smtClean="0">
              <a:ea typeface="+mn-lt"/>
              <a:cs typeface="+mn-lt"/>
            </a:endParaRPr>
          </a:p>
          <a:p>
            <a:pPr marL="0" indent="0">
              <a:buNone/>
            </a:pPr>
            <a:endParaRPr lang="en-US" dirty="0">
              <a:ea typeface="+mn-lt"/>
              <a:cs typeface="+mn-lt"/>
            </a:endParaRPr>
          </a:p>
          <a:p>
            <a:pPr marL="0" indent="0">
              <a:buNone/>
            </a:pPr>
            <a:r>
              <a:rPr lang="en-US" dirty="0" err="1" smtClean="0">
                <a:ea typeface="+mn-lt"/>
                <a:cs typeface="+mn-lt"/>
              </a:rPr>
              <a:t>Geen</a:t>
            </a:r>
            <a:r>
              <a:rPr lang="en-US" dirty="0" smtClean="0">
                <a:ea typeface="+mn-lt"/>
                <a:cs typeface="+mn-lt"/>
              </a:rPr>
              <a:t> </a:t>
            </a:r>
            <a:r>
              <a:rPr lang="en-US" dirty="0" err="1" smtClean="0">
                <a:ea typeface="+mn-lt"/>
                <a:cs typeface="+mn-lt"/>
              </a:rPr>
              <a:t>bpv-opdracht</a:t>
            </a:r>
            <a:endParaRPr lang="en-US" dirty="0" smtClean="0">
              <a:ea typeface="+mn-lt"/>
              <a:cs typeface="+mn-lt"/>
            </a:endParaRPr>
          </a:p>
          <a:p>
            <a:pPr marL="342991" indent="-342991">
              <a:buAutoNum type="arabicPeriod"/>
            </a:pPr>
            <a:endParaRPr lang="en-US" dirty="0" smtClean="0">
              <a:ea typeface="+mn-lt"/>
              <a:cs typeface="+mn-lt"/>
            </a:endParaRPr>
          </a:p>
          <a:p>
            <a:pPr marL="342991" indent="-342991">
              <a:buAutoNum type="arabicPeriod"/>
            </a:pPr>
            <a:endParaRPr lang="nl-NL" dirty="0" err="1">
              <a:ea typeface="+mn-lt"/>
              <a:cs typeface="+mn-lt"/>
            </a:endParaRPr>
          </a:p>
          <a:p>
            <a:pPr marL="342991" indent="-342991">
              <a:buAutoNum type="arabicPeriod"/>
            </a:pPr>
            <a:endParaRPr lang="nl-NL" dirty="0"/>
          </a:p>
        </p:txBody>
      </p:sp>
    </p:spTree>
    <p:extLst>
      <p:ext uri="{BB962C8B-B14F-4D97-AF65-F5344CB8AC3E}">
        <p14:creationId xmlns:p14="http://schemas.microsoft.com/office/powerpoint/2010/main" val="1719263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lstStyle/>
          <a:p>
            <a:pPr>
              <a:buFontTx/>
              <a:buChar char="-"/>
            </a:pPr>
            <a:r>
              <a:rPr lang="nl-NL" dirty="0" smtClean="0"/>
              <a:t>Motivatie </a:t>
            </a:r>
          </a:p>
          <a:p>
            <a:pPr>
              <a:buFontTx/>
              <a:buChar char="-"/>
            </a:pPr>
            <a:r>
              <a:rPr lang="nl-NL" dirty="0" err="1" smtClean="0"/>
              <a:t>Leerbevorderende</a:t>
            </a:r>
            <a:r>
              <a:rPr lang="nl-NL" dirty="0" smtClean="0"/>
              <a:t> activiteiten</a:t>
            </a:r>
          </a:p>
          <a:p>
            <a:pPr>
              <a:buFontTx/>
              <a:buChar char="-"/>
            </a:pPr>
            <a:r>
              <a:rPr lang="nl-NL" dirty="0" smtClean="0"/>
              <a:t>Motivatieproblemen</a:t>
            </a:r>
          </a:p>
          <a:p>
            <a:pPr>
              <a:buFontTx/>
              <a:buChar char="-"/>
            </a:pPr>
            <a:r>
              <a:rPr lang="nl-NL" dirty="0" smtClean="0"/>
              <a:t>Werkhoudingsproblemen</a:t>
            </a:r>
          </a:p>
          <a:p>
            <a:pPr>
              <a:buFontTx/>
              <a:buChar char="-"/>
            </a:pPr>
            <a:r>
              <a:rPr lang="nl-NL" dirty="0" smtClean="0"/>
              <a:t>Tips voor begeleiden</a:t>
            </a:r>
          </a:p>
          <a:p>
            <a:pPr>
              <a:buFontTx/>
              <a:buChar char="-"/>
            </a:pPr>
            <a:r>
              <a:rPr lang="nl-NL" dirty="0" smtClean="0"/>
              <a:t>Lezen en maken </a:t>
            </a:r>
          </a:p>
          <a:p>
            <a:pPr>
              <a:buFontTx/>
              <a:buChar char="-"/>
            </a:pPr>
            <a:endParaRPr lang="nl-NL" dirty="0"/>
          </a:p>
        </p:txBody>
      </p:sp>
    </p:spTree>
    <p:extLst>
      <p:ext uri="{BB962C8B-B14F-4D97-AF65-F5344CB8AC3E}">
        <p14:creationId xmlns:p14="http://schemas.microsoft.com/office/powerpoint/2010/main" val="1201747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Theorie</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b="1" dirty="0" smtClean="0"/>
              <a:t>Boek: Ontwikkeling en activiteiten PW </a:t>
            </a:r>
          </a:p>
          <a:p>
            <a:r>
              <a:rPr lang="nl-NL" dirty="0" smtClean="0"/>
              <a:t>H15.3.2 </a:t>
            </a:r>
            <a:r>
              <a:rPr lang="nl-NL" dirty="0" err="1" smtClean="0"/>
              <a:t>Leerbevorderende</a:t>
            </a:r>
            <a:r>
              <a:rPr lang="nl-NL" dirty="0" smtClean="0"/>
              <a:t> activiteiten</a:t>
            </a:r>
          </a:p>
          <a:p>
            <a:r>
              <a:rPr lang="nl-NL" dirty="0" smtClean="0"/>
              <a:t>H19.8 en 19.9 Specifieke aandachtspunten </a:t>
            </a:r>
          </a:p>
          <a:p>
            <a:endParaRPr lang="nl-NL" dirty="0"/>
          </a:p>
          <a:p>
            <a:r>
              <a:rPr lang="nl-NL" b="1" dirty="0" smtClean="0"/>
              <a:t>Boek: Onderwijsassistent School en didactiek PW</a:t>
            </a:r>
          </a:p>
          <a:p>
            <a:r>
              <a:rPr lang="nl-NL" dirty="0" smtClean="0"/>
              <a:t>H2.2.5 Stimuleren van de ontwikkeling</a:t>
            </a:r>
          </a:p>
          <a:p>
            <a:endParaRPr lang="nl-NL" dirty="0"/>
          </a:p>
          <a:p>
            <a:r>
              <a:rPr lang="nl-NL" dirty="0">
                <a:hlinkClick r:id="rId2"/>
              </a:rPr>
              <a:t>https://gedragsproblemen-kinderen.info/werkhoudingsproblemen</a:t>
            </a:r>
            <a:r>
              <a:rPr lang="nl-NL" dirty="0" smtClean="0">
                <a:hlinkClick r:id="rId2"/>
              </a:rPr>
              <a:t>/</a:t>
            </a:r>
            <a:endParaRPr lang="nl-NL" dirty="0" smtClean="0"/>
          </a:p>
          <a:p>
            <a:r>
              <a:rPr lang="nl-NL" dirty="0">
                <a:hlinkClick r:id="rId3"/>
              </a:rPr>
              <a:t>https://www.leraar24.nl/49967/hoe-kun-je-leerlingen-intrinsiek-motiveren/</a:t>
            </a:r>
            <a:r>
              <a:rPr lang="nl-NL" dirty="0"/>
              <a:t> (6.20 min filmpje + website met uitleg)</a:t>
            </a:r>
          </a:p>
          <a:p>
            <a:endParaRPr lang="nl-NL" dirty="0"/>
          </a:p>
        </p:txBody>
      </p:sp>
    </p:spTree>
    <p:extLst>
      <p:ext uri="{BB962C8B-B14F-4D97-AF65-F5344CB8AC3E}">
        <p14:creationId xmlns:p14="http://schemas.microsoft.com/office/powerpoint/2010/main" val="3325172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marL="0" indent="0">
              <a:buNone/>
            </a:pPr>
            <a:r>
              <a:rPr lang="nl-NL" dirty="0" smtClean="0"/>
              <a:t>Kinderen in de klas die niet gemotiveerd zijn. </a:t>
            </a:r>
          </a:p>
          <a:p>
            <a:pPr marL="0" indent="0">
              <a:buNone/>
            </a:pPr>
            <a:r>
              <a:rPr lang="nl-NL" dirty="0" smtClean="0"/>
              <a:t>Niet mee willen doen. </a:t>
            </a:r>
          </a:p>
          <a:p>
            <a:pPr marL="0" indent="0">
              <a:buNone/>
            </a:pPr>
            <a:r>
              <a:rPr lang="nl-NL" dirty="0" smtClean="0"/>
              <a:t>Storen. </a:t>
            </a:r>
          </a:p>
          <a:p>
            <a:pPr marL="0" indent="0">
              <a:buNone/>
            </a:pPr>
            <a:r>
              <a:rPr lang="nl-NL" dirty="0" smtClean="0"/>
              <a:t>Klieren…</a:t>
            </a:r>
          </a:p>
          <a:p>
            <a:pPr marL="0" indent="0">
              <a:buNone/>
            </a:pPr>
            <a:endParaRPr lang="nl-NL" dirty="0"/>
          </a:p>
          <a:p>
            <a:pPr marL="0" indent="0">
              <a:buNone/>
            </a:pPr>
            <a:r>
              <a:rPr lang="nl-NL" dirty="0" smtClean="0"/>
              <a:t>Jeetje wat lastig! </a:t>
            </a:r>
          </a:p>
          <a:p>
            <a:pPr marL="0" indent="0">
              <a:buNone/>
            </a:pPr>
            <a:r>
              <a:rPr lang="nl-NL" dirty="0" smtClean="0"/>
              <a:t>De les van vandaag helpt je, hopelijk om hen beter te kunnen begrijpen en begeleiden. </a:t>
            </a:r>
            <a:endParaRPr lang="nl-NL" dirty="0"/>
          </a:p>
        </p:txBody>
      </p:sp>
    </p:spTree>
    <p:extLst>
      <p:ext uri="{BB962C8B-B14F-4D97-AF65-F5344CB8AC3E}">
        <p14:creationId xmlns:p14="http://schemas.microsoft.com/office/powerpoint/2010/main" val="2673732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Stimuleren van de ontwikkeling</a:t>
            </a:r>
            <a:endParaRPr lang="nl-NL" dirty="0"/>
          </a:p>
        </p:txBody>
      </p:sp>
      <p:sp>
        <p:nvSpPr>
          <p:cNvPr id="3" name="Tijdelijke aanduiding voor inhoud 2"/>
          <p:cNvSpPr>
            <a:spLocks noGrp="1"/>
          </p:cNvSpPr>
          <p:nvPr>
            <p:ph idx="1"/>
          </p:nvPr>
        </p:nvSpPr>
        <p:spPr/>
        <p:txBody>
          <a:bodyPr/>
          <a:lstStyle/>
          <a:p>
            <a:pPr marL="0" indent="0">
              <a:buNone/>
            </a:pPr>
            <a:r>
              <a:rPr lang="nl-NL" dirty="0" smtClean="0"/>
              <a:t>Als onderwijsassistent ben je gericht op het stimuleren van de ontwikkeling van kinderen</a:t>
            </a:r>
          </a:p>
          <a:p>
            <a:pPr marL="0" indent="0">
              <a:buNone/>
            </a:pPr>
            <a:endParaRPr lang="nl-NL" dirty="0"/>
          </a:p>
          <a:p>
            <a:pPr marL="0" indent="0">
              <a:buNone/>
            </a:pPr>
            <a:endParaRPr lang="nl-NL" dirty="0"/>
          </a:p>
        </p:txBody>
      </p:sp>
      <p:pic>
        <p:nvPicPr>
          <p:cNvPr id="4" name="Picture 2" descr="De vergeten gave van creativite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7895" y="3089909"/>
            <a:ext cx="4286250" cy="3219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2728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Leerbevorderende</a:t>
            </a:r>
            <a:r>
              <a:rPr lang="nl-NL" dirty="0" smtClean="0"/>
              <a:t> activiteiten</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Je kunt eigenlijk van alles iets leren. Maar of je ergens ook iets van leert hangt af van een aantal voorwaarden. Deze factoren spelen altijd een rol wanneer mensen iets (willen) leren. </a:t>
            </a:r>
          </a:p>
          <a:p>
            <a:endParaRPr lang="nl-NL" dirty="0" smtClean="0"/>
          </a:p>
          <a:p>
            <a:r>
              <a:rPr lang="nl-NL" dirty="0" smtClean="0"/>
              <a:t>5 algemene </a:t>
            </a:r>
            <a:r>
              <a:rPr lang="nl-NL" dirty="0" err="1" smtClean="0"/>
              <a:t>leerbevorderende</a:t>
            </a:r>
            <a:r>
              <a:rPr lang="nl-NL" dirty="0" smtClean="0"/>
              <a:t> factoren: </a:t>
            </a:r>
          </a:p>
          <a:p>
            <a:pPr marL="457200" indent="-457200">
              <a:buFont typeface="+mj-lt"/>
              <a:buAutoNum type="arabicPeriod"/>
            </a:pPr>
            <a:r>
              <a:rPr lang="nl-NL" dirty="0" smtClean="0"/>
              <a:t>Motivatie</a:t>
            </a:r>
          </a:p>
          <a:p>
            <a:pPr marL="457200" indent="-457200">
              <a:buFont typeface="+mj-lt"/>
              <a:buAutoNum type="arabicPeriod"/>
            </a:pPr>
            <a:r>
              <a:rPr lang="nl-NL" dirty="0" smtClean="0"/>
              <a:t>Beloning</a:t>
            </a:r>
          </a:p>
          <a:p>
            <a:pPr marL="457200" indent="-457200">
              <a:buFont typeface="+mj-lt"/>
              <a:buAutoNum type="arabicPeriod"/>
            </a:pPr>
            <a:r>
              <a:rPr lang="nl-NL" dirty="0" smtClean="0"/>
              <a:t>Kleine stappen</a:t>
            </a:r>
          </a:p>
          <a:p>
            <a:pPr marL="457200" indent="-457200">
              <a:buFont typeface="+mj-lt"/>
              <a:buAutoNum type="arabicPeriod"/>
            </a:pPr>
            <a:r>
              <a:rPr lang="nl-NL" dirty="0" smtClean="0"/>
              <a:t>Herhaling</a:t>
            </a:r>
          </a:p>
          <a:p>
            <a:pPr marL="457200" indent="-457200">
              <a:buFont typeface="+mj-lt"/>
              <a:buAutoNum type="arabicPeriod"/>
            </a:pPr>
            <a:r>
              <a:rPr lang="nl-NL" dirty="0" smtClean="0"/>
              <a:t>Interactie</a:t>
            </a:r>
          </a:p>
          <a:p>
            <a:pPr marL="0" indent="0">
              <a:buNone/>
            </a:pPr>
            <a:endParaRPr lang="nl-NL" dirty="0" smtClean="0"/>
          </a:p>
        </p:txBody>
      </p:sp>
    </p:spTree>
    <p:extLst>
      <p:ext uri="{BB962C8B-B14F-4D97-AF65-F5344CB8AC3E}">
        <p14:creationId xmlns:p14="http://schemas.microsoft.com/office/powerpoint/2010/main" val="3502291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MOtivatie</a:t>
            </a:r>
            <a:endParaRPr lang="nl-NL" dirty="0"/>
          </a:p>
        </p:txBody>
      </p:sp>
      <p:sp>
        <p:nvSpPr>
          <p:cNvPr id="3" name="Tijdelijke aanduiding voor inhoud 2"/>
          <p:cNvSpPr>
            <a:spLocks noGrp="1"/>
          </p:cNvSpPr>
          <p:nvPr>
            <p:ph idx="1"/>
          </p:nvPr>
        </p:nvSpPr>
        <p:spPr/>
        <p:txBody>
          <a:bodyPr/>
          <a:lstStyle/>
          <a:p>
            <a:r>
              <a:rPr lang="nl-NL" dirty="0" smtClean="0"/>
              <a:t>= de prikkel die mensen ertoe beweegt om iets te doen of na te streven</a:t>
            </a:r>
          </a:p>
          <a:p>
            <a:endParaRPr lang="nl-NL" dirty="0"/>
          </a:p>
          <a:p>
            <a:pPr>
              <a:buFont typeface="Wingdings" panose="05000000000000000000" pitchFamily="2" charset="2"/>
              <a:buChar char="à"/>
            </a:pPr>
            <a:r>
              <a:rPr lang="nl-NL" dirty="0" smtClean="0">
                <a:sym typeface="Wingdings" panose="05000000000000000000" pitchFamily="2" charset="2"/>
              </a:rPr>
              <a:t>Persoon van wie je iets leert is belangrijk (jongeren)</a:t>
            </a:r>
          </a:p>
          <a:p>
            <a:pPr>
              <a:buFont typeface="Wingdings" panose="05000000000000000000" pitchFamily="2" charset="2"/>
              <a:buChar char="à"/>
            </a:pPr>
            <a:r>
              <a:rPr lang="nl-NL" dirty="0" smtClean="0">
                <a:sym typeface="Wingdings" panose="05000000000000000000" pitchFamily="2" charset="2"/>
              </a:rPr>
              <a:t>Doel en bruikbaarheid uitleggen helpt (jongeren)</a:t>
            </a:r>
          </a:p>
          <a:p>
            <a:pPr>
              <a:buFont typeface="Wingdings" panose="05000000000000000000" pitchFamily="2" charset="2"/>
              <a:buChar char="à"/>
            </a:pPr>
            <a:r>
              <a:rPr lang="nl-NL" dirty="0" smtClean="0">
                <a:sym typeface="Wingdings" panose="05000000000000000000" pitchFamily="2" charset="2"/>
              </a:rPr>
              <a:t>Gevoel hebben dat je zelf invloed hebt op hoe en wat je doet helpt</a:t>
            </a:r>
          </a:p>
          <a:p>
            <a:pPr>
              <a:buFont typeface="Wingdings" panose="05000000000000000000" pitchFamily="2" charset="2"/>
              <a:buChar char="à"/>
            </a:pPr>
            <a:r>
              <a:rPr lang="nl-NL" dirty="0" smtClean="0">
                <a:sym typeface="Wingdings" panose="05000000000000000000" pitchFamily="2" charset="2"/>
              </a:rPr>
              <a:t>2 vormen: intrinsiek en extrinsiek (volgende pagina’s)</a:t>
            </a:r>
            <a:endParaRPr lang="nl-NL" dirty="0"/>
          </a:p>
        </p:txBody>
      </p:sp>
      <p:pic>
        <p:nvPicPr>
          <p:cNvPr id="4" name="Picture 6" descr="Motiveren van jongeren - Jonger | Jon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8239" y="4656680"/>
            <a:ext cx="3310255" cy="2201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18254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C81B7F100E1C045B31A454FC3878550" ma:contentTypeVersion="8" ma:contentTypeDescription="Een nieuw document maken." ma:contentTypeScope="" ma:versionID="058c84d28909c387871fcf3e4c5e39cb">
  <xsd:schema xmlns:xsd="http://www.w3.org/2001/XMLSchema" xmlns:xs="http://www.w3.org/2001/XMLSchema" xmlns:p="http://schemas.microsoft.com/office/2006/metadata/properties" xmlns:ns2="87731161-fc10-45a3-8dfe-0f52ba4d1d55" targetNamespace="http://schemas.microsoft.com/office/2006/metadata/properties" ma:root="true" ma:fieldsID="3383e08a53f6a7a7cbb8dfbae209051d" ns2:_="">
    <xsd:import namespace="87731161-fc10-45a3-8dfe-0f52ba4d1d5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731161-fc10-45a3-8dfe-0f52ba4d1d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3B0656-78F8-4007-8489-8B1BD53B3138}">
  <ds:schemaRefs>
    <ds:schemaRef ds:uri="http://schemas.microsoft.com/sharepoint/v3/contenttype/forms"/>
  </ds:schemaRefs>
</ds:datastoreItem>
</file>

<file path=customXml/itemProps2.xml><?xml version="1.0" encoding="utf-8"?>
<ds:datastoreItem xmlns:ds="http://schemas.openxmlformats.org/officeDocument/2006/customXml" ds:itemID="{FC08932E-3274-4AAE-A4F3-7BAA2DDB891B}">
  <ds:schemaRefs>
    <ds:schemaRef ds:uri="ae88b579-0995-42e4-96ef-e06a7a57ddf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aa8c48b-5f73-4068-bac6-831706ff2add"/>
    <ds:schemaRef ds:uri="http://www.w3.org/XML/1998/namespace"/>
    <ds:schemaRef ds:uri="http://purl.org/dc/dcmitype/"/>
  </ds:schemaRefs>
</ds:datastoreItem>
</file>

<file path=customXml/itemProps3.xml><?xml version="1.0" encoding="utf-8"?>
<ds:datastoreItem xmlns:ds="http://schemas.openxmlformats.org/officeDocument/2006/customXml" ds:itemID="{18689BC2-4A20-4345-B7C1-3064267708D0}"/>
</file>

<file path=docProps/app.xml><?xml version="1.0" encoding="utf-8"?>
<Properties xmlns="http://schemas.openxmlformats.org/officeDocument/2006/extended-properties" xmlns:vt="http://schemas.openxmlformats.org/officeDocument/2006/docPropsVTypes">
  <Template>Integral</Template>
  <TotalTime>376</TotalTime>
  <Words>1574</Words>
  <Application>Microsoft Office PowerPoint</Application>
  <PresentationFormat>Breedbeeld</PresentationFormat>
  <Paragraphs>257</Paragraphs>
  <Slides>33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33</vt:i4>
      </vt:variant>
    </vt:vector>
  </HeadingPairs>
  <TitlesOfParts>
    <vt:vector size="39" baseType="lpstr">
      <vt:lpstr>Arial</vt:lpstr>
      <vt:lpstr>Tw Cen MT</vt:lpstr>
      <vt:lpstr>Tw Cen MT Condensed</vt:lpstr>
      <vt:lpstr>Wingdings</vt:lpstr>
      <vt:lpstr>Wingdings 3</vt:lpstr>
      <vt:lpstr>Integraal</vt:lpstr>
      <vt:lpstr>Motivatie- en werkhoudingsproblemen</vt:lpstr>
      <vt:lpstr>Programma blok 8</vt:lpstr>
      <vt:lpstr>Vorige keer 7.8 leerproblemen</vt:lpstr>
      <vt:lpstr>Vandaag</vt:lpstr>
      <vt:lpstr>Theorie</vt:lpstr>
      <vt:lpstr>PowerPoint-presentatie</vt:lpstr>
      <vt:lpstr>Stimuleren van de ontwikkeling</vt:lpstr>
      <vt:lpstr>Leerbevorderende activiteiten</vt:lpstr>
      <vt:lpstr>1. MOtivatie</vt:lpstr>
      <vt:lpstr>Intrinsieke Motivatie = willen</vt:lpstr>
      <vt:lpstr>Intrinsieke motivatie</vt:lpstr>
      <vt:lpstr>Extrinsieke motivatie = moeten</vt:lpstr>
      <vt:lpstr>Extrinsieke motivatie</vt:lpstr>
      <vt:lpstr>https://www.leraar24.nl/49967/hoe-kun-je-leerlingen-intrinsiek-motiveren/  (6.20 min filmpje + website met uitleg) </vt:lpstr>
      <vt:lpstr>Stimuleren intrinsieke motivatie</vt:lpstr>
      <vt:lpstr>2. beloning</vt:lpstr>
      <vt:lpstr>3. Kleine stappen</vt:lpstr>
      <vt:lpstr>4. Herhaling</vt:lpstr>
      <vt:lpstr>5. Interactie</vt:lpstr>
      <vt:lpstr>Verder</vt:lpstr>
      <vt:lpstr>PowerPoint-presentatie</vt:lpstr>
      <vt:lpstr>Werkhoudingsproblemen</vt:lpstr>
      <vt:lpstr>a. Concentratie</vt:lpstr>
      <vt:lpstr>B. Aandacht</vt:lpstr>
      <vt:lpstr>c. houding</vt:lpstr>
      <vt:lpstr>PowerPoint-presentatie</vt:lpstr>
      <vt:lpstr>Oorzaken</vt:lpstr>
      <vt:lpstr>Wat kun je wel doen? </vt:lpstr>
      <vt:lpstr>Tips voor begeleiding bij problemen</vt:lpstr>
      <vt:lpstr>Maar ook: </vt:lpstr>
      <vt:lpstr>Beertjesmethode (Meichenbaum)</vt:lpstr>
      <vt:lpstr>En nu? </vt:lpstr>
      <vt:lpstr>Programma blok 8</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Motivatie- en werkhoudingsproblemen</dc:title>
  <dc:creator>Martine Molenaar</dc:creator>
  <cp:lastModifiedBy>Aletta Oterdoom</cp:lastModifiedBy>
  <cp:revision>31</cp:revision>
  <dcterms:created xsi:type="dcterms:W3CDTF">2020-04-03T10:43:33Z</dcterms:created>
  <dcterms:modified xsi:type="dcterms:W3CDTF">2020-05-19T09:17:14Z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0x010100BC81B7F100E1C045B31A454FC3878550</vt:lpwstr>
  </property>
</Properties>
</file>