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88" r:id="rId6"/>
    <p:sldId id="289" r:id="rId7"/>
    <p:sldId id="292" r:id="rId8"/>
    <p:sldId id="290" r:id="rId9"/>
    <p:sldId id="272" r:id="rId10"/>
    <p:sldId id="273" r:id="rId11"/>
    <p:sldId id="263" r:id="rId12"/>
    <p:sldId id="264" r:id="rId13"/>
    <p:sldId id="275" r:id="rId14"/>
    <p:sldId id="276" r:id="rId15"/>
    <p:sldId id="287" r:id="rId16"/>
    <p:sldId id="283" r:id="rId17"/>
    <p:sldId id="279" r:id="rId18"/>
    <p:sldId id="281" r:id="rId19"/>
    <p:sldId id="282" r:id="rId20"/>
    <p:sldId id="284" r:id="rId21"/>
    <p:sldId id="286" r:id="rId22"/>
    <p:sldId id="291" r:id="rId2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9336E0F2-1665-433B-8244-90A971499C9C}" type="datetimeFigureOut">
              <a:rPr lang="nl-NL" smtClean="0"/>
              <a:t>11-2-2022</a:t>
            </a:fld>
            <a:endParaRPr lang="nl-NL"/>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20700A7-6157-4700-B494-F6501F033490}" type="slidenum">
              <a:rPr lang="nl-NL" smtClean="0"/>
              <a:t>‹nr.›</a:t>
            </a:fld>
            <a:endParaRPr lang="nl-NL"/>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nl-NL"/>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nl-NL" smtClean="0"/>
              <a:t>Klik om de stijl te bewerken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9336E0F2-1665-433B-8244-90A971499C9C}" type="datetimeFigureOut">
              <a:rPr lang="nl-NL" smtClean="0"/>
              <a:t>11-2-2022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0700A7-6157-4700-B494-F6501F03349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336E0F2-1665-433B-8244-90A971499C9C}" type="datetimeFigureOut">
              <a:rPr lang="nl-NL" smtClean="0"/>
              <a:t>11-2-2022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20700A7-6157-4700-B494-F6501F03349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336E0F2-1665-433B-8244-90A971499C9C}" type="datetimeFigureOut">
              <a:rPr lang="nl-NL" smtClean="0"/>
              <a:t>11-2-2022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0700A7-6157-4700-B494-F6501F033490}" type="slidenum">
              <a:rPr lang="nl-NL" smtClean="0"/>
              <a:t>‹nr.›</a:t>
            </a:fld>
            <a:endParaRPr lang="nl-NL"/>
          </a:p>
        </p:txBody>
      </p:sp>
      <p:sp>
        <p:nvSpPr>
          <p:cNvPr id="7" name="Title 6"/>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9" name="Date Placeholder 8"/>
          <p:cNvSpPr>
            <a:spLocks noGrp="1"/>
          </p:cNvSpPr>
          <p:nvPr>
            <p:ph type="dt" sz="half" idx="10"/>
          </p:nvPr>
        </p:nvSpPr>
        <p:spPr/>
        <p:txBody>
          <a:bodyPr/>
          <a:lstStyle>
            <a:lvl1pPr>
              <a:defRPr>
                <a:solidFill>
                  <a:srgbClr val="FFFFFF"/>
                </a:solidFill>
              </a:defRPr>
            </a:lvl1pPr>
          </a:lstStyle>
          <a:p>
            <a:fld id="{9336E0F2-1665-433B-8244-90A971499C9C}" type="datetimeFigureOut">
              <a:rPr lang="nl-NL" smtClean="0"/>
              <a:t>11-2-2022</a:t>
            </a:fld>
            <a:endParaRPr lang="nl-NL"/>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20700A7-6157-4700-B494-F6501F033490}" type="slidenum">
              <a:rPr lang="nl-NL" smtClean="0"/>
              <a:t>‹nr.›</a:t>
            </a:fld>
            <a:endParaRPr lang="nl-NL"/>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nl-NL"/>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nl-NL" smtClean="0"/>
              <a:t>Klik om de stijl te bewerken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36E0F2-1665-433B-8244-90A971499C9C}" type="datetimeFigureOut">
              <a:rPr lang="nl-NL" smtClean="0"/>
              <a:t>11-2-2022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20700A7-6157-4700-B494-F6501F033490}" type="slidenum">
              <a:rPr lang="nl-NL" smtClean="0"/>
              <a:t>‹nr.›</a:t>
            </a:fld>
            <a:endParaRPr lang="nl-NL"/>
          </a:p>
        </p:txBody>
      </p:sp>
      <p:sp>
        <p:nvSpPr>
          <p:cNvPr id="8" name="Title 7"/>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336E0F2-1665-433B-8244-90A971499C9C}" type="datetimeFigureOut">
              <a:rPr lang="nl-NL" smtClean="0"/>
              <a:t>11-2-2022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20700A7-6157-4700-B494-F6501F033490}" type="slidenum">
              <a:rPr lang="nl-NL" smtClean="0"/>
              <a:t>‹nr.›</a:t>
            </a:fld>
            <a:endParaRPr lang="nl-NL"/>
          </a:p>
        </p:txBody>
      </p:sp>
      <p:sp>
        <p:nvSpPr>
          <p:cNvPr id="10" name="Title 9"/>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336E0F2-1665-433B-8244-90A971499C9C}" type="datetimeFigureOut">
              <a:rPr lang="nl-NL" smtClean="0"/>
              <a:t>11-2-2022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20700A7-6157-4700-B494-F6501F033490}" type="slidenum">
              <a:rPr lang="nl-NL" smtClean="0"/>
              <a:t>‹nr.›</a:t>
            </a:fld>
            <a:endParaRPr lang="nl-NL"/>
          </a:p>
        </p:txBody>
      </p:sp>
      <p:sp>
        <p:nvSpPr>
          <p:cNvPr id="6" name="Title 5"/>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336E0F2-1665-433B-8244-90A971499C9C}" type="datetimeFigureOut">
              <a:rPr lang="nl-NL" smtClean="0"/>
              <a:t>11-2-2022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20700A7-6157-4700-B494-F6501F03349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9336E0F2-1665-433B-8244-90A971499C9C}" type="datetimeFigureOut">
              <a:rPr lang="nl-NL" smtClean="0"/>
              <a:t>11-2-2022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20700A7-6157-4700-B494-F6501F033490}" type="slidenum">
              <a:rPr lang="nl-NL" smtClean="0"/>
              <a:t>‹nr.›</a:t>
            </a:fld>
            <a:endParaRPr lang="nl-NL"/>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nl-NL" smtClean="0"/>
              <a:t>Klik om de stijl te bewerken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9336E0F2-1665-433B-8244-90A971499C9C}" type="datetimeFigureOut">
              <a:rPr lang="nl-NL" smtClean="0"/>
              <a:t>11-2-2022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20700A7-6157-4700-B494-F6501F033490}" type="slidenum">
              <a:rPr lang="nl-NL" smtClean="0"/>
              <a:t>‹nr.›</a:t>
            </a:fld>
            <a:endParaRPr lang="nl-NL"/>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nl-NL" smtClean="0"/>
              <a:t>Klik om de stijl te bewerken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336E0F2-1665-433B-8244-90A971499C9C}" type="datetimeFigureOut">
              <a:rPr lang="nl-NL" smtClean="0"/>
              <a:t>11-2-2022</a:t>
            </a:fld>
            <a:endParaRPr lang="nl-NL"/>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nl-NL"/>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20700A7-6157-4700-B494-F6501F03349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l.dropbox.com/u/3452045/Eigen%20site/ontwikkelingsfasen.%20Wat%20kan%20dit%20kind%20al.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aakspel.nl/taakspelvarianten/taakspel-in-de-klas.aspx" TargetMode="External"/><Relationship Id="rId2" Type="http://schemas.openxmlformats.org/officeDocument/2006/relationships/hyperlink" Target="https://dl.dropbox.com/u/3452045/Eigen%20site/De%20time%20ou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edragsproblemen.n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lstStyle/>
          <a:p>
            <a:r>
              <a:rPr lang="nl-NL" dirty="0" smtClean="0"/>
              <a:t>7.3 OA</a:t>
            </a:r>
          </a:p>
          <a:p>
            <a:r>
              <a:rPr lang="nl-NL" dirty="0" smtClean="0"/>
              <a:t>Passend onderwijs</a:t>
            </a:r>
            <a:endParaRPr lang="nl-NL" dirty="0"/>
          </a:p>
        </p:txBody>
      </p:sp>
      <p:sp>
        <p:nvSpPr>
          <p:cNvPr id="2" name="Titel 1"/>
          <p:cNvSpPr>
            <a:spLocks noGrp="1"/>
          </p:cNvSpPr>
          <p:nvPr>
            <p:ph type="title"/>
          </p:nvPr>
        </p:nvSpPr>
        <p:spPr>
          <a:xfrm>
            <a:off x="179512" y="1628800"/>
            <a:ext cx="6602288" cy="2252960"/>
          </a:xfrm>
        </p:spPr>
        <p:txBody>
          <a:bodyPr/>
          <a:lstStyle/>
          <a:p>
            <a:r>
              <a:rPr lang="nl-NL" sz="3600" dirty="0" smtClean="0"/>
              <a:t>Analyseren en </a:t>
            </a:r>
            <a:r>
              <a:rPr lang="nl-NL" sz="3600" dirty="0" smtClean="0"/>
              <a:t>Beïnvloeden </a:t>
            </a:r>
            <a:r>
              <a:rPr lang="nl-NL" sz="3600" dirty="0" smtClean="0"/>
              <a:t>van gedrag </a:t>
            </a:r>
            <a:br>
              <a:rPr lang="nl-NL" sz="3600" dirty="0" smtClean="0"/>
            </a:br>
            <a:r>
              <a:rPr lang="nl-NL" sz="3600" dirty="0"/>
              <a:t/>
            </a:r>
            <a:br>
              <a:rPr lang="nl-NL" sz="3600" dirty="0"/>
            </a:br>
            <a:endParaRPr lang="nl-NL" sz="3600" dirty="0"/>
          </a:p>
        </p:txBody>
      </p:sp>
    </p:spTree>
    <p:extLst>
      <p:ext uri="{BB962C8B-B14F-4D97-AF65-F5344CB8AC3E}">
        <p14:creationId xmlns:p14="http://schemas.microsoft.com/office/powerpoint/2010/main" val="3823022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endParaRPr lang="nl-NL"/>
          </a:p>
        </p:txBody>
      </p:sp>
      <p:sp>
        <p:nvSpPr>
          <p:cNvPr id="3" name="Titel 2"/>
          <p:cNvSpPr>
            <a:spLocks noGrp="1"/>
          </p:cNvSpPr>
          <p:nvPr>
            <p:ph type="title"/>
          </p:nvPr>
        </p:nvSpPr>
        <p:spPr/>
        <p:txBody>
          <a:bodyPr/>
          <a:lstStyle/>
          <a:p>
            <a:r>
              <a:rPr lang="nl-NL" dirty="0" smtClean="0"/>
              <a:t>Positief-negatief ratio</a:t>
            </a:r>
            <a:endParaRPr lang="nl-NL" dirty="0"/>
          </a:p>
        </p:txBody>
      </p:sp>
      <p:pic>
        <p:nvPicPr>
          <p:cNvPr id="4" name="Afbeelding 3"/>
          <p:cNvPicPr>
            <a:picLocks noChangeAspect="1"/>
          </p:cNvPicPr>
          <p:nvPr/>
        </p:nvPicPr>
        <p:blipFill>
          <a:blip r:embed="rId2"/>
          <a:stretch>
            <a:fillRect/>
          </a:stretch>
        </p:blipFill>
        <p:spPr>
          <a:xfrm>
            <a:off x="1331640" y="1719071"/>
            <a:ext cx="6063209" cy="4855001"/>
          </a:xfrm>
          <a:prstGeom prst="rect">
            <a:avLst/>
          </a:prstGeom>
        </p:spPr>
      </p:pic>
    </p:spTree>
    <p:extLst>
      <p:ext uri="{BB962C8B-B14F-4D97-AF65-F5344CB8AC3E}">
        <p14:creationId xmlns:p14="http://schemas.microsoft.com/office/powerpoint/2010/main" val="3324495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pPr fontAlgn="base"/>
            <a:r>
              <a:rPr lang="nl-NL" dirty="0" smtClean="0"/>
              <a:t>Welk </a:t>
            </a:r>
            <a:r>
              <a:rPr lang="nl-NL" dirty="0"/>
              <a:t>probleem heeft het meeste effect op de omgeving en/of op het </a:t>
            </a:r>
            <a:r>
              <a:rPr lang="nl-NL" dirty="0" smtClean="0"/>
              <a:t>kind?</a:t>
            </a:r>
          </a:p>
          <a:p>
            <a:pPr marL="45720" indent="0" fontAlgn="base">
              <a:buNone/>
            </a:pPr>
            <a:endParaRPr lang="nl-NL" dirty="0"/>
          </a:p>
          <a:p>
            <a:pPr fontAlgn="base"/>
            <a:r>
              <a:rPr lang="nl-NL" dirty="0"/>
              <a:t>Welk probleemgedrag is het makkelijkst te veranderen en geeft dus het meeste kans op </a:t>
            </a:r>
            <a:r>
              <a:rPr lang="nl-NL" dirty="0" smtClean="0"/>
              <a:t>succes?</a:t>
            </a:r>
          </a:p>
          <a:p>
            <a:pPr fontAlgn="base"/>
            <a:endParaRPr lang="nl-NL" dirty="0"/>
          </a:p>
          <a:p>
            <a:pPr fontAlgn="base"/>
            <a:r>
              <a:rPr lang="nl-NL" dirty="0"/>
              <a:t>Welk gedrag heeft het meest positieve effect op andere gewenste </a:t>
            </a:r>
            <a:r>
              <a:rPr lang="nl-NL" dirty="0" smtClean="0"/>
              <a:t>gedragingen?</a:t>
            </a:r>
          </a:p>
          <a:p>
            <a:pPr fontAlgn="base"/>
            <a:endParaRPr lang="nl-NL" dirty="0"/>
          </a:p>
          <a:p>
            <a:pPr fontAlgn="base"/>
            <a:r>
              <a:rPr lang="nl-NL" dirty="0"/>
              <a:t>Is het handiger de “omgeving” te veranderen? </a:t>
            </a:r>
            <a:endParaRPr lang="nl-NL" dirty="0" smtClean="0"/>
          </a:p>
          <a:p>
            <a:pPr fontAlgn="base"/>
            <a:endParaRPr lang="nl-NL" dirty="0"/>
          </a:p>
          <a:p>
            <a:pPr fontAlgn="base"/>
            <a:r>
              <a:rPr lang="nl-NL" dirty="0" smtClean="0"/>
              <a:t>Mag </a:t>
            </a:r>
            <a:r>
              <a:rPr lang="nl-NL" dirty="0"/>
              <a:t>ik het gedrag dat ik wil zien van dit kind wel verwachten? Bekijk hiervoor het </a:t>
            </a:r>
            <a:r>
              <a:rPr lang="nl-NL" u="sng" dirty="0">
                <a:hlinkClick r:id="rId2"/>
              </a:rPr>
              <a:t>ontwikkelingsmijlpalen overzicht</a:t>
            </a:r>
            <a:r>
              <a:rPr lang="nl-NL" u="sng" dirty="0" smtClean="0">
                <a:hlinkClick r:id="rId2"/>
              </a:rPr>
              <a:t>.</a:t>
            </a:r>
            <a:r>
              <a:rPr lang="nl-NL" u="sng" dirty="0" smtClean="0"/>
              <a:t> (zie </a:t>
            </a:r>
            <a:r>
              <a:rPr lang="nl-NL" u="sng" dirty="0" err="1" smtClean="0"/>
              <a:t>it’s</a:t>
            </a:r>
            <a:r>
              <a:rPr lang="nl-NL" u="sng" dirty="0" smtClean="0"/>
              <a:t>) </a:t>
            </a:r>
            <a:endParaRPr lang="nl-NL" dirty="0"/>
          </a:p>
          <a:p>
            <a:endParaRPr lang="nl-NL" dirty="0"/>
          </a:p>
        </p:txBody>
      </p:sp>
      <p:sp>
        <p:nvSpPr>
          <p:cNvPr id="3" name="Titel 2"/>
          <p:cNvSpPr>
            <a:spLocks noGrp="1"/>
          </p:cNvSpPr>
          <p:nvPr>
            <p:ph type="title"/>
          </p:nvPr>
        </p:nvSpPr>
        <p:spPr/>
        <p:txBody>
          <a:bodyPr/>
          <a:lstStyle/>
          <a:p>
            <a:r>
              <a:rPr lang="nl-NL" dirty="0" smtClean="0"/>
              <a:t>Gedragsproblemen onderzocht en nu?</a:t>
            </a:r>
            <a:endParaRPr lang="nl-NL" dirty="0"/>
          </a:p>
        </p:txBody>
      </p:sp>
    </p:spTree>
    <p:extLst>
      <p:ext uri="{BB962C8B-B14F-4D97-AF65-F5344CB8AC3E}">
        <p14:creationId xmlns:p14="http://schemas.microsoft.com/office/powerpoint/2010/main" val="4214714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preventie gedragsproblemen (20 min)	</a:t>
            </a:r>
            <a:endParaRPr lang="nl-NL" dirty="0"/>
          </a:p>
        </p:txBody>
      </p:sp>
      <p:sp>
        <p:nvSpPr>
          <p:cNvPr id="3" name="Tijdelijke aanduiding voor inhoud 2"/>
          <p:cNvSpPr>
            <a:spLocks noGrp="1"/>
          </p:cNvSpPr>
          <p:nvPr>
            <p:ph idx="1"/>
          </p:nvPr>
        </p:nvSpPr>
        <p:spPr/>
        <p:txBody>
          <a:bodyPr>
            <a:normAutofit lnSpcReduction="10000"/>
          </a:bodyPr>
          <a:lstStyle/>
          <a:p>
            <a:pPr marL="342900" indent="-342900">
              <a:buFontTx/>
              <a:buChar char="-"/>
            </a:pPr>
            <a:r>
              <a:rPr lang="nl-NL" dirty="0" smtClean="0"/>
              <a:t>Lees alle tips</a:t>
            </a:r>
            <a:r>
              <a:rPr lang="nl-NL" dirty="0"/>
              <a:t> </a:t>
            </a:r>
            <a:r>
              <a:rPr lang="nl-NL" dirty="0" smtClean="0"/>
              <a:t>(zie document ‘Preventievragenlijst gedragsproblemen’) staat bij ‘bestanden’ op teams in het kanaal methodisch handelen.</a:t>
            </a:r>
          </a:p>
          <a:p>
            <a:pPr marL="342900" indent="-342900">
              <a:buFontTx/>
              <a:buChar char="-"/>
            </a:pPr>
            <a:r>
              <a:rPr lang="nl-NL" dirty="0" smtClean="0"/>
              <a:t>Ik deel jullie in Teams in </a:t>
            </a:r>
            <a:r>
              <a:rPr lang="nl-NL" dirty="0" err="1" smtClean="0"/>
              <a:t>breakoutrooms</a:t>
            </a:r>
            <a:r>
              <a:rPr lang="nl-NL" dirty="0" smtClean="0"/>
              <a:t> in en je gaat samen in gesprek erover</a:t>
            </a:r>
          </a:p>
          <a:p>
            <a:pPr marL="342900" indent="-342900">
              <a:buFontTx/>
              <a:buChar char="-"/>
            </a:pPr>
            <a:endParaRPr lang="nl-NL" dirty="0" smtClean="0"/>
          </a:p>
          <a:p>
            <a:pPr marL="342900" indent="-342900">
              <a:buFontTx/>
              <a:buChar char="-"/>
            </a:pPr>
            <a:r>
              <a:rPr lang="nl-NL" dirty="0" smtClean="0"/>
              <a:t>Geef op de lijst per item aan of je dit toepast of niet met een + of – </a:t>
            </a:r>
          </a:p>
          <a:p>
            <a:pPr marL="342900" indent="-342900">
              <a:buFontTx/>
              <a:buChar char="-"/>
            </a:pPr>
            <a:r>
              <a:rPr lang="nl-NL" smtClean="0"/>
              <a:t>Bij </a:t>
            </a:r>
            <a:r>
              <a:rPr lang="nl-NL" dirty="0" smtClean="0"/>
              <a:t>twijfel of als je dit maar af en toe doet geef je een +-</a:t>
            </a:r>
          </a:p>
          <a:p>
            <a:pPr marL="342900" indent="-342900">
              <a:buFontTx/>
              <a:buChar char="-"/>
            </a:pPr>
            <a:r>
              <a:rPr lang="nl-NL" smtClean="0"/>
              <a:t>Kies </a:t>
            </a:r>
            <a:r>
              <a:rPr lang="nl-NL" dirty="0" smtClean="0"/>
              <a:t>3 tips uit die je het meest nuttig vindt. Zet hier een x voor. </a:t>
            </a:r>
          </a:p>
          <a:p>
            <a:pPr marL="342900" indent="-342900">
              <a:buFontTx/>
              <a:buChar char="-"/>
            </a:pPr>
            <a:r>
              <a:rPr lang="nl-NL" dirty="0" smtClean="0"/>
              <a:t>Bespreek welke tips je al eens hebt geprobeerd en welke je graag zou willen proberen en welk effect je daarvan verwacht</a:t>
            </a:r>
          </a:p>
          <a:p>
            <a:pPr marL="45720" indent="0">
              <a:buNone/>
            </a:pPr>
            <a:endParaRPr lang="nl-NL" dirty="0" smtClean="0"/>
          </a:p>
        </p:txBody>
      </p:sp>
    </p:spTree>
    <p:extLst>
      <p:ext uri="{BB962C8B-B14F-4D97-AF65-F5344CB8AC3E}">
        <p14:creationId xmlns:p14="http://schemas.microsoft.com/office/powerpoint/2010/main" val="500809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Werk aan 1 probleem tegelijk</a:t>
            </a:r>
          </a:p>
          <a:p>
            <a:r>
              <a:rPr lang="nl-NL" dirty="0" smtClean="0"/>
              <a:t>Bepaal het doelgedrag zo concreet mogelijk</a:t>
            </a:r>
          </a:p>
          <a:p>
            <a:r>
              <a:rPr lang="nl-NL" dirty="0"/>
              <a:t>Bepaal de deelstappen die tot het gewenste doel moeten leiden.</a:t>
            </a:r>
          </a:p>
          <a:p>
            <a:r>
              <a:rPr lang="nl-NL" dirty="0"/>
              <a:t>Ga met het kind (en ouders) in gesprek om het definitieve plan vast te stellen</a:t>
            </a:r>
          </a:p>
          <a:p>
            <a:r>
              <a:rPr lang="nl-NL" dirty="0"/>
              <a:t>Bepaal of een beloningssysteem nodig is.</a:t>
            </a:r>
          </a:p>
          <a:p>
            <a:r>
              <a:rPr lang="nl-NL" dirty="0"/>
              <a:t>Bepaal samen hoe je de resultaten beoordeelt.</a:t>
            </a:r>
          </a:p>
          <a:p>
            <a:r>
              <a:rPr lang="nl-NL" dirty="0"/>
              <a:t>Evalueer na bijvoorbeeld 6 weken</a:t>
            </a:r>
          </a:p>
          <a:p>
            <a:r>
              <a:rPr lang="nl-NL" dirty="0"/>
              <a:t>Als iets niet kan doe het dan niet. Kies wat anders. </a:t>
            </a:r>
          </a:p>
          <a:p>
            <a:endParaRPr lang="nl-NL" dirty="0"/>
          </a:p>
        </p:txBody>
      </p:sp>
      <p:sp>
        <p:nvSpPr>
          <p:cNvPr id="3" name="Titel 2"/>
          <p:cNvSpPr>
            <a:spLocks noGrp="1"/>
          </p:cNvSpPr>
          <p:nvPr>
            <p:ph type="title"/>
          </p:nvPr>
        </p:nvSpPr>
        <p:spPr/>
        <p:txBody>
          <a:bodyPr/>
          <a:lstStyle/>
          <a:p>
            <a:r>
              <a:rPr lang="nl-NL" dirty="0" smtClean="0"/>
              <a:t>Stappenplan ombuigen gedrag</a:t>
            </a:r>
            <a:endParaRPr lang="nl-NL" dirty="0"/>
          </a:p>
        </p:txBody>
      </p:sp>
    </p:spTree>
    <p:extLst>
      <p:ext uri="{BB962C8B-B14F-4D97-AF65-F5344CB8AC3E}">
        <p14:creationId xmlns:p14="http://schemas.microsoft.com/office/powerpoint/2010/main" val="3644290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Belonen of straffen??</a:t>
            </a:r>
            <a:endParaRPr lang="nl-NL" dirty="0"/>
          </a:p>
        </p:txBody>
      </p:sp>
      <p:sp>
        <p:nvSpPr>
          <p:cNvPr id="3" name="Titel 2"/>
          <p:cNvSpPr>
            <a:spLocks noGrp="1"/>
          </p:cNvSpPr>
          <p:nvPr>
            <p:ph type="title"/>
          </p:nvPr>
        </p:nvSpPr>
        <p:spPr/>
        <p:txBody>
          <a:bodyPr/>
          <a:lstStyle/>
          <a:p>
            <a:r>
              <a:rPr lang="nl-NL" dirty="0" smtClean="0"/>
              <a:t>Wat werkt beter?</a:t>
            </a:r>
            <a:endParaRPr lang="nl-NL" dirty="0"/>
          </a:p>
        </p:txBody>
      </p:sp>
      <p:pic>
        <p:nvPicPr>
          <p:cNvPr id="1026" name="Picture 2" descr="Afbeeldingsresultaat voor belonen of straff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45" y="1719071"/>
            <a:ext cx="3145366" cy="4442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55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pPr fontAlgn="base"/>
            <a:r>
              <a:rPr lang="nl-NL" dirty="0"/>
              <a:t>Sociale versterkers. Bijvoorbeeld een compliment geven, duim opsteken, enz.</a:t>
            </a:r>
          </a:p>
          <a:p>
            <a:pPr fontAlgn="base"/>
            <a:r>
              <a:rPr lang="nl-NL" dirty="0"/>
              <a:t>Direct feedback geven op het werk en de manier van werken. Veel kinderen vinden het fijn te vernemen hoe het werk is gemaakt en hoe ze gewerkt hebben.</a:t>
            </a:r>
          </a:p>
          <a:p>
            <a:pPr fontAlgn="base"/>
            <a:r>
              <a:rPr lang="nl-NL" dirty="0"/>
              <a:t>Activiteitenversterkers. Bijvoorbeeld een leuk klusje laten doen, even achter de pc mogen, enz.</a:t>
            </a:r>
          </a:p>
          <a:p>
            <a:pPr fontAlgn="base"/>
            <a:r>
              <a:rPr lang="nl-NL" dirty="0"/>
              <a:t>Ruilversterkers. Bijvoorbeeld de kinderen punten laten verzamelen die later inwisselbaar zijn voor iets leuks.</a:t>
            </a:r>
          </a:p>
          <a:p>
            <a:pPr fontAlgn="base"/>
            <a:r>
              <a:rPr lang="nl-NL" dirty="0"/>
              <a:t>Materiële versterkers. Bijvoorbeeld een leuke sticker geven, enz</a:t>
            </a:r>
            <a:r>
              <a:rPr lang="nl-NL" dirty="0" smtClean="0"/>
              <a:t>.</a:t>
            </a:r>
          </a:p>
          <a:p>
            <a:pPr fontAlgn="base"/>
            <a:endParaRPr lang="nl-NL" dirty="0"/>
          </a:p>
          <a:p>
            <a:pPr fontAlgn="base"/>
            <a:r>
              <a:rPr lang="nl-NL" dirty="0" smtClean="0"/>
              <a:t>NB: beloon ook tussenstapjes</a:t>
            </a:r>
            <a:endParaRPr lang="nl-NL" dirty="0"/>
          </a:p>
          <a:p>
            <a:endParaRPr lang="nl-NL" dirty="0"/>
          </a:p>
        </p:txBody>
      </p:sp>
      <p:sp>
        <p:nvSpPr>
          <p:cNvPr id="3" name="Titel 2"/>
          <p:cNvSpPr>
            <a:spLocks noGrp="1"/>
          </p:cNvSpPr>
          <p:nvPr>
            <p:ph type="title"/>
          </p:nvPr>
        </p:nvSpPr>
        <p:spPr/>
        <p:txBody>
          <a:bodyPr/>
          <a:lstStyle/>
          <a:p>
            <a:r>
              <a:rPr lang="nl-NL" dirty="0" smtClean="0"/>
              <a:t>Interventies om gedrag te laten toenemen</a:t>
            </a:r>
            <a:endParaRPr lang="nl-NL" dirty="0"/>
          </a:p>
        </p:txBody>
      </p:sp>
    </p:spTree>
    <p:extLst>
      <p:ext uri="{BB962C8B-B14F-4D97-AF65-F5344CB8AC3E}">
        <p14:creationId xmlns:p14="http://schemas.microsoft.com/office/powerpoint/2010/main" val="3349603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85000" lnSpcReduction="10000"/>
          </a:bodyPr>
          <a:lstStyle/>
          <a:p>
            <a:pPr fontAlgn="base"/>
            <a:r>
              <a:rPr lang="nl-NL" dirty="0" smtClean="0"/>
              <a:t>Versterken van doelgedrag dat tegengesteld/onverenigbaar is met het probleemgedrag. Als het kind stilzit, prijs het dan dat het zo rustig werkt.</a:t>
            </a:r>
          </a:p>
          <a:p>
            <a:pPr marL="45720" indent="0" fontAlgn="base">
              <a:buNone/>
            </a:pPr>
            <a:endParaRPr lang="nl-NL" dirty="0" smtClean="0"/>
          </a:p>
          <a:p>
            <a:pPr fontAlgn="base"/>
            <a:r>
              <a:rPr lang="nl-NL" dirty="0" smtClean="0"/>
              <a:t>Uitdoven van het probleemgedrag. Het weghalen van de aandacht voor het gedrag. Negeren valt hieronder. Ook de </a:t>
            </a:r>
            <a:r>
              <a:rPr lang="nl-NL" u="sng" dirty="0" smtClean="0">
                <a:hlinkClick r:id="rId2"/>
              </a:rPr>
              <a:t>time out</a:t>
            </a:r>
            <a:r>
              <a:rPr lang="nl-NL" dirty="0" smtClean="0"/>
              <a:t> valt hieronder. </a:t>
            </a:r>
          </a:p>
          <a:p>
            <a:pPr fontAlgn="base"/>
            <a:endParaRPr lang="nl-NL" dirty="0"/>
          </a:p>
          <a:p>
            <a:pPr fontAlgn="base"/>
            <a:r>
              <a:rPr lang="nl-NL" dirty="0" smtClean="0"/>
              <a:t>Boete </a:t>
            </a:r>
            <a:r>
              <a:rPr lang="nl-NL" dirty="0"/>
              <a:t>geven voor probleemgedrag (</a:t>
            </a:r>
            <a:r>
              <a:rPr lang="nl-NL" u="sng" dirty="0">
                <a:hlinkClick r:id="rId3"/>
              </a:rPr>
              <a:t>respons </a:t>
            </a:r>
            <a:r>
              <a:rPr lang="nl-NL" u="sng" dirty="0" err="1">
                <a:hlinkClick r:id="rId3"/>
              </a:rPr>
              <a:t>cost</a:t>
            </a:r>
            <a:r>
              <a:rPr lang="nl-NL" dirty="0"/>
              <a:t>). Dit kun je hanteren als je een </a:t>
            </a:r>
            <a:r>
              <a:rPr lang="nl-NL" dirty="0" err="1"/>
              <a:t>ruilversterkerssysteem</a:t>
            </a:r>
            <a:r>
              <a:rPr lang="nl-NL" dirty="0"/>
              <a:t> gebruikt. Neem echter nooit alle gespaarde punten weg. Gebruik de boete nooit als enige middel</a:t>
            </a:r>
            <a:r>
              <a:rPr lang="nl-NL" dirty="0" smtClean="0"/>
              <a:t>.</a:t>
            </a:r>
          </a:p>
          <a:p>
            <a:pPr marL="45720" indent="0" fontAlgn="base">
              <a:buNone/>
            </a:pPr>
            <a:endParaRPr lang="nl-NL" dirty="0"/>
          </a:p>
          <a:p>
            <a:pPr fontAlgn="base"/>
            <a:r>
              <a:rPr lang="nl-NL" dirty="0"/>
              <a:t>Straffen van probleemgedrag via andere vormen, zoals sociale straf (kritiek, standje, boos kijken). Ook de time-out kun je op dit niveau gebruiken. Zet het kind kort apart, bijvoorbeeld 3 minuten. Andere mogelijkheden zijn nog de activiteitenstraf (strafwerk maken, schoolplein vegen, enz.).</a:t>
            </a:r>
          </a:p>
          <a:p>
            <a:endParaRPr lang="nl-NL" dirty="0"/>
          </a:p>
        </p:txBody>
      </p:sp>
      <p:sp>
        <p:nvSpPr>
          <p:cNvPr id="3" name="Titel 2"/>
          <p:cNvSpPr>
            <a:spLocks noGrp="1"/>
          </p:cNvSpPr>
          <p:nvPr>
            <p:ph type="title"/>
          </p:nvPr>
        </p:nvSpPr>
        <p:spPr/>
        <p:txBody>
          <a:bodyPr/>
          <a:lstStyle/>
          <a:p>
            <a:r>
              <a:rPr lang="nl-NL" dirty="0" smtClean="0"/>
              <a:t>Interventies om gedrag te laten afnemen</a:t>
            </a:r>
            <a:endParaRPr lang="nl-NL" dirty="0"/>
          </a:p>
        </p:txBody>
      </p:sp>
    </p:spTree>
    <p:extLst>
      <p:ext uri="{BB962C8B-B14F-4D97-AF65-F5344CB8AC3E}">
        <p14:creationId xmlns:p14="http://schemas.microsoft.com/office/powerpoint/2010/main" val="989269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pPr fontAlgn="base"/>
            <a:r>
              <a:rPr lang="nl-NL" dirty="0"/>
              <a:t>Straf dan zo snel mogelijk na aanvang van het probleemgedrag </a:t>
            </a:r>
            <a:endParaRPr lang="nl-NL" dirty="0" smtClean="0"/>
          </a:p>
          <a:p>
            <a:pPr marL="45720" indent="0" fontAlgn="base">
              <a:buNone/>
            </a:pPr>
            <a:endParaRPr lang="nl-NL" dirty="0" smtClean="0"/>
          </a:p>
          <a:p>
            <a:pPr fontAlgn="base"/>
            <a:r>
              <a:rPr lang="nl-NL" dirty="0" smtClean="0"/>
              <a:t>Straf </a:t>
            </a:r>
            <a:r>
              <a:rPr lang="nl-NL" dirty="0"/>
              <a:t>iedere keer als het probleem gedrag zich voordoet. </a:t>
            </a:r>
            <a:endParaRPr lang="nl-NL" dirty="0" smtClean="0"/>
          </a:p>
          <a:p>
            <a:pPr marL="45720" indent="0" fontAlgn="base">
              <a:buNone/>
            </a:pPr>
            <a:endParaRPr lang="nl-NL" dirty="0"/>
          </a:p>
          <a:p>
            <a:pPr fontAlgn="base"/>
            <a:r>
              <a:rPr lang="nl-NL" dirty="0"/>
              <a:t>Straf niet te lang. </a:t>
            </a:r>
            <a:endParaRPr lang="nl-NL" dirty="0" smtClean="0"/>
          </a:p>
          <a:p>
            <a:pPr fontAlgn="base"/>
            <a:r>
              <a:rPr lang="nl-NL" dirty="0" smtClean="0"/>
              <a:t>Probeer een straf te vinden die in relatie staat tot de overtreding. Kortweg: Iets kapot maken, is iets moeten maken.</a:t>
            </a:r>
          </a:p>
          <a:p>
            <a:pPr marL="45720" indent="0" fontAlgn="base">
              <a:buNone/>
            </a:pPr>
            <a:endParaRPr lang="nl-NL" dirty="0" smtClean="0"/>
          </a:p>
          <a:p>
            <a:pPr fontAlgn="base"/>
            <a:r>
              <a:rPr lang="nl-NL" dirty="0" smtClean="0"/>
              <a:t>Zorg </a:t>
            </a:r>
            <a:r>
              <a:rPr lang="nl-NL" dirty="0"/>
              <a:t>dat de straf in verhouding is met het gebeurde. </a:t>
            </a:r>
            <a:endParaRPr lang="nl-NL" dirty="0" smtClean="0"/>
          </a:p>
          <a:p>
            <a:pPr fontAlgn="base"/>
            <a:endParaRPr lang="nl-NL" dirty="0"/>
          </a:p>
          <a:p>
            <a:pPr fontAlgn="base"/>
            <a:r>
              <a:rPr lang="nl-NL" dirty="0" smtClean="0"/>
              <a:t>Bedenk </a:t>
            </a:r>
            <a:r>
              <a:rPr lang="nl-NL" dirty="0"/>
              <a:t>altijd of het kind jouw straf wel als straf ervaart. Niet naar gym is niet voor elk kind een </a:t>
            </a:r>
            <a:r>
              <a:rPr lang="nl-NL" dirty="0" smtClean="0"/>
              <a:t>straf.</a:t>
            </a:r>
          </a:p>
          <a:p>
            <a:pPr fontAlgn="base"/>
            <a:endParaRPr lang="nl-NL" dirty="0"/>
          </a:p>
          <a:p>
            <a:pPr fontAlgn="base"/>
            <a:r>
              <a:rPr lang="nl-NL" dirty="0" smtClean="0"/>
              <a:t>Vertel </a:t>
            </a:r>
            <a:r>
              <a:rPr lang="nl-NL" dirty="0"/>
              <a:t>altijd kort waarom je straft en benoem alternatief gedrag.</a:t>
            </a:r>
          </a:p>
          <a:p>
            <a:endParaRPr lang="nl-NL" dirty="0"/>
          </a:p>
        </p:txBody>
      </p:sp>
      <p:sp>
        <p:nvSpPr>
          <p:cNvPr id="3" name="Titel 2"/>
          <p:cNvSpPr>
            <a:spLocks noGrp="1"/>
          </p:cNvSpPr>
          <p:nvPr>
            <p:ph type="title"/>
          </p:nvPr>
        </p:nvSpPr>
        <p:spPr/>
        <p:txBody>
          <a:bodyPr/>
          <a:lstStyle/>
          <a:p>
            <a:r>
              <a:rPr lang="nl-NL" dirty="0" smtClean="0"/>
              <a:t>Als je straft</a:t>
            </a:r>
            <a:endParaRPr lang="nl-NL" dirty="0"/>
          </a:p>
        </p:txBody>
      </p:sp>
    </p:spTree>
    <p:extLst>
      <p:ext uri="{BB962C8B-B14F-4D97-AF65-F5344CB8AC3E}">
        <p14:creationId xmlns:p14="http://schemas.microsoft.com/office/powerpoint/2010/main" val="2549757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1. </a:t>
            </a:r>
            <a:r>
              <a:rPr lang="nl-NL" dirty="0" smtClean="0"/>
              <a:t>Gedrag </a:t>
            </a:r>
            <a:r>
              <a:rPr lang="nl-NL" dirty="0"/>
              <a:t>verdwijnt als dreiging verdwenen is</a:t>
            </a:r>
          </a:p>
          <a:p>
            <a:pPr marL="45720" indent="0">
              <a:buNone/>
            </a:pPr>
            <a:endParaRPr lang="nl-NL" dirty="0"/>
          </a:p>
          <a:p>
            <a:r>
              <a:rPr lang="nl-NL" dirty="0"/>
              <a:t>2. De beloning is soms groter dan de straf (Zeker bij jongeren!!)</a:t>
            </a:r>
          </a:p>
          <a:p>
            <a:pPr marL="45720" indent="0">
              <a:buNone/>
            </a:pPr>
            <a:endParaRPr lang="nl-NL" dirty="0"/>
          </a:p>
          <a:p>
            <a:r>
              <a:rPr lang="nl-NL" dirty="0"/>
              <a:t>3. Het kan vluchtgedrag of agressie oproepen</a:t>
            </a:r>
          </a:p>
          <a:p>
            <a:endParaRPr lang="nl-NL" dirty="0"/>
          </a:p>
          <a:p>
            <a:r>
              <a:rPr lang="nl-NL" dirty="0"/>
              <a:t>4. Straf wordt de “normale” manier om te beïnvloeden</a:t>
            </a:r>
          </a:p>
          <a:p>
            <a:endParaRPr lang="nl-NL" dirty="0"/>
          </a:p>
          <a:p>
            <a:r>
              <a:rPr lang="nl-NL" dirty="0"/>
              <a:t>5. Hopeloosheid, blokkeren van nieuw gedrag </a:t>
            </a:r>
            <a:r>
              <a:rPr lang="nl-NL" dirty="0" smtClean="0"/>
              <a:t>leren</a:t>
            </a:r>
            <a:endParaRPr lang="nl-NL" dirty="0"/>
          </a:p>
          <a:p>
            <a:endParaRPr lang="nl-NL" dirty="0"/>
          </a:p>
          <a:p>
            <a:r>
              <a:rPr lang="nl-NL" dirty="0"/>
              <a:t>6. Wordt vaak oneerlijk toegepast </a:t>
            </a:r>
          </a:p>
          <a:p>
            <a:endParaRPr lang="nl-NL" dirty="0"/>
          </a:p>
        </p:txBody>
      </p:sp>
      <p:sp>
        <p:nvSpPr>
          <p:cNvPr id="3" name="Titel 2"/>
          <p:cNvSpPr>
            <a:spLocks noGrp="1"/>
          </p:cNvSpPr>
          <p:nvPr>
            <p:ph type="title"/>
          </p:nvPr>
        </p:nvSpPr>
        <p:spPr/>
        <p:txBody>
          <a:bodyPr/>
          <a:lstStyle/>
          <a:p>
            <a:r>
              <a:rPr lang="nl-NL" dirty="0" smtClean="0"/>
              <a:t>Waarom straffen vaak niet werk</a:t>
            </a:r>
            <a:endParaRPr lang="nl-NL" dirty="0"/>
          </a:p>
        </p:txBody>
      </p:sp>
    </p:spTree>
    <p:extLst>
      <p:ext uri="{BB962C8B-B14F-4D97-AF65-F5344CB8AC3E}">
        <p14:creationId xmlns:p14="http://schemas.microsoft.com/office/powerpoint/2010/main" val="3830469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PBS (</a:t>
            </a:r>
            <a:r>
              <a:rPr lang="nl-NL" dirty="0" err="1"/>
              <a:t>P</a:t>
            </a:r>
            <a:r>
              <a:rPr lang="nl-NL" dirty="0" err="1" smtClean="0"/>
              <a:t>ostive</a:t>
            </a:r>
            <a:r>
              <a:rPr lang="nl-NL" dirty="0" smtClean="0"/>
              <a:t> </a:t>
            </a:r>
            <a:r>
              <a:rPr lang="nl-NL" dirty="0" err="1"/>
              <a:t>B</a:t>
            </a:r>
            <a:r>
              <a:rPr lang="nl-NL" dirty="0" err="1" smtClean="0"/>
              <a:t>ehaviour</a:t>
            </a:r>
            <a:r>
              <a:rPr lang="nl-NL" dirty="0" smtClean="0"/>
              <a:t> Support)</a:t>
            </a:r>
            <a:endParaRPr lang="nl-NL" dirty="0"/>
          </a:p>
        </p:txBody>
      </p:sp>
      <p:sp>
        <p:nvSpPr>
          <p:cNvPr id="3" name="Titel 2"/>
          <p:cNvSpPr>
            <a:spLocks noGrp="1"/>
          </p:cNvSpPr>
          <p:nvPr>
            <p:ph type="title"/>
          </p:nvPr>
        </p:nvSpPr>
        <p:spPr/>
        <p:txBody>
          <a:bodyPr/>
          <a:lstStyle/>
          <a:p>
            <a:r>
              <a:rPr lang="nl-NL" dirty="0" smtClean="0"/>
              <a:t>Volgende week</a:t>
            </a:r>
            <a:endParaRPr lang="nl-NL" dirty="0"/>
          </a:p>
        </p:txBody>
      </p:sp>
    </p:spTree>
    <p:extLst>
      <p:ext uri="{BB962C8B-B14F-4D97-AF65-F5344CB8AC3E}">
        <p14:creationId xmlns:p14="http://schemas.microsoft.com/office/powerpoint/2010/main" val="1430657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 blok 7</a:t>
            </a:r>
          </a:p>
        </p:txBody>
      </p:sp>
      <p:sp>
        <p:nvSpPr>
          <p:cNvPr id="3" name="Tijdelijke aanduiding voor inhoud 2"/>
          <p:cNvSpPr>
            <a:spLocks noGrp="1"/>
          </p:cNvSpPr>
          <p:nvPr>
            <p:ph idx="1"/>
          </p:nvPr>
        </p:nvSpPr>
        <p:spPr/>
        <p:txBody>
          <a:bodyPr vert="horz" lIns="68598" tIns="34299" rIns="68598" bIns="34299" rtlCol="0" anchor="t">
            <a:normAutofit/>
          </a:bodyPr>
          <a:lstStyle/>
          <a:p>
            <a:pPr marL="342991" indent="-342991">
              <a:buAutoNum type="arabicPeriod"/>
            </a:pPr>
            <a:r>
              <a:rPr lang="nl-NL" strike="sngStrike" dirty="0" smtClean="0"/>
              <a:t>Introductie </a:t>
            </a:r>
            <a:r>
              <a:rPr lang="nl-NL" strike="sngStrike" dirty="0"/>
              <a:t>passend onderwijs</a:t>
            </a:r>
            <a:endParaRPr lang="en-US" strike="sngStrike" dirty="0"/>
          </a:p>
          <a:p>
            <a:pPr marL="342991" indent="-342991">
              <a:buAutoNum type="arabicPeriod"/>
            </a:pPr>
            <a:r>
              <a:rPr lang="nl-NL" strike="sngStrike" dirty="0" smtClean="0"/>
              <a:t>Passend </a:t>
            </a:r>
            <a:r>
              <a:rPr lang="nl-NL" strike="sngStrike" dirty="0"/>
              <a:t>onderwijs en leer- en gedragsproblemen</a:t>
            </a:r>
          </a:p>
          <a:p>
            <a:pPr marL="342991" indent="-342991">
              <a:buAutoNum type="arabicPeriod"/>
            </a:pPr>
            <a:r>
              <a:rPr lang="nl-NL" strike="sngStrike" dirty="0" smtClean="0"/>
              <a:t>Gedragsproblemen </a:t>
            </a:r>
            <a:r>
              <a:rPr lang="nl-NL" strike="sngStrike" dirty="0"/>
              <a:t>in de klas introductie</a:t>
            </a:r>
          </a:p>
          <a:p>
            <a:pPr marL="342991" indent="-342991">
              <a:buAutoNum type="arabicPeriod"/>
            </a:pPr>
            <a:r>
              <a:rPr lang="nl-NL" dirty="0" smtClean="0"/>
              <a:t>Gedragsproblemen </a:t>
            </a:r>
            <a:r>
              <a:rPr lang="nl-NL" dirty="0"/>
              <a:t>in de klas herkennen (ABC methode)</a:t>
            </a:r>
          </a:p>
          <a:p>
            <a:pPr marL="342991" indent="-342991">
              <a:buAutoNum type="arabicPeriod"/>
            </a:pPr>
            <a:r>
              <a:rPr lang="en-US" dirty="0" smtClean="0">
                <a:ea typeface="+mn-lt"/>
                <a:cs typeface="+mn-lt"/>
              </a:rPr>
              <a:t>Positive </a:t>
            </a:r>
            <a:r>
              <a:rPr lang="en-US" dirty="0">
                <a:ea typeface="+mn-lt"/>
                <a:cs typeface="+mn-lt"/>
              </a:rPr>
              <a:t>behavior support (PBS)</a:t>
            </a:r>
            <a:endParaRPr lang="nl-NL" dirty="0">
              <a:ea typeface="+mn-lt"/>
              <a:cs typeface="+mn-lt"/>
            </a:endParaRPr>
          </a:p>
          <a:p>
            <a:pPr marL="342991" indent="-342991">
              <a:buAutoNum type="arabicPeriod"/>
            </a:pPr>
            <a:r>
              <a:rPr lang="en-US" dirty="0" err="1" smtClean="0">
                <a:ea typeface="+mn-lt"/>
                <a:cs typeface="+mn-lt"/>
              </a:rPr>
              <a:t>Executieve</a:t>
            </a:r>
            <a:r>
              <a:rPr lang="en-US" dirty="0">
                <a:ea typeface="+mn-lt"/>
                <a:cs typeface="+mn-lt"/>
              </a:rPr>
              <a:t> </a:t>
            </a:r>
            <a:r>
              <a:rPr lang="en-US" dirty="0" err="1">
                <a:ea typeface="+mn-lt"/>
                <a:cs typeface="+mn-lt"/>
              </a:rPr>
              <a:t>functies</a:t>
            </a:r>
            <a:r>
              <a:rPr lang="en-US" dirty="0">
                <a:ea typeface="+mn-lt"/>
                <a:cs typeface="+mn-lt"/>
              </a:rPr>
              <a:t> (</a:t>
            </a:r>
            <a:r>
              <a:rPr lang="en-US" dirty="0" err="1">
                <a:ea typeface="+mn-lt"/>
                <a:cs typeface="+mn-lt"/>
              </a:rPr>
              <a:t>Gedrag</a:t>
            </a:r>
            <a:r>
              <a:rPr lang="en-US" dirty="0">
                <a:ea typeface="+mn-lt"/>
                <a:cs typeface="+mn-lt"/>
              </a:rPr>
              <a:t> H16)</a:t>
            </a:r>
            <a:endParaRPr lang="nl-NL" dirty="0">
              <a:ea typeface="+mn-lt"/>
              <a:cs typeface="+mn-lt"/>
            </a:endParaRPr>
          </a:p>
          <a:p>
            <a:pPr marL="342991" indent="-342991">
              <a:buAutoNum type="arabicPeriod"/>
            </a:pPr>
            <a:r>
              <a:rPr lang="en-US" dirty="0" err="1" smtClean="0">
                <a:ea typeface="+mn-lt"/>
                <a:cs typeface="+mn-lt"/>
                <a:sym typeface="Wingdings" panose="05000000000000000000" pitchFamily="2" charset="2"/>
              </a:rPr>
              <a:t>Leerproblemen</a:t>
            </a:r>
            <a:endParaRPr lang="nl-NL" dirty="0" err="1">
              <a:ea typeface="+mn-lt"/>
              <a:cs typeface="+mn-lt"/>
            </a:endParaRPr>
          </a:p>
          <a:p>
            <a:pPr marL="342991" indent="-342991">
              <a:buAutoNum type="arabicPeriod"/>
            </a:pPr>
            <a:r>
              <a:rPr lang="en-US" dirty="0" err="1" smtClean="0">
                <a:ea typeface="+mn-lt"/>
                <a:cs typeface="+mn-lt"/>
                <a:sym typeface="Wingdings" panose="05000000000000000000" pitchFamily="2" charset="2"/>
              </a:rPr>
              <a:t>Motivatie</a:t>
            </a:r>
            <a:r>
              <a:rPr lang="en-US" dirty="0" smtClean="0">
                <a:ea typeface="+mn-lt"/>
                <a:cs typeface="+mn-lt"/>
                <a:sym typeface="Wingdings" panose="05000000000000000000" pitchFamily="2" charset="2"/>
              </a:rPr>
              <a:t>- </a:t>
            </a:r>
            <a:r>
              <a:rPr lang="en-US" dirty="0">
                <a:ea typeface="+mn-lt"/>
                <a:cs typeface="+mn-lt"/>
                <a:sym typeface="Wingdings" panose="05000000000000000000" pitchFamily="2" charset="2"/>
              </a:rPr>
              <a:t>en </a:t>
            </a:r>
            <a:r>
              <a:rPr lang="en-US" dirty="0" err="1">
                <a:ea typeface="+mn-lt"/>
                <a:cs typeface="+mn-lt"/>
                <a:sym typeface="Wingdings" panose="05000000000000000000" pitchFamily="2" charset="2"/>
              </a:rPr>
              <a:t>werkhoudingsproblemen</a:t>
            </a:r>
            <a:endParaRPr lang="nl-NL" dirty="0" err="1">
              <a:ea typeface="+mn-lt"/>
              <a:cs typeface="+mn-lt"/>
            </a:endParaRPr>
          </a:p>
          <a:p>
            <a:pPr marL="342991" indent="-342991">
              <a:buAutoNum type="arabicPeriod"/>
            </a:pPr>
            <a:r>
              <a:rPr lang="en-US" dirty="0" err="1" smtClean="0">
                <a:ea typeface="+mn-lt"/>
                <a:cs typeface="+mn-lt"/>
              </a:rPr>
              <a:t>Sociale</a:t>
            </a:r>
            <a:r>
              <a:rPr lang="en-US" dirty="0">
                <a:ea typeface="+mn-lt"/>
                <a:cs typeface="+mn-lt"/>
              </a:rPr>
              <a:t> </a:t>
            </a:r>
            <a:r>
              <a:rPr lang="en-US" dirty="0" err="1">
                <a:ea typeface="+mn-lt"/>
                <a:cs typeface="+mn-lt"/>
              </a:rPr>
              <a:t>vaardigheden</a:t>
            </a:r>
            <a:r>
              <a:rPr lang="en-US" dirty="0">
                <a:ea typeface="+mn-lt"/>
                <a:cs typeface="+mn-lt"/>
              </a:rPr>
              <a:t> en </a:t>
            </a:r>
            <a:r>
              <a:rPr lang="en-US" dirty="0" err="1">
                <a:ea typeface="+mn-lt"/>
                <a:cs typeface="+mn-lt"/>
              </a:rPr>
              <a:t>emoties</a:t>
            </a:r>
            <a:endParaRPr lang="nl-NL" dirty="0" err="1">
              <a:ea typeface="+mn-lt"/>
              <a:cs typeface="+mn-lt"/>
            </a:endParaRPr>
          </a:p>
          <a:p>
            <a:pPr marL="342991" indent="-342991">
              <a:buAutoNum type="arabicPeriod"/>
            </a:pPr>
            <a:r>
              <a:rPr lang="nl-NL" dirty="0" smtClean="0"/>
              <a:t>Voortgangsweek</a:t>
            </a:r>
          </a:p>
          <a:p>
            <a:pPr marL="342991" indent="-342991">
              <a:buAutoNum type="arabicPeriod"/>
            </a:pPr>
            <a:endParaRPr lang="nl-NL" dirty="0"/>
          </a:p>
          <a:p>
            <a:r>
              <a:rPr lang="nl-NL" dirty="0" smtClean="0"/>
              <a:t>Geen </a:t>
            </a:r>
            <a:r>
              <a:rPr lang="nl-NL" dirty="0" err="1" smtClean="0"/>
              <a:t>bpv</a:t>
            </a:r>
            <a:r>
              <a:rPr lang="nl-NL" dirty="0" smtClean="0"/>
              <a:t>-opdracht</a:t>
            </a:r>
            <a:endParaRPr lang="nl-NL" dirty="0"/>
          </a:p>
          <a:p>
            <a:pPr marL="167685" indent="-167685"/>
            <a:endParaRPr lang="nl-NL" dirty="0"/>
          </a:p>
        </p:txBody>
      </p:sp>
    </p:spTree>
    <p:extLst>
      <p:ext uri="{BB962C8B-B14F-4D97-AF65-F5344CB8AC3E}">
        <p14:creationId xmlns:p14="http://schemas.microsoft.com/office/powerpoint/2010/main" val="224131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45720" indent="0">
              <a:buNone/>
            </a:pPr>
            <a:r>
              <a:rPr lang="nl-NL" dirty="0" smtClean="0">
                <a:hlinkClick r:id="rId2"/>
              </a:rPr>
              <a:t>www.gedragsproblemen.nl</a:t>
            </a:r>
            <a:r>
              <a:rPr lang="nl-NL" dirty="0" smtClean="0"/>
              <a:t> </a:t>
            </a:r>
          </a:p>
          <a:p>
            <a:pPr marL="45720" indent="0">
              <a:buNone/>
            </a:pPr>
            <a:endParaRPr lang="nl-NL" dirty="0"/>
          </a:p>
          <a:p>
            <a:pPr marL="45720" indent="0">
              <a:buNone/>
            </a:pPr>
            <a:r>
              <a:rPr lang="nl-NL" dirty="0" smtClean="0"/>
              <a:t>Boek: gedragsproblemen in de klas (Anton </a:t>
            </a:r>
            <a:r>
              <a:rPr lang="nl-NL" dirty="0" err="1" smtClean="0"/>
              <a:t>Horreweg</a:t>
            </a:r>
            <a:r>
              <a:rPr lang="nl-NL" dirty="0" smtClean="0"/>
              <a:t>)</a:t>
            </a:r>
            <a:endParaRPr lang="nl-NL" dirty="0"/>
          </a:p>
        </p:txBody>
      </p:sp>
      <p:sp>
        <p:nvSpPr>
          <p:cNvPr id="3" name="Titel 2"/>
          <p:cNvSpPr>
            <a:spLocks noGrp="1"/>
          </p:cNvSpPr>
          <p:nvPr>
            <p:ph type="title"/>
          </p:nvPr>
        </p:nvSpPr>
        <p:spPr/>
        <p:txBody>
          <a:bodyPr/>
          <a:lstStyle/>
          <a:p>
            <a:r>
              <a:rPr lang="nl-NL" dirty="0" smtClean="0"/>
              <a:t>Theorie</a:t>
            </a:r>
            <a:endParaRPr lang="nl-NL" dirty="0"/>
          </a:p>
        </p:txBody>
      </p:sp>
    </p:spTree>
    <p:extLst>
      <p:ext uri="{BB962C8B-B14F-4D97-AF65-F5344CB8AC3E}">
        <p14:creationId xmlns:p14="http://schemas.microsoft.com/office/powerpoint/2010/main" val="328230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In de media</a:t>
            </a:r>
            <a:endParaRPr lang="nl-NL" dirty="0"/>
          </a:p>
        </p:txBody>
      </p:sp>
      <p:pic>
        <p:nvPicPr>
          <p:cNvPr id="1026" name="Picture 2" descr="Image"/>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482" b="24711"/>
          <a:stretch/>
        </p:blipFill>
        <p:spPr bwMode="auto">
          <a:xfrm>
            <a:off x="381000" y="1628800"/>
            <a:ext cx="3395297" cy="4947289"/>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p:cNvSpPr txBox="1"/>
          <p:nvPr/>
        </p:nvSpPr>
        <p:spPr>
          <a:xfrm>
            <a:off x="3851920" y="1916832"/>
            <a:ext cx="4824536" cy="1200329"/>
          </a:xfrm>
          <a:prstGeom prst="rect">
            <a:avLst/>
          </a:prstGeom>
          <a:noFill/>
        </p:spPr>
        <p:txBody>
          <a:bodyPr wrap="square" rtlCol="0">
            <a:spAutoFit/>
          </a:bodyPr>
          <a:lstStyle/>
          <a:p>
            <a:r>
              <a:rPr lang="nl-NL" dirty="0" smtClean="0"/>
              <a:t>Lees het bijbehorende artikel van de CED groep; 7.3: hoe ga jij om met opvallend gedrag van leerlingen? Maak een korte samenvatting voor jezelf</a:t>
            </a:r>
            <a:endParaRPr lang="nl-NL" dirty="0"/>
          </a:p>
        </p:txBody>
      </p:sp>
    </p:spTree>
    <p:extLst>
      <p:ext uri="{BB962C8B-B14F-4D97-AF65-F5344CB8AC3E}">
        <p14:creationId xmlns:p14="http://schemas.microsoft.com/office/powerpoint/2010/main" val="307184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Terugblik</a:t>
            </a:r>
          </a:p>
          <a:p>
            <a:r>
              <a:rPr lang="nl-NL" dirty="0" smtClean="0"/>
              <a:t>ABC-schema (doen)</a:t>
            </a:r>
          </a:p>
          <a:p>
            <a:r>
              <a:rPr lang="nl-NL" dirty="0" smtClean="0"/>
              <a:t>Positief negatief ratio(theorie)</a:t>
            </a:r>
          </a:p>
          <a:p>
            <a:r>
              <a:rPr lang="nl-NL" dirty="0" smtClean="0"/>
              <a:t>Mijlpalen (bekijken)</a:t>
            </a:r>
          </a:p>
          <a:p>
            <a:r>
              <a:rPr lang="nl-NL" dirty="0" smtClean="0"/>
              <a:t>Gedrag ombuigen (theorie)</a:t>
            </a:r>
          </a:p>
          <a:p>
            <a:r>
              <a:rPr lang="nl-NL" dirty="0" smtClean="0"/>
              <a:t>Straffen (theorie)</a:t>
            </a:r>
          </a:p>
          <a:p>
            <a:r>
              <a:rPr lang="nl-NL" dirty="0" smtClean="0"/>
              <a:t>Een moeilijke leerling </a:t>
            </a:r>
            <a:r>
              <a:rPr lang="nl-NL" smtClean="0"/>
              <a:t>(film?)</a:t>
            </a:r>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a:p>
        </p:txBody>
      </p:sp>
      <p:sp>
        <p:nvSpPr>
          <p:cNvPr id="3" name="Titel 2"/>
          <p:cNvSpPr>
            <a:spLocks noGrp="1"/>
          </p:cNvSpPr>
          <p:nvPr>
            <p:ph type="title"/>
          </p:nvPr>
        </p:nvSpPr>
        <p:spPr/>
        <p:txBody>
          <a:bodyPr/>
          <a:lstStyle/>
          <a:p>
            <a:r>
              <a:rPr lang="nl-NL" dirty="0" smtClean="0"/>
              <a:t>Vandaag</a:t>
            </a:r>
            <a:endParaRPr lang="nl-NL" dirty="0"/>
          </a:p>
        </p:txBody>
      </p:sp>
    </p:spTree>
    <p:extLst>
      <p:ext uri="{BB962C8B-B14F-4D97-AF65-F5344CB8AC3E}">
        <p14:creationId xmlns:p14="http://schemas.microsoft.com/office/powerpoint/2010/main" val="895104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Ecologische visie </a:t>
            </a:r>
            <a:r>
              <a:rPr lang="nl-NL" dirty="0" smtClean="0">
                <a:sym typeface="Wingdings" panose="05000000000000000000" pitchFamily="2" charset="2"/>
              </a:rPr>
              <a:t> welke rol speelt de omgeving</a:t>
            </a:r>
          </a:p>
          <a:p>
            <a:endParaRPr lang="nl-NL" dirty="0">
              <a:sym typeface="Wingdings" panose="05000000000000000000" pitchFamily="2" charset="2"/>
            </a:endParaRPr>
          </a:p>
          <a:p>
            <a:r>
              <a:rPr lang="nl-NL" dirty="0" smtClean="0">
                <a:sym typeface="Wingdings" panose="05000000000000000000" pitchFamily="2" charset="2"/>
              </a:rPr>
              <a:t>Zijn er risicofactoren</a:t>
            </a:r>
          </a:p>
          <a:p>
            <a:endParaRPr lang="nl-NL" dirty="0">
              <a:sym typeface="Wingdings" panose="05000000000000000000" pitchFamily="2" charset="2"/>
            </a:endParaRPr>
          </a:p>
          <a:p>
            <a:r>
              <a:rPr lang="nl-NL" dirty="0" smtClean="0">
                <a:sym typeface="Wingdings" panose="05000000000000000000" pitchFamily="2" charset="2"/>
              </a:rPr>
              <a:t>Leerklimaat</a:t>
            </a:r>
          </a:p>
          <a:p>
            <a:endParaRPr lang="nl-NL" dirty="0">
              <a:sym typeface="Wingdings" panose="05000000000000000000" pitchFamily="2" charset="2"/>
            </a:endParaRPr>
          </a:p>
          <a:p>
            <a:r>
              <a:rPr lang="nl-NL" dirty="0">
                <a:sym typeface="Wingdings" panose="05000000000000000000" pitchFamily="2" charset="2"/>
              </a:rPr>
              <a:t>G</a:t>
            </a:r>
            <a:r>
              <a:rPr lang="nl-NL" dirty="0" smtClean="0">
                <a:sym typeface="Wingdings" panose="05000000000000000000" pitchFamily="2" charset="2"/>
              </a:rPr>
              <a:t>roepsvorming</a:t>
            </a:r>
          </a:p>
          <a:p>
            <a:endParaRPr lang="nl-NL" dirty="0">
              <a:sym typeface="Wingdings" panose="05000000000000000000" pitchFamily="2" charset="2"/>
            </a:endParaRPr>
          </a:p>
          <a:p>
            <a:r>
              <a:rPr lang="nl-NL" dirty="0" smtClean="0">
                <a:sym typeface="Wingdings" panose="05000000000000000000" pitchFamily="2" charset="2"/>
              </a:rPr>
              <a:t>De docent = 60%</a:t>
            </a:r>
          </a:p>
          <a:p>
            <a:endParaRPr lang="nl-NL" dirty="0">
              <a:sym typeface="Wingdings" panose="05000000000000000000" pitchFamily="2" charset="2"/>
            </a:endParaRPr>
          </a:p>
          <a:p>
            <a:r>
              <a:rPr lang="nl-NL" dirty="0" smtClean="0">
                <a:sym typeface="Wingdings" panose="05000000000000000000" pitchFamily="2" charset="2"/>
              </a:rPr>
              <a:t>Wie is het kind?</a:t>
            </a:r>
          </a:p>
          <a:p>
            <a:endParaRPr lang="nl-NL" dirty="0">
              <a:sym typeface="Wingdings" panose="05000000000000000000" pitchFamily="2" charset="2"/>
            </a:endParaRPr>
          </a:p>
          <a:p>
            <a:endParaRPr lang="nl-NL" dirty="0" smtClean="0">
              <a:sym typeface="Wingdings" panose="05000000000000000000" pitchFamily="2" charset="2"/>
            </a:endParaRPr>
          </a:p>
          <a:p>
            <a:endParaRPr lang="nl-NL" dirty="0">
              <a:sym typeface="Wingdings" panose="05000000000000000000" pitchFamily="2" charset="2"/>
            </a:endParaRPr>
          </a:p>
          <a:p>
            <a:endParaRPr lang="nl-NL" dirty="0"/>
          </a:p>
        </p:txBody>
      </p:sp>
      <p:sp>
        <p:nvSpPr>
          <p:cNvPr id="3" name="Titel 2"/>
          <p:cNvSpPr>
            <a:spLocks noGrp="1"/>
          </p:cNvSpPr>
          <p:nvPr>
            <p:ph type="title"/>
          </p:nvPr>
        </p:nvSpPr>
        <p:spPr/>
        <p:txBody>
          <a:bodyPr/>
          <a:lstStyle/>
          <a:p>
            <a:r>
              <a:rPr lang="nl-NL" dirty="0" smtClean="0"/>
              <a:t>Gedragsproblemen en nu?</a:t>
            </a:r>
            <a:endParaRPr lang="nl-NL" dirty="0"/>
          </a:p>
        </p:txBody>
      </p:sp>
    </p:spTree>
    <p:extLst>
      <p:ext uri="{BB962C8B-B14F-4D97-AF65-F5344CB8AC3E}">
        <p14:creationId xmlns:p14="http://schemas.microsoft.com/office/powerpoint/2010/main" val="245038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Analyseren van het gedrag levert vaak nieuwe informatie</a:t>
            </a:r>
          </a:p>
          <a:p>
            <a:endParaRPr lang="nl-NL" dirty="0"/>
          </a:p>
          <a:p>
            <a:r>
              <a:rPr lang="nl-NL" dirty="0" smtClean="0"/>
              <a:t>Kijken naar het kind, maar vooral ook naar de factoren eromheen</a:t>
            </a:r>
          </a:p>
          <a:p>
            <a:endParaRPr lang="nl-NL" dirty="0"/>
          </a:p>
          <a:p>
            <a:r>
              <a:rPr lang="nl-NL" dirty="0" smtClean="0"/>
              <a:t>Hoe? Bijvoorbeeld: </a:t>
            </a:r>
          </a:p>
          <a:p>
            <a:pPr>
              <a:buFontTx/>
              <a:buChar char="-"/>
            </a:pPr>
            <a:r>
              <a:rPr lang="nl-NL" dirty="0" smtClean="0"/>
              <a:t>Turflijst en tijdsteekproef</a:t>
            </a:r>
          </a:p>
          <a:p>
            <a:pPr>
              <a:buFontTx/>
              <a:buChar char="-"/>
            </a:pPr>
            <a:r>
              <a:rPr lang="nl-NL" dirty="0" smtClean="0"/>
              <a:t>ABC schema</a:t>
            </a:r>
          </a:p>
          <a:p>
            <a:pPr>
              <a:buFontTx/>
              <a:buChar char="-"/>
            </a:pPr>
            <a:r>
              <a:rPr lang="nl-NL" dirty="0" smtClean="0"/>
              <a:t>Positief-negatief ratio </a:t>
            </a:r>
          </a:p>
        </p:txBody>
      </p:sp>
      <p:sp>
        <p:nvSpPr>
          <p:cNvPr id="3" name="Titel 2"/>
          <p:cNvSpPr>
            <a:spLocks noGrp="1"/>
          </p:cNvSpPr>
          <p:nvPr>
            <p:ph type="title"/>
          </p:nvPr>
        </p:nvSpPr>
        <p:spPr/>
        <p:txBody>
          <a:bodyPr/>
          <a:lstStyle/>
          <a:p>
            <a:r>
              <a:rPr lang="nl-NL" dirty="0" smtClean="0"/>
              <a:t>Maar eerst.. Toch nog observeren…</a:t>
            </a:r>
            <a:endParaRPr lang="nl-NL" dirty="0"/>
          </a:p>
        </p:txBody>
      </p:sp>
    </p:spTree>
    <p:extLst>
      <p:ext uri="{BB962C8B-B14F-4D97-AF65-F5344CB8AC3E}">
        <p14:creationId xmlns:p14="http://schemas.microsoft.com/office/powerpoint/2010/main" val="243944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Het ABC Schema</a:t>
            </a:r>
            <a:endParaRPr lang="nl-NL" dirty="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772816"/>
            <a:ext cx="8407400" cy="413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125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20000"/>
          </a:bodyPr>
          <a:lstStyle/>
          <a:p>
            <a:r>
              <a:rPr lang="nl-NL" dirty="0" smtClean="0"/>
              <a:t>Situatie 1: Johnny is 5 jaar en is met zijn moeder in de supermarkt. Hij wil perse </a:t>
            </a:r>
            <a:r>
              <a:rPr lang="nl-NL" dirty="0" err="1"/>
              <a:t>S</a:t>
            </a:r>
            <a:r>
              <a:rPr lang="nl-NL" dirty="0" err="1" smtClean="0"/>
              <a:t>pongebob</a:t>
            </a:r>
            <a:r>
              <a:rPr lang="nl-NL" dirty="0" smtClean="0"/>
              <a:t> koekjes. Dit mag niet van zijn moeder. Als Johnny dit niet krijgt gaat hij op de grond liggen schreeuwen en krijsen. Moeder vindt dit erg vervelend en besluit de koekjes voor hem te kopen.</a:t>
            </a:r>
            <a:endParaRPr lang="nl-NL" dirty="0"/>
          </a:p>
          <a:p>
            <a:endParaRPr lang="nl-NL" dirty="0" smtClean="0"/>
          </a:p>
          <a:p>
            <a:r>
              <a:rPr lang="nl-NL" dirty="0"/>
              <a:t>Situatie </a:t>
            </a:r>
            <a:r>
              <a:rPr lang="nl-NL" dirty="0" smtClean="0"/>
              <a:t>2: </a:t>
            </a:r>
            <a:r>
              <a:rPr lang="nl-NL" dirty="0"/>
              <a:t>Maria is 16 en met haar vrienden een avondje stappen. Ze ontmoet een leuke jongen van 18. Ze dansen samen. De jongen biedt Maria een XTC pil aan. Zij heeft deze nog nooit genomen. Ze voelt zich al weken niet zo goed en de jongen geeft aan dat hij zich er altijd zoveel beter van voelt. Hij zou het leuk vinden om er samen eentje te nemen. Maria mag absoluut geen drugs gebruiken van haar ouders. </a:t>
            </a:r>
          </a:p>
          <a:p>
            <a:endParaRPr lang="nl-NL" dirty="0" smtClean="0"/>
          </a:p>
          <a:p>
            <a:endParaRPr lang="nl-NL" dirty="0"/>
          </a:p>
          <a:p>
            <a:r>
              <a:rPr lang="nl-NL" dirty="0" smtClean="0"/>
              <a:t>Situatie 3: Een situatie uit je stage</a:t>
            </a:r>
            <a:endParaRPr lang="nl-NL" dirty="0"/>
          </a:p>
        </p:txBody>
      </p:sp>
      <p:sp>
        <p:nvSpPr>
          <p:cNvPr id="3" name="Titel 2"/>
          <p:cNvSpPr>
            <a:spLocks noGrp="1"/>
          </p:cNvSpPr>
          <p:nvPr>
            <p:ph type="title"/>
          </p:nvPr>
        </p:nvSpPr>
        <p:spPr/>
        <p:txBody>
          <a:bodyPr/>
          <a:lstStyle/>
          <a:p>
            <a:r>
              <a:rPr lang="nl-NL" dirty="0" smtClean="0"/>
              <a:t>Vul het vorige schema Maar in </a:t>
            </a:r>
            <a:r>
              <a:rPr lang="nl-NL" dirty="0" err="1" smtClean="0"/>
              <a:t>dmv</a:t>
            </a:r>
            <a:r>
              <a:rPr lang="nl-NL" dirty="0" smtClean="0"/>
              <a:t> deze casussen (10 min)</a:t>
            </a:r>
            <a:endParaRPr lang="nl-NL" dirty="0"/>
          </a:p>
        </p:txBody>
      </p:sp>
    </p:spTree>
    <p:extLst>
      <p:ext uri="{BB962C8B-B14F-4D97-AF65-F5344CB8AC3E}">
        <p14:creationId xmlns:p14="http://schemas.microsoft.com/office/powerpoint/2010/main" val="392643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as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Raster">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Raster">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4" ma:contentTypeDescription="Create a new document." ma:contentTypeScope="" ma:versionID="bcf756a43f81bbf1b9d51510f9cd9078">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db72316e1b8c9bb6ba2bc6b5eda6740c"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6CB3D8-952C-4374-A1CC-836AC8221B79}">
  <ds:schemaRefs>
    <ds:schemaRef ds:uri="http://purl.org/dc/elements/1.1/"/>
    <ds:schemaRef ds:uri="http://schemas.microsoft.com/office/2006/metadata/properties"/>
    <ds:schemaRef ds:uri="http://schemas.microsoft.com/office/infopath/2007/PartnerControls"/>
    <ds:schemaRef ds:uri="http://purl.org/dc/terms/"/>
    <ds:schemaRef ds:uri="baa8c48b-5f73-4068-bac6-831706ff2add"/>
    <ds:schemaRef ds:uri="http://schemas.microsoft.com/office/2006/documentManagement/types"/>
    <ds:schemaRef ds:uri="ae88b579-0995-42e4-96ef-e06a7a57ddf9"/>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D67083A-587C-484F-9A06-6F2CEA5D7979}">
  <ds:schemaRefs>
    <ds:schemaRef ds:uri="http://schemas.microsoft.com/sharepoint/v3/contenttype/forms"/>
  </ds:schemaRefs>
</ds:datastoreItem>
</file>

<file path=customXml/itemProps3.xml><?xml version="1.0" encoding="utf-8"?>
<ds:datastoreItem xmlns:ds="http://schemas.openxmlformats.org/officeDocument/2006/customXml" ds:itemID="{85078226-F808-40CB-94CD-68C47A6286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Grid</Template>
  <TotalTime>2308</TotalTime>
  <Words>1072</Words>
  <Application>Microsoft Office PowerPoint</Application>
  <PresentationFormat>Diavoorstelling (4:3)</PresentationFormat>
  <Paragraphs>139</Paragraphs>
  <Slides>19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Franklin Gothic Medium</vt:lpstr>
      <vt:lpstr>Wingdings</vt:lpstr>
      <vt:lpstr>Wingdings 2</vt:lpstr>
      <vt:lpstr>Raster</vt:lpstr>
      <vt:lpstr>Analyseren en Beïnvloeden van gedrag   </vt:lpstr>
      <vt:lpstr>Programma blok 7</vt:lpstr>
      <vt:lpstr>Theorie</vt:lpstr>
      <vt:lpstr>In de media</vt:lpstr>
      <vt:lpstr>Vandaag</vt:lpstr>
      <vt:lpstr>Gedragsproblemen en nu?</vt:lpstr>
      <vt:lpstr>Maar eerst.. Toch nog observeren…</vt:lpstr>
      <vt:lpstr>Het ABC Schema</vt:lpstr>
      <vt:lpstr>Vul het vorige schema Maar in dmv deze casussen (10 min)</vt:lpstr>
      <vt:lpstr>Positief-negatief ratio</vt:lpstr>
      <vt:lpstr>Gedragsproblemen onderzocht en nu?</vt:lpstr>
      <vt:lpstr>Opdracht preventie gedragsproblemen (20 min) </vt:lpstr>
      <vt:lpstr>Stappenplan ombuigen gedrag</vt:lpstr>
      <vt:lpstr>Wat werkt beter?</vt:lpstr>
      <vt:lpstr>Interventies om gedrag te laten toenemen</vt:lpstr>
      <vt:lpstr>Interventies om gedrag te laten afnemen</vt:lpstr>
      <vt:lpstr>Als je straft</vt:lpstr>
      <vt:lpstr>Waarom straffen vaak niet werk</vt:lpstr>
      <vt:lpstr>Volgende week</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Beïnvloeden van gedrag   behaviorisme</dc:title>
  <dc:creator>Liliana Urru</dc:creator>
  <cp:lastModifiedBy>Aletta Oterdoom</cp:lastModifiedBy>
  <cp:revision>33</cp:revision>
  <dcterms:created xsi:type="dcterms:W3CDTF">2015-03-23T08:09:39Z</dcterms:created>
  <dcterms:modified xsi:type="dcterms:W3CDTF">2022-02-11T08:15:28Z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