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61" r:id="rId5"/>
    <p:sldId id="353" r:id="rId6"/>
    <p:sldId id="269" r:id="rId7"/>
    <p:sldId id="351" r:id="rId8"/>
    <p:sldId id="343" r:id="rId9"/>
    <p:sldId id="354" r:id="rId10"/>
    <p:sldId id="318" r:id="rId11"/>
    <p:sldId id="345" r:id="rId12"/>
    <p:sldId id="319" r:id="rId13"/>
    <p:sldId id="320" r:id="rId14"/>
    <p:sldId id="344" r:id="rId15"/>
    <p:sldId id="346" r:id="rId16"/>
    <p:sldId id="321" r:id="rId17"/>
    <p:sldId id="323" r:id="rId18"/>
    <p:sldId id="332" r:id="rId19"/>
    <p:sldId id="333" r:id="rId20"/>
    <p:sldId id="355" r:id="rId21"/>
    <p:sldId id="324" r:id="rId22"/>
    <p:sldId id="325" r:id="rId23"/>
    <p:sldId id="326" r:id="rId24"/>
    <p:sldId id="327" r:id="rId25"/>
    <p:sldId id="329" r:id="rId26"/>
    <p:sldId id="328" r:id="rId27"/>
    <p:sldId id="330" r:id="rId28"/>
    <p:sldId id="331" r:id="rId29"/>
  </p:sldIdLst>
  <p:sldSz cx="9144000" cy="6858000" type="screen4x3"/>
  <p:notesSz cx="6858000" cy="9144000"/>
  <p:custDataLst>
    <p:tags r:id="rId31"/>
  </p:custData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D3EB"/>
    <a:srgbClr val="00BFE0"/>
    <a:srgbClr val="00B29C"/>
    <a:srgbClr val="39BBA0"/>
    <a:srgbClr val="8FCEA5"/>
    <a:srgbClr val="00A590"/>
    <a:srgbClr val="338C7A"/>
    <a:srgbClr val="58AA85"/>
    <a:srgbClr val="95D4EA"/>
    <a:srgbClr val="9DCD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4615" autoAdjust="0"/>
  </p:normalViewPr>
  <p:slideViewPr>
    <p:cSldViewPr showGuides="1">
      <p:cViewPr varScale="1">
        <p:scale>
          <a:sx n="84" d="100"/>
          <a:sy n="84" d="100"/>
        </p:scale>
        <p:origin x="1426"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97A79D-82FE-49B4-9EC9-73780765D19E}" type="datetimeFigureOut">
              <a:rPr lang="nl-NL" smtClean="0"/>
              <a:t>10-3-2020</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9C78ED-CBA9-4159-9805-36A01B6AE799}" type="slidenum">
              <a:rPr lang="nl-NL" smtClean="0"/>
              <a:t>‹nr.›</a:t>
            </a:fld>
            <a:endParaRPr lang="nl-NL"/>
          </a:p>
        </p:txBody>
      </p:sp>
    </p:spTree>
    <p:extLst>
      <p:ext uri="{BB962C8B-B14F-4D97-AF65-F5344CB8AC3E}">
        <p14:creationId xmlns:p14="http://schemas.microsoft.com/office/powerpoint/2010/main" val="4063965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09C78ED-CBA9-4159-9805-36A01B6AE799}" type="slidenum">
              <a:rPr lang="nl-NL" smtClean="0"/>
              <a:t>21</a:t>
            </a:fld>
            <a:endParaRPr lang="nl-NL"/>
          </a:p>
        </p:txBody>
      </p:sp>
    </p:spTree>
    <p:extLst>
      <p:ext uri="{BB962C8B-B14F-4D97-AF65-F5344CB8AC3E}">
        <p14:creationId xmlns:p14="http://schemas.microsoft.com/office/powerpoint/2010/main" val="15745266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ogo animatie">
    <p:spTree>
      <p:nvGrpSpPr>
        <p:cNvPr id="1" name=""/>
        <p:cNvGrpSpPr/>
        <p:nvPr/>
      </p:nvGrpSpPr>
      <p:grpSpPr>
        <a:xfrm>
          <a:off x="0" y="0"/>
          <a:ext cx="0" cy="0"/>
          <a:chOff x="0" y="0"/>
          <a:chExt cx="0" cy="0"/>
        </a:xfrm>
      </p:grpSpPr>
      <p:sp>
        <p:nvSpPr>
          <p:cNvPr id="6" name="Oval 8"/>
          <p:cNvSpPr>
            <a:spLocks noChangeArrowheads="1"/>
          </p:cNvSpPr>
          <p:nvPr userDrawn="1"/>
        </p:nvSpPr>
        <p:spPr bwMode="auto">
          <a:xfrm>
            <a:off x="2892425"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7" name="Oval 8"/>
          <p:cNvSpPr>
            <a:spLocks noChangeArrowheads="1"/>
          </p:cNvSpPr>
          <p:nvPr userDrawn="1"/>
        </p:nvSpPr>
        <p:spPr bwMode="auto">
          <a:xfrm>
            <a:off x="3529806" y="1903413"/>
            <a:ext cx="2703512" cy="2703513"/>
          </a:xfrm>
          <a:prstGeom prst="ellipse">
            <a:avLst/>
          </a:prstGeom>
          <a:solidFill>
            <a:srgbClr val="95D4EA">
              <a:alpha val="80000"/>
            </a:srgbClr>
          </a:solidFill>
          <a:ln>
            <a:noFill/>
          </a:ln>
          <a:extLst/>
        </p:spPr>
        <p:txBody>
          <a:bodyPr vert="horz" wrap="square" lIns="91440" tIns="45720" rIns="91440" bIns="45720" numCol="1" anchor="t" anchorCtr="0" compatLnSpc="1">
            <a:prstTxWarp prst="textNoShape">
              <a:avLst/>
            </a:prstTxWarp>
          </a:bodyPr>
          <a:lstStyle/>
          <a:p>
            <a:endParaRPr lang="nl-NL"/>
          </a:p>
        </p:txBody>
      </p:sp>
      <p:sp>
        <p:nvSpPr>
          <p:cNvPr id="8" name="Oval 8"/>
          <p:cNvSpPr>
            <a:spLocks noChangeArrowheads="1"/>
          </p:cNvSpPr>
          <p:nvPr userDrawn="1"/>
        </p:nvSpPr>
        <p:spPr bwMode="auto">
          <a:xfrm>
            <a:off x="3264693" y="2166144"/>
            <a:ext cx="2703512" cy="2703513"/>
          </a:xfrm>
          <a:prstGeom prst="ellipse">
            <a:avLst/>
          </a:prstGeom>
          <a:solidFill>
            <a:srgbClr val="95D4EA">
              <a:alpha val="89804"/>
            </a:srgbClr>
          </a:solidFill>
          <a:ln>
            <a:noFill/>
          </a:ln>
          <a:extLst/>
        </p:spPr>
        <p:txBody>
          <a:bodyPr vert="horz" wrap="square" lIns="91440" tIns="45720" rIns="91440" bIns="45720" numCol="1" anchor="t" anchorCtr="0" compatLnSpc="1">
            <a:prstTxWarp prst="textNoShape">
              <a:avLst/>
            </a:prstTxWarp>
          </a:bodyPr>
          <a:lstStyle/>
          <a:p>
            <a:endParaRPr lang="nl-NL"/>
          </a:p>
        </p:txBody>
      </p:sp>
      <p:grpSp>
        <p:nvGrpSpPr>
          <p:cNvPr id="9" name="Groep 8"/>
          <p:cNvGrpSpPr/>
          <p:nvPr userDrawn="1"/>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spTree>
    <p:extLst>
      <p:ext uri="{BB962C8B-B14F-4D97-AF65-F5344CB8AC3E}">
        <p14:creationId xmlns:p14="http://schemas.microsoft.com/office/powerpoint/2010/main" val="339733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42" presetClass="path" presetSubtype="0" accel="43429" decel="56571" fill="hold" grpId="0" nodeType="withEffect">
                                  <p:stCondLst>
                                    <p:cond delay="0"/>
                                  </p:stCondLst>
                                  <p:childTnLst>
                                    <p:animMotion origin="layout" path="M -2.5E-6 1.85185E-6 L -0.57725 -0.62894 " pathEditMode="fixed" rAng="0" ptsTypes="AA">
                                      <p:cBhvr>
                                        <p:cTn id="20" dur="2750" spd="-100000" fill="hold"/>
                                        <p:tgtEl>
                                          <p:spTgt spid="6"/>
                                        </p:tgtEl>
                                        <p:attrNameLst>
                                          <p:attrName>ppt_x</p:attrName>
                                          <p:attrName>ppt_y</p:attrName>
                                        </p:attrNameLst>
                                      </p:cBhvr>
                                      <p:rCtr x="-28872" y="-31458"/>
                                    </p:animMotion>
                                  </p:childTnLst>
                                </p:cTn>
                              </p:par>
                              <p:par>
                                <p:cTn id="21" presetID="42" presetClass="path" presetSubtype="0" accel="43429" decel="56571" fill="hold" grpId="0" nodeType="withEffect">
                                  <p:stCondLst>
                                    <p:cond delay="0"/>
                                  </p:stCondLst>
                                  <p:childTnLst>
                                    <p:animMotion origin="layout" path="M -5.55556E-7 2.96296E-6 L 0.58351 -0.5956 " pathEditMode="fixed" rAng="0" ptsTypes="AA">
                                      <p:cBhvr>
                                        <p:cTn id="22" dur="2750" spd="-100000" fill="hold"/>
                                        <p:tgtEl>
                                          <p:spTgt spid="7"/>
                                        </p:tgtEl>
                                        <p:attrNameLst>
                                          <p:attrName>ppt_x</p:attrName>
                                          <p:attrName>ppt_y</p:attrName>
                                        </p:attrNameLst>
                                      </p:cBhvr>
                                      <p:rCtr x="29167" y="-29792"/>
                                    </p:animMotion>
                                  </p:childTnLst>
                                </p:cTn>
                              </p:par>
                              <p:par>
                                <p:cTn id="23" presetID="42" presetClass="path" presetSubtype="0" accel="43429" decel="56571" fill="hold" grpId="0" nodeType="withEffect">
                                  <p:stCondLst>
                                    <p:cond delay="0"/>
                                  </p:stCondLst>
                                  <p:childTnLst>
                                    <p:animMotion origin="layout" path="M -0.00313 -2.96296E-6 L -0.00156 0.69051 " pathEditMode="fixed" rAng="0" ptsTypes="AA">
                                      <p:cBhvr>
                                        <p:cTn id="24" dur="2750" spd="-100000" fill="hold"/>
                                        <p:tgtEl>
                                          <p:spTgt spid="8"/>
                                        </p:tgtEl>
                                        <p:attrNameLst>
                                          <p:attrName>ppt_x</p:attrName>
                                          <p:attrName>ppt_y</p:attrName>
                                        </p:attrNameLst>
                                      </p:cBhvr>
                                      <p:rCtr x="69" y="34514"/>
                                    </p:animMotion>
                                  </p:childTnLst>
                                </p:cTn>
                              </p:par>
                              <p:par>
                                <p:cTn id="25" presetID="10" presetClass="entr" presetSubtype="0" fill="hold" nodeType="withEffect">
                                  <p:stCondLst>
                                    <p:cond delay="200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750"/>
                                        <p:tgtEl>
                                          <p:spTgt spid="9"/>
                                        </p:tgtEl>
                                      </p:cBhvr>
                                    </p:animEffect>
                                  </p:childTnLst>
                                </p:cTn>
                              </p:par>
                            </p:childTnLst>
                          </p:cTn>
                        </p:par>
                        <p:par>
                          <p:cTn id="28" fill="hold">
                            <p:stCondLst>
                              <p:cond delay="3750"/>
                            </p:stCondLst>
                            <p:childTnLst>
                              <p:par>
                                <p:cTn id="29" presetID="10"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animBg="1"/>
      <p:bldP spid="7" grpId="1" animBg="1"/>
      <p:bldP spid="7" grpId="2" animBg="1"/>
      <p:bldP spid="8" grpId="0" animBg="1"/>
      <p:bldP spid="8" grpId="1" animBg="1"/>
      <p:bldP spid="8" grpId="2"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Logo">
    <p:spTree>
      <p:nvGrpSpPr>
        <p:cNvPr id="1" name=""/>
        <p:cNvGrpSpPr/>
        <p:nvPr/>
      </p:nvGrpSpPr>
      <p:grpSpPr>
        <a:xfrm>
          <a:off x="0" y="0"/>
          <a:ext cx="0" cy="0"/>
          <a:chOff x="0" y="0"/>
          <a:chExt cx="0" cy="0"/>
        </a:xfrm>
      </p:grpSpPr>
      <p:grpSp>
        <p:nvGrpSpPr>
          <p:cNvPr id="3" name="Groep 2"/>
          <p:cNvGrpSpPr/>
          <p:nvPr userDrawn="1"/>
        </p:nvGrpSpPr>
        <p:grpSpPr>
          <a:xfrm>
            <a:off x="3379548" y="2144291"/>
            <a:ext cx="2399654" cy="2555452"/>
            <a:chOff x="2892426" y="1908175"/>
            <a:chExt cx="3340099" cy="3556956"/>
          </a:xfrm>
        </p:grpSpPr>
        <p:grpSp>
          <p:nvGrpSpPr>
            <p:cNvPr id="9" name="Groep 8"/>
            <p:cNvGrpSpPr/>
            <p:nvPr userDrawn="1"/>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grpSp>
      <p:sp>
        <p:nvSpPr>
          <p:cNvPr id="4" name="Titel 3"/>
          <p:cNvSpPr>
            <a:spLocks noGrp="1"/>
          </p:cNvSpPr>
          <p:nvPr>
            <p:ph type="title"/>
          </p:nvPr>
        </p:nvSpPr>
        <p:spPr>
          <a:xfrm>
            <a:off x="457200" y="548680"/>
            <a:ext cx="8229600" cy="1143000"/>
          </a:xfrm>
        </p:spPr>
        <p:txBody>
          <a:bodyPr>
            <a:normAutofit/>
          </a:bodyPr>
          <a:lstStyle>
            <a:lvl1pPr algn="ctr">
              <a:defRPr sz="2800" b="1"/>
            </a:lvl1pPr>
          </a:lstStyle>
          <a:p>
            <a:r>
              <a:rPr lang="nl-NL" smtClean="0"/>
              <a:t>Klik om de stijl te bewerken</a:t>
            </a:r>
            <a:endParaRPr lang="nl-NL"/>
          </a:p>
        </p:txBody>
      </p:sp>
    </p:spTree>
    <p:extLst>
      <p:ext uri="{BB962C8B-B14F-4D97-AF65-F5344CB8AC3E}">
        <p14:creationId xmlns:p14="http://schemas.microsoft.com/office/powerpoint/2010/main" val="166670711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880" userDrawn="1">
          <p15:clr>
            <a:srgbClr val="FBAE40"/>
          </p15:clr>
        </p15:guide>
        <p15:guide id="2"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sdia wit met cirkels">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1681336" y="230975"/>
            <a:ext cx="6995120" cy="864096"/>
          </a:xfrm>
        </p:spPr>
        <p:txBody>
          <a:bodyPr anchor="b">
            <a:noAutofit/>
          </a:bodyPr>
          <a:lstStyle>
            <a:lvl1pPr algn="l">
              <a:defRPr sz="2800" b="1">
                <a:solidFill>
                  <a:schemeClr val="accent1"/>
                </a:solidFill>
              </a:defRPr>
            </a:lvl1pPr>
          </a:lstStyle>
          <a:p>
            <a:r>
              <a:rPr lang="nl-NL" dirty="0" smtClean="0"/>
              <a:t>Klik om de stijl te bewerken</a:t>
            </a:r>
            <a:endParaRPr lang="nl-NL" dirty="0"/>
          </a:p>
        </p:txBody>
      </p:sp>
      <p:sp>
        <p:nvSpPr>
          <p:cNvPr id="3" name="Tijdelijke aanduiding voor inhoud 2"/>
          <p:cNvSpPr>
            <a:spLocks noGrp="1"/>
          </p:cNvSpPr>
          <p:nvPr>
            <p:ph idx="1"/>
          </p:nvPr>
        </p:nvSpPr>
        <p:spPr>
          <a:xfrm>
            <a:off x="971600" y="1556792"/>
            <a:ext cx="7715200" cy="4569371"/>
          </a:xfrm>
        </p:spPr>
        <p:txBody>
          <a:bodyPr>
            <a:normAutofit/>
          </a:bodyPr>
          <a:lstStyle>
            <a:lvl1pPr marL="0" indent="0">
              <a:buNone/>
              <a:defRPr sz="2000"/>
            </a:lvl1pPr>
            <a:lvl2pPr marL="177800" indent="-177800">
              <a:buFont typeface="Arial" panose="020B0604020202020204" pitchFamily="34" charset="0"/>
              <a:buChar char="•"/>
              <a:defRPr sz="2000"/>
            </a:lvl2pPr>
            <a:lvl3pPr marL="355600" indent="-177800">
              <a:defRPr sz="2000"/>
            </a:lvl3pPr>
            <a:lvl4pPr marL="449263" indent="-177800">
              <a:defRPr sz="2000"/>
            </a:lvl4pPr>
            <a:lvl5pPr marL="627063" indent="-177800">
              <a:defRPr sz="2000"/>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p>
            <a:fld id="{BC1204EA-3C67-4B4A-B044-8CBC91EF3404}" type="datetimeFigureOut">
              <a:rPr lang="nl-NL" smtClean="0"/>
              <a:t>10-3-2020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0DA6DDE-0033-49FF-BBC5-0D5ABC2DA1E7}" type="slidenum">
              <a:rPr lang="nl-NL" smtClean="0"/>
              <a:t>‹nr.›</a:t>
            </a:fld>
            <a:endParaRPr lang="nl-NL"/>
          </a:p>
        </p:txBody>
      </p:sp>
    </p:spTree>
    <p:extLst>
      <p:ext uri="{BB962C8B-B14F-4D97-AF65-F5344CB8AC3E}">
        <p14:creationId xmlns:p14="http://schemas.microsoft.com/office/powerpoint/2010/main" val="19029006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4500"/>
            </a:lvl1pPr>
          </a:lstStyle>
          <a:p>
            <a:r>
              <a:rPr lang="nl-NL" smtClean="0"/>
              <a:t>Klik om de stijl te bewerken</a:t>
            </a:r>
            <a:endParaRPr lang="nl-NL"/>
          </a:p>
        </p:txBody>
      </p:sp>
      <p:sp>
        <p:nvSpPr>
          <p:cNvPr id="3" name="Onderti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70E9344-8B85-422F-A747-4F7DBE665BAB}" type="datetimeFigureOut">
              <a:rPr lang="nl-NL" smtClean="0"/>
              <a:t>10-3-2020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7877C79-B5E3-4420-B939-6B6DAA793F6E}" type="slidenum">
              <a:rPr lang="nl-NL" smtClean="0"/>
              <a:t>‹nr.›</a:t>
            </a:fld>
            <a:endParaRPr lang="nl-NL"/>
          </a:p>
        </p:txBody>
      </p:sp>
    </p:spTree>
    <p:extLst>
      <p:ext uri="{BB962C8B-B14F-4D97-AF65-F5344CB8AC3E}">
        <p14:creationId xmlns:p14="http://schemas.microsoft.com/office/powerpoint/2010/main" val="34031373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204EA-3C67-4B4A-B044-8CBC91EF3404}" type="datetimeFigureOut">
              <a:rPr lang="nl-NL" smtClean="0"/>
              <a:t>10-3-2020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A6DDE-0033-49FF-BBC5-0D5ABC2DA1E7}" type="slidenum">
              <a:rPr lang="nl-NL" smtClean="0"/>
              <a:t>‹nr.›</a:t>
            </a:fld>
            <a:endParaRPr lang="nl-NL"/>
          </a:p>
        </p:txBody>
      </p:sp>
    </p:spTree>
    <p:extLst>
      <p:ext uri="{BB962C8B-B14F-4D97-AF65-F5344CB8AC3E}">
        <p14:creationId xmlns:p14="http://schemas.microsoft.com/office/powerpoint/2010/main" val="354278050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5" r:id="rId3"/>
    <p:sldLayoutId id="2147483666" r:id="rId4"/>
  </p:sldLayoutIdLst>
  <p:timing>
    <p:tnLst>
      <p:par>
        <p:cTn id="1" dur="indefinite" restart="never" nodeType="tmRoot"/>
      </p:par>
    </p:tnLst>
  </p:timing>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177800" indent="-1778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n.wikipedia.org/wiki/Urie_Bronfenbrenner#Ecological_Systems_Theory"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www.dropbox.com/s/4vxbeq7jr4f06qe/Kijkwijzer%20leerkrachtgedrag.pdf?dl=0"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https://youtu.be/ckFEZZoq2HM"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4469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Bronfenbrenner</a:t>
            </a:r>
            <a:r>
              <a:rPr lang="nl-NL" dirty="0" smtClean="0"/>
              <a:t> </a:t>
            </a:r>
            <a:endParaRPr lang="nl-NL" dirty="0"/>
          </a:p>
        </p:txBody>
      </p:sp>
      <p:sp>
        <p:nvSpPr>
          <p:cNvPr id="3" name="Tijdelijke aanduiding voor inhoud 2"/>
          <p:cNvSpPr>
            <a:spLocks noGrp="1"/>
          </p:cNvSpPr>
          <p:nvPr>
            <p:ph idx="1"/>
          </p:nvPr>
        </p:nvSpPr>
        <p:spPr/>
        <p:txBody>
          <a:bodyPr/>
          <a:lstStyle/>
          <a:p>
            <a:r>
              <a:rPr lang="nl-NL" dirty="0"/>
              <a:t>Vanuit de </a:t>
            </a:r>
            <a:r>
              <a:rPr lang="nl-NL" u="sng" dirty="0">
                <a:hlinkClick r:id="rId2"/>
              </a:rPr>
              <a:t>ecologische visie</a:t>
            </a:r>
            <a:r>
              <a:rPr lang="nl-NL" dirty="0"/>
              <a:t> gezien (</a:t>
            </a:r>
            <a:r>
              <a:rPr lang="nl-NL" u="sng" dirty="0" err="1">
                <a:hlinkClick r:id="rId2"/>
              </a:rPr>
              <a:t>Bronfenbrenner</a:t>
            </a:r>
            <a:r>
              <a:rPr lang="nl-NL" dirty="0"/>
              <a:t>, 1977), moet je ook kijken naar de “omgeving.” </a:t>
            </a:r>
            <a:endParaRPr lang="nl-NL" dirty="0" smtClean="0"/>
          </a:p>
          <a:p>
            <a:endParaRPr lang="nl-NL" dirty="0"/>
          </a:p>
          <a:p>
            <a:pPr marL="342900" indent="-342900">
              <a:buFont typeface="Arial" panose="020B0604020202020204" pitchFamily="34" charset="0"/>
              <a:buChar char="•"/>
            </a:pPr>
            <a:r>
              <a:rPr lang="nl-NL" dirty="0" smtClean="0"/>
              <a:t>Kort </a:t>
            </a:r>
            <a:r>
              <a:rPr lang="nl-NL" dirty="0"/>
              <a:t>gezegd komt het er op neer, dat je niet alleen bekijkt of het kind zijn gedrag moet veranderen, maar ook wat er in zijn omgeving (leerkracht, klasgenoten, plek in de klas, thuissituatie) moet veranderen. </a:t>
            </a:r>
            <a:endParaRPr lang="nl-NL" dirty="0" smtClean="0"/>
          </a:p>
          <a:p>
            <a:pPr marL="342900" indent="-342900">
              <a:buFont typeface="Arial" panose="020B0604020202020204" pitchFamily="34" charset="0"/>
              <a:buChar char="•"/>
            </a:pPr>
            <a:r>
              <a:rPr lang="nl-NL" dirty="0" smtClean="0"/>
              <a:t>Al </a:t>
            </a:r>
            <a:r>
              <a:rPr lang="nl-NL" dirty="0"/>
              <a:t>deze componenten zijn immers van invloed op iemands gedrag</a:t>
            </a:r>
            <a:r>
              <a:rPr lang="nl-NL" dirty="0" smtClean="0"/>
              <a:t>.</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err="1" smtClean="0"/>
              <a:t>Mirco</a:t>
            </a:r>
            <a:r>
              <a:rPr lang="nl-NL" dirty="0" smtClean="0"/>
              <a:t>- </a:t>
            </a:r>
            <a:r>
              <a:rPr lang="nl-NL" dirty="0" err="1" smtClean="0"/>
              <a:t>Meso</a:t>
            </a:r>
            <a:r>
              <a:rPr lang="nl-NL" dirty="0" smtClean="0"/>
              <a:t>- </a:t>
            </a:r>
            <a:r>
              <a:rPr lang="nl-NL" dirty="0" err="1" smtClean="0"/>
              <a:t>Exo</a:t>
            </a:r>
            <a:r>
              <a:rPr lang="nl-NL" dirty="0" smtClean="0"/>
              <a:t>- </a:t>
            </a:r>
            <a:r>
              <a:rPr lang="nl-NL" dirty="0" err="1" smtClean="0"/>
              <a:t>Masosystemen</a:t>
            </a:r>
            <a:endParaRPr lang="nl-NL" dirty="0"/>
          </a:p>
        </p:txBody>
      </p:sp>
    </p:spTree>
    <p:extLst>
      <p:ext uri="{BB962C8B-B14F-4D97-AF65-F5344CB8AC3E}">
        <p14:creationId xmlns:p14="http://schemas.microsoft.com/office/powerpoint/2010/main" val="7226558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Ecologisch model </a:t>
            </a:r>
            <a:r>
              <a:rPr lang="nl-NL" dirty="0" err="1" smtClean="0"/>
              <a:t>Bronfenbrenner</a:t>
            </a:r>
            <a:endParaRPr lang="nl-NL" dirty="0"/>
          </a:p>
        </p:txBody>
      </p:sp>
      <p:sp>
        <p:nvSpPr>
          <p:cNvPr id="3" name="Tijdelijke aanduiding voor inhoud 2"/>
          <p:cNvSpPr>
            <a:spLocks noGrp="1"/>
          </p:cNvSpPr>
          <p:nvPr>
            <p:ph idx="1"/>
          </p:nvPr>
        </p:nvSpPr>
        <p:spPr/>
        <p:txBody>
          <a:bodyPr/>
          <a:lstStyle/>
          <a:p>
            <a:endParaRPr lang="nl-NL"/>
          </a:p>
        </p:txBody>
      </p:sp>
      <p:pic>
        <p:nvPicPr>
          <p:cNvPr id="2050" name="Picture 2" descr="Afbeeldingsresultaat voor ecologisch model bronfenbre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9468" y="1484522"/>
            <a:ext cx="5719464" cy="4713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12190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Nature </a:t>
            </a:r>
            <a:r>
              <a:rPr lang="nl-NL" dirty="0" err="1" smtClean="0"/>
              <a:t>Nurture</a:t>
            </a:r>
            <a:endParaRPr lang="nl-NL" dirty="0"/>
          </a:p>
        </p:txBody>
      </p:sp>
      <p:sp>
        <p:nvSpPr>
          <p:cNvPr id="3" name="Tijdelijke aanduiding voor inhoud 2"/>
          <p:cNvSpPr>
            <a:spLocks noGrp="1"/>
          </p:cNvSpPr>
          <p:nvPr>
            <p:ph idx="1"/>
          </p:nvPr>
        </p:nvSpPr>
        <p:spPr/>
        <p:txBody>
          <a:bodyPr/>
          <a:lstStyle/>
          <a:p>
            <a:endParaRPr lang="nl-NL"/>
          </a:p>
        </p:txBody>
      </p:sp>
      <p:pic>
        <p:nvPicPr>
          <p:cNvPr id="3074" name="Picture 2" descr="Afbeeldingsresultaat voor nature nur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1409" y="1556792"/>
            <a:ext cx="4900712" cy="4824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31328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Omgevingsinvloed</a:t>
            </a:r>
            <a:endParaRPr lang="nl-NL" dirty="0"/>
          </a:p>
        </p:txBody>
      </p:sp>
      <p:sp>
        <p:nvSpPr>
          <p:cNvPr id="3" name="Tijdelijke aanduiding voor inhoud 2"/>
          <p:cNvSpPr>
            <a:spLocks noGrp="1"/>
          </p:cNvSpPr>
          <p:nvPr>
            <p:ph idx="1"/>
          </p:nvPr>
        </p:nvSpPr>
        <p:spPr/>
        <p:txBody>
          <a:bodyPr/>
          <a:lstStyle/>
          <a:p>
            <a:r>
              <a:rPr lang="nl-NL" i="1" dirty="0"/>
              <a:t>Stel je maar voor: je komt ‘s ochtends bijna te laat op school aan, doordat je de avond ervoor heel laat naar bed ging en daardoor niet wakker werd ‘s morgens. Grote (?) kans dat de kinderen die dag een </a:t>
            </a:r>
            <a:r>
              <a:rPr lang="nl-NL" i="1" dirty="0" smtClean="0"/>
              <a:t>onderwijsassistent </a:t>
            </a:r>
            <a:r>
              <a:rPr lang="nl-NL" i="1" dirty="0"/>
              <a:t>treffen die iets minder flexibel is dan andere dagen. Logisch. </a:t>
            </a:r>
            <a:endParaRPr lang="nl-NL" i="1" dirty="0" smtClean="0"/>
          </a:p>
          <a:p>
            <a:endParaRPr lang="nl-NL" dirty="0"/>
          </a:p>
          <a:p>
            <a:pPr marL="342900" indent="-342900">
              <a:buFont typeface="Arial" panose="020B0604020202020204" pitchFamily="34" charset="0"/>
              <a:buChar char="•"/>
            </a:pPr>
            <a:endParaRPr lang="nl-NL" dirty="0" smtClean="0"/>
          </a:p>
          <a:p>
            <a:pPr marL="342900" indent="-342900">
              <a:buFont typeface="Arial" panose="020B0604020202020204" pitchFamily="34" charset="0"/>
              <a:buChar char="•"/>
            </a:pPr>
            <a:r>
              <a:rPr lang="nl-NL" dirty="0" smtClean="0"/>
              <a:t>Maar </a:t>
            </a:r>
            <a:r>
              <a:rPr lang="nl-NL" dirty="0"/>
              <a:t>het geeft wel aan, dat de omgeving van invloed is op je gedrag. </a:t>
            </a:r>
            <a:endParaRPr lang="nl-NL" dirty="0" smtClean="0"/>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smtClean="0"/>
              <a:t>Zo </a:t>
            </a:r>
            <a:r>
              <a:rPr lang="nl-NL" dirty="0"/>
              <a:t>blijkt bijvoorbeeld uit onderzoek dat kinderen die een scheiding meemaken, de eerste twee jaar na de scheiding vaak enorm in prestaties achteruit gaan en soms onhandelbaar gedrag vertonen.</a:t>
            </a:r>
          </a:p>
        </p:txBody>
      </p:sp>
    </p:spTree>
    <p:extLst>
      <p:ext uri="{BB962C8B-B14F-4D97-AF65-F5344CB8AC3E}">
        <p14:creationId xmlns:p14="http://schemas.microsoft.com/office/powerpoint/2010/main" val="5587895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Leerkrachtgedrag</a:t>
            </a:r>
          </a:p>
        </p:txBody>
      </p:sp>
      <p:sp>
        <p:nvSpPr>
          <p:cNvPr id="3" name="Tijdelijke aanduiding voor inhoud 2"/>
          <p:cNvSpPr>
            <a:spLocks noGrp="1"/>
          </p:cNvSpPr>
          <p:nvPr>
            <p:ph idx="1"/>
          </p:nvPr>
        </p:nvSpPr>
        <p:spPr/>
        <p:txBody>
          <a:bodyPr>
            <a:normAutofit/>
          </a:bodyPr>
          <a:lstStyle/>
          <a:p>
            <a:pPr fontAlgn="base"/>
            <a:endParaRPr lang="nl-NL" b="1" dirty="0"/>
          </a:p>
          <a:p>
            <a:pPr fontAlgn="base"/>
            <a:r>
              <a:rPr lang="nl-NL" dirty="0"/>
              <a:t>Als </a:t>
            </a:r>
            <a:r>
              <a:rPr lang="nl-NL" dirty="0" smtClean="0"/>
              <a:t>leerkracht </a:t>
            </a:r>
            <a:r>
              <a:rPr lang="nl-NL" dirty="0"/>
              <a:t>besteed je vele uren aan het aanleren van de tafels of werkwoorden. Als het kind het niet snapt, leg je het geduldig nog een keer uit. En nog een </a:t>
            </a:r>
            <a:r>
              <a:rPr lang="nl-NL" dirty="0" err="1"/>
              <a:t>keer..en</a:t>
            </a:r>
            <a:r>
              <a:rPr lang="nl-NL" dirty="0"/>
              <a:t> desnoods nóg een keer.. </a:t>
            </a:r>
            <a:r>
              <a:rPr lang="nl-NL" dirty="0" smtClean="0"/>
              <a:t>En </a:t>
            </a:r>
            <a:r>
              <a:rPr lang="nl-NL" dirty="0"/>
              <a:t>volgende week, als het kind de instructie weer “kwijt” is, weer.. </a:t>
            </a:r>
            <a:endParaRPr lang="nl-NL" dirty="0" smtClean="0"/>
          </a:p>
          <a:p>
            <a:pPr fontAlgn="base"/>
            <a:endParaRPr lang="nl-NL" dirty="0"/>
          </a:p>
          <a:p>
            <a:pPr fontAlgn="base"/>
            <a:r>
              <a:rPr lang="nl-NL" dirty="0" smtClean="0"/>
              <a:t>Als </a:t>
            </a:r>
            <a:r>
              <a:rPr lang="nl-NL" dirty="0"/>
              <a:t>een kind door de klas praat, leg je dat één keer uit, misschien wel twee keer. Maar dan moet het kind toch echt wel doorhebben dat het niet de bedoeling is. En dat kan het kind de volgende dag maar beter onthouden hebben, want jij weet nog </a:t>
            </a:r>
            <a:r>
              <a:rPr lang="nl-NL" dirty="0" err="1"/>
              <a:t>wèl</a:t>
            </a:r>
            <a:r>
              <a:rPr lang="nl-NL" dirty="0"/>
              <a:t> dat je hem gisteren drie keer gewaarschuwd hebt. En je geduld raakt natuurlijk een keer op..</a:t>
            </a:r>
          </a:p>
          <a:p>
            <a:pPr fontAlgn="base"/>
            <a:endParaRPr lang="nl-NL" dirty="0"/>
          </a:p>
          <a:p>
            <a:pPr fontAlgn="base"/>
            <a:endParaRPr lang="nl-NL" dirty="0" smtClean="0"/>
          </a:p>
          <a:p>
            <a:pPr fontAlgn="base"/>
            <a:endParaRPr lang="nl-NL" dirty="0"/>
          </a:p>
        </p:txBody>
      </p:sp>
    </p:spTree>
    <p:extLst>
      <p:ext uri="{BB962C8B-B14F-4D97-AF65-F5344CB8AC3E}">
        <p14:creationId xmlns:p14="http://schemas.microsoft.com/office/powerpoint/2010/main" val="21996489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a:bodyPr>
          <a:lstStyle/>
          <a:p>
            <a:pPr fontAlgn="base"/>
            <a:r>
              <a:rPr lang="nl-NL" b="1" dirty="0"/>
              <a:t>“Zestig procent van de gedragsproblemen verdwijnt als het </a:t>
            </a:r>
            <a:r>
              <a:rPr lang="nl-NL" b="1" u="sng" dirty="0">
                <a:hlinkClick r:id="rId2"/>
              </a:rPr>
              <a:t>leerkrachtgedrag</a:t>
            </a:r>
            <a:r>
              <a:rPr lang="nl-NL" b="1" dirty="0"/>
              <a:t> verandert</a:t>
            </a:r>
            <a:r>
              <a:rPr lang="nl-NL" b="1" dirty="0" smtClean="0"/>
              <a:t>.”</a:t>
            </a:r>
          </a:p>
          <a:p>
            <a:pPr marL="342900" indent="-342900" fontAlgn="base">
              <a:buFont typeface="Arial" panose="020B0604020202020204" pitchFamily="34" charset="0"/>
              <a:buChar char="•"/>
            </a:pPr>
            <a:endParaRPr lang="nl-NL" dirty="0"/>
          </a:p>
          <a:p>
            <a:pPr marL="342900" indent="-342900" fontAlgn="base">
              <a:buFont typeface="Arial" panose="020B0604020202020204" pitchFamily="34" charset="0"/>
              <a:buChar char="•"/>
            </a:pPr>
            <a:r>
              <a:rPr lang="nl-NL" dirty="0" smtClean="0"/>
              <a:t> </a:t>
            </a:r>
            <a:r>
              <a:rPr lang="nl-NL" dirty="0"/>
              <a:t>Misschien is die uitspraak iets overdreven, maar het is echt verbazingwekkend hoeveel invloed het leerkrachtgedrag heeft op </a:t>
            </a:r>
            <a:r>
              <a:rPr lang="nl-NL" dirty="0" smtClean="0"/>
              <a:t>gedragsproblemen</a:t>
            </a:r>
          </a:p>
          <a:p>
            <a:pPr fontAlgn="base"/>
            <a:endParaRPr lang="nl-NL" dirty="0" smtClean="0"/>
          </a:p>
          <a:p>
            <a:pPr marL="342900" indent="-342900" fontAlgn="base">
              <a:buFont typeface="Arial" panose="020B0604020202020204" pitchFamily="34" charset="0"/>
              <a:buChar char="•"/>
            </a:pPr>
            <a:r>
              <a:rPr lang="nl-NL" dirty="0" smtClean="0"/>
              <a:t>Waarom </a:t>
            </a:r>
            <a:r>
              <a:rPr lang="nl-NL" dirty="0"/>
              <a:t>hebben sommige leerkrachten minder problemen dan anderen met “moeilijke” kinderen? Het loont dus echt om naar je eigen gedrag te kijken</a:t>
            </a:r>
            <a:r>
              <a:rPr lang="nl-NL" dirty="0" smtClean="0"/>
              <a:t>.</a:t>
            </a:r>
          </a:p>
          <a:p>
            <a:pPr marL="342900" indent="-342900" fontAlgn="base">
              <a:buFont typeface="Arial" panose="020B0604020202020204" pitchFamily="34" charset="0"/>
              <a:buChar char="•"/>
            </a:pPr>
            <a:endParaRPr lang="nl-NL" dirty="0"/>
          </a:p>
          <a:p>
            <a:pPr marL="342900" indent="-342900" fontAlgn="base">
              <a:buFont typeface="Arial" panose="020B0604020202020204" pitchFamily="34" charset="0"/>
              <a:buChar char="•"/>
            </a:pPr>
            <a:r>
              <a:rPr lang="nl-NL" dirty="0" smtClean="0"/>
              <a:t>Op welke manier beïnvloed jij het gedrag van de kinderen?</a:t>
            </a:r>
            <a:endParaRPr lang="nl-NL" dirty="0"/>
          </a:p>
        </p:txBody>
      </p:sp>
    </p:spTree>
    <p:extLst>
      <p:ext uri="{BB962C8B-B14F-4D97-AF65-F5344CB8AC3E}">
        <p14:creationId xmlns:p14="http://schemas.microsoft.com/office/powerpoint/2010/main" val="3185468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smtClean="0"/>
              <a:t>Stel </a:t>
            </a:r>
            <a:r>
              <a:rPr lang="nl-NL" dirty="0"/>
              <a:t>dat het kind probleemgedrag vertoont. Dat ligt niet aan jou, niet aan thuis, het ligt echt aan het kind. </a:t>
            </a:r>
            <a:endParaRPr lang="nl-NL" dirty="0" smtClean="0"/>
          </a:p>
          <a:p>
            <a:r>
              <a:rPr lang="nl-NL" dirty="0" smtClean="0"/>
              <a:t>Wat </a:t>
            </a:r>
            <a:r>
              <a:rPr lang="nl-NL" dirty="0"/>
              <a:t>je ook probeert, het gedrag verandert niet. </a:t>
            </a:r>
            <a:endParaRPr lang="nl-NL" dirty="0" smtClean="0"/>
          </a:p>
          <a:p>
            <a:endParaRPr lang="nl-NL" dirty="0"/>
          </a:p>
          <a:p>
            <a:r>
              <a:rPr lang="nl-NL" b="1" i="1" dirty="0" smtClean="0"/>
              <a:t>Bedenk </a:t>
            </a:r>
            <a:r>
              <a:rPr lang="nl-NL" b="1" i="1" dirty="0"/>
              <a:t>dan eens of  je jouw gedrag tóch niet moet veranderen, omdat jij </a:t>
            </a:r>
            <a:r>
              <a:rPr lang="nl-NL" b="1" i="1" dirty="0" smtClean="0"/>
              <a:t>wel </a:t>
            </a:r>
            <a:r>
              <a:rPr lang="nl-NL" b="1" i="1" dirty="0"/>
              <a:t>in staat bent dat te doen en de leerling niet. </a:t>
            </a:r>
            <a:endParaRPr lang="nl-NL" b="1" i="1" dirty="0" smtClean="0"/>
          </a:p>
          <a:p>
            <a:endParaRPr lang="nl-NL" b="1" i="1" dirty="0"/>
          </a:p>
          <a:p>
            <a:r>
              <a:rPr lang="nl-NL" b="1" i="1" dirty="0" smtClean="0"/>
              <a:t>Wat kun je doen om gedrag te beïnvloeden?</a:t>
            </a:r>
            <a:endParaRPr lang="nl-NL" b="1" i="1" dirty="0"/>
          </a:p>
          <a:p>
            <a:endParaRPr lang="nl-NL" dirty="0"/>
          </a:p>
        </p:txBody>
      </p:sp>
    </p:spTree>
    <p:extLst>
      <p:ext uri="{BB962C8B-B14F-4D97-AF65-F5344CB8AC3E}">
        <p14:creationId xmlns:p14="http://schemas.microsoft.com/office/powerpoint/2010/main" val="165976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r>
              <a:rPr lang="nl-NL" b="1" dirty="0" smtClean="0"/>
              <a:t>Een kind is niet hetzelfde als zijn gedrag.</a:t>
            </a:r>
          </a:p>
          <a:p>
            <a:endParaRPr lang="nl-NL" b="1" dirty="0"/>
          </a:p>
          <a:p>
            <a:r>
              <a:rPr lang="nl-NL" dirty="0" smtClean="0"/>
              <a:t>Voorbeeld: </a:t>
            </a:r>
          </a:p>
          <a:p>
            <a:r>
              <a:rPr lang="nl-NL" dirty="0" smtClean="0"/>
              <a:t>Een dat door de klas roept en anderen slaat vertoont ongewenst gedrag. Ook wel vervelend gedrag. </a:t>
            </a:r>
          </a:p>
          <a:p>
            <a:r>
              <a:rPr lang="nl-NL" dirty="0" smtClean="0"/>
              <a:t>Na een tijdje gaan we dit kind een vervelend kind noemen, door zijn gedrag. </a:t>
            </a:r>
          </a:p>
          <a:p>
            <a:endParaRPr lang="nl-NL" dirty="0"/>
          </a:p>
          <a:p>
            <a:r>
              <a:rPr lang="nl-NL" dirty="0" smtClean="0"/>
              <a:t>Oefen met kijken: het is het gedrag dat niet juist is. Het kind is wel juist! </a:t>
            </a:r>
            <a:endParaRPr lang="nl-NL" dirty="0"/>
          </a:p>
        </p:txBody>
      </p:sp>
    </p:spTree>
    <p:extLst>
      <p:ext uri="{BB962C8B-B14F-4D97-AF65-F5344CB8AC3E}">
        <p14:creationId xmlns:p14="http://schemas.microsoft.com/office/powerpoint/2010/main" val="29808183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Algemene Tips </a:t>
            </a:r>
            <a:endParaRPr lang="nl-NL" dirty="0"/>
          </a:p>
        </p:txBody>
      </p:sp>
      <p:sp>
        <p:nvSpPr>
          <p:cNvPr id="3" name="Tijdelijke aanduiding voor inhoud 2"/>
          <p:cNvSpPr>
            <a:spLocks noGrp="1"/>
          </p:cNvSpPr>
          <p:nvPr>
            <p:ph idx="1"/>
          </p:nvPr>
        </p:nvSpPr>
        <p:spPr/>
        <p:txBody>
          <a:bodyPr/>
          <a:lstStyle/>
          <a:p>
            <a:r>
              <a:rPr lang="nl-NL" dirty="0"/>
              <a:t>Zorg ervoor, dat je als leerkracht </a:t>
            </a:r>
            <a:r>
              <a:rPr lang="nl-NL" b="1" dirty="0"/>
              <a:t>voorspelbaar</a:t>
            </a:r>
            <a:r>
              <a:rPr lang="nl-NL" dirty="0"/>
              <a:t> bent. </a:t>
            </a:r>
            <a:endParaRPr lang="nl-NL" dirty="0" smtClean="0"/>
          </a:p>
          <a:p>
            <a:r>
              <a:rPr lang="nl-NL" dirty="0"/>
              <a:t>	</a:t>
            </a:r>
            <a:r>
              <a:rPr lang="nl-NL" dirty="0" smtClean="0"/>
              <a:t>Vertel </a:t>
            </a:r>
            <a:r>
              <a:rPr lang="nl-NL" dirty="0"/>
              <a:t>dus wat je gaat doen en doe dit dan ook. Dat lijkt een </a:t>
            </a:r>
            <a:r>
              <a:rPr lang="nl-NL" dirty="0" smtClean="0"/>
              <a:t>	open </a:t>
            </a:r>
            <a:r>
              <a:rPr lang="nl-NL" dirty="0"/>
              <a:t>deur, maar dat is het niet. </a:t>
            </a:r>
            <a:endParaRPr lang="nl-NL" dirty="0" smtClean="0"/>
          </a:p>
          <a:p>
            <a:endParaRPr lang="nl-NL" dirty="0" smtClean="0"/>
          </a:p>
          <a:p>
            <a:r>
              <a:rPr lang="nl-NL" dirty="0" smtClean="0"/>
              <a:t>Reageer </a:t>
            </a:r>
            <a:r>
              <a:rPr lang="nl-NL" dirty="0"/>
              <a:t>en handel zo</a:t>
            </a:r>
            <a:r>
              <a:rPr lang="nl-NL" b="1" dirty="0"/>
              <a:t> consequent </a:t>
            </a:r>
            <a:r>
              <a:rPr lang="nl-NL" dirty="0"/>
              <a:t>mogelijk. Afspraak is afspraak en als iemand zich daar niet aan houdt, is het jouw taak daar wat aan te doen. </a:t>
            </a:r>
            <a:endParaRPr lang="nl-NL" dirty="0" smtClean="0"/>
          </a:p>
          <a:p>
            <a:endParaRPr lang="nl-NL" dirty="0"/>
          </a:p>
          <a:p>
            <a:r>
              <a:rPr lang="nl-NL" i="1" dirty="0" smtClean="0"/>
              <a:t>Geldt </a:t>
            </a:r>
            <a:r>
              <a:rPr lang="nl-NL" i="1" dirty="0"/>
              <a:t>een afspraak (soms) niet voor iedereen, dan moet je dat goed uitleggen</a:t>
            </a:r>
          </a:p>
        </p:txBody>
      </p:sp>
    </p:spTree>
    <p:extLst>
      <p:ext uri="{BB962C8B-B14F-4D97-AF65-F5344CB8AC3E}">
        <p14:creationId xmlns:p14="http://schemas.microsoft.com/office/powerpoint/2010/main" val="37992043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Algemene Tips</a:t>
            </a:r>
            <a:endParaRPr lang="nl-NL" dirty="0"/>
          </a:p>
        </p:txBody>
      </p:sp>
      <p:sp>
        <p:nvSpPr>
          <p:cNvPr id="3" name="Tijdelijke aanduiding voor inhoud 2"/>
          <p:cNvSpPr>
            <a:spLocks noGrp="1"/>
          </p:cNvSpPr>
          <p:nvPr>
            <p:ph idx="1"/>
          </p:nvPr>
        </p:nvSpPr>
        <p:spPr/>
        <p:txBody>
          <a:bodyPr>
            <a:normAutofit lnSpcReduction="10000"/>
          </a:bodyPr>
          <a:lstStyle/>
          <a:p>
            <a:r>
              <a:rPr lang="nl-NL" dirty="0"/>
              <a:t>Probeer </a:t>
            </a:r>
            <a:r>
              <a:rPr lang="nl-NL" b="1" dirty="0"/>
              <a:t>positieve controle </a:t>
            </a:r>
            <a:r>
              <a:rPr lang="nl-NL" dirty="0"/>
              <a:t>uit te oefenen in plaats van negatieve. </a:t>
            </a:r>
            <a:endParaRPr lang="nl-NL" dirty="0" smtClean="0"/>
          </a:p>
          <a:p>
            <a:r>
              <a:rPr lang="nl-NL" dirty="0" smtClean="0"/>
              <a:t>In </a:t>
            </a:r>
            <a:r>
              <a:rPr lang="nl-NL" dirty="0"/>
              <a:t>het algemeen benoemen leerkrachten wat verkeerd </a:t>
            </a:r>
            <a:r>
              <a:rPr lang="nl-NL" dirty="0" smtClean="0"/>
              <a:t>gaat. 	Dit </a:t>
            </a:r>
            <a:r>
              <a:rPr lang="nl-NL" dirty="0"/>
              <a:t>heet negatieve controle. Veel moeilijker is het om juist te </a:t>
            </a:r>
            <a:r>
              <a:rPr lang="nl-NL" dirty="0" smtClean="0"/>
              <a:t>	benoemen </a:t>
            </a:r>
            <a:r>
              <a:rPr lang="nl-NL" dirty="0"/>
              <a:t>wat goed gaat (positieve controle). Toch hoort </a:t>
            </a:r>
            <a:r>
              <a:rPr lang="nl-NL" dirty="0" smtClean="0"/>
              <a:t>iedereen </a:t>
            </a:r>
            <a:r>
              <a:rPr lang="nl-NL" dirty="0"/>
              <a:t>liever wat hij goed doet</a:t>
            </a:r>
            <a:r>
              <a:rPr lang="nl-NL" dirty="0" smtClean="0"/>
              <a:t>.</a:t>
            </a:r>
          </a:p>
          <a:p>
            <a:endParaRPr lang="nl-NL" dirty="0"/>
          </a:p>
          <a:p>
            <a:r>
              <a:rPr lang="nl-NL" dirty="0"/>
              <a:t>Natuurlijk ontkom je niet aan het benoemen van wat fout gaat, maar gebruik daarbij dan de bekende “</a:t>
            </a:r>
            <a:r>
              <a:rPr lang="nl-NL" b="1" dirty="0"/>
              <a:t>Ik-boodschap.” </a:t>
            </a:r>
            <a:r>
              <a:rPr lang="nl-NL" dirty="0"/>
              <a:t>Een ik-boodschap is minder aanvallend, omdat hij niet zegt wat jij verkeerd doet, maar wat ik er van vind. </a:t>
            </a:r>
            <a:endParaRPr lang="nl-NL" dirty="0" smtClean="0"/>
          </a:p>
          <a:p>
            <a:endParaRPr lang="nl-NL" dirty="0"/>
          </a:p>
          <a:p>
            <a:r>
              <a:rPr lang="nl-NL" dirty="0" smtClean="0"/>
              <a:t>Let op je woorden: jij bent </a:t>
            </a:r>
            <a:r>
              <a:rPr lang="nl-NL" dirty="0" smtClean="0">
                <a:solidFill>
                  <a:srgbClr val="FF0000"/>
                </a:solidFill>
              </a:rPr>
              <a:t>ALTIJD</a:t>
            </a:r>
            <a:r>
              <a:rPr lang="nl-NL" dirty="0" smtClean="0"/>
              <a:t> vervelend, je luistert </a:t>
            </a:r>
            <a:r>
              <a:rPr lang="nl-NL" dirty="0" smtClean="0">
                <a:solidFill>
                  <a:srgbClr val="FF0000"/>
                </a:solidFill>
              </a:rPr>
              <a:t>NOOIT</a:t>
            </a:r>
            <a:r>
              <a:rPr lang="nl-NL" dirty="0" smtClean="0"/>
              <a:t>. Vervangen door: </a:t>
            </a:r>
          </a:p>
          <a:p>
            <a:r>
              <a:rPr lang="nl-NL" dirty="0" smtClean="0"/>
              <a:t>Je luistert </a:t>
            </a:r>
            <a:r>
              <a:rPr lang="nl-NL" dirty="0" smtClean="0">
                <a:solidFill>
                  <a:srgbClr val="00B050"/>
                </a:solidFill>
              </a:rPr>
              <a:t>NOG</a:t>
            </a:r>
            <a:r>
              <a:rPr lang="nl-NL" dirty="0" smtClean="0"/>
              <a:t> niet, maar het ging </a:t>
            </a:r>
            <a:r>
              <a:rPr lang="nl-NL" dirty="0" smtClean="0">
                <a:solidFill>
                  <a:srgbClr val="00B050"/>
                </a:solidFill>
              </a:rPr>
              <a:t>AL</a:t>
            </a:r>
            <a:r>
              <a:rPr lang="nl-NL" dirty="0" smtClean="0"/>
              <a:t> wel een stuk beter… </a:t>
            </a:r>
            <a:endParaRPr lang="nl-NL" dirty="0"/>
          </a:p>
        </p:txBody>
      </p:sp>
    </p:spTree>
    <p:extLst>
      <p:ext uri="{BB962C8B-B14F-4D97-AF65-F5344CB8AC3E}">
        <p14:creationId xmlns:p14="http://schemas.microsoft.com/office/powerpoint/2010/main" val="1802054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Programma blok 7</a:t>
            </a:r>
          </a:p>
        </p:txBody>
      </p:sp>
      <p:sp>
        <p:nvSpPr>
          <p:cNvPr id="3" name="Tijdelijke aanduiding voor inhoud 2"/>
          <p:cNvSpPr>
            <a:spLocks noGrp="1"/>
          </p:cNvSpPr>
          <p:nvPr>
            <p:ph idx="1"/>
          </p:nvPr>
        </p:nvSpPr>
        <p:spPr/>
        <p:txBody>
          <a:bodyPr vert="horz" lIns="68598" tIns="34299" rIns="68598" bIns="34299" rtlCol="0" anchor="t">
            <a:normAutofit/>
          </a:bodyPr>
          <a:lstStyle/>
          <a:p>
            <a:pPr marL="342991" indent="-342991">
              <a:buAutoNum type="arabicPeriod"/>
            </a:pPr>
            <a:r>
              <a:rPr lang="nl-NL" dirty="0" smtClean="0"/>
              <a:t>Introductie </a:t>
            </a:r>
            <a:r>
              <a:rPr lang="nl-NL" dirty="0"/>
              <a:t>passend onderwijs</a:t>
            </a:r>
            <a:endParaRPr lang="en-US" dirty="0"/>
          </a:p>
          <a:p>
            <a:pPr marL="342991" indent="-342991">
              <a:buAutoNum type="arabicPeriod"/>
            </a:pPr>
            <a:r>
              <a:rPr lang="nl-NL" dirty="0" smtClean="0"/>
              <a:t>Passend </a:t>
            </a:r>
            <a:r>
              <a:rPr lang="nl-NL" dirty="0"/>
              <a:t>onderwijs en leer- en gedragsproblemen</a:t>
            </a:r>
          </a:p>
          <a:p>
            <a:pPr marL="342991" indent="-342991">
              <a:buAutoNum type="arabicPeriod"/>
            </a:pPr>
            <a:r>
              <a:rPr lang="nl-NL" dirty="0" smtClean="0"/>
              <a:t>Gedragsproblemen </a:t>
            </a:r>
            <a:r>
              <a:rPr lang="nl-NL" dirty="0"/>
              <a:t>in de klas introductie</a:t>
            </a:r>
          </a:p>
          <a:p>
            <a:pPr marL="342991" indent="-342991">
              <a:buAutoNum type="arabicPeriod"/>
            </a:pPr>
            <a:r>
              <a:rPr lang="nl-NL" dirty="0" smtClean="0"/>
              <a:t>Gedragsproblemen </a:t>
            </a:r>
            <a:r>
              <a:rPr lang="nl-NL" dirty="0"/>
              <a:t>in de klas herkennen (ABC methode)</a:t>
            </a:r>
          </a:p>
          <a:p>
            <a:pPr marL="342991" indent="-342991">
              <a:buAutoNum type="arabicPeriod"/>
            </a:pPr>
            <a:r>
              <a:rPr lang="en-US" dirty="0" smtClean="0">
                <a:ea typeface="+mn-lt"/>
                <a:cs typeface="+mn-lt"/>
              </a:rPr>
              <a:t>Positive </a:t>
            </a:r>
            <a:r>
              <a:rPr lang="en-US" dirty="0">
                <a:ea typeface="+mn-lt"/>
                <a:cs typeface="+mn-lt"/>
              </a:rPr>
              <a:t>behavior support (PBS)</a:t>
            </a:r>
            <a:endParaRPr lang="nl-NL" dirty="0">
              <a:ea typeface="+mn-lt"/>
              <a:cs typeface="+mn-lt"/>
            </a:endParaRPr>
          </a:p>
          <a:p>
            <a:pPr marL="342991" indent="-342991">
              <a:buAutoNum type="arabicPeriod"/>
            </a:pPr>
            <a:r>
              <a:rPr lang="en-US" dirty="0" err="1" smtClean="0">
                <a:ea typeface="+mn-lt"/>
                <a:cs typeface="+mn-lt"/>
              </a:rPr>
              <a:t>Executieve</a:t>
            </a:r>
            <a:r>
              <a:rPr lang="en-US" dirty="0">
                <a:ea typeface="+mn-lt"/>
                <a:cs typeface="+mn-lt"/>
              </a:rPr>
              <a:t> </a:t>
            </a:r>
            <a:r>
              <a:rPr lang="en-US" dirty="0" err="1">
                <a:ea typeface="+mn-lt"/>
                <a:cs typeface="+mn-lt"/>
              </a:rPr>
              <a:t>functies</a:t>
            </a:r>
            <a:r>
              <a:rPr lang="en-US" dirty="0">
                <a:ea typeface="+mn-lt"/>
                <a:cs typeface="+mn-lt"/>
              </a:rPr>
              <a:t> (</a:t>
            </a:r>
            <a:r>
              <a:rPr lang="en-US" dirty="0" err="1">
                <a:ea typeface="+mn-lt"/>
                <a:cs typeface="+mn-lt"/>
              </a:rPr>
              <a:t>Gedrag</a:t>
            </a:r>
            <a:r>
              <a:rPr lang="en-US" dirty="0">
                <a:ea typeface="+mn-lt"/>
                <a:cs typeface="+mn-lt"/>
              </a:rPr>
              <a:t> H16)</a:t>
            </a:r>
            <a:endParaRPr lang="nl-NL" dirty="0">
              <a:ea typeface="+mn-lt"/>
              <a:cs typeface="+mn-lt"/>
            </a:endParaRPr>
          </a:p>
          <a:p>
            <a:pPr marL="342991" indent="-342991">
              <a:buAutoNum type="arabicPeriod"/>
            </a:pPr>
            <a:r>
              <a:rPr lang="en-US" dirty="0" err="1" smtClean="0">
                <a:ea typeface="+mn-lt"/>
                <a:cs typeface="+mn-lt"/>
                <a:sym typeface="Wingdings" panose="05000000000000000000" pitchFamily="2" charset="2"/>
              </a:rPr>
              <a:t>Leerproblemen</a:t>
            </a:r>
            <a:endParaRPr lang="nl-NL" dirty="0" err="1">
              <a:ea typeface="+mn-lt"/>
              <a:cs typeface="+mn-lt"/>
            </a:endParaRPr>
          </a:p>
          <a:p>
            <a:pPr marL="342991" indent="-342991">
              <a:buAutoNum type="arabicPeriod"/>
            </a:pPr>
            <a:r>
              <a:rPr lang="en-US" dirty="0" err="1" smtClean="0">
                <a:ea typeface="+mn-lt"/>
                <a:cs typeface="+mn-lt"/>
                <a:sym typeface="Wingdings" panose="05000000000000000000" pitchFamily="2" charset="2"/>
              </a:rPr>
              <a:t>Motivatie</a:t>
            </a:r>
            <a:r>
              <a:rPr lang="en-US" dirty="0" smtClean="0">
                <a:ea typeface="+mn-lt"/>
                <a:cs typeface="+mn-lt"/>
                <a:sym typeface="Wingdings" panose="05000000000000000000" pitchFamily="2" charset="2"/>
              </a:rPr>
              <a:t>- </a:t>
            </a:r>
            <a:r>
              <a:rPr lang="en-US" dirty="0">
                <a:ea typeface="+mn-lt"/>
                <a:cs typeface="+mn-lt"/>
                <a:sym typeface="Wingdings" panose="05000000000000000000" pitchFamily="2" charset="2"/>
              </a:rPr>
              <a:t>en </a:t>
            </a:r>
            <a:r>
              <a:rPr lang="en-US" dirty="0" err="1">
                <a:ea typeface="+mn-lt"/>
                <a:cs typeface="+mn-lt"/>
                <a:sym typeface="Wingdings" panose="05000000000000000000" pitchFamily="2" charset="2"/>
              </a:rPr>
              <a:t>werkhoudingsproblemen</a:t>
            </a:r>
            <a:endParaRPr lang="nl-NL" dirty="0" err="1">
              <a:ea typeface="+mn-lt"/>
              <a:cs typeface="+mn-lt"/>
            </a:endParaRPr>
          </a:p>
          <a:p>
            <a:pPr marL="342991" indent="-342991">
              <a:buAutoNum type="arabicPeriod"/>
            </a:pPr>
            <a:r>
              <a:rPr lang="en-US" dirty="0" err="1" smtClean="0">
                <a:ea typeface="+mn-lt"/>
                <a:cs typeface="+mn-lt"/>
              </a:rPr>
              <a:t>Sociale</a:t>
            </a:r>
            <a:r>
              <a:rPr lang="en-US" dirty="0">
                <a:ea typeface="+mn-lt"/>
                <a:cs typeface="+mn-lt"/>
              </a:rPr>
              <a:t> </a:t>
            </a:r>
            <a:r>
              <a:rPr lang="en-US" dirty="0" err="1">
                <a:ea typeface="+mn-lt"/>
                <a:cs typeface="+mn-lt"/>
              </a:rPr>
              <a:t>vaardigheden</a:t>
            </a:r>
            <a:r>
              <a:rPr lang="en-US" dirty="0">
                <a:ea typeface="+mn-lt"/>
                <a:cs typeface="+mn-lt"/>
              </a:rPr>
              <a:t> en </a:t>
            </a:r>
            <a:r>
              <a:rPr lang="en-US" dirty="0" err="1">
                <a:ea typeface="+mn-lt"/>
                <a:cs typeface="+mn-lt"/>
              </a:rPr>
              <a:t>emoties</a:t>
            </a:r>
            <a:endParaRPr lang="nl-NL" dirty="0" err="1">
              <a:ea typeface="+mn-lt"/>
              <a:cs typeface="+mn-lt"/>
            </a:endParaRPr>
          </a:p>
          <a:p>
            <a:pPr marL="342991" indent="-342991">
              <a:buAutoNum type="arabicPeriod"/>
            </a:pPr>
            <a:r>
              <a:rPr lang="nl-NL" dirty="0" smtClean="0"/>
              <a:t>Voortgangsweek</a:t>
            </a:r>
          </a:p>
          <a:p>
            <a:pPr marL="342991" indent="-342991">
              <a:buAutoNum type="arabicPeriod"/>
            </a:pPr>
            <a:endParaRPr lang="nl-NL" dirty="0"/>
          </a:p>
          <a:p>
            <a:r>
              <a:rPr lang="nl-NL" dirty="0" smtClean="0"/>
              <a:t>Geen </a:t>
            </a:r>
            <a:r>
              <a:rPr lang="nl-NL" dirty="0" err="1" smtClean="0"/>
              <a:t>bpv</a:t>
            </a:r>
            <a:r>
              <a:rPr lang="nl-NL" dirty="0" smtClean="0"/>
              <a:t>-opdracht</a:t>
            </a:r>
            <a:endParaRPr lang="nl-NL" dirty="0"/>
          </a:p>
          <a:p>
            <a:pPr marL="167685" indent="-167685"/>
            <a:endParaRPr lang="nl-NL" dirty="0"/>
          </a:p>
        </p:txBody>
      </p:sp>
    </p:spTree>
    <p:extLst>
      <p:ext uri="{BB962C8B-B14F-4D97-AF65-F5344CB8AC3E}">
        <p14:creationId xmlns:p14="http://schemas.microsoft.com/office/powerpoint/2010/main" val="1800405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Overtredingen van de afspraken, maar (nog) geen </a:t>
            </a:r>
            <a:r>
              <a:rPr lang="nl-NL" dirty="0" smtClean="0"/>
              <a:t>probleemgedrag.</a:t>
            </a:r>
            <a:endParaRPr lang="nl-NL" dirty="0"/>
          </a:p>
        </p:txBody>
      </p:sp>
      <p:sp>
        <p:nvSpPr>
          <p:cNvPr id="3" name="Tijdelijke aanduiding voor inhoud 2"/>
          <p:cNvSpPr>
            <a:spLocks noGrp="1"/>
          </p:cNvSpPr>
          <p:nvPr>
            <p:ph idx="1"/>
          </p:nvPr>
        </p:nvSpPr>
        <p:spPr/>
        <p:txBody>
          <a:bodyPr/>
          <a:lstStyle/>
          <a:p>
            <a:r>
              <a:rPr lang="nl-NL" dirty="0" smtClean="0"/>
              <a:t>De </a:t>
            </a:r>
            <a:r>
              <a:rPr lang="nl-NL" dirty="0"/>
              <a:t>regels zijn goed afgesproken en ook door iedereen begrepen, maar toch komen er (uiteraard) overtredingen van die regels voor. Er is nu niet meteen sprake van gedragsproblemen, we moeten niet overdrijven.</a:t>
            </a:r>
          </a:p>
        </p:txBody>
      </p:sp>
    </p:spTree>
    <p:extLst>
      <p:ext uri="{BB962C8B-B14F-4D97-AF65-F5344CB8AC3E}">
        <p14:creationId xmlns:p14="http://schemas.microsoft.com/office/powerpoint/2010/main" val="3665667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Als er tóch gedragsproblemen voorkomen</a:t>
            </a:r>
          </a:p>
        </p:txBody>
      </p:sp>
      <p:sp>
        <p:nvSpPr>
          <p:cNvPr id="3" name="Tijdelijke aanduiding voor inhoud 2"/>
          <p:cNvSpPr>
            <a:spLocks noGrp="1"/>
          </p:cNvSpPr>
          <p:nvPr>
            <p:ph idx="1"/>
          </p:nvPr>
        </p:nvSpPr>
        <p:spPr/>
        <p:txBody>
          <a:bodyPr/>
          <a:lstStyle/>
          <a:p>
            <a:r>
              <a:rPr lang="nl-NL" dirty="0"/>
              <a:t>Concretiseren van </a:t>
            </a:r>
            <a:r>
              <a:rPr lang="nl-NL" dirty="0" smtClean="0"/>
              <a:t>gedrag. </a:t>
            </a:r>
            <a:endParaRPr lang="nl-NL" dirty="0"/>
          </a:p>
        </p:txBody>
      </p:sp>
    </p:spTree>
    <p:extLst>
      <p:ext uri="{BB962C8B-B14F-4D97-AF65-F5344CB8AC3E}">
        <p14:creationId xmlns:p14="http://schemas.microsoft.com/office/powerpoint/2010/main" val="28487810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b="1" dirty="0" smtClean="0"/>
              <a:t>Opdracht vragen gedragsproblemen:</a:t>
            </a:r>
          </a:p>
          <a:p>
            <a:r>
              <a:rPr lang="nl-NL" b="1" dirty="0" smtClean="0"/>
              <a:t>Kies een kind met een probleem uit je klas. Welk gedrag vind jij moeilijk om mee om te gaan. </a:t>
            </a:r>
          </a:p>
          <a:p>
            <a:endParaRPr lang="nl-NL" dirty="0"/>
          </a:p>
          <a:p>
            <a:r>
              <a:rPr lang="nl-NL" dirty="0" smtClean="0"/>
              <a:t>Probeer de vragen die je uitgedeeld krijgt te beantwoorden voor het gedrag dat dit kind laat zien. </a:t>
            </a:r>
          </a:p>
          <a:p>
            <a:endParaRPr lang="nl-NL" dirty="0"/>
          </a:p>
          <a:p>
            <a:endParaRPr lang="nl-NL" dirty="0" smtClean="0"/>
          </a:p>
          <a:p>
            <a:r>
              <a:rPr lang="nl-NL" dirty="0" smtClean="0"/>
              <a:t>20 minuten</a:t>
            </a:r>
            <a:endParaRPr lang="nl-NL" dirty="0"/>
          </a:p>
        </p:txBody>
      </p:sp>
      <p:sp>
        <p:nvSpPr>
          <p:cNvPr id="3" name="Titel 2"/>
          <p:cNvSpPr>
            <a:spLocks noGrp="1"/>
          </p:cNvSpPr>
          <p:nvPr>
            <p:ph type="title"/>
          </p:nvPr>
        </p:nvSpPr>
        <p:spPr/>
        <p:txBody>
          <a:bodyPr/>
          <a:lstStyle/>
          <a:p>
            <a:r>
              <a:rPr lang="nl-NL" dirty="0" smtClean="0"/>
              <a:t>Concretiseren van het gedragsprobleem</a:t>
            </a:r>
            <a:endParaRPr lang="nl-NL" dirty="0"/>
          </a:p>
        </p:txBody>
      </p:sp>
    </p:spTree>
    <p:extLst>
      <p:ext uri="{BB962C8B-B14F-4D97-AF65-F5344CB8AC3E}">
        <p14:creationId xmlns:p14="http://schemas.microsoft.com/office/powerpoint/2010/main" val="42611721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Observatie instrument: ABC analyse. </a:t>
            </a:r>
            <a:endParaRPr lang="nl-NL" dirty="0"/>
          </a:p>
        </p:txBody>
      </p:sp>
      <p:sp>
        <p:nvSpPr>
          <p:cNvPr id="3" name="Tijdelijke aanduiding voor inhoud 2"/>
          <p:cNvSpPr>
            <a:spLocks noGrp="1"/>
          </p:cNvSpPr>
          <p:nvPr>
            <p:ph idx="1"/>
          </p:nvPr>
        </p:nvSpPr>
        <p:spPr/>
        <p:txBody>
          <a:bodyPr>
            <a:normAutofit/>
          </a:bodyPr>
          <a:lstStyle/>
          <a:p>
            <a:r>
              <a:rPr lang="nl-NL" dirty="0"/>
              <a:t>ABC staat </a:t>
            </a:r>
            <a:r>
              <a:rPr lang="nl-NL" dirty="0" smtClean="0"/>
              <a:t>voor:</a:t>
            </a:r>
          </a:p>
          <a:p>
            <a:pPr marL="342900" indent="-342900">
              <a:buFont typeface="Arial" panose="020B0604020202020204" pitchFamily="34" charset="0"/>
              <a:buChar char="•"/>
            </a:pPr>
            <a:r>
              <a:rPr lang="nl-NL" b="1" dirty="0" err="1" smtClean="0"/>
              <a:t>Antecedents</a:t>
            </a:r>
            <a:r>
              <a:rPr lang="nl-NL" dirty="0" smtClean="0"/>
              <a:t> </a:t>
            </a:r>
            <a:r>
              <a:rPr lang="nl-NL" dirty="0"/>
              <a:t>(dat wat vooraf ging), </a:t>
            </a:r>
            <a:endParaRPr lang="nl-NL" dirty="0" smtClean="0"/>
          </a:p>
          <a:p>
            <a:pPr marL="342900" indent="-342900">
              <a:buFont typeface="Arial" panose="020B0604020202020204" pitchFamily="34" charset="0"/>
              <a:buChar char="•"/>
            </a:pPr>
            <a:r>
              <a:rPr lang="nl-NL" b="1" dirty="0" err="1" smtClean="0"/>
              <a:t>Behaviour</a:t>
            </a:r>
            <a:r>
              <a:rPr lang="nl-NL" dirty="0" smtClean="0"/>
              <a:t> </a:t>
            </a:r>
            <a:r>
              <a:rPr lang="nl-NL" dirty="0"/>
              <a:t>(het gedrag) </a:t>
            </a:r>
          </a:p>
          <a:p>
            <a:pPr marL="342900" indent="-342900">
              <a:buFont typeface="Arial" panose="020B0604020202020204" pitchFamily="34" charset="0"/>
              <a:buChar char="•"/>
            </a:pPr>
            <a:r>
              <a:rPr lang="nl-NL" b="1" dirty="0" err="1" smtClean="0"/>
              <a:t>Consequences</a:t>
            </a:r>
            <a:r>
              <a:rPr lang="nl-NL" b="1" dirty="0" smtClean="0"/>
              <a:t> </a:t>
            </a:r>
            <a:r>
              <a:rPr lang="nl-NL" dirty="0"/>
              <a:t>(het gevolg).</a:t>
            </a:r>
            <a:r>
              <a:rPr lang="nl-NL" b="1" dirty="0"/>
              <a:t> </a:t>
            </a:r>
            <a:endParaRPr lang="nl-NL" b="1" dirty="0" smtClean="0"/>
          </a:p>
          <a:p>
            <a:pPr marL="342900" indent="-342900">
              <a:buFont typeface="Arial" panose="020B0604020202020204" pitchFamily="34" charset="0"/>
              <a:buChar char="•"/>
            </a:pPr>
            <a:endParaRPr lang="nl-NL" b="1" dirty="0"/>
          </a:p>
          <a:p>
            <a:r>
              <a:rPr lang="nl-NL" dirty="0" smtClean="0"/>
              <a:t>De </a:t>
            </a:r>
            <a:r>
              <a:rPr lang="nl-NL" dirty="0"/>
              <a:t>ABC-methode legt dus verband tussen het gedrag, datgene wat het gedrag opriep en de gevolgen van het gedrag. Waarschijnlijk is het handiger om iemand anders deze observatie te laten maken. </a:t>
            </a:r>
            <a:endParaRPr lang="nl-NL" dirty="0" smtClean="0"/>
          </a:p>
          <a:p>
            <a:r>
              <a:rPr lang="nl-NL" dirty="0" smtClean="0"/>
              <a:t>Je </a:t>
            </a:r>
            <a:r>
              <a:rPr lang="nl-NL" dirty="0"/>
              <a:t>kunt ook een les op film opnemen en deze terugkijken. </a:t>
            </a:r>
            <a:endParaRPr lang="nl-NL" dirty="0">
              <a:hlinkClick r:id="rId2"/>
            </a:endParaRPr>
          </a:p>
          <a:p>
            <a:endParaRPr lang="nl-NL" dirty="0">
              <a:hlinkClick r:id="rId2"/>
            </a:endParaRPr>
          </a:p>
          <a:p>
            <a:r>
              <a:rPr lang="nl-NL" dirty="0" smtClean="0">
                <a:hlinkClick r:id="rId2"/>
              </a:rPr>
              <a:t>Uitleg ABC analyse. </a:t>
            </a:r>
            <a:r>
              <a:rPr lang="nl-NL" dirty="0" smtClean="0"/>
              <a:t>(3.54min)</a:t>
            </a:r>
            <a:endParaRPr lang="nl-NL" dirty="0"/>
          </a:p>
        </p:txBody>
      </p:sp>
    </p:spTree>
    <p:extLst>
      <p:ext uri="{BB962C8B-B14F-4D97-AF65-F5344CB8AC3E}">
        <p14:creationId xmlns:p14="http://schemas.microsoft.com/office/powerpoint/2010/main" val="25929349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smtClean="0"/>
              <a:t>Het ABC Schema</a:t>
            </a:r>
            <a:endParaRPr lang="nl-NL" dirty="0"/>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772816"/>
            <a:ext cx="8568952" cy="413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45207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r>
              <a:rPr lang="nl-NL" dirty="0" smtClean="0"/>
              <a:t>Situatie 1: Johnny is 5 jaar en is met zijn moeder in de supermarkt. Hij wil perse </a:t>
            </a:r>
            <a:r>
              <a:rPr lang="nl-NL" dirty="0" err="1"/>
              <a:t>S</a:t>
            </a:r>
            <a:r>
              <a:rPr lang="nl-NL" dirty="0" err="1" smtClean="0"/>
              <a:t>pongebob</a:t>
            </a:r>
            <a:r>
              <a:rPr lang="nl-NL" dirty="0" smtClean="0"/>
              <a:t> koekjes. Dit mag niet van zijn moeder. Als Johnny dit niet krijgt gaat hij op de grond liggen schreeuwen en krijsen. Moeder vindt dit erg vervelend en besluit de koekjes voor hem te kopen.</a:t>
            </a:r>
            <a:endParaRPr lang="nl-NL" dirty="0"/>
          </a:p>
          <a:p>
            <a:endParaRPr lang="nl-NL" dirty="0" smtClean="0"/>
          </a:p>
          <a:p>
            <a:r>
              <a:rPr lang="nl-NL" dirty="0"/>
              <a:t>Situatie </a:t>
            </a:r>
            <a:r>
              <a:rPr lang="nl-NL" dirty="0" smtClean="0"/>
              <a:t>2: </a:t>
            </a:r>
            <a:r>
              <a:rPr lang="nl-NL" dirty="0"/>
              <a:t>Maria is 16 en met haar vrienden een avondje stappen. Ze ontmoet een leuke jongen van 18. Ze dansen samen. De jongen biedt Maria een XTC pil aan. Zij heeft deze nog nooit genomen. Ze voelt zich al weken niet zo goed en de jongen geeft aan dat hij zich er altijd zoveel beter van voelt. Hij zou het leuk vinden om er samen eentje te nemen. Maria mag absoluut geen drugs gebruiken van haar ouders. </a:t>
            </a:r>
          </a:p>
          <a:p>
            <a:endParaRPr lang="nl-NL" dirty="0" smtClean="0"/>
          </a:p>
          <a:p>
            <a:endParaRPr lang="nl-NL" dirty="0"/>
          </a:p>
          <a:p>
            <a:r>
              <a:rPr lang="nl-NL" dirty="0" smtClean="0"/>
              <a:t>Situatie 3: Een situatie uit je stage</a:t>
            </a:r>
            <a:endParaRPr lang="nl-NL" dirty="0"/>
          </a:p>
        </p:txBody>
      </p:sp>
      <p:sp>
        <p:nvSpPr>
          <p:cNvPr id="3" name="Titel 2"/>
          <p:cNvSpPr>
            <a:spLocks noGrp="1"/>
          </p:cNvSpPr>
          <p:nvPr>
            <p:ph type="title"/>
          </p:nvPr>
        </p:nvSpPr>
        <p:spPr/>
        <p:txBody>
          <a:bodyPr/>
          <a:lstStyle/>
          <a:p>
            <a:r>
              <a:rPr lang="nl-NL" dirty="0" smtClean="0"/>
              <a:t>Vul maar in	</a:t>
            </a:r>
            <a:endParaRPr lang="nl-NL" dirty="0"/>
          </a:p>
        </p:txBody>
      </p:sp>
    </p:spTree>
    <p:extLst>
      <p:ext uri="{BB962C8B-B14F-4D97-AF65-F5344CB8AC3E}">
        <p14:creationId xmlns:p14="http://schemas.microsoft.com/office/powerpoint/2010/main" val="2145356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dirty="0" smtClean="0"/>
              <a:t>Passend onderwijs basiskennis gedragsproblemen</a:t>
            </a:r>
            <a:endParaRPr lang="nl-NL" dirty="0"/>
          </a:p>
        </p:txBody>
      </p:sp>
      <p:sp>
        <p:nvSpPr>
          <p:cNvPr id="3" name="Ondertitel 2"/>
          <p:cNvSpPr>
            <a:spLocks noGrp="1"/>
          </p:cNvSpPr>
          <p:nvPr>
            <p:ph type="subTitle" idx="1"/>
          </p:nvPr>
        </p:nvSpPr>
        <p:spPr/>
        <p:txBody>
          <a:bodyPr/>
          <a:lstStyle/>
          <a:p>
            <a:r>
              <a:rPr lang="nl-NL" dirty="0" smtClean="0"/>
              <a:t>Week 7.2</a:t>
            </a:r>
            <a:endParaRPr lang="nl-NL" dirty="0"/>
          </a:p>
        </p:txBody>
      </p:sp>
    </p:spTree>
    <p:extLst>
      <p:ext uri="{BB962C8B-B14F-4D97-AF65-F5344CB8AC3E}">
        <p14:creationId xmlns:p14="http://schemas.microsoft.com/office/powerpoint/2010/main" val="543800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Terugblik vorige week 7.1</a:t>
            </a:r>
            <a:endParaRPr lang="nl-NL" dirty="0"/>
          </a:p>
        </p:txBody>
      </p:sp>
      <p:sp>
        <p:nvSpPr>
          <p:cNvPr id="3" name="Tijdelijke aanduiding voor inhoud 2"/>
          <p:cNvSpPr>
            <a:spLocks noGrp="1"/>
          </p:cNvSpPr>
          <p:nvPr>
            <p:ph idx="1"/>
          </p:nvPr>
        </p:nvSpPr>
        <p:spPr/>
        <p:txBody>
          <a:bodyPr/>
          <a:lstStyle/>
          <a:p>
            <a:r>
              <a:rPr lang="nl-NL" dirty="0"/>
              <a:t>Wat houdt de wet passend onderwijs in?</a:t>
            </a:r>
          </a:p>
          <a:p>
            <a:r>
              <a:rPr lang="nl-NL" dirty="0"/>
              <a:t>Wanneer is de wet passend onderwijs ingevoerd en waarom?</a:t>
            </a:r>
          </a:p>
          <a:p>
            <a:r>
              <a:rPr lang="nl-NL" dirty="0"/>
              <a:t>Wat zijn de doelen van de wet passend onderwijs?</a:t>
            </a:r>
          </a:p>
          <a:p>
            <a:r>
              <a:rPr lang="nl-NL" dirty="0"/>
              <a:t>Wat houdt zorgplicht voor scholen in?</a:t>
            </a:r>
          </a:p>
          <a:p>
            <a:r>
              <a:rPr lang="nl-NL" dirty="0"/>
              <a:t>Wat is een samenwerkingsverband en hoe werk dit verband in </a:t>
            </a:r>
            <a:r>
              <a:rPr lang="nl-NL" dirty="0" smtClean="0"/>
              <a:t>Gorinchem </a:t>
            </a:r>
            <a:r>
              <a:rPr lang="nl-NL" dirty="0"/>
              <a:t>e.o.?</a:t>
            </a:r>
          </a:p>
          <a:p>
            <a:r>
              <a:rPr lang="nl-NL" dirty="0" smtClean="0"/>
              <a:t>Welke </a:t>
            </a:r>
            <a:r>
              <a:rPr lang="nl-NL" dirty="0"/>
              <a:t>vormen van Speciaal (Basis) Onderwijs hebben we in Nederland?</a:t>
            </a:r>
          </a:p>
          <a:p>
            <a:r>
              <a:rPr lang="nl-NL" dirty="0"/>
              <a:t>Welke problematiek kom je tegen binnen passend onderwijs</a:t>
            </a:r>
          </a:p>
          <a:p>
            <a:r>
              <a:rPr lang="nl-NL" dirty="0"/>
              <a:t>Hoe is passend onderwijs op jouw stageschool georganiseerd?</a:t>
            </a:r>
          </a:p>
          <a:p>
            <a:endParaRPr lang="nl-NL" dirty="0"/>
          </a:p>
        </p:txBody>
      </p:sp>
    </p:spTree>
    <p:extLst>
      <p:ext uri="{BB962C8B-B14F-4D97-AF65-F5344CB8AC3E}">
        <p14:creationId xmlns:p14="http://schemas.microsoft.com/office/powerpoint/2010/main" val="4217365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Voorkennis: </a:t>
            </a:r>
            <a:r>
              <a:rPr lang="nl-NL" dirty="0" err="1" smtClean="0"/>
              <a:t>Mentimeter</a:t>
            </a:r>
            <a:endParaRPr lang="nl-NL" dirty="0"/>
          </a:p>
        </p:txBody>
      </p:sp>
      <p:sp>
        <p:nvSpPr>
          <p:cNvPr id="3" name="Tijdelijke aanduiding voor inhoud 2"/>
          <p:cNvSpPr>
            <a:spLocks noGrp="1"/>
          </p:cNvSpPr>
          <p:nvPr>
            <p:ph idx="1"/>
          </p:nvPr>
        </p:nvSpPr>
        <p:spPr/>
        <p:txBody>
          <a:bodyPr/>
          <a:lstStyle/>
          <a:p>
            <a:r>
              <a:rPr lang="nl-NL" dirty="0" smtClean="0"/>
              <a:t>Wanneer spreken we van gedragsproblematiek?</a:t>
            </a:r>
          </a:p>
          <a:p>
            <a:r>
              <a:rPr lang="nl-NL" dirty="0" smtClean="0"/>
              <a:t>Met welk probleemgedrag heb jij te maken? </a:t>
            </a:r>
          </a:p>
          <a:p>
            <a:endParaRPr lang="nl-NL" dirty="0" smtClean="0"/>
          </a:p>
          <a:p>
            <a:endParaRPr lang="nl-NL" dirty="0"/>
          </a:p>
          <a:p>
            <a:endParaRPr lang="nl-NL" dirty="0"/>
          </a:p>
        </p:txBody>
      </p:sp>
      <p:pic>
        <p:nvPicPr>
          <p:cNvPr id="1028" name="Picture 4" descr="Afbeeldingsresultaat voor gedragsproblem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2836" y="2680694"/>
            <a:ext cx="6552728" cy="3445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9295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Theorie</a:t>
            </a:r>
            <a:endParaRPr lang="nl-NL" dirty="0"/>
          </a:p>
        </p:txBody>
      </p:sp>
      <p:sp>
        <p:nvSpPr>
          <p:cNvPr id="3" name="Tijdelijke aanduiding voor inhoud 2"/>
          <p:cNvSpPr>
            <a:spLocks noGrp="1"/>
          </p:cNvSpPr>
          <p:nvPr>
            <p:ph idx="1"/>
          </p:nvPr>
        </p:nvSpPr>
        <p:spPr/>
        <p:txBody>
          <a:bodyPr/>
          <a:lstStyle/>
          <a:p>
            <a:r>
              <a:rPr lang="nl-NL" dirty="0" smtClean="0"/>
              <a:t>Website: gedragsproblemen in de klas.nl</a:t>
            </a:r>
          </a:p>
          <a:p>
            <a:endParaRPr lang="nl-NL" dirty="0"/>
          </a:p>
          <a:p>
            <a:r>
              <a:rPr lang="nl-NL" dirty="0" smtClean="0"/>
              <a:t>Boek: gedragsproblemen in de klas (Anton </a:t>
            </a:r>
            <a:r>
              <a:rPr lang="nl-NL" dirty="0" err="1" smtClean="0"/>
              <a:t>Horreweg</a:t>
            </a:r>
            <a:r>
              <a:rPr lang="nl-NL" dirty="0" smtClean="0"/>
              <a:t>)</a:t>
            </a:r>
            <a:endParaRPr lang="nl-NL" dirty="0"/>
          </a:p>
        </p:txBody>
      </p:sp>
    </p:spTree>
    <p:extLst>
      <p:ext uri="{BB962C8B-B14F-4D97-AF65-F5344CB8AC3E}">
        <p14:creationId xmlns:p14="http://schemas.microsoft.com/office/powerpoint/2010/main" val="2217473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Gedragsproblemen in de klas. 		</a:t>
            </a:r>
            <a:endParaRPr lang="nl-NL" dirty="0"/>
          </a:p>
        </p:txBody>
      </p:sp>
      <p:sp>
        <p:nvSpPr>
          <p:cNvPr id="3" name="Tijdelijke aanduiding voor inhoud 2"/>
          <p:cNvSpPr>
            <a:spLocks noGrp="1"/>
          </p:cNvSpPr>
          <p:nvPr>
            <p:ph idx="1"/>
          </p:nvPr>
        </p:nvSpPr>
        <p:spPr/>
        <p:txBody>
          <a:bodyPr/>
          <a:lstStyle/>
          <a:p>
            <a:r>
              <a:rPr lang="nl-NL" dirty="0"/>
              <a:t>Gedragsproblemen</a:t>
            </a:r>
            <a:r>
              <a:rPr lang="nl-NL" dirty="0" smtClean="0"/>
              <a:t>…</a:t>
            </a:r>
          </a:p>
          <a:p>
            <a:endParaRPr lang="nl-NL" dirty="0"/>
          </a:p>
          <a:p>
            <a:endParaRPr lang="nl-NL" dirty="0" smtClean="0"/>
          </a:p>
          <a:p>
            <a:pPr marL="342900" indent="-342900">
              <a:buFont typeface="Arial" panose="020B0604020202020204" pitchFamily="34" charset="0"/>
              <a:buChar char="•"/>
            </a:pPr>
            <a:r>
              <a:rPr lang="nl-NL" dirty="0" smtClean="0"/>
              <a:t>Vele </a:t>
            </a:r>
            <a:r>
              <a:rPr lang="nl-NL" dirty="0"/>
              <a:t>definities zijn daar al voor bedacht. Eigenlijk komt het er op neer, dat een kind of een aantal kinderen niet doen wat jij als leerkracht graag </a:t>
            </a:r>
            <a:r>
              <a:rPr lang="nl-NL" dirty="0" smtClean="0"/>
              <a:t>wilt. </a:t>
            </a:r>
          </a:p>
          <a:p>
            <a:pPr marL="342900" indent="-342900">
              <a:buFont typeface="Arial" panose="020B0604020202020204" pitchFamily="34" charset="0"/>
              <a:buChar char="•"/>
            </a:pPr>
            <a:r>
              <a:rPr lang="nl-NL" dirty="0" smtClean="0"/>
              <a:t>De </a:t>
            </a:r>
            <a:r>
              <a:rPr lang="nl-NL" dirty="0"/>
              <a:t>verschijningsvormen van “gedragsproblemen”, zijn even divers als er kinderen zijn. </a:t>
            </a:r>
            <a:endParaRPr lang="nl-NL" dirty="0" smtClean="0"/>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smtClean="0">
                <a:solidFill>
                  <a:srgbClr val="FFC000"/>
                </a:solidFill>
              </a:rPr>
              <a:t>Bedenk: kinderen met gedragsproblemen willen het ook gewoon goed doen op school. Het lukt hun alleen (nog) niet… </a:t>
            </a:r>
          </a:p>
          <a:p>
            <a:endParaRPr lang="nl-NL" dirty="0"/>
          </a:p>
        </p:txBody>
      </p:sp>
    </p:spTree>
    <p:extLst>
      <p:ext uri="{BB962C8B-B14F-4D97-AF65-F5344CB8AC3E}">
        <p14:creationId xmlns:p14="http://schemas.microsoft.com/office/powerpoint/2010/main" val="3569598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Onderdeel 1: Analyse</a:t>
            </a:r>
            <a:endParaRPr lang="nl-NL" dirty="0"/>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1066634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kun je kijken naar gedragsproblemen</a:t>
            </a:r>
            <a:r>
              <a:rPr lang="nl-NL" dirty="0" smtClean="0"/>
              <a:t>?</a:t>
            </a:r>
            <a:endParaRPr lang="nl-NL" dirty="0"/>
          </a:p>
        </p:txBody>
      </p:sp>
      <p:sp>
        <p:nvSpPr>
          <p:cNvPr id="3" name="Tijdelijke aanduiding voor inhoud 2"/>
          <p:cNvSpPr>
            <a:spLocks noGrp="1"/>
          </p:cNvSpPr>
          <p:nvPr>
            <p:ph idx="1"/>
          </p:nvPr>
        </p:nvSpPr>
        <p:spPr/>
        <p:txBody>
          <a:bodyPr/>
          <a:lstStyle/>
          <a:p>
            <a:r>
              <a:rPr lang="nl-NL" dirty="0" smtClean="0"/>
              <a:t>Als </a:t>
            </a:r>
            <a:r>
              <a:rPr lang="nl-NL" dirty="0"/>
              <a:t>eerste moet je denk ik beseffen, dat geen kind ‘s ochtends naar school komt met het idee om vandaag eens even flink dwars te </a:t>
            </a:r>
            <a:r>
              <a:rPr lang="nl-NL" dirty="0" smtClean="0"/>
              <a:t>liggen. </a:t>
            </a:r>
          </a:p>
          <a:p>
            <a:endParaRPr lang="nl-NL" dirty="0"/>
          </a:p>
          <a:p>
            <a:pPr marL="342900" indent="-342900">
              <a:buFont typeface="Arial" panose="020B0604020202020204" pitchFamily="34" charset="0"/>
              <a:buChar char="•"/>
            </a:pPr>
            <a:r>
              <a:rPr lang="nl-NL" dirty="0" smtClean="0"/>
              <a:t>Dat </a:t>
            </a:r>
            <a:r>
              <a:rPr lang="nl-NL" dirty="0"/>
              <a:t>dit desondanks toch nog wel eens voorkomt, moet je </a:t>
            </a:r>
            <a:r>
              <a:rPr lang="nl-NL" dirty="0" smtClean="0"/>
              <a:t>als onderwijsassistent beschouwen </a:t>
            </a:r>
            <a:r>
              <a:rPr lang="nl-NL" dirty="0"/>
              <a:t>als een signaal, een kreet om </a:t>
            </a:r>
            <a:r>
              <a:rPr lang="nl-NL" dirty="0" smtClean="0"/>
              <a:t>hulp</a:t>
            </a:r>
          </a:p>
          <a:p>
            <a:endParaRPr lang="nl-NL" dirty="0" smtClean="0"/>
          </a:p>
          <a:p>
            <a:pPr marL="342900" indent="-342900">
              <a:buFont typeface="Arial" panose="020B0604020202020204" pitchFamily="34" charset="0"/>
              <a:buChar char="•"/>
            </a:pPr>
            <a:r>
              <a:rPr lang="nl-NL" dirty="0" smtClean="0"/>
              <a:t>Als </a:t>
            </a:r>
            <a:r>
              <a:rPr lang="nl-NL" dirty="0"/>
              <a:t>een kind dwarsligt, probleemgedrag vertoont, moet je gaan bekijken waar dat aan ligt.</a:t>
            </a:r>
          </a:p>
          <a:p>
            <a:endParaRPr lang="nl-NL" dirty="0"/>
          </a:p>
          <a:p>
            <a:r>
              <a:rPr lang="nl-NL" b="1" dirty="0"/>
              <a:t>Vaak zijn we daarbij gewend te bekijken wat het kind “mankeert.” </a:t>
            </a:r>
            <a:r>
              <a:rPr lang="nl-NL" dirty="0"/>
              <a:t>Het is goed om ook na te gaan wat je eigen  </a:t>
            </a:r>
            <a:r>
              <a:rPr lang="nl-NL" dirty="0" smtClean="0"/>
              <a:t>gedrag </a:t>
            </a:r>
            <a:r>
              <a:rPr lang="nl-NL" dirty="0"/>
              <a:t>bijdraagt aan de problemen. Veel gedragsproblemen verminderen door een veranderde houding van de </a:t>
            </a:r>
            <a:r>
              <a:rPr lang="nl-NL" dirty="0" smtClean="0"/>
              <a:t>onderwijsassistent.</a:t>
            </a:r>
            <a:endParaRPr lang="nl-NL" dirty="0"/>
          </a:p>
        </p:txBody>
      </p:sp>
    </p:spTree>
    <p:extLst>
      <p:ext uri="{BB962C8B-B14F-4D97-AF65-F5344CB8AC3E}">
        <p14:creationId xmlns:p14="http://schemas.microsoft.com/office/powerpoint/2010/main" val="223377566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f534e5abffb1a44ef58cacf872d21180da6393"/>
</p:tagLst>
</file>

<file path=ppt/theme/theme1.xml><?xml version="1.0" encoding="utf-8"?>
<a:theme xmlns:a="http://schemas.openxmlformats.org/drawingml/2006/main" name="Kantoorthema">
  <a:themeElements>
    <a:clrScheme name="daVinci">
      <a:dk1>
        <a:sysClr val="windowText" lastClr="000000"/>
      </a:dk1>
      <a:lt1>
        <a:sysClr val="window" lastClr="FFFFFF"/>
      </a:lt1>
      <a:dk2>
        <a:srgbClr val="8FCEA5"/>
      </a:dk2>
      <a:lt2>
        <a:srgbClr val="39BBA0"/>
      </a:lt2>
      <a:accent1>
        <a:srgbClr val="00B29C"/>
      </a:accent1>
      <a:accent2>
        <a:srgbClr val="00BFE0"/>
      </a:accent2>
      <a:accent3>
        <a:srgbClr val="7CD3EB"/>
      </a:accent3>
      <a:accent4>
        <a:srgbClr val="39BBA0"/>
      </a:accent4>
      <a:accent5>
        <a:srgbClr val="39BBA0"/>
      </a:accent5>
      <a:accent6>
        <a:srgbClr val="00B29C"/>
      </a:accent6>
      <a:hlink>
        <a:srgbClr val="000000"/>
      </a:hlink>
      <a:folHlink>
        <a:srgbClr val="000000"/>
      </a:folHlink>
    </a:clrScheme>
    <a:fontScheme name="daVinci">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C81B7F100E1C045B31A454FC3878550" ma:contentTypeVersion="8" ma:contentTypeDescription="Een nieuw document maken." ma:contentTypeScope="" ma:versionID="058c84d28909c387871fcf3e4c5e39cb">
  <xsd:schema xmlns:xsd="http://www.w3.org/2001/XMLSchema" xmlns:xs="http://www.w3.org/2001/XMLSchema" xmlns:p="http://schemas.microsoft.com/office/2006/metadata/properties" xmlns:ns2="87731161-fc10-45a3-8dfe-0f52ba4d1d55" targetNamespace="http://schemas.microsoft.com/office/2006/metadata/properties" ma:root="true" ma:fieldsID="3383e08a53f6a7a7cbb8dfbae209051d" ns2:_="">
    <xsd:import namespace="87731161-fc10-45a3-8dfe-0f52ba4d1d5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731161-fc10-45a3-8dfe-0f52ba4d1d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4EFC95-01DB-4E55-A1A6-CE21664B4EB1}">
  <ds:schemaRefs>
    <ds:schemaRef ds:uri="http://schemas.microsoft.com/office/infopath/2007/PartnerControls"/>
    <ds:schemaRef ds:uri="http://purl.org/dc/elements/1.1/"/>
    <ds:schemaRef ds:uri="http://schemas.microsoft.com/office/2006/metadata/properties"/>
    <ds:schemaRef ds:uri="ae88b579-0995-42e4-96ef-e06a7a57ddf9"/>
    <ds:schemaRef ds:uri="http://purl.org/dc/terms/"/>
    <ds:schemaRef ds:uri="http://schemas.openxmlformats.org/package/2006/metadata/core-properties"/>
    <ds:schemaRef ds:uri="http://schemas.microsoft.com/office/2006/documentManagement/types"/>
    <ds:schemaRef ds:uri="baa8c48b-5f73-4068-bac6-831706ff2add"/>
    <ds:schemaRef ds:uri="http://www.w3.org/XML/1998/namespace"/>
    <ds:schemaRef ds:uri="http://purl.org/dc/dcmitype/"/>
  </ds:schemaRefs>
</ds:datastoreItem>
</file>

<file path=customXml/itemProps2.xml><?xml version="1.0" encoding="utf-8"?>
<ds:datastoreItem xmlns:ds="http://schemas.openxmlformats.org/officeDocument/2006/customXml" ds:itemID="{65A84FF1-FF68-4831-886A-42A1A579AB97}">
  <ds:schemaRefs>
    <ds:schemaRef ds:uri="http://schemas.microsoft.com/sharepoint/v3/contenttype/forms"/>
  </ds:schemaRefs>
</ds:datastoreItem>
</file>

<file path=customXml/itemProps3.xml><?xml version="1.0" encoding="utf-8"?>
<ds:datastoreItem xmlns:ds="http://schemas.openxmlformats.org/officeDocument/2006/customXml" ds:itemID="{13C854A2-6CF6-4C0D-A653-34FF993667E7}"/>
</file>

<file path=docProps/app.xml><?xml version="1.0" encoding="utf-8"?>
<Properties xmlns="http://schemas.openxmlformats.org/officeDocument/2006/extended-properties" xmlns:vt="http://schemas.openxmlformats.org/officeDocument/2006/docPropsVTypes">
  <TotalTime>3050</TotalTime>
  <Words>1481</Words>
  <Application>Microsoft Office PowerPoint</Application>
  <PresentationFormat>Diavoorstelling (4:3)</PresentationFormat>
  <Paragraphs>137</Paragraphs>
  <Slides>25</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25</vt:i4>
      </vt:variant>
    </vt:vector>
  </HeadingPairs>
  <TitlesOfParts>
    <vt:vector size="30" baseType="lpstr">
      <vt:lpstr>Arial</vt:lpstr>
      <vt:lpstr>Calibri</vt:lpstr>
      <vt:lpstr>Corbel</vt:lpstr>
      <vt:lpstr>Wingdings</vt:lpstr>
      <vt:lpstr>Kantoorthema</vt:lpstr>
      <vt:lpstr>PowerPoint-presentatie</vt:lpstr>
      <vt:lpstr>Programma blok 7</vt:lpstr>
      <vt:lpstr>Passend onderwijs basiskennis gedragsproblemen</vt:lpstr>
      <vt:lpstr>Terugblik vorige week 7.1</vt:lpstr>
      <vt:lpstr>Voorkennis: Mentimeter</vt:lpstr>
      <vt:lpstr>Theorie</vt:lpstr>
      <vt:lpstr>Gedragsproblemen in de klas.   </vt:lpstr>
      <vt:lpstr>Onderdeel 1: Analyse</vt:lpstr>
      <vt:lpstr>Hoe kun je kijken naar gedragsproblemen?</vt:lpstr>
      <vt:lpstr>Bronfenbrenner </vt:lpstr>
      <vt:lpstr>Ecologisch model Bronfenbrenner</vt:lpstr>
      <vt:lpstr>Nature Nurture</vt:lpstr>
      <vt:lpstr>Omgevingsinvloed</vt:lpstr>
      <vt:lpstr>Leerkrachtgedrag</vt:lpstr>
      <vt:lpstr>PowerPoint-presentatie</vt:lpstr>
      <vt:lpstr>PowerPoint-presentatie</vt:lpstr>
      <vt:lpstr>PowerPoint-presentatie</vt:lpstr>
      <vt:lpstr>Algemene Tips </vt:lpstr>
      <vt:lpstr>Algemene Tips</vt:lpstr>
      <vt:lpstr>Overtredingen van de afspraken, maar (nog) geen probleemgedrag.</vt:lpstr>
      <vt:lpstr>Als er tóch gedragsproblemen voorkomen</vt:lpstr>
      <vt:lpstr>Concretiseren van het gedragsprobleem</vt:lpstr>
      <vt:lpstr>Observatie instrument: ABC analyse. </vt:lpstr>
      <vt:lpstr>Het ABC Schema</vt:lpstr>
      <vt:lpstr>Vul maar 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 Vinci College</dc:title>
  <dc:creator>www.de-presentatie-architect.nl</dc:creator>
  <cp:lastModifiedBy>Aletta Oterdoom</cp:lastModifiedBy>
  <cp:revision>125</cp:revision>
  <dcterms:created xsi:type="dcterms:W3CDTF">2013-07-30T14:35:54Z</dcterms:created>
  <dcterms:modified xsi:type="dcterms:W3CDTF">2020-03-10T12:22:43Z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0x010100BC81B7F100E1C045B31A454FC3878550</vt:lpwstr>
  </property>
</Properties>
</file>