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0"/>
  </p:notesMasterIdLst>
  <p:sldIdLst>
    <p:sldId id="261" r:id="rId5"/>
    <p:sldId id="353" r:id="rId6"/>
    <p:sldId id="269" r:id="rId7"/>
    <p:sldId id="351" r:id="rId8"/>
    <p:sldId id="343" r:id="rId9"/>
    <p:sldId id="354" r:id="rId10"/>
    <p:sldId id="318" r:id="rId11"/>
    <p:sldId id="345" r:id="rId12"/>
    <p:sldId id="319" r:id="rId13"/>
    <p:sldId id="320" r:id="rId14"/>
    <p:sldId id="344" r:id="rId15"/>
    <p:sldId id="346" r:id="rId16"/>
    <p:sldId id="321" r:id="rId17"/>
    <p:sldId id="323" r:id="rId18"/>
    <p:sldId id="332" r:id="rId19"/>
    <p:sldId id="333" r:id="rId20"/>
    <p:sldId id="355" r:id="rId21"/>
    <p:sldId id="324" r:id="rId22"/>
    <p:sldId id="325" r:id="rId23"/>
    <p:sldId id="326" r:id="rId24"/>
    <p:sldId id="327" r:id="rId25"/>
    <p:sldId id="329" r:id="rId26"/>
    <p:sldId id="328" r:id="rId27"/>
    <p:sldId id="330" r:id="rId28"/>
    <p:sldId id="331" r:id="rId29"/>
  </p:sldIdLst>
  <p:sldSz cx="9144000" cy="6858000" type="screen4x3"/>
  <p:notesSz cx="6858000" cy="9144000"/>
  <p:custDataLst>
    <p:tags r:id="rId31"/>
  </p:custDataLst>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1D3EB"/>
    <a:srgbClr val="00BFE0"/>
    <a:srgbClr val="00B29C"/>
    <a:srgbClr val="39BBA0"/>
    <a:srgbClr val="8FCEA5"/>
    <a:srgbClr val="00A590"/>
    <a:srgbClr val="338C7A"/>
    <a:srgbClr val="58AA85"/>
    <a:srgbClr val="95D4EA"/>
    <a:srgbClr val="9DCD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84615" autoAdjust="0"/>
  </p:normalViewPr>
  <p:slideViewPr>
    <p:cSldViewPr showGuides="1">
      <p:cViewPr varScale="1">
        <p:scale>
          <a:sx n="84" d="100"/>
          <a:sy n="84" d="100"/>
        </p:scale>
        <p:origin x="1426" y="67"/>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97A79D-82FE-49B4-9EC9-73780765D19E}" type="datetimeFigureOut">
              <a:rPr lang="nl-NL" smtClean="0"/>
              <a:t>10-3-2020</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9C78ED-CBA9-4159-9805-36A01B6AE799}" type="slidenum">
              <a:rPr lang="nl-NL" smtClean="0"/>
              <a:t>‹nr.›</a:t>
            </a:fld>
            <a:endParaRPr lang="nl-NL"/>
          </a:p>
        </p:txBody>
      </p:sp>
    </p:spTree>
    <p:extLst>
      <p:ext uri="{BB962C8B-B14F-4D97-AF65-F5344CB8AC3E}">
        <p14:creationId xmlns:p14="http://schemas.microsoft.com/office/powerpoint/2010/main" val="40639653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709C78ED-CBA9-4159-9805-36A01B6AE799}" type="slidenum">
              <a:rPr lang="nl-NL" smtClean="0"/>
              <a:t>21</a:t>
            </a:fld>
            <a:endParaRPr lang="nl-NL"/>
          </a:p>
        </p:txBody>
      </p:sp>
    </p:spTree>
    <p:extLst>
      <p:ext uri="{BB962C8B-B14F-4D97-AF65-F5344CB8AC3E}">
        <p14:creationId xmlns:p14="http://schemas.microsoft.com/office/powerpoint/2010/main" val="15745266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Logo animatie">
    <p:spTree>
      <p:nvGrpSpPr>
        <p:cNvPr id="1" name=""/>
        <p:cNvGrpSpPr/>
        <p:nvPr/>
      </p:nvGrpSpPr>
      <p:grpSpPr>
        <a:xfrm>
          <a:off x="0" y="0"/>
          <a:ext cx="0" cy="0"/>
          <a:chOff x="0" y="0"/>
          <a:chExt cx="0" cy="0"/>
        </a:xfrm>
      </p:grpSpPr>
      <p:sp>
        <p:nvSpPr>
          <p:cNvPr id="6" name="Oval 8"/>
          <p:cNvSpPr>
            <a:spLocks noChangeArrowheads="1"/>
          </p:cNvSpPr>
          <p:nvPr userDrawn="1"/>
        </p:nvSpPr>
        <p:spPr bwMode="auto">
          <a:xfrm>
            <a:off x="2892425" y="2108200"/>
            <a:ext cx="2703512" cy="2703513"/>
          </a:xfrm>
          <a:prstGeom prst="ellipse">
            <a:avLst/>
          </a:prstGeom>
          <a:solidFill>
            <a:srgbClr val="9DCD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7" name="Oval 8"/>
          <p:cNvSpPr>
            <a:spLocks noChangeArrowheads="1"/>
          </p:cNvSpPr>
          <p:nvPr userDrawn="1"/>
        </p:nvSpPr>
        <p:spPr bwMode="auto">
          <a:xfrm>
            <a:off x="3529806" y="1903413"/>
            <a:ext cx="2703512" cy="2703513"/>
          </a:xfrm>
          <a:prstGeom prst="ellipse">
            <a:avLst/>
          </a:prstGeom>
          <a:solidFill>
            <a:srgbClr val="95D4EA">
              <a:alpha val="80000"/>
            </a:srgbClr>
          </a:solidFill>
          <a:ln>
            <a:noFill/>
          </a:ln>
          <a:extLst/>
        </p:spPr>
        <p:txBody>
          <a:bodyPr vert="horz" wrap="square" lIns="91440" tIns="45720" rIns="91440" bIns="45720" numCol="1" anchor="t" anchorCtr="0" compatLnSpc="1">
            <a:prstTxWarp prst="textNoShape">
              <a:avLst/>
            </a:prstTxWarp>
          </a:bodyPr>
          <a:lstStyle/>
          <a:p>
            <a:endParaRPr lang="nl-NL"/>
          </a:p>
        </p:txBody>
      </p:sp>
      <p:sp>
        <p:nvSpPr>
          <p:cNvPr id="8" name="Oval 8"/>
          <p:cNvSpPr>
            <a:spLocks noChangeArrowheads="1"/>
          </p:cNvSpPr>
          <p:nvPr userDrawn="1"/>
        </p:nvSpPr>
        <p:spPr bwMode="auto">
          <a:xfrm>
            <a:off x="3264693" y="2166144"/>
            <a:ext cx="2703512" cy="2703513"/>
          </a:xfrm>
          <a:prstGeom prst="ellipse">
            <a:avLst/>
          </a:prstGeom>
          <a:solidFill>
            <a:srgbClr val="95D4EA">
              <a:alpha val="89804"/>
            </a:srgbClr>
          </a:solidFill>
          <a:ln>
            <a:noFill/>
          </a:ln>
          <a:extLst/>
        </p:spPr>
        <p:txBody>
          <a:bodyPr vert="horz" wrap="square" lIns="91440" tIns="45720" rIns="91440" bIns="45720" numCol="1" anchor="t" anchorCtr="0" compatLnSpc="1">
            <a:prstTxWarp prst="textNoShape">
              <a:avLst/>
            </a:prstTxWarp>
          </a:bodyPr>
          <a:lstStyle/>
          <a:p>
            <a:endParaRPr lang="nl-NL"/>
          </a:p>
        </p:txBody>
      </p:sp>
      <p:grpSp>
        <p:nvGrpSpPr>
          <p:cNvPr id="9" name="Groep 8"/>
          <p:cNvGrpSpPr/>
          <p:nvPr userDrawn="1"/>
        </p:nvGrpSpPr>
        <p:grpSpPr>
          <a:xfrm>
            <a:off x="2892426" y="1908175"/>
            <a:ext cx="3340099" cy="3024188"/>
            <a:chOff x="2892426" y="1908175"/>
            <a:chExt cx="3340099" cy="3024188"/>
          </a:xfrm>
        </p:grpSpPr>
        <p:sp>
          <p:nvSpPr>
            <p:cNvPr id="10" name="AutoShape 3"/>
            <p:cNvSpPr>
              <a:spLocks noChangeAspect="1" noChangeArrowheads="1" noTextEdit="1"/>
            </p:cNvSpPr>
            <p:nvPr/>
          </p:nvSpPr>
          <p:spPr bwMode="auto">
            <a:xfrm>
              <a:off x="2894013" y="1908175"/>
              <a:ext cx="3338512" cy="302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1" name="Oval 5"/>
            <p:cNvSpPr>
              <a:spLocks noChangeArrowheads="1"/>
            </p:cNvSpPr>
            <p:nvPr/>
          </p:nvSpPr>
          <p:spPr bwMode="auto">
            <a:xfrm>
              <a:off x="2892426" y="2108200"/>
              <a:ext cx="2703512"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2" name="Oval 6"/>
            <p:cNvSpPr>
              <a:spLocks noChangeArrowheads="1"/>
            </p:cNvSpPr>
            <p:nvPr/>
          </p:nvSpPr>
          <p:spPr bwMode="auto">
            <a:xfrm>
              <a:off x="3157538" y="2224088"/>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3" name="Oval 7"/>
            <p:cNvSpPr>
              <a:spLocks noChangeArrowheads="1"/>
            </p:cNvSpPr>
            <p:nvPr/>
          </p:nvSpPr>
          <p:spPr bwMode="auto">
            <a:xfrm>
              <a:off x="3530600" y="1908175"/>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4" name="Oval 8"/>
            <p:cNvSpPr>
              <a:spLocks noChangeArrowheads="1"/>
            </p:cNvSpPr>
            <p:nvPr/>
          </p:nvSpPr>
          <p:spPr bwMode="auto">
            <a:xfrm>
              <a:off x="2892426" y="2108200"/>
              <a:ext cx="2703512" cy="2703513"/>
            </a:xfrm>
            <a:prstGeom prst="ellipse">
              <a:avLst/>
            </a:prstGeom>
            <a:solidFill>
              <a:srgbClr val="9DCD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5" name="Freeform 9"/>
            <p:cNvSpPr>
              <a:spLocks/>
            </p:cNvSpPr>
            <p:nvPr/>
          </p:nvSpPr>
          <p:spPr bwMode="auto">
            <a:xfrm>
              <a:off x="3838575" y="4433888"/>
              <a:ext cx="1714500" cy="493713"/>
            </a:xfrm>
            <a:custGeom>
              <a:avLst/>
              <a:gdLst>
                <a:gd name="T0" fmla="*/ 1109 w 1109"/>
                <a:gd name="T1" fmla="*/ 0 h 319"/>
                <a:gd name="T2" fmla="*/ 721 w 1109"/>
                <a:gd name="T3" fmla="*/ 114 h 319"/>
                <a:gd name="T4" fmla="*/ 262 w 1109"/>
                <a:gd name="T5" fmla="*/ 244 h 319"/>
                <a:gd name="T6" fmla="*/ 0 w 1109"/>
                <a:gd name="T7" fmla="*/ 204 h 319"/>
                <a:gd name="T8" fmla="*/ 434 w 1109"/>
                <a:gd name="T9" fmla="*/ 319 h 319"/>
                <a:gd name="T10" fmla="*/ 1109 w 1109"/>
                <a:gd name="T11" fmla="*/ 0 h 319"/>
              </a:gdLst>
              <a:ahLst/>
              <a:cxnLst>
                <a:cxn ang="0">
                  <a:pos x="T0" y="T1"/>
                </a:cxn>
                <a:cxn ang="0">
                  <a:pos x="T2" y="T3"/>
                </a:cxn>
                <a:cxn ang="0">
                  <a:pos x="T4" y="T5"/>
                </a:cxn>
                <a:cxn ang="0">
                  <a:pos x="T6" y="T7"/>
                </a:cxn>
                <a:cxn ang="0">
                  <a:pos x="T8" y="T9"/>
                </a:cxn>
                <a:cxn ang="0">
                  <a:pos x="T10" y="T11"/>
                </a:cxn>
              </a:cxnLst>
              <a:rect l="0" t="0" r="r" b="b"/>
              <a:pathLst>
                <a:path w="1109" h="319">
                  <a:moveTo>
                    <a:pt x="1109" y="0"/>
                  </a:moveTo>
                  <a:cubicBezTo>
                    <a:pt x="994" y="66"/>
                    <a:pt x="862" y="107"/>
                    <a:pt x="721" y="114"/>
                  </a:cubicBezTo>
                  <a:cubicBezTo>
                    <a:pt x="588" y="196"/>
                    <a:pt x="431" y="244"/>
                    <a:pt x="262" y="244"/>
                  </a:cubicBezTo>
                  <a:cubicBezTo>
                    <a:pt x="171" y="244"/>
                    <a:pt x="83" y="230"/>
                    <a:pt x="0" y="204"/>
                  </a:cubicBezTo>
                  <a:cubicBezTo>
                    <a:pt x="127" y="277"/>
                    <a:pt x="276" y="319"/>
                    <a:pt x="434" y="319"/>
                  </a:cubicBezTo>
                  <a:cubicBezTo>
                    <a:pt x="706" y="319"/>
                    <a:pt x="949" y="195"/>
                    <a:pt x="110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6" name="Freeform 10"/>
            <p:cNvSpPr>
              <a:spLocks/>
            </p:cNvSpPr>
            <p:nvPr/>
          </p:nvSpPr>
          <p:spPr bwMode="auto">
            <a:xfrm>
              <a:off x="3157538" y="2403475"/>
              <a:ext cx="1795462" cy="2408238"/>
            </a:xfrm>
            <a:custGeom>
              <a:avLst/>
              <a:gdLst>
                <a:gd name="T0" fmla="*/ 441 w 1162"/>
                <a:gd name="T1" fmla="*/ 0 h 1558"/>
                <a:gd name="T2" fmla="*/ 0 w 1162"/>
                <a:gd name="T3" fmla="*/ 759 h 1558"/>
                <a:gd name="T4" fmla="*/ 441 w 1162"/>
                <a:gd name="T5" fmla="*/ 1518 h 1558"/>
                <a:gd name="T6" fmla="*/ 703 w 1162"/>
                <a:gd name="T7" fmla="*/ 1558 h 1558"/>
                <a:gd name="T8" fmla="*/ 1162 w 1162"/>
                <a:gd name="T9" fmla="*/ 1428 h 1558"/>
                <a:gd name="T10" fmla="*/ 1162 w 1162"/>
                <a:gd name="T11" fmla="*/ 1428 h 1558"/>
                <a:gd name="T12" fmla="*/ 1116 w 1162"/>
                <a:gd name="T13" fmla="*/ 1429 h 1558"/>
                <a:gd name="T14" fmla="*/ 242 w 1162"/>
                <a:gd name="T15" fmla="*/ 555 h 1558"/>
                <a:gd name="T16" fmla="*/ 441 w 1162"/>
                <a:gd name="T17" fmla="*/ 0 h 1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2" h="1558">
                  <a:moveTo>
                    <a:pt x="441" y="0"/>
                  </a:moveTo>
                  <a:cubicBezTo>
                    <a:pt x="178" y="150"/>
                    <a:pt x="0" y="434"/>
                    <a:pt x="0" y="759"/>
                  </a:cubicBezTo>
                  <a:cubicBezTo>
                    <a:pt x="0" y="1084"/>
                    <a:pt x="178" y="1367"/>
                    <a:pt x="441" y="1518"/>
                  </a:cubicBezTo>
                  <a:cubicBezTo>
                    <a:pt x="524" y="1544"/>
                    <a:pt x="612" y="1558"/>
                    <a:pt x="703" y="1558"/>
                  </a:cubicBezTo>
                  <a:cubicBezTo>
                    <a:pt x="872" y="1558"/>
                    <a:pt x="1029" y="1510"/>
                    <a:pt x="1162" y="1428"/>
                  </a:cubicBezTo>
                  <a:cubicBezTo>
                    <a:pt x="1162" y="1428"/>
                    <a:pt x="1162" y="1428"/>
                    <a:pt x="1162" y="1428"/>
                  </a:cubicBezTo>
                  <a:cubicBezTo>
                    <a:pt x="1147" y="1429"/>
                    <a:pt x="1132" y="1429"/>
                    <a:pt x="1116" y="1429"/>
                  </a:cubicBezTo>
                  <a:cubicBezTo>
                    <a:pt x="633" y="1429"/>
                    <a:pt x="242" y="1038"/>
                    <a:pt x="242" y="555"/>
                  </a:cubicBezTo>
                  <a:cubicBezTo>
                    <a:pt x="242" y="344"/>
                    <a:pt x="316" y="151"/>
                    <a:pt x="441"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7" name="Freeform 11"/>
            <p:cNvSpPr>
              <a:spLocks/>
            </p:cNvSpPr>
            <p:nvPr/>
          </p:nvSpPr>
          <p:spPr bwMode="auto">
            <a:xfrm>
              <a:off x="4171950" y="1908175"/>
              <a:ext cx="2060575" cy="2525713"/>
            </a:xfrm>
            <a:custGeom>
              <a:avLst/>
              <a:gdLst>
                <a:gd name="T0" fmla="*/ 459 w 1333"/>
                <a:gd name="T1" fmla="*/ 0 h 1634"/>
                <a:gd name="T2" fmla="*/ 0 w 1333"/>
                <a:gd name="T3" fmla="*/ 131 h 1634"/>
                <a:gd name="T4" fmla="*/ 46 w 1333"/>
                <a:gd name="T5" fmla="*/ 129 h 1634"/>
                <a:gd name="T6" fmla="*/ 481 w 1333"/>
                <a:gd name="T7" fmla="*/ 245 h 1634"/>
                <a:gd name="T8" fmla="*/ 1092 w 1333"/>
                <a:gd name="T9" fmla="*/ 1079 h 1634"/>
                <a:gd name="T10" fmla="*/ 893 w 1333"/>
                <a:gd name="T11" fmla="*/ 1634 h 1634"/>
                <a:gd name="T12" fmla="*/ 1333 w 1333"/>
                <a:gd name="T13" fmla="*/ 875 h 1634"/>
                <a:gd name="T14" fmla="*/ 459 w 1333"/>
                <a:gd name="T15" fmla="*/ 0 h 16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3" h="1634">
                  <a:moveTo>
                    <a:pt x="459" y="0"/>
                  </a:moveTo>
                  <a:cubicBezTo>
                    <a:pt x="291" y="0"/>
                    <a:pt x="133" y="48"/>
                    <a:pt x="0" y="131"/>
                  </a:cubicBezTo>
                  <a:cubicBezTo>
                    <a:pt x="15" y="130"/>
                    <a:pt x="31" y="129"/>
                    <a:pt x="46" y="129"/>
                  </a:cubicBezTo>
                  <a:cubicBezTo>
                    <a:pt x="204" y="129"/>
                    <a:pt x="353" y="171"/>
                    <a:pt x="481" y="245"/>
                  </a:cubicBezTo>
                  <a:cubicBezTo>
                    <a:pt x="835" y="356"/>
                    <a:pt x="1092" y="687"/>
                    <a:pt x="1092" y="1079"/>
                  </a:cubicBezTo>
                  <a:cubicBezTo>
                    <a:pt x="1092" y="1290"/>
                    <a:pt x="1018" y="1483"/>
                    <a:pt x="893" y="1634"/>
                  </a:cubicBezTo>
                  <a:cubicBezTo>
                    <a:pt x="1156" y="1483"/>
                    <a:pt x="1333" y="1200"/>
                    <a:pt x="1333" y="875"/>
                  </a:cubicBezTo>
                  <a:cubicBezTo>
                    <a:pt x="1333" y="392"/>
                    <a:pt x="942" y="0"/>
                    <a:pt x="45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8" name="Freeform 12"/>
            <p:cNvSpPr>
              <a:spLocks/>
            </p:cNvSpPr>
            <p:nvPr/>
          </p:nvSpPr>
          <p:spPr bwMode="auto">
            <a:xfrm>
              <a:off x="3838575" y="2108200"/>
              <a:ext cx="1076325" cy="295275"/>
            </a:xfrm>
            <a:custGeom>
              <a:avLst/>
              <a:gdLst>
                <a:gd name="T0" fmla="*/ 262 w 697"/>
                <a:gd name="T1" fmla="*/ 0 h 191"/>
                <a:gd name="T2" fmla="*/ 216 w 697"/>
                <a:gd name="T3" fmla="*/ 2 h 191"/>
                <a:gd name="T4" fmla="*/ 216 w 697"/>
                <a:gd name="T5" fmla="*/ 2 h 191"/>
                <a:gd name="T6" fmla="*/ 0 w 697"/>
                <a:gd name="T7" fmla="*/ 191 h 191"/>
                <a:gd name="T8" fmla="*/ 434 w 697"/>
                <a:gd name="T9" fmla="*/ 75 h 191"/>
                <a:gd name="T10" fmla="*/ 697 w 697"/>
                <a:gd name="T11" fmla="*/ 116 h 191"/>
                <a:gd name="T12" fmla="*/ 262 w 697"/>
                <a:gd name="T13" fmla="*/ 0 h 191"/>
              </a:gdLst>
              <a:ahLst/>
              <a:cxnLst>
                <a:cxn ang="0">
                  <a:pos x="T0" y="T1"/>
                </a:cxn>
                <a:cxn ang="0">
                  <a:pos x="T2" y="T3"/>
                </a:cxn>
                <a:cxn ang="0">
                  <a:pos x="T4" y="T5"/>
                </a:cxn>
                <a:cxn ang="0">
                  <a:pos x="T6" y="T7"/>
                </a:cxn>
                <a:cxn ang="0">
                  <a:pos x="T8" y="T9"/>
                </a:cxn>
                <a:cxn ang="0">
                  <a:pos x="T10" y="T11"/>
                </a:cxn>
                <a:cxn ang="0">
                  <a:pos x="T12" y="T13"/>
                </a:cxn>
              </a:cxnLst>
              <a:rect l="0" t="0" r="r" b="b"/>
              <a:pathLst>
                <a:path w="697" h="191">
                  <a:moveTo>
                    <a:pt x="262" y="0"/>
                  </a:moveTo>
                  <a:cubicBezTo>
                    <a:pt x="247" y="0"/>
                    <a:pt x="231" y="1"/>
                    <a:pt x="216" y="2"/>
                  </a:cubicBezTo>
                  <a:cubicBezTo>
                    <a:pt x="216" y="2"/>
                    <a:pt x="216" y="2"/>
                    <a:pt x="216" y="2"/>
                  </a:cubicBezTo>
                  <a:cubicBezTo>
                    <a:pt x="134" y="52"/>
                    <a:pt x="61" y="116"/>
                    <a:pt x="0" y="191"/>
                  </a:cubicBezTo>
                  <a:cubicBezTo>
                    <a:pt x="127" y="117"/>
                    <a:pt x="276" y="75"/>
                    <a:pt x="434" y="75"/>
                  </a:cubicBezTo>
                  <a:cubicBezTo>
                    <a:pt x="525" y="75"/>
                    <a:pt x="614" y="89"/>
                    <a:pt x="697" y="116"/>
                  </a:cubicBezTo>
                  <a:cubicBezTo>
                    <a:pt x="569" y="42"/>
                    <a:pt x="420" y="0"/>
                    <a:pt x="262"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9" name="Freeform 13"/>
            <p:cNvSpPr>
              <a:spLocks/>
            </p:cNvSpPr>
            <p:nvPr/>
          </p:nvSpPr>
          <p:spPr bwMode="auto">
            <a:xfrm>
              <a:off x="4914900" y="2287588"/>
              <a:ext cx="944562" cy="2322513"/>
            </a:xfrm>
            <a:custGeom>
              <a:avLst/>
              <a:gdLst>
                <a:gd name="T0" fmla="*/ 0 w 611"/>
                <a:gd name="T1" fmla="*/ 0 h 1503"/>
                <a:gd name="T2" fmla="*/ 440 w 611"/>
                <a:gd name="T3" fmla="*/ 759 h 1503"/>
                <a:gd name="T4" fmla="*/ 24 w 611"/>
                <a:gd name="T5" fmla="*/ 1503 h 1503"/>
                <a:gd name="T6" fmla="*/ 412 w 611"/>
                <a:gd name="T7" fmla="*/ 1389 h 1503"/>
                <a:gd name="T8" fmla="*/ 611 w 611"/>
                <a:gd name="T9" fmla="*/ 834 h 1503"/>
                <a:gd name="T10" fmla="*/ 0 w 611"/>
                <a:gd name="T11" fmla="*/ 0 h 1503"/>
              </a:gdLst>
              <a:ahLst/>
              <a:cxnLst>
                <a:cxn ang="0">
                  <a:pos x="T0" y="T1"/>
                </a:cxn>
                <a:cxn ang="0">
                  <a:pos x="T2" y="T3"/>
                </a:cxn>
                <a:cxn ang="0">
                  <a:pos x="T4" y="T5"/>
                </a:cxn>
                <a:cxn ang="0">
                  <a:pos x="T6" y="T7"/>
                </a:cxn>
                <a:cxn ang="0">
                  <a:pos x="T8" y="T9"/>
                </a:cxn>
                <a:cxn ang="0">
                  <a:pos x="T10" y="T11"/>
                </a:cxn>
              </a:cxnLst>
              <a:rect l="0" t="0" r="r" b="b"/>
              <a:pathLst>
                <a:path w="611" h="1503">
                  <a:moveTo>
                    <a:pt x="0" y="0"/>
                  </a:moveTo>
                  <a:cubicBezTo>
                    <a:pt x="263" y="150"/>
                    <a:pt x="440" y="434"/>
                    <a:pt x="440" y="759"/>
                  </a:cubicBezTo>
                  <a:cubicBezTo>
                    <a:pt x="440" y="1073"/>
                    <a:pt x="274" y="1349"/>
                    <a:pt x="24" y="1503"/>
                  </a:cubicBezTo>
                  <a:cubicBezTo>
                    <a:pt x="165" y="1496"/>
                    <a:pt x="297" y="1455"/>
                    <a:pt x="412" y="1389"/>
                  </a:cubicBezTo>
                  <a:cubicBezTo>
                    <a:pt x="537" y="1238"/>
                    <a:pt x="611" y="1045"/>
                    <a:pt x="611" y="834"/>
                  </a:cubicBezTo>
                  <a:cubicBezTo>
                    <a:pt x="611" y="442"/>
                    <a:pt x="354" y="111"/>
                    <a:pt x="0" y="0"/>
                  </a:cubicBezTo>
                </a:path>
              </a:pathLst>
            </a:custGeom>
            <a:solidFill>
              <a:srgbClr val="2AB9D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0" name="Freeform 14"/>
            <p:cNvSpPr>
              <a:spLocks/>
            </p:cNvSpPr>
            <p:nvPr/>
          </p:nvSpPr>
          <p:spPr bwMode="auto">
            <a:xfrm>
              <a:off x="3530600" y="2224088"/>
              <a:ext cx="2065337" cy="2387600"/>
            </a:xfrm>
            <a:custGeom>
              <a:avLst/>
              <a:gdLst>
                <a:gd name="T0" fmla="*/ 633 w 1336"/>
                <a:gd name="T1" fmla="*/ 0 h 1545"/>
                <a:gd name="T2" fmla="*/ 199 w 1336"/>
                <a:gd name="T3" fmla="*/ 116 h 1545"/>
                <a:gd name="T4" fmla="*/ 0 w 1336"/>
                <a:gd name="T5" fmla="*/ 671 h 1545"/>
                <a:gd name="T6" fmla="*/ 874 w 1336"/>
                <a:gd name="T7" fmla="*/ 1545 h 1545"/>
                <a:gd name="T8" fmla="*/ 920 w 1336"/>
                <a:gd name="T9" fmla="*/ 1544 h 1545"/>
                <a:gd name="T10" fmla="*/ 1336 w 1336"/>
                <a:gd name="T11" fmla="*/ 800 h 1545"/>
                <a:gd name="T12" fmla="*/ 896 w 1336"/>
                <a:gd name="T13" fmla="*/ 41 h 1545"/>
                <a:gd name="T14" fmla="*/ 633 w 1336"/>
                <a:gd name="T15" fmla="*/ 0 h 15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6" h="1545">
                  <a:moveTo>
                    <a:pt x="633" y="0"/>
                  </a:moveTo>
                  <a:cubicBezTo>
                    <a:pt x="475" y="0"/>
                    <a:pt x="326" y="42"/>
                    <a:pt x="199" y="116"/>
                  </a:cubicBezTo>
                  <a:cubicBezTo>
                    <a:pt x="74" y="267"/>
                    <a:pt x="0" y="460"/>
                    <a:pt x="0" y="671"/>
                  </a:cubicBezTo>
                  <a:cubicBezTo>
                    <a:pt x="0" y="1154"/>
                    <a:pt x="391" y="1545"/>
                    <a:pt x="874" y="1545"/>
                  </a:cubicBezTo>
                  <a:cubicBezTo>
                    <a:pt x="890" y="1545"/>
                    <a:pt x="905" y="1545"/>
                    <a:pt x="920" y="1544"/>
                  </a:cubicBezTo>
                  <a:cubicBezTo>
                    <a:pt x="1170" y="1390"/>
                    <a:pt x="1336" y="1114"/>
                    <a:pt x="1336" y="800"/>
                  </a:cubicBezTo>
                  <a:cubicBezTo>
                    <a:pt x="1336" y="475"/>
                    <a:pt x="1159" y="191"/>
                    <a:pt x="896" y="41"/>
                  </a:cubicBezTo>
                  <a:cubicBezTo>
                    <a:pt x="813" y="14"/>
                    <a:pt x="724" y="0"/>
                    <a:pt x="633" y="0"/>
                  </a:cubicBezTo>
                </a:path>
              </a:pathLst>
            </a:custGeom>
            <a:solidFill>
              <a:srgbClr val="00A69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nvGrpSpPr>
            <p:cNvPr id="21" name="Groep 20"/>
            <p:cNvGrpSpPr/>
            <p:nvPr/>
          </p:nvGrpSpPr>
          <p:grpSpPr>
            <a:xfrm>
              <a:off x="4710113" y="3565525"/>
              <a:ext cx="1095374" cy="322263"/>
              <a:chOff x="4710113" y="3565525"/>
              <a:chExt cx="1095374" cy="322263"/>
            </a:xfrm>
          </p:grpSpPr>
          <p:sp>
            <p:nvSpPr>
              <p:cNvPr id="23" name="Freeform 15"/>
              <p:cNvSpPr>
                <a:spLocks/>
              </p:cNvSpPr>
              <p:nvPr/>
            </p:nvSpPr>
            <p:spPr bwMode="auto">
              <a:xfrm>
                <a:off x="4710113" y="3641725"/>
                <a:ext cx="111125" cy="177800"/>
              </a:xfrm>
              <a:custGeom>
                <a:avLst/>
                <a:gdLst>
                  <a:gd name="T0" fmla="*/ 72 w 72"/>
                  <a:gd name="T1" fmla="*/ 107 h 115"/>
                  <a:gd name="T2" fmla="*/ 45 w 72"/>
                  <a:gd name="T3" fmla="*/ 115 h 115"/>
                  <a:gd name="T4" fmla="*/ 12 w 72"/>
                  <a:gd name="T5" fmla="*/ 100 h 115"/>
                  <a:gd name="T6" fmla="*/ 0 w 72"/>
                  <a:gd name="T7" fmla="*/ 57 h 115"/>
                  <a:gd name="T8" fmla="*/ 13 w 72"/>
                  <a:gd name="T9" fmla="*/ 14 h 115"/>
                  <a:gd name="T10" fmla="*/ 45 w 72"/>
                  <a:gd name="T11" fmla="*/ 0 h 115"/>
                  <a:gd name="T12" fmla="*/ 72 w 72"/>
                  <a:gd name="T13" fmla="*/ 8 h 115"/>
                  <a:gd name="T14" fmla="*/ 66 w 72"/>
                  <a:gd name="T15" fmla="*/ 26 h 115"/>
                  <a:gd name="T16" fmla="*/ 52 w 72"/>
                  <a:gd name="T17" fmla="*/ 21 h 115"/>
                  <a:gd name="T18" fmla="*/ 32 w 72"/>
                  <a:gd name="T19" fmla="*/ 57 h 115"/>
                  <a:gd name="T20" fmla="*/ 37 w 72"/>
                  <a:gd name="T21" fmla="*/ 83 h 115"/>
                  <a:gd name="T22" fmla="*/ 52 w 72"/>
                  <a:gd name="T23" fmla="*/ 92 h 115"/>
                  <a:gd name="T24" fmla="*/ 66 w 72"/>
                  <a:gd name="T25" fmla="*/ 87 h 115"/>
                  <a:gd name="T26" fmla="*/ 72 w 72"/>
                  <a:gd name="T27" fmla="*/ 10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 h="115">
                    <a:moveTo>
                      <a:pt x="72" y="107"/>
                    </a:moveTo>
                    <a:cubicBezTo>
                      <a:pt x="67" y="112"/>
                      <a:pt x="58" y="115"/>
                      <a:pt x="45" y="115"/>
                    </a:cubicBezTo>
                    <a:cubicBezTo>
                      <a:pt x="32" y="115"/>
                      <a:pt x="21" y="110"/>
                      <a:pt x="12" y="100"/>
                    </a:cubicBezTo>
                    <a:cubicBezTo>
                      <a:pt x="4" y="89"/>
                      <a:pt x="0" y="75"/>
                      <a:pt x="0" y="57"/>
                    </a:cubicBezTo>
                    <a:cubicBezTo>
                      <a:pt x="0" y="39"/>
                      <a:pt x="4" y="25"/>
                      <a:pt x="13" y="14"/>
                    </a:cubicBezTo>
                    <a:cubicBezTo>
                      <a:pt x="21" y="5"/>
                      <a:pt x="32" y="0"/>
                      <a:pt x="45" y="0"/>
                    </a:cubicBezTo>
                    <a:cubicBezTo>
                      <a:pt x="57" y="0"/>
                      <a:pt x="66" y="3"/>
                      <a:pt x="72" y="8"/>
                    </a:cubicBezTo>
                    <a:cubicBezTo>
                      <a:pt x="66" y="26"/>
                      <a:pt x="66" y="26"/>
                      <a:pt x="66" y="26"/>
                    </a:cubicBezTo>
                    <a:cubicBezTo>
                      <a:pt x="62" y="23"/>
                      <a:pt x="57" y="21"/>
                      <a:pt x="52" y="21"/>
                    </a:cubicBezTo>
                    <a:cubicBezTo>
                      <a:pt x="39" y="21"/>
                      <a:pt x="32" y="33"/>
                      <a:pt x="32" y="57"/>
                    </a:cubicBezTo>
                    <a:cubicBezTo>
                      <a:pt x="32" y="68"/>
                      <a:pt x="34" y="77"/>
                      <a:pt x="37" y="83"/>
                    </a:cubicBezTo>
                    <a:cubicBezTo>
                      <a:pt x="41" y="89"/>
                      <a:pt x="46" y="92"/>
                      <a:pt x="52" y="92"/>
                    </a:cubicBezTo>
                    <a:cubicBezTo>
                      <a:pt x="58" y="92"/>
                      <a:pt x="62" y="90"/>
                      <a:pt x="66" y="87"/>
                    </a:cubicBezTo>
                    <a:lnTo>
                      <a:pt x="72" y="10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4" name="Freeform 16"/>
              <p:cNvSpPr>
                <a:spLocks noEditPoints="1"/>
              </p:cNvSpPr>
              <p:nvPr/>
            </p:nvSpPr>
            <p:spPr bwMode="auto">
              <a:xfrm>
                <a:off x="4860925" y="3641725"/>
                <a:ext cx="152400" cy="177800"/>
              </a:xfrm>
              <a:custGeom>
                <a:avLst/>
                <a:gdLst>
                  <a:gd name="T0" fmla="*/ 98 w 98"/>
                  <a:gd name="T1" fmla="*/ 57 h 115"/>
                  <a:gd name="T2" fmla="*/ 86 w 98"/>
                  <a:gd name="T3" fmla="*/ 98 h 115"/>
                  <a:gd name="T4" fmla="*/ 49 w 98"/>
                  <a:gd name="T5" fmla="*/ 115 h 115"/>
                  <a:gd name="T6" fmla="*/ 13 w 98"/>
                  <a:gd name="T7" fmla="*/ 98 h 115"/>
                  <a:gd name="T8" fmla="*/ 0 w 98"/>
                  <a:gd name="T9" fmla="*/ 57 h 115"/>
                  <a:gd name="T10" fmla="*/ 12 w 98"/>
                  <a:gd name="T11" fmla="*/ 16 h 115"/>
                  <a:gd name="T12" fmla="*/ 49 w 98"/>
                  <a:gd name="T13" fmla="*/ 0 h 115"/>
                  <a:gd name="T14" fmla="*/ 85 w 98"/>
                  <a:gd name="T15" fmla="*/ 16 h 115"/>
                  <a:gd name="T16" fmla="*/ 98 w 98"/>
                  <a:gd name="T17" fmla="*/ 57 h 115"/>
                  <a:gd name="T18" fmla="*/ 66 w 98"/>
                  <a:gd name="T19" fmla="*/ 57 h 115"/>
                  <a:gd name="T20" fmla="*/ 49 w 98"/>
                  <a:gd name="T21" fmla="*/ 20 h 115"/>
                  <a:gd name="T22" fmla="*/ 32 w 98"/>
                  <a:gd name="T23" fmla="*/ 57 h 115"/>
                  <a:gd name="T24" fmla="*/ 49 w 98"/>
                  <a:gd name="T25" fmla="*/ 93 h 115"/>
                  <a:gd name="T26" fmla="*/ 66 w 98"/>
                  <a:gd name="T27" fmla="*/ 5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115">
                    <a:moveTo>
                      <a:pt x="98" y="57"/>
                    </a:moveTo>
                    <a:cubicBezTo>
                      <a:pt x="98" y="74"/>
                      <a:pt x="94" y="88"/>
                      <a:pt x="86" y="98"/>
                    </a:cubicBezTo>
                    <a:cubicBezTo>
                      <a:pt x="77" y="109"/>
                      <a:pt x="65" y="115"/>
                      <a:pt x="49" y="115"/>
                    </a:cubicBezTo>
                    <a:cubicBezTo>
                      <a:pt x="33" y="115"/>
                      <a:pt x="21" y="109"/>
                      <a:pt x="13" y="98"/>
                    </a:cubicBezTo>
                    <a:cubicBezTo>
                      <a:pt x="4" y="88"/>
                      <a:pt x="0" y="74"/>
                      <a:pt x="0" y="57"/>
                    </a:cubicBezTo>
                    <a:cubicBezTo>
                      <a:pt x="0" y="40"/>
                      <a:pt x="4" y="26"/>
                      <a:pt x="12" y="16"/>
                    </a:cubicBezTo>
                    <a:cubicBezTo>
                      <a:pt x="21" y="5"/>
                      <a:pt x="33" y="0"/>
                      <a:pt x="49" y="0"/>
                    </a:cubicBezTo>
                    <a:cubicBezTo>
                      <a:pt x="64" y="0"/>
                      <a:pt x="77" y="5"/>
                      <a:pt x="85" y="16"/>
                    </a:cubicBezTo>
                    <a:cubicBezTo>
                      <a:pt x="94" y="26"/>
                      <a:pt x="98" y="40"/>
                      <a:pt x="98" y="57"/>
                    </a:cubicBezTo>
                    <a:close/>
                    <a:moveTo>
                      <a:pt x="66" y="57"/>
                    </a:moveTo>
                    <a:cubicBezTo>
                      <a:pt x="66" y="32"/>
                      <a:pt x="60" y="20"/>
                      <a:pt x="49" y="20"/>
                    </a:cubicBezTo>
                    <a:cubicBezTo>
                      <a:pt x="38" y="20"/>
                      <a:pt x="32" y="32"/>
                      <a:pt x="32" y="57"/>
                    </a:cubicBezTo>
                    <a:cubicBezTo>
                      <a:pt x="32" y="81"/>
                      <a:pt x="38" y="93"/>
                      <a:pt x="49" y="93"/>
                    </a:cubicBezTo>
                    <a:cubicBezTo>
                      <a:pt x="60" y="93"/>
                      <a:pt x="66" y="81"/>
                      <a:pt x="66" y="5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5" name="Rectangle 17"/>
              <p:cNvSpPr>
                <a:spLocks noChangeArrowheads="1"/>
              </p:cNvSpPr>
              <p:nvPr/>
            </p:nvSpPr>
            <p:spPr bwMode="auto">
              <a:xfrm>
                <a:off x="5064125" y="3565525"/>
                <a:ext cx="49212"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6" name="Rectangle 18"/>
              <p:cNvSpPr>
                <a:spLocks noChangeArrowheads="1"/>
              </p:cNvSpPr>
              <p:nvPr/>
            </p:nvSpPr>
            <p:spPr bwMode="auto">
              <a:xfrm>
                <a:off x="5173663" y="3565525"/>
                <a:ext cx="47625"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7" name="Freeform 19"/>
              <p:cNvSpPr>
                <a:spLocks noEditPoints="1"/>
              </p:cNvSpPr>
              <p:nvPr/>
            </p:nvSpPr>
            <p:spPr bwMode="auto">
              <a:xfrm>
                <a:off x="5273675" y="3641725"/>
                <a:ext cx="150812" cy="177800"/>
              </a:xfrm>
              <a:custGeom>
                <a:avLst/>
                <a:gdLst>
                  <a:gd name="T0" fmla="*/ 97 w 97"/>
                  <a:gd name="T1" fmla="*/ 59 h 115"/>
                  <a:gd name="T2" fmla="*/ 30 w 97"/>
                  <a:gd name="T3" fmla="*/ 69 h 115"/>
                  <a:gd name="T4" fmla="*/ 57 w 97"/>
                  <a:gd name="T5" fmla="*/ 93 h 115"/>
                  <a:gd name="T6" fmla="*/ 86 w 97"/>
                  <a:gd name="T7" fmla="*/ 87 h 115"/>
                  <a:gd name="T8" fmla="*/ 93 w 97"/>
                  <a:gd name="T9" fmla="*/ 107 h 115"/>
                  <a:gd name="T10" fmla="*/ 53 w 97"/>
                  <a:gd name="T11" fmla="*/ 115 h 115"/>
                  <a:gd name="T12" fmla="*/ 14 w 97"/>
                  <a:gd name="T13" fmla="*/ 99 h 115"/>
                  <a:gd name="T14" fmla="*/ 0 w 97"/>
                  <a:gd name="T15" fmla="*/ 57 h 115"/>
                  <a:gd name="T16" fmla="*/ 13 w 97"/>
                  <a:gd name="T17" fmla="*/ 15 h 115"/>
                  <a:gd name="T18" fmla="*/ 50 w 97"/>
                  <a:gd name="T19" fmla="*/ 0 h 115"/>
                  <a:gd name="T20" fmla="*/ 86 w 97"/>
                  <a:gd name="T21" fmla="*/ 15 h 115"/>
                  <a:gd name="T22" fmla="*/ 97 w 97"/>
                  <a:gd name="T23" fmla="*/ 59 h 115"/>
                  <a:gd name="T24" fmla="*/ 67 w 97"/>
                  <a:gd name="T25" fmla="*/ 47 h 115"/>
                  <a:gd name="T26" fmla="*/ 48 w 97"/>
                  <a:gd name="T27" fmla="*/ 19 h 115"/>
                  <a:gd name="T28" fmla="*/ 33 w 97"/>
                  <a:gd name="T29" fmla="*/ 27 h 115"/>
                  <a:gd name="T30" fmla="*/ 28 w 97"/>
                  <a:gd name="T31" fmla="*/ 53 h 115"/>
                  <a:gd name="T32" fmla="*/ 67 w 97"/>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7" h="115">
                    <a:moveTo>
                      <a:pt x="97" y="59"/>
                    </a:moveTo>
                    <a:cubicBezTo>
                      <a:pt x="30" y="69"/>
                      <a:pt x="30" y="69"/>
                      <a:pt x="30" y="69"/>
                    </a:cubicBezTo>
                    <a:cubicBezTo>
                      <a:pt x="32" y="85"/>
                      <a:pt x="41" y="93"/>
                      <a:pt x="57" y="93"/>
                    </a:cubicBezTo>
                    <a:cubicBezTo>
                      <a:pt x="68" y="93"/>
                      <a:pt x="78" y="91"/>
                      <a:pt x="86" y="87"/>
                    </a:cubicBezTo>
                    <a:cubicBezTo>
                      <a:pt x="93" y="107"/>
                      <a:pt x="93" y="107"/>
                      <a:pt x="93" y="107"/>
                    </a:cubicBezTo>
                    <a:cubicBezTo>
                      <a:pt x="82" y="112"/>
                      <a:pt x="69" y="115"/>
                      <a:pt x="53" y="115"/>
                    </a:cubicBezTo>
                    <a:cubicBezTo>
                      <a:pt x="36" y="115"/>
                      <a:pt x="23" y="110"/>
                      <a:pt x="14" y="99"/>
                    </a:cubicBezTo>
                    <a:cubicBezTo>
                      <a:pt x="4" y="89"/>
                      <a:pt x="0" y="75"/>
                      <a:pt x="0" y="57"/>
                    </a:cubicBezTo>
                    <a:cubicBezTo>
                      <a:pt x="0" y="39"/>
                      <a:pt x="4" y="26"/>
                      <a:pt x="13" y="15"/>
                    </a:cubicBezTo>
                    <a:cubicBezTo>
                      <a:pt x="22" y="5"/>
                      <a:pt x="34" y="0"/>
                      <a:pt x="50" y="0"/>
                    </a:cubicBezTo>
                    <a:cubicBezTo>
                      <a:pt x="66" y="0"/>
                      <a:pt x="78" y="5"/>
                      <a:pt x="86" y="15"/>
                    </a:cubicBezTo>
                    <a:cubicBezTo>
                      <a:pt x="94" y="26"/>
                      <a:pt x="97" y="40"/>
                      <a:pt x="97" y="59"/>
                    </a:cubicBezTo>
                    <a:close/>
                    <a:moveTo>
                      <a:pt x="67" y="47"/>
                    </a:moveTo>
                    <a:cubicBezTo>
                      <a:pt x="67" y="28"/>
                      <a:pt x="61" y="19"/>
                      <a:pt x="48" y="19"/>
                    </a:cubicBezTo>
                    <a:cubicBezTo>
                      <a:pt x="42" y="19"/>
                      <a:pt x="37" y="22"/>
                      <a:pt x="33" y="27"/>
                    </a:cubicBezTo>
                    <a:cubicBezTo>
                      <a:pt x="29"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8" name="Freeform 20"/>
              <p:cNvSpPr>
                <a:spLocks noEditPoints="1"/>
              </p:cNvSpPr>
              <p:nvPr/>
            </p:nvSpPr>
            <p:spPr bwMode="auto">
              <a:xfrm>
                <a:off x="5461000" y="3641725"/>
                <a:ext cx="150812" cy="246063"/>
              </a:xfrm>
              <a:custGeom>
                <a:avLst/>
                <a:gdLst>
                  <a:gd name="T0" fmla="*/ 97 w 97"/>
                  <a:gd name="T1" fmla="*/ 114 h 159"/>
                  <a:gd name="T2" fmla="*/ 83 w 97"/>
                  <a:gd name="T3" fmla="*/ 148 h 159"/>
                  <a:gd name="T4" fmla="*/ 48 w 97"/>
                  <a:gd name="T5" fmla="*/ 159 h 159"/>
                  <a:gd name="T6" fmla="*/ 7 w 97"/>
                  <a:gd name="T7" fmla="*/ 151 h 159"/>
                  <a:gd name="T8" fmla="*/ 15 w 97"/>
                  <a:gd name="T9" fmla="*/ 130 h 159"/>
                  <a:gd name="T10" fmla="*/ 42 w 97"/>
                  <a:gd name="T11" fmla="*/ 137 h 159"/>
                  <a:gd name="T12" fmla="*/ 65 w 97"/>
                  <a:gd name="T13" fmla="*/ 116 h 159"/>
                  <a:gd name="T14" fmla="*/ 65 w 97"/>
                  <a:gd name="T15" fmla="*/ 110 h 159"/>
                  <a:gd name="T16" fmla="*/ 46 w 97"/>
                  <a:gd name="T17" fmla="*/ 114 h 159"/>
                  <a:gd name="T18" fmla="*/ 13 w 97"/>
                  <a:gd name="T19" fmla="*/ 99 h 159"/>
                  <a:gd name="T20" fmla="*/ 0 w 97"/>
                  <a:gd name="T21" fmla="*/ 60 h 159"/>
                  <a:gd name="T22" fmla="*/ 15 w 97"/>
                  <a:gd name="T23" fmla="*/ 16 h 159"/>
                  <a:gd name="T24" fmla="*/ 57 w 97"/>
                  <a:gd name="T25" fmla="*/ 0 h 159"/>
                  <a:gd name="T26" fmla="*/ 97 w 97"/>
                  <a:gd name="T27" fmla="*/ 8 h 159"/>
                  <a:gd name="T28" fmla="*/ 97 w 97"/>
                  <a:gd name="T29" fmla="*/ 114 h 159"/>
                  <a:gd name="T30" fmla="*/ 65 w 97"/>
                  <a:gd name="T31" fmla="*/ 93 h 159"/>
                  <a:gd name="T32" fmla="*/ 65 w 97"/>
                  <a:gd name="T33" fmla="*/ 20 h 159"/>
                  <a:gd name="T34" fmla="*/ 55 w 97"/>
                  <a:gd name="T35" fmla="*/ 18 h 159"/>
                  <a:gd name="T36" fmla="*/ 32 w 97"/>
                  <a:gd name="T37" fmla="*/ 58 h 159"/>
                  <a:gd name="T38" fmla="*/ 55 w 97"/>
                  <a:gd name="T39" fmla="*/ 95 h 159"/>
                  <a:gd name="T40" fmla="*/ 65 w 97"/>
                  <a:gd name="T41" fmla="*/ 93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7" h="159">
                    <a:moveTo>
                      <a:pt x="97" y="114"/>
                    </a:moveTo>
                    <a:cubicBezTo>
                      <a:pt x="97" y="129"/>
                      <a:pt x="92" y="140"/>
                      <a:pt x="83" y="148"/>
                    </a:cubicBezTo>
                    <a:cubicBezTo>
                      <a:pt x="75" y="156"/>
                      <a:pt x="63" y="159"/>
                      <a:pt x="48" y="159"/>
                    </a:cubicBezTo>
                    <a:cubicBezTo>
                      <a:pt x="30" y="159"/>
                      <a:pt x="17" y="157"/>
                      <a:pt x="7" y="151"/>
                    </a:cubicBezTo>
                    <a:cubicBezTo>
                      <a:pt x="15" y="130"/>
                      <a:pt x="15" y="130"/>
                      <a:pt x="15" y="130"/>
                    </a:cubicBezTo>
                    <a:cubicBezTo>
                      <a:pt x="23" y="135"/>
                      <a:pt x="32" y="137"/>
                      <a:pt x="42" y="137"/>
                    </a:cubicBezTo>
                    <a:cubicBezTo>
                      <a:pt x="58" y="137"/>
                      <a:pt x="65" y="130"/>
                      <a:pt x="65" y="116"/>
                    </a:cubicBezTo>
                    <a:cubicBezTo>
                      <a:pt x="65" y="110"/>
                      <a:pt x="65" y="110"/>
                      <a:pt x="65" y="110"/>
                    </a:cubicBezTo>
                    <a:cubicBezTo>
                      <a:pt x="61" y="112"/>
                      <a:pt x="55" y="114"/>
                      <a:pt x="46" y="114"/>
                    </a:cubicBezTo>
                    <a:cubicBezTo>
                      <a:pt x="33" y="114"/>
                      <a:pt x="22" y="109"/>
                      <a:pt x="13" y="99"/>
                    </a:cubicBezTo>
                    <a:cubicBezTo>
                      <a:pt x="5" y="89"/>
                      <a:pt x="0" y="76"/>
                      <a:pt x="0" y="60"/>
                    </a:cubicBezTo>
                    <a:cubicBezTo>
                      <a:pt x="0" y="41"/>
                      <a:pt x="5" y="26"/>
                      <a:pt x="15" y="16"/>
                    </a:cubicBezTo>
                    <a:cubicBezTo>
                      <a:pt x="25" y="5"/>
                      <a:pt x="39" y="0"/>
                      <a:pt x="57" y="0"/>
                    </a:cubicBezTo>
                    <a:cubicBezTo>
                      <a:pt x="75" y="0"/>
                      <a:pt x="88" y="3"/>
                      <a:pt x="97" y="8"/>
                    </a:cubicBezTo>
                    <a:lnTo>
                      <a:pt x="97" y="114"/>
                    </a:lnTo>
                    <a:close/>
                    <a:moveTo>
                      <a:pt x="65" y="93"/>
                    </a:moveTo>
                    <a:cubicBezTo>
                      <a:pt x="65" y="20"/>
                      <a:pt x="65" y="20"/>
                      <a:pt x="65" y="20"/>
                    </a:cubicBezTo>
                    <a:cubicBezTo>
                      <a:pt x="63" y="19"/>
                      <a:pt x="60" y="18"/>
                      <a:pt x="55" y="18"/>
                    </a:cubicBezTo>
                    <a:cubicBezTo>
                      <a:pt x="40" y="18"/>
                      <a:pt x="32" y="32"/>
                      <a:pt x="32" y="58"/>
                    </a:cubicBezTo>
                    <a:cubicBezTo>
                      <a:pt x="32" y="83"/>
                      <a:pt x="40" y="95"/>
                      <a:pt x="55" y="95"/>
                    </a:cubicBezTo>
                    <a:cubicBezTo>
                      <a:pt x="59" y="95"/>
                      <a:pt x="63" y="94"/>
                      <a:pt x="65" y="9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9" name="Freeform 21"/>
              <p:cNvSpPr>
                <a:spLocks noEditPoints="1"/>
              </p:cNvSpPr>
              <p:nvPr/>
            </p:nvSpPr>
            <p:spPr bwMode="auto">
              <a:xfrm>
                <a:off x="5654675" y="3641725"/>
                <a:ext cx="150812" cy="177800"/>
              </a:xfrm>
              <a:custGeom>
                <a:avLst/>
                <a:gdLst>
                  <a:gd name="T0" fmla="*/ 97 w 98"/>
                  <a:gd name="T1" fmla="*/ 59 h 115"/>
                  <a:gd name="T2" fmla="*/ 30 w 98"/>
                  <a:gd name="T3" fmla="*/ 69 h 115"/>
                  <a:gd name="T4" fmla="*/ 57 w 98"/>
                  <a:gd name="T5" fmla="*/ 93 h 115"/>
                  <a:gd name="T6" fmla="*/ 86 w 98"/>
                  <a:gd name="T7" fmla="*/ 87 h 115"/>
                  <a:gd name="T8" fmla="*/ 93 w 98"/>
                  <a:gd name="T9" fmla="*/ 107 h 115"/>
                  <a:gd name="T10" fmla="*/ 54 w 98"/>
                  <a:gd name="T11" fmla="*/ 115 h 115"/>
                  <a:gd name="T12" fmla="*/ 14 w 98"/>
                  <a:gd name="T13" fmla="*/ 99 h 115"/>
                  <a:gd name="T14" fmla="*/ 0 w 98"/>
                  <a:gd name="T15" fmla="*/ 57 h 115"/>
                  <a:gd name="T16" fmla="*/ 13 w 98"/>
                  <a:gd name="T17" fmla="*/ 15 h 115"/>
                  <a:gd name="T18" fmla="*/ 50 w 98"/>
                  <a:gd name="T19" fmla="*/ 0 h 115"/>
                  <a:gd name="T20" fmla="*/ 86 w 98"/>
                  <a:gd name="T21" fmla="*/ 15 h 115"/>
                  <a:gd name="T22" fmla="*/ 97 w 98"/>
                  <a:gd name="T23" fmla="*/ 59 h 115"/>
                  <a:gd name="T24" fmla="*/ 67 w 98"/>
                  <a:gd name="T25" fmla="*/ 47 h 115"/>
                  <a:gd name="T26" fmla="*/ 49 w 98"/>
                  <a:gd name="T27" fmla="*/ 19 h 115"/>
                  <a:gd name="T28" fmla="*/ 33 w 98"/>
                  <a:gd name="T29" fmla="*/ 27 h 115"/>
                  <a:gd name="T30" fmla="*/ 28 w 98"/>
                  <a:gd name="T31" fmla="*/ 53 h 115"/>
                  <a:gd name="T32" fmla="*/ 67 w 98"/>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8" h="115">
                    <a:moveTo>
                      <a:pt x="97" y="59"/>
                    </a:moveTo>
                    <a:cubicBezTo>
                      <a:pt x="30" y="69"/>
                      <a:pt x="30" y="69"/>
                      <a:pt x="30" y="69"/>
                    </a:cubicBezTo>
                    <a:cubicBezTo>
                      <a:pt x="33" y="85"/>
                      <a:pt x="42" y="93"/>
                      <a:pt x="57" y="93"/>
                    </a:cubicBezTo>
                    <a:cubicBezTo>
                      <a:pt x="69" y="93"/>
                      <a:pt x="78" y="91"/>
                      <a:pt x="86" y="87"/>
                    </a:cubicBezTo>
                    <a:cubicBezTo>
                      <a:pt x="93" y="107"/>
                      <a:pt x="93" y="107"/>
                      <a:pt x="93" y="107"/>
                    </a:cubicBezTo>
                    <a:cubicBezTo>
                      <a:pt x="83" y="112"/>
                      <a:pt x="69" y="115"/>
                      <a:pt x="54" y="115"/>
                    </a:cubicBezTo>
                    <a:cubicBezTo>
                      <a:pt x="37" y="115"/>
                      <a:pt x="24" y="110"/>
                      <a:pt x="14" y="99"/>
                    </a:cubicBezTo>
                    <a:cubicBezTo>
                      <a:pt x="5" y="89"/>
                      <a:pt x="0" y="75"/>
                      <a:pt x="0" y="57"/>
                    </a:cubicBezTo>
                    <a:cubicBezTo>
                      <a:pt x="0" y="39"/>
                      <a:pt x="4" y="26"/>
                      <a:pt x="13" y="15"/>
                    </a:cubicBezTo>
                    <a:cubicBezTo>
                      <a:pt x="22" y="5"/>
                      <a:pt x="34" y="0"/>
                      <a:pt x="50" y="0"/>
                    </a:cubicBezTo>
                    <a:cubicBezTo>
                      <a:pt x="66" y="0"/>
                      <a:pt x="78" y="5"/>
                      <a:pt x="86" y="15"/>
                    </a:cubicBezTo>
                    <a:cubicBezTo>
                      <a:pt x="94" y="26"/>
                      <a:pt x="98" y="40"/>
                      <a:pt x="97" y="59"/>
                    </a:cubicBezTo>
                    <a:close/>
                    <a:moveTo>
                      <a:pt x="67" y="47"/>
                    </a:moveTo>
                    <a:cubicBezTo>
                      <a:pt x="67" y="28"/>
                      <a:pt x="61" y="19"/>
                      <a:pt x="49" y="19"/>
                    </a:cubicBezTo>
                    <a:cubicBezTo>
                      <a:pt x="42" y="19"/>
                      <a:pt x="37" y="22"/>
                      <a:pt x="33" y="27"/>
                    </a:cubicBezTo>
                    <a:cubicBezTo>
                      <a:pt x="30"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sp>
          <p:nvSpPr>
            <p:cNvPr id="22" name="Freeform 22"/>
            <p:cNvSpPr>
              <a:spLocks noEditPoints="1"/>
            </p:cNvSpPr>
            <p:nvPr/>
          </p:nvSpPr>
          <p:spPr bwMode="auto">
            <a:xfrm>
              <a:off x="3392488" y="3017838"/>
              <a:ext cx="2012950" cy="512763"/>
            </a:xfrm>
            <a:custGeom>
              <a:avLst/>
              <a:gdLst>
                <a:gd name="T0" fmla="*/ 1236 w 1303"/>
                <a:gd name="T1" fmla="*/ 102 h 331"/>
                <a:gd name="T2" fmla="*/ 1301 w 1303"/>
                <a:gd name="T3" fmla="*/ 327 h 331"/>
                <a:gd name="T4" fmla="*/ 1303 w 1303"/>
                <a:gd name="T5" fmla="*/ 38 h 331"/>
                <a:gd name="T6" fmla="*/ 1234 w 1303"/>
                <a:gd name="T7" fmla="*/ 38 h 331"/>
                <a:gd name="T8" fmla="*/ 1303 w 1303"/>
                <a:gd name="T9" fmla="*/ 38 h 331"/>
                <a:gd name="T10" fmla="*/ 1202 w 1303"/>
                <a:gd name="T11" fmla="*/ 276 h 331"/>
                <a:gd name="T12" fmla="*/ 1133 w 1303"/>
                <a:gd name="T13" fmla="*/ 213 h 331"/>
                <a:gd name="T14" fmla="*/ 1202 w 1303"/>
                <a:gd name="T15" fmla="*/ 150 h 331"/>
                <a:gd name="T16" fmla="*/ 1160 w 1303"/>
                <a:gd name="T17" fmla="*/ 98 h 331"/>
                <a:gd name="T18" fmla="*/ 1160 w 1303"/>
                <a:gd name="T19" fmla="*/ 331 h 331"/>
                <a:gd name="T20" fmla="*/ 1043 w 1303"/>
                <a:gd name="T21" fmla="*/ 327 h 331"/>
                <a:gd name="T22" fmla="*/ 946 w 1303"/>
                <a:gd name="T23" fmla="*/ 98 h 331"/>
                <a:gd name="T24" fmla="*/ 852 w 1303"/>
                <a:gd name="T25" fmla="*/ 327 h 331"/>
                <a:gd name="T26" fmla="*/ 917 w 1303"/>
                <a:gd name="T27" fmla="*/ 143 h 331"/>
                <a:gd name="T28" fmla="*/ 978 w 1303"/>
                <a:gd name="T29" fmla="*/ 170 h 331"/>
                <a:gd name="T30" fmla="*/ 1043 w 1303"/>
                <a:gd name="T31" fmla="*/ 327 h 331"/>
                <a:gd name="T32" fmla="*/ 745 w 1303"/>
                <a:gd name="T33" fmla="*/ 102 h 331"/>
                <a:gd name="T34" fmla="*/ 810 w 1303"/>
                <a:gd name="T35" fmla="*/ 327 h 331"/>
                <a:gd name="T36" fmla="*/ 812 w 1303"/>
                <a:gd name="T37" fmla="*/ 38 h 331"/>
                <a:gd name="T38" fmla="*/ 743 w 1303"/>
                <a:gd name="T39" fmla="*/ 38 h 331"/>
                <a:gd name="T40" fmla="*/ 812 w 1303"/>
                <a:gd name="T41" fmla="*/ 38 h 331"/>
                <a:gd name="T42" fmla="*/ 662 w 1303"/>
                <a:gd name="T43" fmla="*/ 10 h 331"/>
                <a:gd name="T44" fmla="*/ 614 w 1303"/>
                <a:gd name="T45" fmla="*/ 242 h 331"/>
                <a:gd name="T46" fmla="*/ 607 w 1303"/>
                <a:gd name="T47" fmla="*/ 207 h 331"/>
                <a:gd name="T48" fmla="*/ 495 w 1303"/>
                <a:gd name="T49" fmla="*/ 10 h 331"/>
                <a:gd name="T50" fmla="*/ 641 w 1303"/>
                <a:gd name="T51" fmla="*/ 327 h 331"/>
                <a:gd name="T52" fmla="*/ 353 w 1303"/>
                <a:gd name="T53" fmla="*/ 291 h 331"/>
                <a:gd name="T54" fmla="*/ 289 w 1303"/>
                <a:gd name="T55" fmla="*/ 258 h 331"/>
                <a:gd name="T56" fmla="*/ 353 w 1303"/>
                <a:gd name="T57" fmla="*/ 291 h 331"/>
                <a:gd name="T58" fmla="*/ 414 w 1303"/>
                <a:gd name="T59" fmla="*/ 180 h 331"/>
                <a:gd name="T60" fmla="*/ 241 w 1303"/>
                <a:gd name="T61" fmla="*/ 115 h 331"/>
                <a:gd name="T62" fmla="*/ 314 w 1303"/>
                <a:gd name="T63" fmla="*/ 139 h 331"/>
                <a:gd name="T64" fmla="*/ 353 w 1303"/>
                <a:gd name="T65" fmla="*/ 179 h 331"/>
                <a:gd name="T66" fmla="*/ 326 w 1303"/>
                <a:gd name="T67" fmla="*/ 331 h 331"/>
                <a:gd name="T68" fmla="*/ 132 w 1303"/>
                <a:gd name="T69" fmla="*/ 287 h 331"/>
                <a:gd name="T70" fmla="*/ 65 w 1303"/>
                <a:gd name="T71" fmla="*/ 213 h 331"/>
                <a:gd name="T72" fmla="*/ 132 w 1303"/>
                <a:gd name="T73" fmla="*/ 139 h 331"/>
                <a:gd name="T74" fmla="*/ 197 w 1303"/>
                <a:gd name="T75" fmla="*/ 315 h 331"/>
                <a:gd name="T76" fmla="*/ 132 w 1303"/>
                <a:gd name="T77" fmla="*/ 0 h 331"/>
                <a:gd name="T78" fmla="*/ 99 w 1303"/>
                <a:gd name="T79" fmla="*/ 100 h 331"/>
                <a:gd name="T80" fmla="*/ 111 w 1303"/>
                <a:gd name="T81" fmla="*/ 331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303" h="331">
                  <a:moveTo>
                    <a:pt x="1301" y="102"/>
                  </a:moveTo>
                  <a:cubicBezTo>
                    <a:pt x="1236" y="102"/>
                    <a:pt x="1236" y="102"/>
                    <a:pt x="1236" y="102"/>
                  </a:cubicBezTo>
                  <a:cubicBezTo>
                    <a:pt x="1236" y="327"/>
                    <a:pt x="1236" y="327"/>
                    <a:pt x="1236" y="327"/>
                  </a:cubicBezTo>
                  <a:cubicBezTo>
                    <a:pt x="1301" y="327"/>
                    <a:pt x="1301" y="327"/>
                    <a:pt x="1301" y="327"/>
                  </a:cubicBezTo>
                  <a:lnTo>
                    <a:pt x="1301" y="102"/>
                  </a:lnTo>
                  <a:close/>
                  <a:moveTo>
                    <a:pt x="1303" y="38"/>
                  </a:moveTo>
                  <a:cubicBezTo>
                    <a:pt x="1303" y="21"/>
                    <a:pt x="1287" y="7"/>
                    <a:pt x="1268" y="7"/>
                  </a:cubicBezTo>
                  <a:cubicBezTo>
                    <a:pt x="1249" y="7"/>
                    <a:pt x="1234" y="21"/>
                    <a:pt x="1234" y="38"/>
                  </a:cubicBezTo>
                  <a:cubicBezTo>
                    <a:pt x="1234" y="55"/>
                    <a:pt x="1249" y="68"/>
                    <a:pt x="1268" y="68"/>
                  </a:cubicBezTo>
                  <a:cubicBezTo>
                    <a:pt x="1287" y="68"/>
                    <a:pt x="1303" y="55"/>
                    <a:pt x="1303" y="38"/>
                  </a:cubicBezTo>
                  <a:moveTo>
                    <a:pt x="1216" y="315"/>
                  </a:moveTo>
                  <a:cubicBezTo>
                    <a:pt x="1202" y="276"/>
                    <a:pt x="1202" y="276"/>
                    <a:pt x="1202" y="276"/>
                  </a:cubicBezTo>
                  <a:cubicBezTo>
                    <a:pt x="1195" y="282"/>
                    <a:pt x="1187" y="285"/>
                    <a:pt x="1175" y="285"/>
                  </a:cubicBezTo>
                  <a:cubicBezTo>
                    <a:pt x="1149" y="285"/>
                    <a:pt x="1133" y="259"/>
                    <a:pt x="1133" y="213"/>
                  </a:cubicBezTo>
                  <a:cubicBezTo>
                    <a:pt x="1133" y="167"/>
                    <a:pt x="1147" y="141"/>
                    <a:pt x="1175" y="141"/>
                  </a:cubicBezTo>
                  <a:cubicBezTo>
                    <a:pt x="1188" y="141"/>
                    <a:pt x="1196" y="146"/>
                    <a:pt x="1202" y="150"/>
                  </a:cubicBezTo>
                  <a:cubicBezTo>
                    <a:pt x="1215" y="114"/>
                    <a:pt x="1215" y="114"/>
                    <a:pt x="1215" y="114"/>
                  </a:cubicBezTo>
                  <a:cubicBezTo>
                    <a:pt x="1205" y="106"/>
                    <a:pt x="1188" y="98"/>
                    <a:pt x="1160" y="98"/>
                  </a:cubicBezTo>
                  <a:cubicBezTo>
                    <a:pt x="1110" y="98"/>
                    <a:pt x="1068" y="138"/>
                    <a:pt x="1068" y="214"/>
                  </a:cubicBezTo>
                  <a:cubicBezTo>
                    <a:pt x="1068" y="290"/>
                    <a:pt x="1107" y="331"/>
                    <a:pt x="1160" y="331"/>
                  </a:cubicBezTo>
                  <a:cubicBezTo>
                    <a:pt x="1189" y="331"/>
                    <a:pt x="1206" y="324"/>
                    <a:pt x="1216" y="315"/>
                  </a:cubicBezTo>
                  <a:moveTo>
                    <a:pt x="1043" y="327"/>
                  </a:moveTo>
                  <a:cubicBezTo>
                    <a:pt x="1043" y="169"/>
                    <a:pt x="1043" y="169"/>
                    <a:pt x="1043" y="169"/>
                  </a:cubicBezTo>
                  <a:cubicBezTo>
                    <a:pt x="1043" y="129"/>
                    <a:pt x="1018" y="98"/>
                    <a:pt x="946" y="98"/>
                  </a:cubicBezTo>
                  <a:cubicBezTo>
                    <a:pt x="906" y="98"/>
                    <a:pt x="874" y="105"/>
                    <a:pt x="852" y="115"/>
                  </a:cubicBezTo>
                  <a:cubicBezTo>
                    <a:pt x="852" y="327"/>
                    <a:pt x="852" y="327"/>
                    <a:pt x="852" y="327"/>
                  </a:cubicBezTo>
                  <a:cubicBezTo>
                    <a:pt x="917" y="327"/>
                    <a:pt x="917" y="327"/>
                    <a:pt x="917" y="327"/>
                  </a:cubicBezTo>
                  <a:cubicBezTo>
                    <a:pt x="917" y="143"/>
                    <a:pt x="917" y="143"/>
                    <a:pt x="917" y="143"/>
                  </a:cubicBezTo>
                  <a:cubicBezTo>
                    <a:pt x="925" y="141"/>
                    <a:pt x="932" y="139"/>
                    <a:pt x="945" y="139"/>
                  </a:cubicBezTo>
                  <a:cubicBezTo>
                    <a:pt x="971" y="139"/>
                    <a:pt x="978" y="154"/>
                    <a:pt x="978" y="170"/>
                  </a:cubicBezTo>
                  <a:cubicBezTo>
                    <a:pt x="978" y="327"/>
                    <a:pt x="978" y="327"/>
                    <a:pt x="978" y="327"/>
                  </a:cubicBezTo>
                  <a:lnTo>
                    <a:pt x="1043" y="327"/>
                  </a:lnTo>
                  <a:close/>
                  <a:moveTo>
                    <a:pt x="810" y="102"/>
                  </a:moveTo>
                  <a:cubicBezTo>
                    <a:pt x="745" y="102"/>
                    <a:pt x="745" y="102"/>
                    <a:pt x="745" y="102"/>
                  </a:cubicBezTo>
                  <a:cubicBezTo>
                    <a:pt x="745" y="327"/>
                    <a:pt x="745" y="327"/>
                    <a:pt x="745" y="327"/>
                  </a:cubicBezTo>
                  <a:cubicBezTo>
                    <a:pt x="810" y="327"/>
                    <a:pt x="810" y="327"/>
                    <a:pt x="810" y="327"/>
                  </a:cubicBezTo>
                  <a:lnTo>
                    <a:pt x="810" y="102"/>
                  </a:lnTo>
                  <a:close/>
                  <a:moveTo>
                    <a:pt x="812" y="38"/>
                  </a:moveTo>
                  <a:cubicBezTo>
                    <a:pt x="812" y="21"/>
                    <a:pt x="796" y="7"/>
                    <a:pt x="777" y="7"/>
                  </a:cubicBezTo>
                  <a:cubicBezTo>
                    <a:pt x="758" y="7"/>
                    <a:pt x="743" y="21"/>
                    <a:pt x="743" y="38"/>
                  </a:cubicBezTo>
                  <a:cubicBezTo>
                    <a:pt x="743" y="55"/>
                    <a:pt x="758" y="68"/>
                    <a:pt x="777" y="68"/>
                  </a:cubicBezTo>
                  <a:cubicBezTo>
                    <a:pt x="796" y="68"/>
                    <a:pt x="812" y="55"/>
                    <a:pt x="812" y="38"/>
                  </a:cubicBezTo>
                  <a:moveTo>
                    <a:pt x="727" y="10"/>
                  </a:moveTo>
                  <a:cubicBezTo>
                    <a:pt x="662" y="10"/>
                    <a:pt x="662" y="10"/>
                    <a:pt x="662" y="10"/>
                  </a:cubicBezTo>
                  <a:cubicBezTo>
                    <a:pt x="621" y="207"/>
                    <a:pt x="621" y="207"/>
                    <a:pt x="621" y="207"/>
                  </a:cubicBezTo>
                  <a:cubicBezTo>
                    <a:pt x="617" y="222"/>
                    <a:pt x="614" y="242"/>
                    <a:pt x="614" y="242"/>
                  </a:cubicBezTo>
                  <a:cubicBezTo>
                    <a:pt x="614" y="242"/>
                    <a:pt x="614" y="242"/>
                    <a:pt x="614" y="242"/>
                  </a:cubicBezTo>
                  <a:cubicBezTo>
                    <a:pt x="614" y="242"/>
                    <a:pt x="611" y="222"/>
                    <a:pt x="607" y="207"/>
                  </a:cubicBezTo>
                  <a:cubicBezTo>
                    <a:pt x="567" y="10"/>
                    <a:pt x="567" y="10"/>
                    <a:pt x="567" y="10"/>
                  </a:cubicBezTo>
                  <a:cubicBezTo>
                    <a:pt x="495" y="10"/>
                    <a:pt x="495" y="10"/>
                    <a:pt x="495" y="10"/>
                  </a:cubicBezTo>
                  <a:cubicBezTo>
                    <a:pt x="582" y="327"/>
                    <a:pt x="582" y="327"/>
                    <a:pt x="582" y="327"/>
                  </a:cubicBezTo>
                  <a:cubicBezTo>
                    <a:pt x="641" y="327"/>
                    <a:pt x="641" y="327"/>
                    <a:pt x="641" y="327"/>
                  </a:cubicBezTo>
                  <a:lnTo>
                    <a:pt x="727" y="10"/>
                  </a:lnTo>
                  <a:close/>
                  <a:moveTo>
                    <a:pt x="353" y="291"/>
                  </a:moveTo>
                  <a:cubicBezTo>
                    <a:pt x="347" y="294"/>
                    <a:pt x="339" y="296"/>
                    <a:pt x="329" y="296"/>
                  </a:cubicBezTo>
                  <a:cubicBezTo>
                    <a:pt x="304" y="296"/>
                    <a:pt x="289" y="284"/>
                    <a:pt x="289" y="258"/>
                  </a:cubicBezTo>
                  <a:cubicBezTo>
                    <a:pt x="289" y="222"/>
                    <a:pt x="314" y="213"/>
                    <a:pt x="353" y="209"/>
                  </a:cubicBezTo>
                  <a:lnTo>
                    <a:pt x="353" y="291"/>
                  </a:lnTo>
                  <a:close/>
                  <a:moveTo>
                    <a:pt x="414" y="315"/>
                  </a:moveTo>
                  <a:cubicBezTo>
                    <a:pt x="414" y="180"/>
                    <a:pt x="414" y="180"/>
                    <a:pt x="414" y="180"/>
                  </a:cubicBezTo>
                  <a:cubicBezTo>
                    <a:pt x="414" y="119"/>
                    <a:pt x="377" y="98"/>
                    <a:pt x="326" y="98"/>
                  </a:cubicBezTo>
                  <a:cubicBezTo>
                    <a:pt x="286" y="98"/>
                    <a:pt x="257" y="108"/>
                    <a:pt x="241" y="115"/>
                  </a:cubicBezTo>
                  <a:cubicBezTo>
                    <a:pt x="255" y="152"/>
                    <a:pt x="255" y="152"/>
                    <a:pt x="255" y="152"/>
                  </a:cubicBezTo>
                  <a:cubicBezTo>
                    <a:pt x="270" y="146"/>
                    <a:pt x="292" y="139"/>
                    <a:pt x="314" y="139"/>
                  </a:cubicBezTo>
                  <a:cubicBezTo>
                    <a:pt x="337" y="139"/>
                    <a:pt x="353" y="145"/>
                    <a:pt x="353" y="169"/>
                  </a:cubicBezTo>
                  <a:cubicBezTo>
                    <a:pt x="353" y="179"/>
                    <a:pt x="353" y="179"/>
                    <a:pt x="353" y="179"/>
                  </a:cubicBezTo>
                  <a:cubicBezTo>
                    <a:pt x="286" y="185"/>
                    <a:pt x="228" y="202"/>
                    <a:pt x="228" y="260"/>
                  </a:cubicBezTo>
                  <a:cubicBezTo>
                    <a:pt x="228" y="307"/>
                    <a:pt x="261" y="331"/>
                    <a:pt x="326" y="331"/>
                  </a:cubicBezTo>
                  <a:cubicBezTo>
                    <a:pt x="365" y="331"/>
                    <a:pt x="395" y="325"/>
                    <a:pt x="414" y="315"/>
                  </a:cubicBezTo>
                  <a:moveTo>
                    <a:pt x="132" y="287"/>
                  </a:moveTo>
                  <a:cubicBezTo>
                    <a:pt x="128" y="289"/>
                    <a:pt x="121" y="290"/>
                    <a:pt x="112" y="290"/>
                  </a:cubicBezTo>
                  <a:cubicBezTo>
                    <a:pt x="79" y="290"/>
                    <a:pt x="65" y="262"/>
                    <a:pt x="65" y="213"/>
                  </a:cubicBezTo>
                  <a:cubicBezTo>
                    <a:pt x="65" y="167"/>
                    <a:pt x="78" y="136"/>
                    <a:pt x="114" y="136"/>
                  </a:cubicBezTo>
                  <a:cubicBezTo>
                    <a:pt x="121" y="136"/>
                    <a:pt x="127" y="137"/>
                    <a:pt x="132" y="139"/>
                  </a:cubicBezTo>
                  <a:lnTo>
                    <a:pt x="132" y="287"/>
                  </a:lnTo>
                  <a:close/>
                  <a:moveTo>
                    <a:pt x="197" y="315"/>
                  </a:moveTo>
                  <a:cubicBezTo>
                    <a:pt x="197" y="0"/>
                    <a:pt x="197" y="0"/>
                    <a:pt x="197" y="0"/>
                  </a:cubicBezTo>
                  <a:cubicBezTo>
                    <a:pt x="132" y="0"/>
                    <a:pt x="132" y="0"/>
                    <a:pt x="132" y="0"/>
                  </a:cubicBezTo>
                  <a:cubicBezTo>
                    <a:pt x="132" y="103"/>
                    <a:pt x="132" y="103"/>
                    <a:pt x="132" y="103"/>
                  </a:cubicBezTo>
                  <a:cubicBezTo>
                    <a:pt x="124" y="101"/>
                    <a:pt x="113" y="100"/>
                    <a:pt x="99" y="100"/>
                  </a:cubicBezTo>
                  <a:cubicBezTo>
                    <a:pt x="41" y="100"/>
                    <a:pt x="0" y="144"/>
                    <a:pt x="0" y="216"/>
                  </a:cubicBezTo>
                  <a:cubicBezTo>
                    <a:pt x="0" y="291"/>
                    <a:pt x="43" y="331"/>
                    <a:pt x="111" y="331"/>
                  </a:cubicBezTo>
                  <a:cubicBezTo>
                    <a:pt x="150" y="331"/>
                    <a:pt x="177" y="326"/>
                    <a:pt x="197" y="315"/>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pic>
        <p:nvPicPr>
          <p:cNvPr id="2" name="Afbeelding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33954" y="5085184"/>
            <a:ext cx="3118189" cy="379947"/>
          </a:xfrm>
          <a:prstGeom prst="rect">
            <a:avLst/>
          </a:prstGeom>
        </p:spPr>
      </p:pic>
    </p:spTree>
    <p:extLst>
      <p:ext uri="{BB962C8B-B14F-4D97-AF65-F5344CB8AC3E}">
        <p14:creationId xmlns:p14="http://schemas.microsoft.com/office/powerpoint/2010/main" val="3397337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1" nodeType="withEffect">
                                  <p:stCondLst>
                                    <p:cond delay="0"/>
                                  </p:stCondLst>
                                  <p:childTnLst>
                                    <p:set>
                                      <p:cBhvr>
                                        <p:cTn id="6" dur="1" fill="hold">
                                          <p:stCondLst>
                                            <p:cond delay="0"/>
                                          </p:stCondLst>
                                        </p:cTn>
                                        <p:tgtEl>
                                          <p:spTgt spid="6"/>
                                        </p:tgtEl>
                                        <p:attrNameLst>
                                          <p:attrName>style.visibility</p:attrName>
                                        </p:attrNameLst>
                                      </p:cBhvr>
                                      <p:to>
                                        <p:strVal val="hidden"/>
                                      </p:to>
                                    </p:set>
                                  </p:childTnLst>
                                </p:cTn>
                              </p:par>
                              <p:par>
                                <p:cTn id="7" presetID="1" presetClass="exit" presetSubtype="0" fill="hold" grpId="1" nodeType="withEffect">
                                  <p:stCondLst>
                                    <p:cond delay="0"/>
                                  </p:stCondLst>
                                  <p:childTnLst>
                                    <p:set>
                                      <p:cBhvr>
                                        <p:cTn id="8" dur="1" fill="hold">
                                          <p:stCondLst>
                                            <p:cond delay="0"/>
                                          </p:stCondLst>
                                        </p:cTn>
                                        <p:tgtEl>
                                          <p:spTgt spid="7"/>
                                        </p:tgtEl>
                                        <p:attrNameLst>
                                          <p:attrName>style.visibility</p:attrName>
                                        </p:attrNameLst>
                                      </p:cBhvr>
                                      <p:to>
                                        <p:strVal val="hidden"/>
                                      </p:to>
                                    </p:set>
                                  </p:childTnLst>
                                </p:cTn>
                              </p:par>
                              <p:par>
                                <p:cTn id="9" presetID="1" presetClass="exit" presetSubtype="0" fill="hold" grpId="1" nodeType="withEffect">
                                  <p:stCondLst>
                                    <p:cond delay="0"/>
                                  </p:stCondLst>
                                  <p:childTnLst>
                                    <p:set>
                                      <p:cBhvr>
                                        <p:cTn id="10" dur="1" fill="hold">
                                          <p:stCondLst>
                                            <p:cond delay="0"/>
                                          </p:stCondLst>
                                        </p:cTn>
                                        <p:tgtEl>
                                          <p:spTgt spid="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2"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2"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42" presetClass="path" presetSubtype="0" accel="43429" decel="56571" fill="hold" grpId="0" nodeType="withEffect">
                                  <p:stCondLst>
                                    <p:cond delay="0"/>
                                  </p:stCondLst>
                                  <p:childTnLst>
                                    <p:animMotion origin="layout" path="M -2.5E-6 1.85185E-6 L -0.57725 -0.62894 " pathEditMode="fixed" rAng="0" ptsTypes="AA">
                                      <p:cBhvr>
                                        <p:cTn id="20" dur="2750" spd="-100000" fill="hold"/>
                                        <p:tgtEl>
                                          <p:spTgt spid="6"/>
                                        </p:tgtEl>
                                        <p:attrNameLst>
                                          <p:attrName>ppt_x</p:attrName>
                                          <p:attrName>ppt_y</p:attrName>
                                        </p:attrNameLst>
                                      </p:cBhvr>
                                      <p:rCtr x="-28872" y="-31458"/>
                                    </p:animMotion>
                                  </p:childTnLst>
                                </p:cTn>
                              </p:par>
                              <p:par>
                                <p:cTn id="21" presetID="42" presetClass="path" presetSubtype="0" accel="43429" decel="56571" fill="hold" grpId="0" nodeType="withEffect">
                                  <p:stCondLst>
                                    <p:cond delay="0"/>
                                  </p:stCondLst>
                                  <p:childTnLst>
                                    <p:animMotion origin="layout" path="M -5.55556E-7 2.96296E-6 L 0.58351 -0.5956 " pathEditMode="fixed" rAng="0" ptsTypes="AA">
                                      <p:cBhvr>
                                        <p:cTn id="22" dur="2750" spd="-100000" fill="hold"/>
                                        <p:tgtEl>
                                          <p:spTgt spid="7"/>
                                        </p:tgtEl>
                                        <p:attrNameLst>
                                          <p:attrName>ppt_x</p:attrName>
                                          <p:attrName>ppt_y</p:attrName>
                                        </p:attrNameLst>
                                      </p:cBhvr>
                                      <p:rCtr x="29167" y="-29792"/>
                                    </p:animMotion>
                                  </p:childTnLst>
                                </p:cTn>
                              </p:par>
                              <p:par>
                                <p:cTn id="23" presetID="42" presetClass="path" presetSubtype="0" accel="43429" decel="56571" fill="hold" grpId="0" nodeType="withEffect">
                                  <p:stCondLst>
                                    <p:cond delay="0"/>
                                  </p:stCondLst>
                                  <p:childTnLst>
                                    <p:animMotion origin="layout" path="M -0.00313 -2.96296E-6 L -0.00156 0.69051 " pathEditMode="fixed" rAng="0" ptsTypes="AA">
                                      <p:cBhvr>
                                        <p:cTn id="24" dur="2750" spd="-100000" fill="hold"/>
                                        <p:tgtEl>
                                          <p:spTgt spid="8"/>
                                        </p:tgtEl>
                                        <p:attrNameLst>
                                          <p:attrName>ppt_x</p:attrName>
                                          <p:attrName>ppt_y</p:attrName>
                                        </p:attrNameLst>
                                      </p:cBhvr>
                                      <p:rCtr x="69" y="34514"/>
                                    </p:animMotion>
                                  </p:childTnLst>
                                </p:cTn>
                              </p:par>
                              <p:par>
                                <p:cTn id="25" presetID="10" presetClass="entr" presetSubtype="0" fill="hold" nodeType="withEffect">
                                  <p:stCondLst>
                                    <p:cond delay="200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1750"/>
                                        <p:tgtEl>
                                          <p:spTgt spid="9"/>
                                        </p:tgtEl>
                                      </p:cBhvr>
                                    </p:animEffect>
                                  </p:childTnLst>
                                </p:cTn>
                              </p:par>
                            </p:childTnLst>
                          </p:cTn>
                        </p:par>
                        <p:par>
                          <p:cTn id="28" fill="hold">
                            <p:stCondLst>
                              <p:cond delay="3750"/>
                            </p:stCondLst>
                            <p:childTnLst>
                              <p:par>
                                <p:cTn id="29" presetID="10" presetClass="entr" presetSubtype="0" fill="hold"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6" grpId="2" animBg="1"/>
      <p:bldP spid="7" grpId="0" animBg="1"/>
      <p:bldP spid="7" grpId="1" animBg="1"/>
      <p:bldP spid="7" grpId="2" animBg="1"/>
      <p:bldP spid="8" grpId="0" animBg="1"/>
      <p:bldP spid="8" grpId="1" animBg="1"/>
      <p:bldP spid="8" grpId="2"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Logo">
    <p:spTree>
      <p:nvGrpSpPr>
        <p:cNvPr id="1" name=""/>
        <p:cNvGrpSpPr/>
        <p:nvPr/>
      </p:nvGrpSpPr>
      <p:grpSpPr>
        <a:xfrm>
          <a:off x="0" y="0"/>
          <a:ext cx="0" cy="0"/>
          <a:chOff x="0" y="0"/>
          <a:chExt cx="0" cy="0"/>
        </a:xfrm>
      </p:grpSpPr>
      <p:grpSp>
        <p:nvGrpSpPr>
          <p:cNvPr id="3" name="Groep 2"/>
          <p:cNvGrpSpPr/>
          <p:nvPr userDrawn="1"/>
        </p:nvGrpSpPr>
        <p:grpSpPr>
          <a:xfrm>
            <a:off x="3379548" y="2144291"/>
            <a:ext cx="2399654" cy="2555452"/>
            <a:chOff x="2892426" y="1908175"/>
            <a:chExt cx="3340099" cy="3556956"/>
          </a:xfrm>
        </p:grpSpPr>
        <p:grpSp>
          <p:nvGrpSpPr>
            <p:cNvPr id="9" name="Groep 8"/>
            <p:cNvGrpSpPr/>
            <p:nvPr userDrawn="1"/>
          </p:nvGrpSpPr>
          <p:grpSpPr>
            <a:xfrm>
              <a:off x="2892426" y="1908175"/>
              <a:ext cx="3340099" cy="3024188"/>
              <a:chOff x="2892426" y="1908175"/>
              <a:chExt cx="3340099" cy="3024188"/>
            </a:xfrm>
          </p:grpSpPr>
          <p:sp>
            <p:nvSpPr>
              <p:cNvPr id="10" name="AutoShape 3"/>
              <p:cNvSpPr>
                <a:spLocks noChangeAspect="1" noChangeArrowheads="1" noTextEdit="1"/>
              </p:cNvSpPr>
              <p:nvPr/>
            </p:nvSpPr>
            <p:spPr bwMode="auto">
              <a:xfrm>
                <a:off x="2894013" y="1908175"/>
                <a:ext cx="3338512" cy="302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1" name="Oval 5"/>
              <p:cNvSpPr>
                <a:spLocks noChangeArrowheads="1"/>
              </p:cNvSpPr>
              <p:nvPr/>
            </p:nvSpPr>
            <p:spPr bwMode="auto">
              <a:xfrm>
                <a:off x="2892426" y="2108200"/>
                <a:ext cx="2703512"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2" name="Oval 6"/>
              <p:cNvSpPr>
                <a:spLocks noChangeArrowheads="1"/>
              </p:cNvSpPr>
              <p:nvPr/>
            </p:nvSpPr>
            <p:spPr bwMode="auto">
              <a:xfrm>
                <a:off x="3157538" y="2224088"/>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3" name="Oval 7"/>
              <p:cNvSpPr>
                <a:spLocks noChangeArrowheads="1"/>
              </p:cNvSpPr>
              <p:nvPr/>
            </p:nvSpPr>
            <p:spPr bwMode="auto">
              <a:xfrm>
                <a:off x="3530600" y="1908175"/>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4" name="Oval 8"/>
              <p:cNvSpPr>
                <a:spLocks noChangeArrowheads="1"/>
              </p:cNvSpPr>
              <p:nvPr/>
            </p:nvSpPr>
            <p:spPr bwMode="auto">
              <a:xfrm>
                <a:off x="2892426" y="2108200"/>
                <a:ext cx="2703512" cy="2703513"/>
              </a:xfrm>
              <a:prstGeom prst="ellipse">
                <a:avLst/>
              </a:prstGeom>
              <a:solidFill>
                <a:srgbClr val="9DCD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5" name="Freeform 9"/>
              <p:cNvSpPr>
                <a:spLocks/>
              </p:cNvSpPr>
              <p:nvPr/>
            </p:nvSpPr>
            <p:spPr bwMode="auto">
              <a:xfrm>
                <a:off x="3838575" y="4433888"/>
                <a:ext cx="1714500" cy="493713"/>
              </a:xfrm>
              <a:custGeom>
                <a:avLst/>
                <a:gdLst>
                  <a:gd name="T0" fmla="*/ 1109 w 1109"/>
                  <a:gd name="T1" fmla="*/ 0 h 319"/>
                  <a:gd name="T2" fmla="*/ 721 w 1109"/>
                  <a:gd name="T3" fmla="*/ 114 h 319"/>
                  <a:gd name="T4" fmla="*/ 262 w 1109"/>
                  <a:gd name="T5" fmla="*/ 244 h 319"/>
                  <a:gd name="T6" fmla="*/ 0 w 1109"/>
                  <a:gd name="T7" fmla="*/ 204 h 319"/>
                  <a:gd name="T8" fmla="*/ 434 w 1109"/>
                  <a:gd name="T9" fmla="*/ 319 h 319"/>
                  <a:gd name="T10" fmla="*/ 1109 w 1109"/>
                  <a:gd name="T11" fmla="*/ 0 h 319"/>
                </a:gdLst>
                <a:ahLst/>
                <a:cxnLst>
                  <a:cxn ang="0">
                    <a:pos x="T0" y="T1"/>
                  </a:cxn>
                  <a:cxn ang="0">
                    <a:pos x="T2" y="T3"/>
                  </a:cxn>
                  <a:cxn ang="0">
                    <a:pos x="T4" y="T5"/>
                  </a:cxn>
                  <a:cxn ang="0">
                    <a:pos x="T6" y="T7"/>
                  </a:cxn>
                  <a:cxn ang="0">
                    <a:pos x="T8" y="T9"/>
                  </a:cxn>
                  <a:cxn ang="0">
                    <a:pos x="T10" y="T11"/>
                  </a:cxn>
                </a:cxnLst>
                <a:rect l="0" t="0" r="r" b="b"/>
                <a:pathLst>
                  <a:path w="1109" h="319">
                    <a:moveTo>
                      <a:pt x="1109" y="0"/>
                    </a:moveTo>
                    <a:cubicBezTo>
                      <a:pt x="994" y="66"/>
                      <a:pt x="862" y="107"/>
                      <a:pt x="721" y="114"/>
                    </a:cubicBezTo>
                    <a:cubicBezTo>
                      <a:pt x="588" y="196"/>
                      <a:pt x="431" y="244"/>
                      <a:pt x="262" y="244"/>
                    </a:cubicBezTo>
                    <a:cubicBezTo>
                      <a:pt x="171" y="244"/>
                      <a:pt x="83" y="230"/>
                      <a:pt x="0" y="204"/>
                    </a:cubicBezTo>
                    <a:cubicBezTo>
                      <a:pt x="127" y="277"/>
                      <a:pt x="276" y="319"/>
                      <a:pt x="434" y="319"/>
                    </a:cubicBezTo>
                    <a:cubicBezTo>
                      <a:pt x="706" y="319"/>
                      <a:pt x="949" y="195"/>
                      <a:pt x="110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6" name="Freeform 10"/>
              <p:cNvSpPr>
                <a:spLocks/>
              </p:cNvSpPr>
              <p:nvPr/>
            </p:nvSpPr>
            <p:spPr bwMode="auto">
              <a:xfrm>
                <a:off x="3157538" y="2403475"/>
                <a:ext cx="1795462" cy="2408238"/>
              </a:xfrm>
              <a:custGeom>
                <a:avLst/>
                <a:gdLst>
                  <a:gd name="T0" fmla="*/ 441 w 1162"/>
                  <a:gd name="T1" fmla="*/ 0 h 1558"/>
                  <a:gd name="T2" fmla="*/ 0 w 1162"/>
                  <a:gd name="T3" fmla="*/ 759 h 1558"/>
                  <a:gd name="T4" fmla="*/ 441 w 1162"/>
                  <a:gd name="T5" fmla="*/ 1518 h 1558"/>
                  <a:gd name="T6" fmla="*/ 703 w 1162"/>
                  <a:gd name="T7" fmla="*/ 1558 h 1558"/>
                  <a:gd name="T8" fmla="*/ 1162 w 1162"/>
                  <a:gd name="T9" fmla="*/ 1428 h 1558"/>
                  <a:gd name="T10" fmla="*/ 1162 w 1162"/>
                  <a:gd name="T11" fmla="*/ 1428 h 1558"/>
                  <a:gd name="T12" fmla="*/ 1116 w 1162"/>
                  <a:gd name="T13" fmla="*/ 1429 h 1558"/>
                  <a:gd name="T14" fmla="*/ 242 w 1162"/>
                  <a:gd name="T15" fmla="*/ 555 h 1558"/>
                  <a:gd name="T16" fmla="*/ 441 w 1162"/>
                  <a:gd name="T17" fmla="*/ 0 h 1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2" h="1558">
                    <a:moveTo>
                      <a:pt x="441" y="0"/>
                    </a:moveTo>
                    <a:cubicBezTo>
                      <a:pt x="178" y="150"/>
                      <a:pt x="0" y="434"/>
                      <a:pt x="0" y="759"/>
                    </a:cubicBezTo>
                    <a:cubicBezTo>
                      <a:pt x="0" y="1084"/>
                      <a:pt x="178" y="1367"/>
                      <a:pt x="441" y="1518"/>
                    </a:cubicBezTo>
                    <a:cubicBezTo>
                      <a:pt x="524" y="1544"/>
                      <a:pt x="612" y="1558"/>
                      <a:pt x="703" y="1558"/>
                    </a:cubicBezTo>
                    <a:cubicBezTo>
                      <a:pt x="872" y="1558"/>
                      <a:pt x="1029" y="1510"/>
                      <a:pt x="1162" y="1428"/>
                    </a:cubicBezTo>
                    <a:cubicBezTo>
                      <a:pt x="1162" y="1428"/>
                      <a:pt x="1162" y="1428"/>
                      <a:pt x="1162" y="1428"/>
                    </a:cubicBezTo>
                    <a:cubicBezTo>
                      <a:pt x="1147" y="1429"/>
                      <a:pt x="1132" y="1429"/>
                      <a:pt x="1116" y="1429"/>
                    </a:cubicBezTo>
                    <a:cubicBezTo>
                      <a:pt x="633" y="1429"/>
                      <a:pt x="242" y="1038"/>
                      <a:pt x="242" y="555"/>
                    </a:cubicBezTo>
                    <a:cubicBezTo>
                      <a:pt x="242" y="344"/>
                      <a:pt x="316" y="151"/>
                      <a:pt x="441"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7" name="Freeform 11"/>
              <p:cNvSpPr>
                <a:spLocks/>
              </p:cNvSpPr>
              <p:nvPr/>
            </p:nvSpPr>
            <p:spPr bwMode="auto">
              <a:xfrm>
                <a:off x="4171950" y="1908175"/>
                <a:ext cx="2060575" cy="2525713"/>
              </a:xfrm>
              <a:custGeom>
                <a:avLst/>
                <a:gdLst>
                  <a:gd name="T0" fmla="*/ 459 w 1333"/>
                  <a:gd name="T1" fmla="*/ 0 h 1634"/>
                  <a:gd name="T2" fmla="*/ 0 w 1333"/>
                  <a:gd name="T3" fmla="*/ 131 h 1634"/>
                  <a:gd name="T4" fmla="*/ 46 w 1333"/>
                  <a:gd name="T5" fmla="*/ 129 h 1634"/>
                  <a:gd name="T6" fmla="*/ 481 w 1333"/>
                  <a:gd name="T7" fmla="*/ 245 h 1634"/>
                  <a:gd name="T8" fmla="*/ 1092 w 1333"/>
                  <a:gd name="T9" fmla="*/ 1079 h 1634"/>
                  <a:gd name="T10" fmla="*/ 893 w 1333"/>
                  <a:gd name="T11" fmla="*/ 1634 h 1634"/>
                  <a:gd name="T12" fmla="*/ 1333 w 1333"/>
                  <a:gd name="T13" fmla="*/ 875 h 1634"/>
                  <a:gd name="T14" fmla="*/ 459 w 1333"/>
                  <a:gd name="T15" fmla="*/ 0 h 16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3" h="1634">
                    <a:moveTo>
                      <a:pt x="459" y="0"/>
                    </a:moveTo>
                    <a:cubicBezTo>
                      <a:pt x="291" y="0"/>
                      <a:pt x="133" y="48"/>
                      <a:pt x="0" y="131"/>
                    </a:cubicBezTo>
                    <a:cubicBezTo>
                      <a:pt x="15" y="130"/>
                      <a:pt x="31" y="129"/>
                      <a:pt x="46" y="129"/>
                    </a:cubicBezTo>
                    <a:cubicBezTo>
                      <a:pt x="204" y="129"/>
                      <a:pt x="353" y="171"/>
                      <a:pt x="481" y="245"/>
                    </a:cubicBezTo>
                    <a:cubicBezTo>
                      <a:pt x="835" y="356"/>
                      <a:pt x="1092" y="687"/>
                      <a:pt x="1092" y="1079"/>
                    </a:cubicBezTo>
                    <a:cubicBezTo>
                      <a:pt x="1092" y="1290"/>
                      <a:pt x="1018" y="1483"/>
                      <a:pt x="893" y="1634"/>
                    </a:cubicBezTo>
                    <a:cubicBezTo>
                      <a:pt x="1156" y="1483"/>
                      <a:pt x="1333" y="1200"/>
                      <a:pt x="1333" y="875"/>
                    </a:cubicBezTo>
                    <a:cubicBezTo>
                      <a:pt x="1333" y="392"/>
                      <a:pt x="942" y="0"/>
                      <a:pt x="45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8" name="Freeform 12"/>
              <p:cNvSpPr>
                <a:spLocks/>
              </p:cNvSpPr>
              <p:nvPr/>
            </p:nvSpPr>
            <p:spPr bwMode="auto">
              <a:xfrm>
                <a:off x="3838575" y="2108200"/>
                <a:ext cx="1076325" cy="295275"/>
              </a:xfrm>
              <a:custGeom>
                <a:avLst/>
                <a:gdLst>
                  <a:gd name="T0" fmla="*/ 262 w 697"/>
                  <a:gd name="T1" fmla="*/ 0 h 191"/>
                  <a:gd name="T2" fmla="*/ 216 w 697"/>
                  <a:gd name="T3" fmla="*/ 2 h 191"/>
                  <a:gd name="T4" fmla="*/ 216 w 697"/>
                  <a:gd name="T5" fmla="*/ 2 h 191"/>
                  <a:gd name="T6" fmla="*/ 0 w 697"/>
                  <a:gd name="T7" fmla="*/ 191 h 191"/>
                  <a:gd name="T8" fmla="*/ 434 w 697"/>
                  <a:gd name="T9" fmla="*/ 75 h 191"/>
                  <a:gd name="T10" fmla="*/ 697 w 697"/>
                  <a:gd name="T11" fmla="*/ 116 h 191"/>
                  <a:gd name="T12" fmla="*/ 262 w 697"/>
                  <a:gd name="T13" fmla="*/ 0 h 191"/>
                </a:gdLst>
                <a:ahLst/>
                <a:cxnLst>
                  <a:cxn ang="0">
                    <a:pos x="T0" y="T1"/>
                  </a:cxn>
                  <a:cxn ang="0">
                    <a:pos x="T2" y="T3"/>
                  </a:cxn>
                  <a:cxn ang="0">
                    <a:pos x="T4" y="T5"/>
                  </a:cxn>
                  <a:cxn ang="0">
                    <a:pos x="T6" y="T7"/>
                  </a:cxn>
                  <a:cxn ang="0">
                    <a:pos x="T8" y="T9"/>
                  </a:cxn>
                  <a:cxn ang="0">
                    <a:pos x="T10" y="T11"/>
                  </a:cxn>
                  <a:cxn ang="0">
                    <a:pos x="T12" y="T13"/>
                  </a:cxn>
                </a:cxnLst>
                <a:rect l="0" t="0" r="r" b="b"/>
                <a:pathLst>
                  <a:path w="697" h="191">
                    <a:moveTo>
                      <a:pt x="262" y="0"/>
                    </a:moveTo>
                    <a:cubicBezTo>
                      <a:pt x="247" y="0"/>
                      <a:pt x="231" y="1"/>
                      <a:pt x="216" y="2"/>
                    </a:cubicBezTo>
                    <a:cubicBezTo>
                      <a:pt x="216" y="2"/>
                      <a:pt x="216" y="2"/>
                      <a:pt x="216" y="2"/>
                    </a:cubicBezTo>
                    <a:cubicBezTo>
                      <a:pt x="134" y="52"/>
                      <a:pt x="61" y="116"/>
                      <a:pt x="0" y="191"/>
                    </a:cubicBezTo>
                    <a:cubicBezTo>
                      <a:pt x="127" y="117"/>
                      <a:pt x="276" y="75"/>
                      <a:pt x="434" y="75"/>
                    </a:cubicBezTo>
                    <a:cubicBezTo>
                      <a:pt x="525" y="75"/>
                      <a:pt x="614" y="89"/>
                      <a:pt x="697" y="116"/>
                    </a:cubicBezTo>
                    <a:cubicBezTo>
                      <a:pt x="569" y="42"/>
                      <a:pt x="420" y="0"/>
                      <a:pt x="262"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9" name="Freeform 13"/>
              <p:cNvSpPr>
                <a:spLocks/>
              </p:cNvSpPr>
              <p:nvPr/>
            </p:nvSpPr>
            <p:spPr bwMode="auto">
              <a:xfrm>
                <a:off x="4914900" y="2287588"/>
                <a:ext cx="944562" cy="2322513"/>
              </a:xfrm>
              <a:custGeom>
                <a:avLst/>
                <a:gdLst>
                  <a:gd name="T0" fmla="*/ 0 w 611"/>
                  <a:gd name="T1" fmla="*/ 0 h 1503"/>
                  <a:gd name="T2" fmla="*/ 440 w 611"/>
                  <a:gd name="T3" fmla="*/ 759 h 1503"/>
                  <a:gd name="T4" fmla="*/ 24 w 611"/>
                  <a:gd name="T5" fmla="*/ 1503 h 1503"/>
                  <a:gd name="T6" fmla="*/ 412 w 611"/>
                  <a:gd name="T7" fmla="*/ 1389 h 1503"/>
                  <a:gd name="T8" fmla="*/ 611 w 611"/>
                  <a:gd name="T9" fmla="*/ 834 h 1503"/>
                  <a:gd name="T10" fmla="*/ 0 w 611"/>
                  <a:gd name="T11" fmla="*/ 0 h 1503"/>
                </a:gdLst>
                <a:ahLst/>
                <a:cxnLst>
                  <a:cxn ang="0">
                    <a:pos x="T0" y="T1"/>
                  </a:cxn>
                  <a:cxn ang="0">
                    <a:pos x="T2" y="T3"/>
                  </a:cxn>
                  <a:cxn ang="0">
                    <a:pos x="T4" y="T5"/>
                  </a:cxn>
                  <a:cxn ang="0">
                    <a:pos x="T6" y="T7"/>
                  </a:cxn>
                  <a:cxn ang="0">
                    <a:pos x="T8" y="T9"/>
                  </a:cxn>
                  <a:cxn ang="0">
                    <a:pos x="T10" y="T11"/>
                  </a:cxn>
                </a:cxnLst>
                <a:rect l="0" t="0" r="r" b="b"/>
                <a:pathLst>
                  <a:path w="611" h="1503">
                    <a:moveTo>
                      <a:pt x="0" y="0"/>
                    </a:moveTo>
                    <a:cubicBezTo>
                      <a:pt x="263" y="150"/>
                      <a:pt x="440" y="434"/>
                      <a:pt x="440" y="759"/>
                    </a:cubicBezTo>
                    <a:cubicBezTo>
                      <a:pt x="440" y="1073"/>
                      <a:pt x="274" y="1349"/>
                      <a:pt x="24" y="1503"/>
                    </a:cubicBezTo>
                    <a:cubicBezTo>
                      <a:pt x="165" y="1496"/>
                      <a:pt x="297" y="1455"/>
                      <a:pt x="412" y="1389"/>
                    </a:cubicBezTo>
                    <a:cubicBezTo>
                      <a:pt x="537" y="1238"/>
                      <a:pt x="611" y="1045"/>
                      <a:pt x="611" y="834"/>
                    </a:cubicBezTo>
                    <a:cubicBezTo>
                      <a:pt x="611" y="442"/>
                      <a:pt x="354" y="111"/>
                      <a:pt x="0" y="0"/>
                    </a:cubicBezTo>
                  </a:path>
                </a:pathLst>
              </a:custGeom>
              <a:solidFill>
                <a:srgbClr val="2AB9D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0" name="Freeform 14"/>
              <p:cNvSpPr>
                <a:spLocks/>
              </p:cNvSpPr>
              <p:nvPr/>
            </p:nvSpPr>
            <p:spPr bwMode="auto">
              <a:xfrm>
                <a:off x="3530600" y="2224088"/>
                <a:ext cx="2065337" cy="2387600"/>
              </a:xfrm>
              <a:custGeom>
                <a:avLst/>
                <a:gdLst>
                  <a:gd name="T0" fmla="*/ 633 w 1336"/>
                  <a:gd name="T1" fmla="*/ 0 h 1545"/>
                  <a:gd name="T2" fmla="*/ 199 w 1336"/>
                  <a:gd name="T3" fmla="*/ 116 h 1545"/>
                  <a:gd name="T4" fmla="*/ 0 w 1336"/>
                  <a:gd name="T5" fmla="*/ 671 h 1545"/>
                  <a:gd name="T6" fmla="*/ 874 w 1336"/>
                  <a:gd name="T7" fmla="*/ 1545 h 1545"/>
                  <a:gd name="T8" fmla="*/ 920 w 1336"/>
                  <a:gd name="T9" fmla="*/ 1544 h 1545"/>
                  <a:gd name="T10" fmla="*/ 1336 w 1336"/>
                  <a:gd name="T11" fmla="*/ 800 h 1545"/>
                  <a:gd name="T12" fmla="*/ 896 w 1336"/>
                  <a:gd name="T13" fmla="*/ 41 h 1545"/>
                  <a:gd name="T14" fmla="*/ 633 w 1336"/>
                  <a:gd name="T15" fmla="*/ 0 h 15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6" h="1545">
                    <a:moveTo>
                      <a:pt x="633" y="0"/>
                    </a:moveTo>
                    <a:cubicBezTo>
                      <a:pt x="475" y="0"/>
                      <a:pt x="326" y="42"/>
                      <a:pt x="199" y="116"/>
                    </a:cubicBezTo>
                    <a:cubicBezTo>
                      <a:pt x="74" y="267"/>
                      <a:pt x="0" y="460"/>
                      <a:pt x="0" y="671"/>
                    </a:cubicBezTo>
                    <a:cubicBezTo>
                      <a:pt x="0" y="1154"/>
                      <a:pt x="391" y="1545"/>
                      <a:pt x="874" y="1545"/>
                    </a:cubicBezTo>
                    <a:cubicBezTo>
                      <a:pt x="890" y="1545"/>
                      <a:pt x="905" y="1545"/>
                      <a:pt x="920" y="1544"/>
                    </a:cubicBezTo>
                    <a:cubicBezTo>
                      <a:pt x="1170" y="1390"/>
                      <a:pt x="1336" y="1114"/>
                      <a:pt x="1336" y="800"/>
                    </a:cubicBezTo>
                    <a:cubicBezTo>
                      <a:pt x="1336" y="475"/>
                      <a:pt x="1159" y="191"/>
                      <a:pt x="896" y="41"/>
                    </a:cubicBezTo>
                    <a:cubicBezTo>
                      <a:pt x="813" y="14"/>
                      <a:pt x="724" y="0"/>
                      <a:pt x="633" y="0"/>
                    </a:cubicBezTo>
                  </a:path>
                </a:pathLst>
              </a:custGeom>
              <a:solidFill>
                <a:srgbClr val="00A69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nvGrpSpPr>
              <p:cNvPr id="21" name="Groep 20"/>
              <p:cNvGrpSpPr/>
              <p:nvPr/>
            </p:nvGrpSpPr>
            <p:grpSpPr>
              <a:xfrm>
                <a:off x="4710113" y="3565525"/>
                <a:ext cx="1095374" cy="322263"/>
                <a:chOff x="4710113" y="3565525"/>
                <a:chExt cx="1095374" cy="322263"/>
              </a:xfrm>
            </p:grpSpPr>
            <p:sp>
              <p:nvSpPr>
                <p:cNvPr id="23" name="Freeform 15"/>
                <p:cNvSpPr>
                  <a:spLocks/>
                </p:cNvSpPr>
                <p:nvPr/>
              </p:nvSpPr>
              <p:spPr bwMode="auto">
                <a:xfrm>
                  <a:off x="4710113" y="3641725"/>
                  <a:ext cx="111125" cy="177800"/>
                </a:xfrm>
                <a:custGeom>
                  <a:avLst/>
                  <a:gdLst>
                    <a:gd name="T0" fmla="*/ 72 w 72"/>
                    <a:gd name="T1" fmla="*/ 107 h 115"/>
                    <a:gd name="T2" fmla="*/ 45 w 72"/>
                    <a:gd name="T3" fmla="*/ 115 h 115"/>
                    <a:gd name="T4" fmla="*/ 12 w 72"/>
                    <a:gd name="T5" fmla="*/ 100 h 115"/>
                    <a:gd name="T6" fmla="*/ 0 w 72"/>
                    <a:gd name="T7" fmla="*/ 57 h 115"/>
                    <a:gd name="T8" fmla="*/ 13 w 72"/>
                    <a:gd name="T9" fmla="*/ 14 h 115"/>
                    <a:gd name="T10" fmla="*/ 45 w 72"/>
                    <a:gd name="T11" fmla="*/ 0 h 115"/>
                    <a:gd name="T12" fmla="*/ 72 w 72"/>
                    <a:gd name="T13" fmla="*/ 8 h 115"/>
                    <a:gd name="T14" fmla="*/ 66 w 72"/>
                    <a:gd name="T15" fmla="*/ 26 h 115"/>
                    <a:gd name="T16" fmla="*/ 52 w 72"/>
                    <a:gd name="T17" fmla="*/ 21 h 115"/>
                    <a:gd name="T18" fmla="*/ 32 w 72"/>
                    <a:gd name="T19" fmla="*/ 57 h 115"/>
                    <a:gd name="T20" fmla="*/ 37 w 72"/>
                    <a:gd name="T21" fmla="*/ 83 h 115"/>
                    <a:gd name="T22" fmla="*/ 52 w 72"/>
                    <a:gd name="T23" fmla="*/ 92 h 115"/>
                    <a:gd name="T24" fmla="*/ 66 w 72"/>
                    <a:gd name="T25" fmla="*/ 87 h 115"/>
                    <a:gd name="T26" fmla="*/ 72 w 72"/>
                    <a:gd name="T27" fmla="*/ 10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 h="115">
                      <a:moveTo>
                        <a:pt x="72" y="107"/>
                      </a:moveTo>
                      <a:cubicBezTo>
                        <a:pt x="67" y="112"/>
                        <a:pt x="58" y="115"/>
                        <a:pt x="45" y="115"/>
                      </a:cubicBezTo>
                      <a:cubicBezTo>
                        <a:pt x="32" y="115"/>
                        <a:pt x="21" y="110"/>
                        <a:pt x="12" y="100"/>
                      </a:cubicBezTo>
                      <a:cubicBezTo>
                        <a:pt x="4" y="89"/>
                        <a:pt x="0" y="75"/>
                        <a:pt x="0" y="57"/>
                      </a:cubicBezTo>
                      <a:cubicBezTo>
                        <a:pt x="0" y="39"/>
                        <a:pt x="4" y="25"/>
                        <a:pt x="13" y="14"/>
                      </a:cubicBezTo>
                      <a:cubicBezTo>
                        <a:pt x="21" y="5"/>
                        <a:pt x="32" y="0"/>
                        <a:pt x="45" y="0"/>
                      </a:cubicBezTo>
                      <a:cubicBezTo>
                        <a:pt x="57" y="0"/>
                        <a:pt x="66" y="3"/>
                        <a:pt x="72" y="8"/>
                      </a:cubicBezTo>
                      <a:cubicBezTo>
                        <a:pt x="66" y="26"/>
                        <a:pt x="66" y="26"/>
                        <a:pt x="66" y="26"/>
                      </a:cubicBezTo>
                      <a:cubicBezTo>
                        <a:pt x="62" y="23"/>
                        <a:pt x="57" y="21"/>
                        <a:pt x="52" y="21"/>
                      </a:cubicBezTo>
                      <a:cubicBezTo>
                        <a:pt x="39" y="21"/>
                        <a:pt x="32" y="33"/>
                        <a:pt x="32" y="57"/>
                      </a:cubicBezTo>
                      <a:cubicBezTo>
                        <a:pt x="32" y="68"/>
                        <a:pt x="34" y="77"/>
                        <a:pt x="37" y="83"/>
                      </a:cubicBezTo>
                      <a:cubicBezTo>
                        <a:pt x="41" y="89"/>
                        <a:pt x="46" y="92"/>
                        <a:pt x="52" y="92"/>
                      </a:cubicBezTo>
                      <a:cubicBezTo>
                        <a:pt x="58" y="92"/>
                        <a:pt x="62" y="90"/>
                        <a:pt x="66" y="87"/>
                      </a:cubicBezTo>
                      <a:lnTo>
                        <a:pt x="72" y="10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4" name="Freeform 16"/>
                <p:cNvSpPr>
                  <a:spLocks noEditPoints="1"/>
                </p:cNvSpPr>
                <p:nvPr/>
              </p:nvSpPr>
              <p:spPr bwMode="auto">
                <a:xfrm>
                  <a:off x="4860925" y="3641725"/>
                  <a:ext cx="152400" cy="177800"/>
                </a:xfrm>
                <a:custGeom>
                  <a:avLst/>
                  <a:gdLst>
                    <a:gd name="T0" fmla="*/ 98 w 98"/>
                    <a:gd name="T1" fmla="*/ 57 h 115"/>
                    <a:gd name="T2" fmla="*/ 86 w 98"/>
                    <a:gd name="T3" fmla="*/ 98 h 115"/>
                    <a:gd name="T4" fmla="*/ 49 w 98"/>
                    <a:gd name="T5" fmla="*/ 115 h 115"/>
                    <a:gd name="T6" fmla="*/ 13 w 98"/>
                    <a:gd name="T7" fmla="*/ 98 h 115"/>
                    <a:gd name="T8" fmla="*/ 0 w 98"/>
                    <a:gd name="T9" fmla="*/ 57 h 115"/>
                    <a:gd name="T10" fmla="*/ 12 w 98"/>
                    <a:gd name="T11" fmla="*/ 16 h 115"/>
                    <a:gd name="T12" fmla="*/ 49 w 98"/>
                    <a:gd name="T13" fmla="*/ 0 h 115"/>
                    <a:gd name="T14" fmla="*/ 85 w 98"/>
                    <a:gd name="T15" fmla="*/ 16 h 115"/>
                    <a:gd name="T16" fmla="*/ 98 w 98"/>
                    <a:gd name="T17" fmla="*/ 57 h 115"/>
                    <a:gd name="T18" fmla="*/ 66 w 98"/>
                    <a:gd name="T19" fmla="*/ 57 h 115"/>
                    <a:gd name="T20" fmla="*/ 49 w 98"/>
                    <a:gd name="T21" fmla="*/ 20 h 115"/>
                    <a:gd name="T22" fmla="*/ 32 w 98"/>
                    <a:gd name="T23" fmla="*/ 57 h 115"/>
                    <a:gd name="T24" fmla="*/ 49 w 98"/>
                    <a:gd name="T25" fmla="*/ 93 h 115"/>
                    <a:gd name="T26" fmla="*/ 66 w 98"/>
                    <a:gd name="T27" fmla="*/ 5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115">
                      <a:moveTo>
                        <a:pt x="98" y="57"/>
                      </a:moveTo>
                      <a:cubicBezTo>
                        <a:pt x="98" y="74"/>
                        <a:pt x="94" y="88"/>
                        <a:pt x="86" y="98"/>
                      </a:cubicBezTo>
                      <a:cubicBezTo>
                        <a:pt x="77" y="109"/>
                        <a:pt x="65" y="115"/>
                        <a:pt x="49" y="115"/>
                      </a:cubicBezTo>
                      <a:cubicBezTo>
                        <a:pt x="33" y="115"/>
                        <a:pt x="21" y="109"/>
                        <a:pt x="13" y="98"/>
                      </a:cubicBezTo>
                      <a:cubicBezTo>
                        <a:pt x="4" y="88"/>
                        <a:pt x="0" y="74"/>
                        <a:pt x="0" y="57"/>
                      </a:cubicBezTo>
                      <a:cubicBezTo>
                        <a:pt x="0" y="40"/>
                        <a:pt x="4" y="26"/>
                        <a:pt x="12" y="16"/>
                      </a:cubicBezTo>
                      <a:cubicBezTo>
                        <a:pt x="21" y="5"/>
                        <a:pt x="33" y="0"/>
                        <a:pt x="49" y="0"/>
                      </a:cubicBezTo>
                      <a:cubicBezTo>
                        <a:pt x="64" y="0"/>
                        <a:pt x="77" y="5"/>
                        <a:pt x="85" y="16"/>
                      </a:cubicBezTo>
                      <a:cubicBezTo>
                        <a:pt x="94" y="26"/>
                        <a:pt x="98" y="40"/>
                        <a:pt x="98" y="57"/>
                      </a:cubicBezTo>
                      <a:close/>
                      <a:moveTo>
                        <a:pt x="66" y="57"/>
                      </a:moveTo>
                      <a:cubicBezTo>
                        <a:pt x="66" y="32"/>
                        <a:pt x="60" y="20"/>
                        <a:pt x="49" y="20"/>
                      </a:cubicBezTo>
                      <a:cubicBezTo>
                        <a:pt x="38" y="20"/>
                        <a:pt x="32" y="32"/>
                        <a:pt x="32" y="57"/>
                      </a:cubicBezTo>
                      <a:cubicBezTo>
                        <a:pt x="32" y="81"/>
                        <a:pt x="38" y="93"/>
                        <a:pt x="49" y="93"/>
                      </a:cubicBezTo>
                      <a:cubicBezTo>
                        <a:pt x="60" y="93"/>
                        <a:pt x="66" y="81"/>
                        <a:pt x="66" y="5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5" name="Rectangle 17"/>
                <p:cNvSpPr>
                  <a:spLocks noChangeArrowheads="1"/>
                </p:cNvSpPr>
                <p:nvPr/>
              </p:nvSpPr>
              <p:spPr bwMode="auto">
                <a:xfrm>
                  <a:off x="5064125" y="3565525"/>
                  <a:ext cx="49212"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6" name="Rectangle 18"/>
                <p:cNvSpPr>
                  <a:spLocks noChangeArrowheads="1"/>
                </p:cNvSpPr>
                <p:nvPr/>
              </p:nvSpPr>
              <p:spPr bwMode="auto">
                <a:xfrm>
                  <a:off x="5173663" y="3565525"/>
                  <a:ext cx="47625"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7" name="Freeform 19"/>
                <p:cNvSpPr>
                  <a:spLocks noEditPoints="1"/>
                </p:cNvSpPr>
                <p:nvPr/>
              </p:nvSpPr>
              <p:spPr bwMode="auto">
                <a:xfrm>
                  <a:off x="5273675" y="3641725"/>
                  <a:ext cx="150812" cy="177800"/>
                </a:xfrm>
                <a:custGeom>
                  <a:avLst/>
                  <a:gdLst>
                    <a:gd name="T0" fmla="*/ 97 w 97"/>
                    <a:gd name="T1" fmla="*/ 59 h 115"/>
                    <a:gd name="T2" fmla="*/ 30 w 97"/>
                    <a:gd name="T3" fmla="*/ 69 h 115"/>
                    <a:gd name="T4" fmla="*/ 57 w 97"/>
                    <a:gd name="T5" fmla="*/ 93 h 115"/>
                    <a:gd name="T6" fmla="*/ 86 w 97"/>
                    <a:gd name="T7" fmla="*/ 87 h 115"/>
                    <a:gd name="T8" fmla="*/ 93 w 97"/>
                    <a:gd name="T9" fmla="*/ 107 h 115"/>
                    <a:gd name="T10" fmla="*/ 53 w 97"/>
                    <a:gd name="T11" fmla="*/ 115 h 115"/>
                    <a:gd name="T12" fmla="*/ 14 w 97"/>
                    <a:gd name="T13" fmla="*/ 99 h 115"/>
                    <a:gd name="T14" fmla="*/ 0 w 97"/>
                    <a:gd name="T15" fmla="*/ 57 h 115"/>
                    <a:gd name="T16" fmla="*/ 13 w 97"/>
                    <a:gd name="T17" fmla="*/ 15 h 115"/>
                    <a:gd name="T18" fmla="*/ 50 w 97"/>
                    <a:gd name="T19" fmla="*/ 0 h 115"/>
                    <a:gd name="T20" fmla="*/ 86 w 97"/>
                    <a:gd name="T21" fmla="*/ 15 h 115"/>
                    <a:gd name="T22" fmla="*/ 97 w 97"/>
                    <a:gd name="T23" fmla="*/ 59 h 115"/>
                    <a:gd name="T24" fmla="*/ 67 w 97"/>
                    <a:gd name="T25" fmla="*/ 47 h 115"/>
                    <a:gd name="T26" fmla="*/ 48 w 97"/>
                    <a:gd name="T27" fmla="*/ 19 h 115"/>
                    <a:gd name="T28" fmla="*/ 33 w 97"/>
                    <a:gd name="T29" fmla="*/ 27 h 115"/>
                    <a:gd name="T30" fmla="*/ 28 w 97"/>
                    <a:gd name="T31" fmla="*/ 53 h 115"/>
                    <a:gd name="T32" fmla="*/ 67 w 97"/>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7" h="115">
                      <a:moveTo>
                        <a:pt x="97" y="59"/>
                      </a:moveTo>
                      <a:cubicBezTo>
                        <a:pt x="30" y="69"/>
                        <a:pt x="30" y="69"/>
                        <a:pt x="30" y="69"/>
                      </a:cubicBezTo>
                      <a:cubicBezTo>
                        <a:pt x="32" y="85"/>
                        <a:pt x="41" y="93"/>
                        <a:pt x="57" y="93"/>
                      </a:cubicBezTo>
                      <a:cubicBezTo>
                        <a:pt x="68" y="93"/>
                        <a:pt x="78" y="91"/>
                        <a:pt x="86" y="87"/>
                      </a:cubicBezTo>
                      <a:cubicBezTo>
                        <a:pt x="93" y="107"/>
                        <a:pt x="93" y="107"/>
                        <a:pt x="93" y="107"/>
                      </a:cubicBezTo>
                      <a:cubicBezTo>
                        <a:pt x="82" y="112"/>
                        <a:pt x="69" y="115"/>
                        <a:pt x="53" y="115"/>
                      </a:cubicBezTo>
                      <a:cubicBezTo>
                        <a:pt x="36" y="115"/>
                        <a:pt x="23" y="110"/>
                        <a:pt x="14" y="99"/>
                      </a:cubicBezTo>
                      <a:cubicBezTo>
                        <a:pt x="4" y="89"/>
                        <a:pt x="0" y="75"/>
                        <a:pt x="0" y="57"/>
                      </a:cubicBezTo>
                      <a:cubicBezTo>
                        <a:pt x="0" y="39"/>
                        <a:pt x="4" y="26"/>
                        <a:pt x="13" y="15"/>
                      </a:cubicBezTo>
                      <a:cubicBezTo>
                        <a:pt x="22" y="5"/>
                        <a:pt x="34" y="0"/>
                        <a:pt x="50" y="0"/>
                      </a:cubicBezTo>
                      <a:cubicBezTo>
                        <a:pt x="66" y="0"/>
                        <a:pt x="78" y="5"/>
                        <a:pt x="86" y="15"/>
                      </a:cubicBezTo>
                      <a:cubicBezTo>
                        <a:pt x="94" y="26"/>
                        <a:pt x="97" y="40"/>
                        <a:pt x="97" y="59"/>
                      </a:cubicBezTo>
                      <a:close/>
                      <a:moveTo>
                        <a:pt x="67" y="47"/>
                      </a:moveTo>
                      <a:cubicBezTo>
                        <a:pt x="67" y="28"/>
                        <a:pt x="61" y="19"/>
                        <a:pt x="48" y="19"/>
                      </a:cubicBezTo>
                      <a:cubicBezTo>
                        <a:pt x="42" y="19"/>
                        <a:pt x="37" y="22"/>
                        <a:pt x="33" y="27"/>
                      </a:cubicBezTo>
                      <a:cubicBezTo>
                        <a:pt x="29"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8" name="Freeform 20"/>
                <p:cNvSpPr>
                  <a:spLocks noEditPoints="1"/>
                </p:cNvSpPr>
                <p:nvPr/>
              </p:nvSpPr>
              <p:spPr bwMode="auto">
                <a:xfrm>
                  <a:off x="5461000" y="3641725"/>
                  <a:ext cx="150812" cy="246063"/>
                </a:xfrm>
                <a:custGeom>
                  <a:avLst/>
                  <a:gdLst>
                    <a:gd name="T0" fmla="*/ 97 w 97"/>
                    <a:gd name="T1" fmla="*/ 114 h 159"/>
                    <a:gd name="T2" fmla="*/ 83 w 97"/>
                    <a:gd name="T3" fmla="*/ 148 h 159"/>
                    <a:gd name="T4" fmla="*/ 48 w 97"/>
                    <a:gd name="T5" fmla="*/ 159 h 159"/>
                    <a:gd name="T6" fmla="*/ 7 w 97"/>
                    <a:gd name="T7" fmla="*/ 151 h 159"/>
                    <a:gd name="T8" fmla="*/ 15 w 97"/>
                    <a:gd name="T9" fmla="*/ 130 h 159"/>
                    <a:gd name="T10" fmla="*/ 42 w 97"/>
                    <a:gd name="T11" fmla="*/ 137 h 159"/>
                    <a:gd name="T12" fmla="*/ 65 w 97"/>
                    <a:gd name="T13" fmla="*/ 116 h 159"/>
                    <a:gd name="T14" fmla="*/ 65 w 97"/>
                    <a:gd name="T15" fmla="*/ 110 h 159"/>
                    <a:gd name="T16" fmla="*/ 46 w 97"/>
                    <a:gd name="T17" fmla="*/ 114 h 159"/>
                    <a:gd name="T18" fmla="*/ 13 w 97"/>
                    <a:gd name="T19" fmla="*/ 99 h 159"/>
                    <a:gd name="T20" fmla="*/ 0 w 97"/>
                    <a:gd name="T21" fmla="*/ 60 h 159"/>
                    <a:gd name="T22" fmla="*/ 15 w 97"/>
                    <a:gd name="T23" fmla="*/ 16 h 159"/>
                    <a:gd name="T24" fmla="*/ 57 w 97"/>
                    <a:gd name="T25" fmla="*/ 0 h 159"/>
                    <a:gd name="T26" fmla="*/ 97 w 97"/>
                    <a:gd name="T27" fmla="*/ 8 h 159"/>
                    <a:gd name="T28" fmla="*/ 97 w 97"/>
                    <a:gd name="T29" fmla="*/ 114 h 159"/>
                    <a:gd name="T30" fmla="*/ 65 w 97"/>
                    <a:gd name="T31" fmla="*/ 93 h 159"/>
                    <a:gd name="T32" fmla="*/ 65 w 97"/>
                    <a:gd name="T33" fmla="*/ 20 h 159"/>
                    <a:gd name="T34" fmla="*/ 55 w 97"/>
                    <a:gd name="T35" fmla="*/ 18 h 159"/>
                    <a:gd name="T36" fmla="*/ 32 w 97"/>
                    <a:gd name="T37" fmla="*/ 58 h 159"/>
                    <a:gd name="T38" fmla="*/ 55 w 97"/>
                    <a:gd name="T39" fmla="*/ 95 h 159"/>
                    <a:gd name="T40" fmla="*/ 65 w 97"/>
                    <a:gd name="T41" fmla="*/ 93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7" h="159">
                      <a:moveTo>
                        <a:pt x="97" y="114"/>
                      </a:moveTo>
                      <a:cubicBezTo>
                        <a:pt x="97" y="129"/>
                        <a:pt x="92" y="140"/>
                        <a:pt x="83" y="148"/>
                      </a:cubicBezTo>
                      <a:cubicBezTo>
                        <a:pt x="75" y="156"/>
                        <a:pt x="63" y="159"/>
                        <a:pt x="48" y="159"/>
                      </a:cubicBezTo>
                      <a:cubicBezTo>
                        <a:pt x="30" y="159"/>
                        <a:pt x="17" y="157"/>
                        <a:pt x="7" y="151"/>
                      </a:cubicBezTo>
                      <a:cubicBezTo>
                        <a:pt x="15" y="130"/>
                        <a:pt x="15" y="130"/>
                        <a:pt x="15" y="130"/>
                      </a:cubicBezTo>
                      <a:cubicBezTo>
                        <a:pt x="23" y="135"/>
                        <a:pt x="32" y="137"/>
                        <a:pt x="42" y="137"/>
                      </a:cubicBezTo>
                      <a:cubicBezTo>
                        <a:pt x="58" y="137"/>
                        <a:pt x="65" y="130"/>
                        <a:pt x="65" y="116"/>
                      </a:cubicBezTo>
                      <a:cubicBezTo>
                        <a:pt x="65" y="110"/>
                        <a:pt x="65" y="110"/>
                        <a:pt x="65" y="110"/>
                      </a:cubicBezTo>
                      <a:cubicBezTo>
                        <a:pt x="61" y="112"/>
                        <a:pt x="55" y="114"/>
                        <a:pt x="46" y="114"/>
                      </a:cubicBezTo>
                      <a:cubicBezTo>
                        <a:pt x="33" y="114"/>
                        <a:pt x="22" y="109"/>
                        <a:pt x="13" y="99"/>
                      </a:cubicBezTo>
                      <a:cubicBezTo>
                        <a:pt x="5" y="89"/>
                        <a:pt x="0" y="76"/>
                        <a:pt x="0" y="60"/>
                      </a:cubicBezTo>
                      <a:cubicBezTo>
                        <a:pt x="0" y="41"/>
                        <a:pt x="5" y="26"/>
                        <a:pt x="15" y="16"/>
                      </a:cubicBezTo>
                      <a:cubicBezTo>
                        <a:pt x="25" y="5"/>
                        <a:pt x="39" y="0"/>
                        <a:pt x="57" y="0"/>
                      </a:cubicBezTo>
                      <a:cubicBezTo>
                        <a:pt x="75" y="0"/>
                        <a:pt x="88" y="3"/>
                        <a:pt x="97" y="8"/>
                      </a:cubicBezTo>
                      <a:lnTo>
                        <a:pt x="97" y="114"/>
                      </a:lnTo>
                      <a:close/>
                      <a:moveTo>
                        <a:pt x="65" y="93"/>
                      </a:moveTo>
                      <a:cubicBezTo>
                        <a:pt x="65" y="20"/>
                        <a:pt x="65" y="20"/>
                        <a:pt x="65" y="20"/>
                      </a:cubicBezTo>
                      <a:cubicBezTo>
                        <a:pt x="63" y="19"/>
                        <a:pt x="60" y="18"/>
                        <a:pt x="55" y="18"/>
                      </a:cubicBezTo>
                      <a:cubicBezTo>
                        <a:pt x="40" y="18"/>
                        <a:pt x="32" y="32"/>
                        <a:pt x="32" y="58"/>
                      </a:cubicBezTo>
                      <a:cubicBezTo>
                        <a:pt x="32" y="83"/>
                        <a:pt x="40" y="95"/>
                        <a:pt x="55" y="95"/>
                      </a:cubicBezTo>
                      <a:cubicBezTo>
                        <a:pt x="59" y="95"/>
                        <a:pt x="63" y="94"/>
                        <a:pt x="65" y="9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9" name="Freeform 21"/>
                <p:cNvSpPr>
                  <a:spLocks noEditPoints="1"/>
                </p:cNvSpPr>
                <p:nvPr/>
              </p:nvSpPr>
              <p:spPr bwMode="auto">
                <a:xfrm>
                  <a:off x="5654675" y="3641725"/>
                  <a:ext cx="150812" cy="177800"/>
                </a:xfrm>
                <a:custGeom>
                  <a:avLst/>
                  <a:gdLst>
                    <a:gd name="T0" fmla="*/ 97 w 98"/>
                    <a:gd name="T1" fmla="*/ 59 h 115"/>
                    <a:gd name="T2" fmla="*/ 30 w 98"/>
                    <a:gd name="T3" fmla="*/ 69 h 115"/>
                    <a:gd name="T4" fmla="*/ 57 w 98"/>
                    <a:gd name="T5" fmla="*/ 93 h 115"/>
                    <a:gd name="T6" fmla="*/ 86 w 98"/>
                    <a:gd name="T7" fmla="*/ 87 h 115"/>
                    <a:gd name="T8" fmla="*/ 93 w 98"/>
                    <a:gd name="T9" fmla="*/ 107 h 115"/>
                    <a:gd name="T10" fmla="*/ 54 w 98"/>
                    <a:gd name="T11" fmla="*/ 115 h 115"/>
                    <a:gd name="T12" fmla="*/ 14 w 98"/>
                    <a:gd name="T13" fmla="*/ 99 h 115"/>
                    <a:gd name="T14" fmla="*/ 0 w 98"/>
                    <a:gd name="T15" fmla="*/ 57 h 115"/>
                    <a:gd name="T16" fmla="*/ 13 w 98"/>
                    <a:gd name="T17" fmla="*/ 15 h 115"/>
                    <a:gd name="T18" fmla="*/ 50 w 98"/>
                    <a:gd name="T19" fmla="*/ 0 h 115"/>
                    <a:gd name="T20" fmla="*/ 86 w 98"/>
                    <a:gd name="T21" fmla="*/ 15 h 115"/>
                    <a:gd name="T22" fmla="*/ 97 w 98"/>
                    <a:gd name="T23" fmla="*/ 59 h 115"/>
                    <a:gd name="T24" fmla="*/ 67 w 98"/>
                    <a:gd name="T25" fmla="*/ 47 h 115"/>
                    <a:gd name="T26" fmla="*/ 49 w 98"/>
                    <a:gd name="T27" fmla="*/ 19 h 115"/>
                    <a:gd name="T28" fmla="*/ 33 w 98"/>
                    <a:gd name="T29" fmla="*/ 27 h 115"/>
                    <a:gd name="T30" fmla="*/ 28 w 98"/>
                    <a:gd name="T31" fmla="*/ 53 h 115"/>
                    <a:gd name="T32" fmla="*/ 67 w 98"/>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8" h="115">
                      <a:moveTo>
                        <a:pt x="97" y="59"/>
                      </a:moveTo>
                      <a:cubicBezTo>
                        <a:pt x="30" y="69"/>
                        <a:pt x="30" y="69"/>
                        <a:pt x="30" y="69"/>
                      </a:cubicBezTo>
                      <a:cubicBezTo>
                        <a:pt x="33" y="85"/>
                        <a:pt x="42" y="93"/>
                        <a:pt x="57" y="93"/>
                      </a:cubicBezTo>
                      <a:cubicBezTo>
                        <a:pt x="69" y="93"/>
                        <a:pt x="78" y="91"/>
                        <a:pt x="86" y="87"/>
                      </a:cubicBezTo>
                      <a:cubicBezTo>
                        <a:pt x="93" y="107"/>
                        <a:pt x="93" y="107"/>
                        <a:pt x="93" y="107"/>
                      </a:cubicBezTo>
                      <a:cubicBezTo>
                        <a:pt x="83" y="112"/>
                        <a:pt x="69" y="115"/>
                        <a:pt x="54" y="115"/>
                      </a:cubicBezTo>
                      <a:cubicBezTo>
                        <a:pt x="37" y="115"/>
                        <a:pt x="24" y="110"/>
                        <a:pt x="14" y="99"/>
                      </a:cubicBezTo>
                      <a:cubicBezTo>
                        <a:pt x="5" y="89"/>
                        <a:pt x="0" y="75"/>
                        <a:pt x="0" y="57"/>
                      </a:cubicBezTo>
                      <a:cubicBezTo>
                        <a:pt x="0" y="39"/>
                        <a:pt x="4" y="26"/>
                        <a:pt x="13" y="15"/>
                      </a:cubicBezTo>
                      <a:cubicBezTo>
                        <a:pt x="22" y="5"/>
                        <a:pt x="34" y="0"/>
                        <a:pt x="50" y="0"/>
                      </a:cubicBezTo>
                      <a:cubicBezTo>
                        <a:pt x="66" y="0"/>
                        <a:pt x="78" y="5"/>
                        <a:pt x="86" y="15"/>
                      </a:cubicBezTo>
                      <a:cubicBezTo>
                        <a:pt x="94" y="26"/>
                        <a:pt x="98" y="40"/>
                        <a:pt x="97" y="59"/>
                      </a:cubicBezTo>
                      <a:close/>
                      <a:moveTo>
                        <a:pt x="67" y="47"/>
                      </a:moveTo>
                      <a:cubicBezTo>
                        <a:pt x="67" y="28"/>
                        <a:pt x="61" y="19"/>
                        <a:pt x="49" y="19"/>
                      </a:cubicBezTo>
                      <a:cubicBezTo>
                        <a:pt x="42" y="19"/>
                        <a:pt x="37" y="22"/>
                        <a:pt x="33" y="27"/>
                      </a:cubicBezTo>
                      <a:cubicBezTo>
                        <a:pt x="30"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sp>
            <p:nvSpPr>
              <p:cNvPr id="22" name="Freeform 22"/>
              <p:cNvSpPr>
                <a:spLocks noEditPoints="1"/>
              </p:cNvSpPr>
              <p:nvPr/>
            </p:nvSpPr>
            <p:spPr bwMode="auto">
              <a:xfrm>
                <a:off x="3392488" y="3017838"/>
                <a:ext cx="2012950" cy="512763"/>
              </a:xfrm>
              <a:custGeom>
                <a:avLst/>
                <a:gdLst>
                  <a:gd name="T0" fmla="*/ 1236 w 1303"/>
                  <a:gd name="T1" fmla="*/ 102 h 331"/>
                  <a:gd name="T2" fmla="*/ 1301 w 1303"/>
                  <a:gd name="T3" fmla="*/ 327 h 331"/>
                  <a:gd name="T4" fmla="*/ 1303 w 1303"/>
                  <a:gd name="T5" fmla="*/ 38 h 331"/>
                  <a:gd name="T6" fmla="*/ 1234 w 1303"/>
                  <a:gd name="T7" fmla="*/ 38 h 331"/>
                  <a:gd name="T8" fmla="*/ 1303 w 1303"/>
                  <a:gd name="T9" fmla="*/ 38 h 331"/>
                  <a:gd name="T10" fmla="*/ 1202 w 1303"/>
                  <a:gd name="T11" fmla="*/ 276 h 331"/>
                  <a:gd name="T12" fmla="*/ 1133 w 1303"/>
                  <a:gd name="T13" fmla="*/ 213 h 331"/>
                  <a:gd name="T14" fmla="*/ 1202 w 1303"/>
                  <a:gd name="T15" fmla="*/ 150 h 331"/>
                  <a:gd name="T16" fmla="*/ 1160 w 1303"/>
                  <a:gd name="T17" fmla="*/ 98 h 331"/>
                  <a:gd name="T18" fmla="*/ 1160 w 1303"/>
                  <a:gd name="T19" fmla="*/ 331 h 331"/>
                  <a:gd name="T20" fmla="*/ 1043 w 1303"/>
                  <a:gd name="T21" fmla="*/ 327 h 331"/>
                  <a:gd name="T22" fmla="*/ 946 w 1303"/>
                  <a:gd name="T23" fmla="*/ 98 h 331"/>
                  <a:gd name="T24" fmla="*/ 852 w 1303"/>
                  <a:gd name="T25" fmla="*/ 327 h 331"/>
                  <a:gd name="T26" fmla="*/ 917 w 1303"/>
                  <a:gd name="T27" fmla="*/ 143 h 331"/>
                  <a:gd name="T28" fmla="*/ 978 w 1303"/>
                  <a:gd name="T29" fmla="*/ 170 h 331"/>
                  <a:gd name="T30" fmla="*/ 1043 w 1303"/>
                  <a:gd name="T31" fmla="*/ 327 h 331"/>
                  <a:gd name="T32" fmla="*/ 745 w 1303"/>
                  <a:gd name="T33" fmla="*/ 102 h 331"/>
                  <a:gd name="T34" fmla="*/ 810 w 1303"/>
                  <a:gd name="T35" fmla="*/ 327 h 331"/>
                  <a:gd name="T36" fmla="*/ 812 w 1303"/>
                  <a:gd name="T37" fmla="*/ 38 h 331"/>
                  <a:gd name="T38" fmla="*/ 743 w 1303"/>
                  <a:gd name="T39" fmla="*/ 38 h 331"/>
                  <a:gd name="T40" fmla="*/ 812 w 1303"/>
                  <a:gd name="T41" fmla="*/ 38 h 331"/>
                  <a:gd name="T42" fmla="*/ 662 w 1303"/>
                  <a:gd name="T43" fmla="*/ 10 h 331"/>
                  <a:gd name="T44" fmla="*/ 614 w 1303"/>
                  <a:gd name="T45" fmla="*/ 242 h 331"/>
                  <a:gd name="T46" fmla="*/ 607 w 1303"/>
                  <a:gd name="T47" fmla="*/ 207 h 331"/>
                  <a:gd name="T48" fmla="*/ 495 w 1303"/>
                  <a:gd name="T49" fmla="*/ 10 h 331"/>
                  <a:gd name="T50" fmla="*/ 641 w 1303"/>
                  <a:gd name="T51" fmla="*/ 327 h 331"/>
                  <a:gd name="T52" fmla="*/ 353 w 1303"/>
                  <a:gd name="T53" fmla="*/ 291 h 331"/>
                  <a:gd name="T54" fmla="*/ 289 w 1303"/>
                  <a:gd name="T55" fmla="*/ 258 h 331"/>
                  <a:gd name="T56" fmla="*/ 353 w 1303"/>
                  <a:gd name="T57" fmla="*/ 291 h 331"/>
                  <a:gd name="T58" fmla="*/ 414 w 1303"/>
                  <a:gd name="T59" fmla="*/ 180 h 331"/>
                  <a:gd name="T60" fmla="*/ 241 w 1303"/>
                  <a:gd name="T61" fmla="*/ 115 h 331"/>
                  <a:gd name="T62" fmla="*/ 314 w 1303"/>
                  <a:gd name="T63" fmla="*/ 139 h 331"/>
                  <a:gd name="T64" fmla="*/ 353 w 1303"/>
                  <a:gd name="T65" fmla="*/ 179 h 331"/>
                  <a:gd name="T66" fmla="*/ 326 w 1303"/>
                  <a:gd name="T67" fmla="*/ 331 h 331"/>
                  <a:gd name="T68" fmla="*/ 132 w 1303"/>
                  <a:gd name="T69" fmla="*/ 287 h 331"/>
                  <a:gd name="T70" fmla="*/ 65 w 1303"/>
                  <a:gd name="T71" fmla="*/ 213 h 331"/>
                  <a:gd name="T72" fmla="*/ 132 w 1303"/>
                  <a:gd name="T73" fmla="*/ 139 h 331"/>
                  <a:gd name="T74" fmla="*/ 197 w 1303"/>
                  <a:gd name="T75" fmla="*/ 315 h 331"/>
                  <a:gd name="T76" fmla="*/ 132 w 1303"/>
                  <a:gd name="T77" fmla="*/ 0 h 331"/>
                  <a:gd name="T78" fmla="*/ 99 w 1303"/>
                  <a:gd name="T79" fmla="*/ 100 h 331"/>
                  <a:gd name="T80" fmla="*/ 111 w 1303"/>
                  <a:gd name="T81" fmla="*/ 331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303" h="331">
                    <a:moveTo>
                      <a:pt x="1301" y="102"/>
                    </a:moveTo>
                    <a:cubicBezTo>
                      <a:pt x="1236" y="102"/>
                      <a:pt x="1236" y="102"/>
                      <a:pt x="1236" y="102"/>
                    </a:cubicBezTo>
                    <a:cubicBezTo>
                      <a:pt x="1236" y="327"/>
                      <a:pt x="1236" y="327"/>
                      <a:pt x="1236" y="327"/>
                    </a:cubicBezTo>
                    <a:cubicBezTo>
                      <a:pt x="1301" y="327"/>
                      <a:pt x="1301" y="327"/>
                      <a:pt x="1301" y="327"/>
                    </a:cubicBezTo>
                    <a:lnTo>
                      <a:pt x="1301" y="102"/>
                    </a:lnTo>
                    <a:close/>
                    <a:moveTo>
                      <a:pt x="1303" y="38"/>
                    </a:moveTo>
                    <a:cubicBezTo>
                      <a:pt x="1303" y="21"/>
                      <a:pt x="1287" y="7"/>
                      <a:pt x="1268" y="7"/>
                    </a:cubicBezTo>
                    <a:cubicBezTo>
                      <a:pt x="1249" y="7"/>
                      <a:pt x="1234" y="21"/>
                      <a:pt x="1234" y="38"/>
                    </a:cubicBezTo>
                    <a:cubicBezTo>
                      <a:pt x="1234" y="55"/>
                      <a:pt x="1249" y="68"/>
                      <a:pt x="1268" y="68"/>
                    </a:cubicBezTo>
                    <a:cubicBezTo>
                      <a:pt x="1287" y="68"/>
                      <a:pt x="1303" y="55"/>
                      <a:pt x="1303" y="38"/>
                    </a:cubicBezTo>
                    <a:moveTo>
                      <a:pt x="1216" y="315"/>
                    </a:moveTo>
                    <a:cubicBezTo>
                      <a:pt x="1202" y="276"/>
                      <a:pt x="1202" y="276"/>
                      <a:pt x="1202" y="276"/>
                    </a:cubicBezTo>
                    <a:cubicBezTo>
                      <a:pt x="1195" y="282"/>
                      <a:pt x="1187" y="285"/>
                      <a:pt x="1175" y="285"/>
                    </a:cubicBezTo>
                    <a:cubicBezTo>
                      <a:pt x="1149" y="285"/>
                      <a:pt x="1133" y="259"/>
                      <a:pt x="1133" y="213"/>
                    </a:cubicBezTo>
                    <a:cubicBezTo>
                      <a:pt x="1133" y="167"/>
                      <a:pt x="1147" y="141"/>
                      <a:pt x="1175" y="141"/>
                    </a:cubicBezTo>
                    <a:cubicBezTo>
                      <a:pt x="1188" y="141"/>
                      <a:pt x="1196" y="146"/>
                      <a:pt x="1202" y="150"/>
                    </a:cubicBezTo>
                    <a:cubicBezTo>
                      <a:pt x="1215" y="114"/>
                      <a:pt x="1215" y="114"/>
                      <a:pt x="1215" y="114"/>
                    </a:cubicBezTo>
                    <a:cubicBezTo>
                      <a:pt x="1205" y="106"/>
                      <a:pt x="1188" y="98"/>
                      <a:pt x="1160" y="98"/>
                    </a:cubicBezTo>
                    <a:cubicBezTo>
                      <a:pt x="1110" y="98"/>
                      <a:pt x="1068" y="138"/>
                      <a:pt x="1068" y="214"/>
                    </a:cubicBezTo>
                    <a:cubicBezTo>
                      <a:pt x="1068" y="290"/>
                      <a:pt x="1107" y="331"/>
                      <a:pt x="1160" y="331"/>
                    </a:cubicBezTo>
                    <a:cubicBezTo>
                      <a:pt x="1189" y="331"/>
                      <a:pt x="1206" y="324"/>
                      <a:pt x="1216" y="315"/>
                    </a:cubicBezTo>
                    <a:moveTo>
                      <a:pt x="1043" y="327"/>
                    </a:moveTo>
                    <a:cubicBezTo>
                      <a:pt x="1043" y="169"/>
                      <a:pt x="1043" y="169"/>
                      <a:pt x="1043" y="169"/>
                    </a:cubicBezTo>
                    <a:cubicBezTo>
                      <a:pt x="1043" y="129"/>
                      <a:pt x="1018" y="98"/>
                      <a:pt x="946" y="98"/>
                    </a:cubicBezTo>
                    <a:cubicBezTo>
                      <a:pt x="906" y="98"/>
                      <a:pt x="874" y="105"/>
                      <a:pt x="852" y="115"/>
                    </a:cubicBezTo>
                    <a:cubicBezTo>
                      <a:pt x="852" y="327"/>
                      <a:pt x="852" y="327"/>
                      <a:pt x="852" y="327"/>
                    </a:cubicBezTo>
                    <a:cubicBezTo>
                      <a:pt x="917" y="327"/>
                      <a:pt x="917" y="327"/>
                      <a:pt x="917" y="327"/>
                    </a:cubicBezTo>
                    <a:cubicBezTo>
                      <a:pt x="917" y="143"/>
                      <a:pt x="917" y="143"/>
                      <a:pt x="917" y="143"/>
                    </a:cubicBezTo>
                    <a:cubicBezTo>
                      <a:pt x="925" y="141"/>
                      <a:pt x="932" y="139"/>
                      <a:pt x="945" y="139"/>
                    </a:cubicBezTo>
                    <a:cubicBezTo>
                      <a:pt x="971" y="139"/>
                      <a:pt x="978" y="154"/>
                      <a:pt x="978" y="170"/>
                    </a:cubicBezTo>
                    <a:cubicBezTo>
                      <a:pt x="978" y="327"/>
                      <a:pt x="978" y="327"/>
                      <a:pt x="978" y="327"/>
                    </a:cubicBezTo>
                    <a:lnTo>
                      <a:pt x="1043" y="327"/>
                    </a:lnTo>
                    <a:close/>
                    <a:moveTo>
                      <a:pt x="810" y="102"/>
                    </a:moveTo>
                    <a:cubicBezTo>
                      <a:pt x="745" y="102"/>
                      <a:pt x="745" y="102"/>
                      <a:pt x="745" y="102"/>
                    </a:cubicBezTo>
                    <a:cubicBezTo>
                      <a:pt x="745" y="327"/>
                      <a:pt x="745" y="327"/>
                      <a:pt x="745" y="327"/>
                    </a:cubicBezTo>
                    <a:cubicBezTo>
                      <a:pt x="810" y="327"/>
                      <a:pt x="810" y="327"/>
                      <a:pt x="810" y="327"/>
                    </a:cubicBezTo>
                    <a:lnTo>
                      <a:pt x="810" y="102"/>
                    </a:lnTo>
                    <a:close/>
                    <a:moveTo>
                      <a:pt x="812" y="38"/>
                    </a:moveTo>
                    <a:cubicBezTo>
                      <a:pt x="812" y="21"/>
                      <a:pt x="796" y="7"/>
                      <a:pt x="777" y="7"/>
                    </a:cubicBezTo>
                    <a:cubicBezTo>
                      <a:pt x="758" y="7"/>
                      <a:pt x="743" y="21"/>
                      <a:pt x="743" y="38"/>
                    </a:cubicBezTo>
                    <a:cubicBezTo>
                      <a:pt x="743" y="55"/>
                      <a:pt x="758" y="68"/>
                      <a:pt x="777" y="68"/>
                    </a:cubicBezTo>
                    <a:cubicBezTo>
                      <a:pt x="796" y="68"/>
                      <a:pt x="812" y="55"/>
                      <a:pt x="812" y="38"/>
                    </a:cubicBezTo>
                    <a:moveTo>
                      <a:pt x="727" y="10"/>
                    </a:moveTo>
                    <a:cubicBezTo>
                      <a:pt x="662" y="10"/>
                      <a:pt x="662" y="10"/>
                      <a:pt x="662" y="10"/>
                    </a:cubicBezTo>
                    <a:cubicBezTo>
                      <a:pt x="621" y="207"/>
                      <a:pt x="621" y="207"/>
                      <a:pt x="621" y="207"/>
                    </a:cubicBezTo>
                    <a:cubicBezTo>
                      <a:pt x="617" y="222"/>
                      <a:pt x="614" y="242"/>
                      <a:pt x="614" y="242"/>
                    </a:cubicBezTo>
                    <a:cubicBezTo>
                      <a:pt x="614" y="242"/>
                      <a:pt x="614" y="242"/>
                      <a:pt x="614" y="242"/>
                    </a:cubicBezTo>
                    <a:cubicBezTo>
                      <a:pt x="614" y="242"/>
                      <a:pt x="611" y="222"/>
                      <a:pt x="607" y="207"/>
                    </a:cubicBezTo>
                    <a:cubicBezTo>
                      <a:pt x="567" y="10"/>
                      <a:pt x="567" y="10"/>
                      <a:pt x="567" y="10"/>
                    </a:cubicBezTo>
                    <a:cubicBezTo>
                      <a:pt x="495" y="10"/>
                      <a:pt x="495" y="10"/>
                      <a:pt x="495" y="10"/>
                    </a:cubicBezTo>
                    <a:cubicBezTo>
                      <a:pt x="582" y="327"/>
                      <a:pt x="582" y="327"/>
                      <a:pt x="582" y="327"/>
                    </a:cubicBezTo>
                    <a:cubicBezTo>
                      <a:pt x="641" y="327"/>
                      <a:pt x="641" y="327"/>
                      <a:pt x="641" y="327"/>
                    </a:cubicBezTo>
                    <a:lnTo>
                      <a:pt x="727" y="10"/>
                    </a:lnTo>
                    <a:close/>
                    <a:moveTo>
                      <a:pt x="353" y="291"/>
                    </a:moveTo>
                    <a:cubicBezTo>
                      <a:pt x="347" y="294"/>
                      <a:pt x="339" y="296"/>
                      <a:pt x="329" y="296"/>
                    </a:cubicBezTo>
                    <a:cubicBezTo>
                      <a:pt x="304" y="296"/>
                      <a:pt x="289" y="284"/>
                      <a:pt x="289" y="258"/>
                    </a:cubicBezTo>
                    <a:cubicBezTo>
                      <a:pt x="289" y="222"/>
                      <a:pt x="314" y="213"/>
                      <a:pt x="353" y="209"/>
                    </a:cubicBezTo>
                    <a:lnTo>
                      <a:pt x="353" y="291"/>
                    </a:lnTo>
                    <a:close/>
                    <a:moveTo>
                      <a:pt x="414" y="315"/>
                    </a:moveTo>
                    <a:cubicBezTo>
                      <a:pt x="414" y="180"/>
                      <a:pt x="414" y="180"/>
                      <a:pt x="414" y="180"/>
                    </a:cubicBezTo>
                    <a:cubicBezTo>
                      <a:pt x="414" y="119"/>
                      <a:pt x="377" y="98"/>
                      <a:pt x="326" y="98"/>
                    </a:cubicBezTo>
                    <a:cubicBezTo>
                      <a:pt x="286" y="98"/>
                      <a:pt x="257" y="108"/>
                      <a:pt x="241" y="115"/>
                    </a:cubicBezTo>
                    <a:cubicBezTo>
                      <a:pt x="255" y="152"/>
                      <a:pt x="255" y="152"/>
                      <a:pt x="255" y="152"/>
                    </a:cubicBezTo>
                    <a:cubicBezTo>
                      <a:pt x="270" y="146"/>
                      <a:pt x="292" y="139"/>
                      <a:pt x="314" y="139"/>
                    </a:cubicBezTo>
                    <a:cubicBezTo>
                      <a:pt x="337" y="139"/>
                      <a:pt x="353" y="145"/>
                      <a:pt x="353" y="169"/>
                    </a:cubicBezTo>
                    <a:cubicBezTo>
                      <a:pt x="353" y="179"/>
                      <a:pt x="353" y="179"/>
                      <a:pt x="353" y="179"/>
                    </a:cubicBezTo>
                    <a:cubicBezTo>
                      <a:pt x="286" y="185"/>
                      <a:pt x="228" y="202"/>
                      <a:pt x="228" y="260"/>
                    </a:cubicBezTo>
                    <a:cubicBezTo>
                      <a:pt x="228" y="307"/>
                      <a:pt x="261" y="331"/>
                      <a:pt x="326" y="331"/>
                    </a:cubicBezTo>
                    <a:cubicBezTo>
                      <a:pt x="365" y="331"/>
                      <a:pt x="395" y="325"/>
                      <a:pt x="414" y="315"/>
                    </a:cubicBezTo>
                    <a:moveTo>
                      <a:pt x="132" y="287"/>
                    </a:moveTo>
                    <a:cubicBezTo>
                      <a:pt x="128" y="289"/>
                      <a:pt x="121" y="290"/>
                      <a:pt x="112" y="290"/>
                    </a:cubicBezTo>
                    <a:cubicBezTo>
                      <a:pt x="79" y="290"/>
                      <a:pt x="65" y="262"/>
                      <a:pt x="65" y="213"/>
                    </a:cubicBezTo>
                    <a:cubicBezTo>
                      <a:pt x="65" y="167"/>
                      <a:pt x="78" y="136"/>
                      <a:pt x="114" y="136"/>
                    </a:cubicBezTo>
                    <a:cubicBezTo>
                      <a:pt x="121" y="136"/>
                      <a:pt x="127" y="137"/>
                      <a:pt x="132" y="139"/>
                    </a:cubicBezTo>
                    <a:lnTo>
                      <a:pt x="132" y="287"/>
                    </a:lnTo>
                    <a:close/>
                    <a:moveTo>
                      <a:pt x="197" y="315"/>
                    </a:moveTo>
                    <a:cubicBezTo>
                      <a:pt x="197" y="0"/>
                      <a:pt x="197" y="0"/>
                      <a:pt x="197" y="0"/>
                    </a:cubicBezTo>
                    <a:cubicBezTo>
                      <a:pt x="132" y="0"/>
                      <a:pt x="132" y="0"/>
                      <a:pt x="132" y="0"/>
                    </a:cubicBezTo>
                    <a:cubicBezTo>
                      <a:pt x="132" y="103"/>
                      <a:pt x="132" y="103"/>
                      <a:pt x="132" y="103"/>
                    </a:cubicBezTo>
                    <a:cubicBezTo>
                      <a:pt x="124" y="101"/>
                      <a:pt x="113" y="100"/>
                      <a:pt x="99" y="100"/>
                    </a:cubicBezTo>
                    <a:cubicBezTo>
                      <a:pt x="41" y="100"/>
                      <a:pt x="0" y="144"/>
                      <a:pt x="0" y="216"/>
                    </a:cubicBezTo>
                    <a:cubicBezTo>
                      <a:pt x="0" y="291"/>
                      <a:pt x="43" y="331"/>
                      <a:pt x="111" y="331"/>
                    </a:cubicBezTo>
                    <a:cubicBezTo>
                      <a:pt x="150" y="331"/>
                      <a:pt x="177" y="326"/>
                      <a:pt x="197" y="315"/>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pic>
          <p:nvPicPr>
            <p:cNvPr id="2" name="Afbeelding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33954" y="5085184"/>
              <a:ext cx="3118189" cy="379947"/>
            </a:xfrm>
            <a:prstGeom prst="rect">
              <a:avLst/>
            </a:prstGeom>
          </p:spPr>
        </p:pic>
      </p:grpSp>
      <p:sp>
        <p:nvSpPr>
          <p:cNvPr id="4" name="Titel 3"/>
          <p:cNvSpPr>
            <a:spLocks noGrp="1"/>
          </p:cNvSpPr>
          <p:nvPr>
            <p:ph type="title"/>
          </p:nvPr>
        </p:nvSpPr>
        <p:spPr>
          <a:xfrm>
            <a:off x="457200" y="548680"/>
            <a:ext cx="8229600" cy="1143000"/>
          </a:xfrm>
        </p:spPr>
        <p:txBody>
          <a:bodyPr>
            <a:normAutofit/>
          </a:bodyPr>
          <a:lstStyle>
            <a:lvl1pPr algn="ctr">
              <a:defRPr sz="2800" b="1"/>
            </a:lvl1pPr>
          </a:lstStyle>
          <a:p>
            <a:r>
              <a:rPr lang="nl-NL" smtClean="0"/>
              <a:t>Klik om de stijl te bewerken</a:t>
            </a:r>
            <a:endParaRPr lang="nl-NL"/>
          </a:p>
        </p:txBody>
      </p:sp>
    </p:spTree>
    <p:extLst>
      <p:ext uri="{BB962C8B-B14F-4D97-AF65-F5344CB8AC3E}">
        <p14:creationId xmlns:p14="http://schemas.microsoft.com/office/powerpoint/2010/main" val="166670711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880" userDrawn="1">
          <p15:clr>
            <a:srgbClr val="FBAE40"/>
          </p15:clr>
        </p15:guide>
        <p15:guide id="2" orient="horz" pos="216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Basisdia wit met cirkels">
    <p:spTree>
      <p:nvGrpSpPr>
        <p:cNvPr id="1" name=""/>
        <p:cNvGrpSpPr/>
        <p:nvPr/>
      </p:nvGrpSpPr>
      <p:grpSpPr>
        <a:xfrm>
          <a:off x="0" y="0"/>
          <a:ext cx="0" cy="0"/>
          <a:chOff x="0" y="0"/>
          <a:chExt cx="0" cy="0"/>
        </a:xfrm>
      </p:grpSpPr>
      <p:pic>
        <p:nvPicPr>
          <p:cNvPr id="8" name="Afbeelding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el 1"/>
          <p:cNvSpPr>
            <a:spLocks noGrp="1"/>
          </p:cNvSpPr>
          <p:nvPr>
            <p:ph type="title"/>
          </p:nvPr>
        </p:nvSpPr>
        <p:spPr>
          <a:xfrm>
            <a:off x="1681336" y="230975"/>
            <a:ext cx="6995120" cy="864096"/>
          </a:xfrm>
        </p:spPr>
        <p:txBody>
          <a:bodyPr anchor="b">
            <a:noAutofit/>
          </a:bodyPr>
          <a:lstStyle>
            <a:lvl1pPr algn="l">
              <a:defRPr sz="2800" b="1">
                <a:solidFill>
                  <a:schemeClr val="accent1"/>
                </a:solidFill>
              </a:defRPr>
            </a:lvl1pPr>
          </a:lstStyle>
          <a:p>
            <a:r>
              <a:rPr lang="nl-NL" dirty="0" smtClean="0"/>
              <a:t>Klik om de stijl te bewerken</a:t>
            </a:r>
            <a:endParaRPr lang="nl-NL" dirty="0"/>
          </a:p>
        </p:txBody>
      </p:sp>
      <p:sp>
        <p:nvSpPr>
          <p:cNvPr id="3" name="Tijdelijke aanduiding voor inhoud 2"/>
          <p:cNvSpPr>
            <a:spLocks noGrp="1"/>
          </p:cNvSpPr>
          <p:nvPr>
            <p:ph idx="1"/>
          </p:nvPr>
        </p:nvSpPr>
        <p:spPr>
          <a:xfrm>
            <a:off x="971600" y="1556792"/>
            <a:ext cx="7715200" cy="4569371"/>
          </a:xfrm>
        </p:spPr>
        <p:txBody>
          <a:bodyPr>
            <a:normAutofit/>
          </a:bodyPr>
          <a:lstStyle>
            <a:lvl1pPr marL="0" indent="0">
              <a:buNone/>
              <a:defRPr sz="2000"/>
            </a:lvl1pPr>
            <a:lvl2pPr marL="177800" indent="-177800">
              <a:buFont typeface="Arial" panose="020B0604020202020204" pitchFamily="34" charset="0"/>
              <a:buChar char="•"/>
              <a:defRPr sz="2000"/>
            </a:lvl2pPr>
            <a:lvl3pPr marL="355600" indent="-177800">
              <a:defRPr sz="2000"/>
            </a:lvl3pPr>
            <a:lvl4pPr marL="449263" indent="-177800">
              <a:defRPr sz="2000"/>
            </a:lvl4pPr>
            <a:lvl5pPr marL="627063" indent="-177800">
              <a:defRPr sz="2000"/>
            </a:lvl5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10"/>
          </p:nvPr>
        </p:nvSpPr>
        <p:spPr/>
        <p:txBody>
          <a:bodyPr/>
          <a:lstStyle/>
          <a:p>
            <a:fld id="{BC1204EA-3C67-4B4A-B044-8CBC91EF3404}" type="datetimeFigureOut">
              <a:rPr lang="nl-NL" smtClean="0"/>
              <a:t>10-3-2020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0DA6DDE-0033-49FF-BBC5-0D5ABC2DA1E7}" type="slidenum">
              <a:rPr lang="nl-NL" smtClean="0"/>
              <a:t>‹nr.›</a:t>
            </a:fld>
            <a:endParaRPr lang="nl-NL"/>
          </a:p>
        </p:txBody>
      </p:sp>
    </p:spTree>
    <p:extLst>
      <p:ext uri="{BB962C8B-B14F-4D97-AF65-F5344CB8AC3E}">
        <p14:creationId xmlns:p14="http://schemas.microsoft.com/office/powerpoint/2010/main" val="190290064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4500"/>
            </a:lvl1pPr>
          </a:lstStyle>
          <a:p>
            <a:r>
              <a:rPr lang="nl-NL" smtClean="0"/>
              <a:t>Klik om de stijl te bewerken</a:t>
            </a:r>
            <a:endParaRPr lang="nl-NL"/>
          </a:p>
        </p:txBody>
      </p:sp>
      <p:sp>
        <p:nvSpPr>
          <p:cNvPr id="3" name="Ondertitel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270E9344-8B85-422F-A747-4F7DBE665BAB}" type="datetimeFigureOut">
              <a:rPr lang="nl-NL" smtClean="0"/>
              <a:t>10-3-2020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7877C79-B5E3-4420-B939-6B6DAA793F6E}" type="slidenum">
              <a:rPr lang="nl-NL" smtClean="0"/>
              <a:t>‹nr.›</a:t>
            </a:fld>
            <a:endParaRPr lang="nl-NL"/>
          </a:p>
        </p:txBody>
      </p:sp>
    </p:spTree>
    <p:extLst>
      <p:ext uri="{BB962C8B-B14F-4D97-AF65-F5344CB8AC3E}">
        <p14:creationId xmlns:p14="http://schemas.microsoft.com/office/powerpoint/2010/main" val="34031373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dirty="0" smtClean="0"/>
              <a:t>Klik om de stijl te bewerken</a:t>
            </a:r>
            <a:endParaRPr lang="nl-NL" dirty="0"/>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1204EA-3C67-4B4A-B044-8CBC91EF3404}" type="datetimeFigureOut">
              <a:rPr lang="nl-NL" smtClean="0"/>
              <a:t>10-3-2020</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DA6DDE-0033-49FF-BBC5-0D5ABC2DA1E7}" type="slidenum">
              <a:rPr lang="nl-NL" smtClean="0"/>
              <a:t>‹nr.›</a:t>
            </a:fld>
            <a:endParaRPr lang="nl-NL"/>
          </a:p>
        </p:txBody>
      </p:sp>
    </p:spTree>
    <p:extLst>
      <p:ext uri="{BB962C8B-B14F-4D97-AF65-F5344CB8AC3E}">
        <p14:creationId xmlns:p14="http://schemas.microsoft.com/office/powerpoint/2010/main" val="3542780507"/>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5" r:id="rId3"/>
    <p:sldLayoutId id="2147483666" r:id="rId4"/>
  </p:sldLayoutIdLst>
  <p:timing>
    <p:tnLst>
      <p:par>
        <p:cTn id="1" dur="indefinite" restart="never" nodeType="tmRoot"/>
      </p:par>
    </p:tnLst>
  </p:timing>
  <p:txStyles>
    <p:titleStyle>
      <a:lvl1pPr algn="l" defTabSz="914400" rtl="0" eaLnBrk="1" latinLnBrk="0" hangingPunct="1">
        <a:spcBef>
          <a:spcPct val="0"/>
        </a:spcBef>
        <a:buNone/>
        <a:defRPr sz="4400" kern="1200">
          <a:solidFill>
            <a:schemeClr val="accent1"/>
          </a:solidFill>
          <a:latin typeface="+mj-lt"/>
          <a:ea typeface="+mj-ea"/>
          <a:cs typeface="+mj-cs"/>
        </a:defRPr>
      </a:lvl1pPr>
    </p:titleStyle>
    <p:bodyStyle>
      <a:lvl1pPr marL="177800" indent="-1778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en.wikipedia.org/wiki/Urie_Bronfenbrenner#Ecological_Systems_Theory"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hyperlink" Target="https://www.dropbox.com/s/4vxbeq7jr4f06qe/Kijkwijzer%20leerkrachtgedrag.pdf?dl=0" TargetMode="Externa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hyperlink" Target="https://youtu.be/ckFEZZoq2HM" TargetMode="Externa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544696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Bronfenbrenner</a:t>
            </a:r>
            <a:r>
              <a:rPr lang="nl-NL" dirty="0" smtClean="0"/>
              <a:t> </a:t>
            </a:r>
            <a:endParaRPr lang="nl-NL" dirty="0"/>
          </a:p>
        </p:txBody>
      </p:sp>
      <p:sp>
        <p:nvSpPr>
          <p:cNvPr id="3" name="Tijdelijke aanduiding voor inhoud 2"/>
          <p:cNvSpPr>
            <a:spLocks noGrp="1"/>
          </p:cNvSpPr>
          <p:nvPr>
            <p:ph idx="1"/>
          </p:nvPr>
        </p:nvSpPr>
        <p:spPr/>
        <p:txBody>
          <a:bodyPr/>
          <a:lstStyle/>
          <a:p>
            <a:r>
              <a:rPr lang="nl-NL" dirty="0"/>
              <a:t>Vanuit de </a:t>
            </a:r>
            <a:r>
              <a:rPr lang="nl-NL" u="sng" dirty="0">
                <a:hlinkClick r:id="rId2"/>
              </a:rPr>
              <a:t>ecologische visie</a:t>
            </a:r>
            <a:r>
              <a:rPr lang="nl-NL" dirty="0"/>
              <a:t> gezien (</a:t>
            </a:r>
            <a:r>
              <a:rPr lang="nl-NL" u="sng" dirty="0" err="1">
                <a:hlinkClick r:id="rId2"/>
              </a:rPr>
              <a:t>Bronfenbrenner</a:t>
            </a:r>
            <a:r>
              <a:rPr lang="nl-NL" dirty="0"/>
              <a:t>, 1977), moet je ook kijken naar de “omgeving.” </a:t>
            </a:r>
            <a:endParaRPr lang="nl-NL" dirty="0" smtClean="0"/>
          </a:p>
          <a:p>
            <a:endParaRPr lang="nl-NL" dirty="0"/>
          </a:p>
          <a:p>
            <a:pPr marL="342900" indent="-342900">
              <a:buFont typeface="Arial" panose="020B0604020202020204" pitchFamily="34" charset="0"/>
              <a:buChar char="•"/>
            </a:pPr>
            <a:r>
              <a:rPr lang="nl-NL" dirty="0" smtClean="0"/>
              <a:t>Kort </a:t>
            </a:r>
            <a:r>
              <a:rPr lang="nl-NL" dirty="0"/>
              <a:t>gezegd komt het er op neer, dat je niet alleen bekijkt of het kind zijn gedrag moet veranderen, maar ook wat er in zijn omgeving (leerkracht, klasgenoten, plek in de klas, thuissituatie) moet veranderen. </a:t>
            </a:r>
            <a:endParaRPr lang="nl-NL" dirty="0" smtClean="0"/>
          </a:p>
          <a:p>
            <a:pPr marL="342900" indent="-342900">
              <a:buFont typeface="Arial" panose="020B0604020202020204" pitchFamily="34" charset="0"/>
              <a:buChar char="•"/>
            </a:pPr>
            <a:r>
              <a:rPr lang="nl-NL" dirty="0" smtClean="0"/>
              <a:t>Al </a:t>
            </a:r>
            <a:r>
              <a:rPr lang="nl-NL" dirty="0"/>
              <a:t>deze componenten zijn immers van invloed op iemands gedrag</a:t>
            </a:r>
            <a:r>
              <a:rPr lang="nl-NL" dirty="0" smtClean="0"/>
              <a:t>.</a:t>
            </a:r>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r>
              <a:rPr lang="nl-NL" dirty="0" err="1" smtClean="0"/>
              <a:t>Mirco</a:t>
            </a:r>
            <a:r>
              <a:rPr lang="nl-NL" dirty="0" smtClean="0"/>
              <a:t>- </a:t>
            </a:r>
            <a:r>
              <a:rPr lang="nl-NL" dirty="0" err="1" smtClean="0"/>
              <a:t>Meso</a:t>
            </a:r>
            <a:r>
              <a:rPr lang="nl-NL" dirty="0" smtClean="0"/>
              <a:t>- </a:t>
            </a:r>
            <a:r>
              <a:rPr lang="nl-NL" dirty="0" err="1" smtClean="0"/>
              <a:t>Exo</a:t>
            </a:r>
            <a:r>
              <a:rPr lang="nl-NL" dirty="0" smtClean="0"/>
              <a:t>- </a:t>
            </a:r>
            <a:r>
              <a:rPr lang="nl-NL" dirty="0" err="1" smtClean="0"/>
              <a:t>Masosystemen</a:t>
            </a:r>
            <a:endParaRPr lang="nl-NL" dirty="0"/>
          </a:p>
        </p:txBody>
      </p:sp>
    </p:spTree>
    <p:extLst>
      <p:ext uri="{BB962C8B-B14F-4D97-AF65-F5344CB8AC3E}">
        <p14:creationId xmlns:p14="http://schemas.microsoft.com/office/powerpoint/2010/main" val="7226558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Ecologisch model </a:t>
            </a:r>
            <a:r>
              <a:rPr lang="nl-NL" dirty="0" err="1" smtClean="0"/>
              <a:t>Bronfenbrenner</a:t>
            </a:r>
            <a:endParaRPr lang="nl-NL" dirty="0"/>
          </a:p>
        </p:txBody>
      </p:sp>
      <p:sp>
        <p:nvSpPr>
          <p:cNvPr id="3" name="Tijdelijke aanduiding voor inhoud 2"/>
          <p:cNvSpPr>
            <a:spLocks noGrp="1"/>
          </p:cNvSpPr>
          <p:nvPr>
            <p:ph idx="1"/>
          </p:nvPr>
        </p:nvSpPr>
        <p:spPr/>
        <p:txBody>
          <a:bodyPr/>
          <a:lstStyle/>
          <a:p>
            <a:endParaRPr lang="nl-NL"/>
          </a:p>
        </p:txBody>
      </p:sp>
      <p:pic>
        <p:nvPicPr>
          <p:cNvPr id="2050" name="Picture 2" descr="Afbeeldingsresultaat voor ecologisch model bronfenbre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69468" y="1484522"/>
            <a:ext cx="5719464" cy="47139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12190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Nature </a:t>
            </a:r>
            <a:r>
              <a:rPr lang="nl-NL" dirty="0" err="1" smtClean="0"/>
              <a:t>Nurture</a:t>
            </a:r>
            <a:endParaRPr lang="nl-NL" dirty="0"/>
          </a:p>
        </p:txBody>
      </p:sp>
      <p:sp>
        <p:nvSpPr>
          <p:cNvPr id="3" name="Tijdelijke aanduiding voor inhoud 2"/>
          <p:cNvSpPr>
            <a:spLocks noGrp="1"/>
          </p:cNvSpPr>
          <p:nvPr>
            <p:ph idx="1"/>
          </p:nvPr>
        </p:nvSpPr>
        <p:spPr/>
        <p:txBody>
          <a:bodyPr/>
          <a:lstStyle/>
          <a:p>
            <a:endParaRPr lang="nl-NL"/>
          </a:p>
        </p:txBody>
      </p:sp>
      <p:pic>
        <p:nvPicPr>
          <p:cNvPr id="3074" name="Picture 2" descr="Afbeeldingsresultaat voor nature nur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1409" y="1556792"/>
            <a:ext cx="4900712" cy="48245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31328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Omgevingsinvloed</a:t>
            </a:r>
            <a:endParaRPr lang="nl-NL" dirty="0"/>
          </a:p>
        </p:txBody>
      </p:sp>
      <p:sp>
        <p:nvSpPr>
          <p:cNvPr id="3" name="Tijdelijke aanduiding voor inhoud 2"/>
          <p:cNvSpPr>
            <a:spLocks noGrp="1"/>
          </p:cNvSpPr>
          <p:nvPr>
            <p:ph idx="1"/>
          </p:nvPr>
        </p:nvSpPr>
        <p:spPr/>
        <p:txBody>
          <a:bodyPr/>
          <a:lstStyle/>
          <a:p>
            <a:r>
              <a:rPr lang="nl-NL" i="1" dirty="0"/>
              <a:t>Stel je maar voor: je komt ‘s ochtends bijna te laat op school aan, doordat je de avond ervoor heel laat naar bed ging en daardoor niet wakker werd ‘s morgens. Grote (?) kans dat de kinderen die dag een </a:t>
            </a:r>
            <a:r>
              <a:rPr lang="nl-NL" i="1" dirty="0" smtClean="0"/>
              <a:t>onderwijsassistent </a:t>
            </a:r>
            <a:r>
              <a:rPr lang="nl-NL" i="1" dirty="0"/>
              <a:t>treffen die iets minder flexibel is dan andere dagen. Logisch. </a:t>
            </a:r>
            <a:endParaRPr lang="nl-NL" i="1" dirty="0" smtClean="0"/>
          </a:p>
          <a:p>
            <a:endParaRPr lang="nl-NL" dirty="0"/>
          </a:p>
          <a:p>
            <a:pPr marL="342900" indent="-342900">
              <a:buFont typeface="Arial" panose="020B0604020202020204" pitchFamily="34" charset="0"/>
              <a:buChar char="•"/>
            </a:pPr>
            <a:endParaRPr lang="nl-NL" dirty="0" smtClean="0"/>
          </a:p>
          <a:p>
            <a:pPr marL="342900" indent="-342900">
              <a:buFont typeface="Arial" panose="020B0604020202020204" pitchFamily="34" charset="0"/>
              <a:buChar char="•"/>
            </a:pPr>
            <a:r>
              <a:rPr lang="nl-NL" dirty="0" smtClean="0"/>
              <a:t>Maar </a:t>
            </a:r>
            <a:r>
              <a:rPr lang="nl-NL" dirty="0"/>
              <a:t>het geeft wel aan, dat de omgeving van invloed is op je gedrag. </a:t>
            </a:r>
            <a:endParaRPr lang="nl-NL" dirty="0" smtClean="0"/>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r>
              <a:rPr lang="nl-NL" dirty="0" smtClean="0"/>
              <a:t>Zo </a:t>
            </a:r>
            <a:r>
              <a:rPr lang="nl-NL" dirty="0"/>
              <a:t>blijkt bijvoorbeeld uit onderzoek dat kinderen die een scheiding meemaken, de eerste twee jaar na de scheiding vaak enorm in prestaties achteruit gaan en soms onhandelbaar gedrag vertonen.</a:t>
            </a:r>
          </a:p>
        </p:txBody>
      </p:sp>
    </p:spTree>
    <p:extLst>
      <p:ext uri="{BB962C8B-B14F-4D97-AF65-F5344CB8AC3E}">
        <p14:creationId xmlns:p14="http://schemas.microsoft.com/office/powerpoint/2010/main" val="5587895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Leerkrachtgedrag</a:t>
            </a:r>
          </a:p>
        </p:txBody>
      </p:sp>
      <p:sp>
        <p:nvSpPr>
          <p:cNvPr id="3" name="Tijdelijke aanduiding voor inhoud 2"/>
          <p:cNvSpPr>
            <a:spLocks noGrp="1"/>
          </p:cNvSpPr>
          <p:nvPr>
            <p:ph idx="1"/>
          </p:nvPr>
        </p:nvSpPr>
        <p:spPr/>
        <p:txBody>
          <a:bodyPr>
            <a:normAutofit/>
          </a:bodyPr>
          <a:lstStyle/>
          <a:p>
            <a:pPr fontAlgn="base"/>
            <a:endParaRPr lang="nl-NL" b="1" dirty="0"/>
          </a:p>
          <a:p>
            <a:pPr fontAlgn="base"/>
            <a:r>
              <a:rPr lang="nl-NL" dirty="0"/>
              <a:t>Als </a:t>
            </a:r>
            <a:r>
              <a:rPr lang="nl-NL" dirty="0" smtClean="0"/>
              <a:t>leerkracht </a:t>
            </a:r>
            <a:r>
              <a:rPr lang="nl-NL" dirty="0"/>
              <a:t>besteed je vele uren aan het aanleren van de tafels of werkwoorden. Als het kind het niet snapt, leg je het geduldig nog een keer uit. En nog een </a:t>
            </a:r>
            <a:r>
              <a:rPr lang="nl-NL" dirty="0" err="1"/>
              <a:t>keer..en</a:t>
            </a:r>
            <a:r>
              <a:rPr lang="nl-NL" dirty="0"/>
              <a:t> desnoods nóg een keer.. </a:t>
            </a:r>
            <a:r>
              <a:rPr lang="nl-NL" dirty="0" smtClean="0"/>
              <a:t>En </a:t>
            </a:r>
            <a:r>
              <a:rPr lang="nl-NL" dirty="0"/>
              <a:t>volgende week, als het kind de instructie weer “kwijt” is, weer.. </a:t>
            </a:r>
            <a:endParaRPr lang="nl-NL" dirty="0" smtClean="0"/>
          </a:p>
          <a:p>
            <a:pPr fontAlgn="base"/>
            <a:endParaRPr lang="nl-NL" dirty="0"/>
          </a:p>
          <a:p>
            <a:pPr fontAlgn="base"/>
            <a:r>
              <a:rPr lang="nl-NL" dirty="0" smtClean="0"/>
              <a:t>Als </a:t>
            </a:r>
            <a:r>
              <a:rPr lang="nl-NL" dirty="0"/>
              <a:t>een kind door de klas praat, leg je dat één keer uit, misschien wel twee keer. Maar dan moet het kind toch echt wel doorhebben dat het niet de bedoeling is. En dat kan het kind de volgende dag maar beter onthouden hebben, want jij weet nog </a:t>
            </a:r>
            <a:r>
              <a:rPr lang="nl-NL" dirty="0" err="1"/>
              <a:t>wèl</a:t>
            </a:r>
            <a:r>
              <a:rPr lang="nl-NL" dirty="0"/>
              <a:t> dat je hem gisteren drie keer gewaarschuwd hebt. En je geduld raakt natuurlijk een keer op..</a:t>
            </a:r>
          </a:p>
          <a:p>
            <a:pPr fontAlgn="base"/>
            <a:endParaRPr lang="nl-NL" dirty="0"/>
          </a:p>
          <a:p>
            <a:pPr fontAlgn="base"/>
            <a:endParaRPr lang="nl-NL" dirty="0" smtClean="0"/>
          </a:p>
          <a:p>
            <a:pPr fontAlgn="base"/>
            <a:endParaRPr lang="nl-NL" dirty="0"/>
          </a:p>
        </p:txBody>
      </p:sp>
    </p:spTree>
    <p:extLst>
      <p:ext uri="{BB962C8B-B14F-4D97-AF65-F5344CB8AC3E}">
        <p14:creationId xmlns:p14="http://schemas.microsoft.com/office/powerpoint/2010/main" val="21996489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pPr fontAlgn="base"/>
            <a:r>
              <a:rPr lang="nl-NL" b="1" dirty="0"/>
              <a:t>“Zestig procent van de gedragsproblemen verdwijnt als het </a:t>
            </a:r>
            <a:r>
              <a:rPr lang="nl-NL" b="1" u="sng" dirty="0">
                <a:hlinkClick r:id="rId2"/>
              </a:rPr>
              <a:t>leerkrachtgedrag</a:t>
            </a:r>
            <a:r>
              <a:rPr lang="nl-NL" b="1" dirty="0"/>
              <a:t> verandert</a:t>
            </a:r>
            <a:r>
              <a:rPr lang="nl-NL" b="1" dirty="0" smtClean="0"/>
              <a:t>.”</a:t>
            </a:r>
          </a:p>
          <a:p>
            <a:pPr marL="342900" indent="-342900" fontAlgn="base">
              <a:buFont typeface="Arial" panose="020B0604020202020204" pitchFamily="34" charset="0"/>
              <a:buChar char="•"/>
            </a:pPr>
            <a:endParaRPr lang="nl-NL" dirty="0"/>
          </a:p>
          <a:p>
            <a:pPr marL="342900" indent="-342900" fontAlgn="base">
              <a:buFont typeface="Arial" panose="020B0604020202020204" pitchFamily="34" charset="0"/>
              <a:buChar char="•"/>
            </a:pPr>
            <a:r>
              <a:rPr lang="nl-NL" dirty="0" smtClean="0"/>
              <a:t> </a:t>
            </a:r>
            <a:r>
              <a:rPr lang="nl-NL" dirty="0"/>
              <a:t>Misschien is die uitspraak iets overdreven, maar het is echt verbazingwekkend hoeveel invloed het leerkrachtgedrag heeft op </a:t>
            </a:r>
            <a:r>
              <a:rPr lang="nl-NL" dirty="0" smtClean="0"/>
              <a:t>gedragsproblemen</a:t>
            </a:r>
          </a:p>
          <a:p>
            <a:pPr fontAlgn="base"/>
            <a:endParaRPr lang="nl-NL" dirty="0" smtClean="0"/>
          </a:p>
          <a:p>
            <a:pPr marL="342900" indent="-342900" fontAlgn="base">
              <a:buFont typeface="Arial" panose="020B0604020202020204" pitchFamily="34" charset="0"/>
              <a:buChar char="•"/>
            </a:pPr>
            <a:r>
              <a:rPr lang="nl-NL" dirty="0" smtClean="0"/>
              <a:t>Waarom </a:t>
            </a:r>
            <a:r>
              <a:rPr lang="nl-NL" dirty="0"/>
              <a:t>hebben sommige leerkrachten minder problemen dan anderen met “moeilijke” kinderen? Het loont dus echt om naar je eigen gedrag te kijken</a:t>
            </a:r>
            <a:r>
              <a:rPr lang="nl-NL" dirty="0" smtClean="0"/>
              <a:t>.</a:t>
            </a:r>
          </a:p>
          <a:p>
            <a:pPr marL="342900" indent="-342900" fontAlgn="base">
              <a:buFont typeface="Arial" panose="020B0604020202020204" pitchFamily="34" charset="0"/>
              <a:buChar char="•"/>
            </a:pPr>
            <a:endParaRPr lang="nl-NL" dirty="0"/>
          </a:p>
          <a:p>
            <a:pPr marL="342900" indent="-342900" fontAlgn="base">
              <a:buFont typeface="Arial" panose="020B0604020202020204" pitchFamily="34" charset="0"/>
              <a:buChar char="•"/>
            </a:pPr>
            <a:r>
              <a:rPr lang="nl-NL" dirty="0" smtClean="0"/>
              <a:t>Op welke manier beïnvloed jij het gedrag van de kinderen?</a:t>
            </a:r>
            <a:endParaRPr lang="nl-NL" dirty="0"/>
          </a:p>
        </p:txBody>
      </p:sp>
    </p:spTree>
    <p:extLst>
      <p:ext uri="{BB962C8B-B14F-4D97-AF65-F5344CB8AC3E}">
        <p14:creationId xmlns:p14="http://schemas.microsoft.com/office/powerpoint/2010/main" val="31854682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r>
              <a:rPr lang="nl-NL" dirty="0" smtClean="0"/>
              <a:t>Stel </a:t>
            </a:r>
            <a:r>
              <a:rPr lang="nl-NL" dirty="0"/>
              <a:t>dat het kind probleemgedrag vertoont. Dat ligt niet aan jou, niet aan thuis, het ligt echt aan het kind. </a:t>
            </a:r>
            <a:endParaRPr lang="nl-NL" dirty="0" smtClean="0"/>
          </a:p>
          <a:p>
            <a:r>
              <a:rPr lang="nl-NL" dirty="0" smtClean="0"/>
              <a:t>Wat </a:t>
            </a:r>
            <a:r>
              <a:rPr lang="nl-NL" dirty="0"/>
              <a:t>je ook probeert, het gedrag verandert niet. </a:t>
            </a:r>
            <a:endParaRPr lang="nl-NL" dirty="0" smtClean="0"/>
          </a:p>
          <a:p>
            <a:endParaRPr lang="nl-NL" dirty="0"/>
          </a:p>
          <a:p>
            <a:r>
              <a:rPr lang="nl-NL" b="1" i="1" dirty="0" smtClean="0"/>
              <a:t>Bedenk </a:t>
            </a:r>
            <a:r>
              <a:rPr lang="nl-NL" b="1" i="1" dirty="0"/>
              <a:t>dan eens of  je jouw gedrag tóch niet moet veranderen, omdat jij </a:t>
            </a:r>
            <a:r>
              <a:rPr lang="nl-NL" b="1" i="1" dirty="0" smtClean="0"/>
              <a:t>wel </a:t>
            </a:r>
            <a:r>
              <a:rPr lang="nl-NL" b="1" i="1" dirty="0"/>
              <a:t>in staat bent dat te doen en de leerling niet. </a:t>
            </a:r>
            <a:endParaRPr lang="nl-NL" b="1" i="1" dirty="0" smtClean="0"/>
          </a:p>
          <a:p>
            <a:endParaRPr lang="nl-NL" b="1" i="1" dirty="0"/>
          </a:p>
          <a:p>
            <a:r>
              <a:rPr lang="nl-NL" b="1" i="1" dirty="0" smtClean="0"/>
              <a:t>Wat kun je doen om gedrag te beïnvloeden?</a:t>
            </a:r>
            <a:endParaRPr lang="nl-NL" b="1" i="1" dirty="0"/>
          </a:p>
          <a:p>
            <a:endParaRPr lang="nl-NL" dirty="0"/>
          </a:p>
        </p:txBody>
      </p:sp>
    </p:spTree>
    <p:extLst>
      <p:ext uri="{BB962C8B-B14F-4D97-AF65-F5344CB8AC3E}">
        <p14:creationId xmlns:p14="http://schemas.microsoft.com/office/powerpoint/2010/main" val="1659760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Effect transition="in" filter="fade">
                                      <p:cBhvr>
                                        <p:cTn id="14" dur="1000"/>
                                        <p:tgtEl>
                                          <p:spTgt spid="3">
                                            <p:txEl>
                                              <p:pRg st="5" end="5"/>
                                            </p:txEl>
                                          </p:spTgt>
                                        </p:tgtEl>
                                      </p:cBhvr>
                                    </p:animEffect>
                                    <p:anim calcmode="lin" valueType="num">
                                      <p:cBhvr>
                                        <p:cTn id="1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lstStyle/>
          <a:p>
            <a:r>
              <a:rPr lang="nl-NL" b="1" dirty="0" smtClean="0"/>
              <a:t>Een kind is niet hetzelfde als zijn gedrag.</a:t>
            </a:r>
          </a:p>
          <a:p>
            <a:endParaRPr lang="nl-NL" b="1" dirty="0"/>
          </a:p>
          <a:p>
            <a:r>
              <a:rPr lang="nl-NL" dirty="0" smtClean="0"/>
              <a:t>Voorbeeld: </a:t>
            </a:r>
          </a:p>
          <a:p>
            <a:r>
              <a:rPr lang="nl-NL" dirty="0" smtClean="0"/>
              <a:t>Een dat door de klas roept en anderen slaat vertoont ongewenst gedrag. Ook wel vervelend gedrag. </a:t>
            </a:r>
          </a:p>
          <a:p>
            <a:r>
              <a:rPr lang="nl-NL" dirty="0" smtClean="0"/>
              <a:t>Na een tijdje gaan we dit kind een vervelend kind noemen, door zijn gedrag. </a:t>
            </a:r>
          </a:p>
          <a:p>
            <a:endParaRPr lang="nl-NL" dirty="0"/>
          </a:p>
          <a:p>
            <a:r>
              <a:rPr lang="nl-NL" dirty="0" smtClean="0"/>
              <a:t>Oefen met kijken: het is het gedrag dat niet juist is. Het kind is wel juist! </a:t>
            </a:r>
            <a:endParaRPr lang="nl-NL" dirty="0"/>
          </a:p>
        </p:txBody>
      </p:sp>
    </p:spTree>
    <p:extLst>
      <p:ext uri="{BB962C8B-B14F-4D97-AF65-F5344CB8AC3E}">
        <p14:creationId xmlns:p14="http://schemas.microsoft.com/office/powerpoint/2010/main" val="29808183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Algemene Tips </a:t>
            </a:r>
            <a:endParaRPr lang="nl-NL" dirty="0"/>
          </a:p>
        </p:txBody>
      </p:sp>
      <p:sp>
        <p:nvSpPr>
          <p:cNvPr id="3" name="Tijdelijke aanduiding voor inhoud 2"/>
          <p:cNvSpPr>
            <a:spLocks noGrp="1"/>
          </p:cNvSpPr>
          <p:nvPr>
            <p:ph idx="1"/>
          </p:nvPr>
        </p:nvSpPr>
        <p:spPr/>
        <p:txBody>
          <a:bodyPr/>
          <a:lstStyle/>
          <a:p>
            <a:r>
              <a:rPr lang="nl-NL" dirty="0"/>
              <a:t>Zorg ervoor, dat je als leerkracht </a:t>
            </a:r>
            <a:r>
              <a:rPr lang="nl-NL" b="1" dirty="0"/>
              <a:t>voorspelbaar</a:t>
            </a:r>
            <a:r>
              <a:rPr lang="nl-NL" dirty="0"/>
              <a:t> bent. </a:t>
            </a:r>
            <a:endParaRPr lang="nl-NL" dirty="0" smtClean="0"/>
          </a:p>
          <a:p>
            <a:r>
              <a:rPr lang="nl-NL" dirty="0"/>
              <a:t>	</a:t>
            </a:r>
            <a:r>
              <a:rPr lang="nl-NL" dirty="0" smtClean="0"/>
              <a:t>Vertel </a:t>
            </a:r>
            <a:r>
              <a:rPr lang="nl-NL" dirty="0"/>
              <a:t>dus wat je gaat doen en doe dit dan ook. Dat lijkt een </a:t>
            </a:r>
            <a:r>
              <a:rPr lang="nl-NL" dirty="0" smtClean="0"/>
              <a:t>	open </a:t>
            </a:r>
            <a:r>
              <a:rPr lang="nl-NL" dirty="0"/>
              <a:t>deur, maar dat is het niet. </a:t>
            </a:r>
            <a:endParaRPr lang="nl-NL" dirty="0" smtClean="0"/>
          </a:p>
          <a:p>
            <a:endParaRPr lang="nl-NL" dirty="0" smtClean="0"/>
          </a:p>
          <a:p>
            <a:r>
              <a:rPr lang="nl-NL" dirty="0" smtClean="0"/>
              <a:t>Reageer </a:t>
            </a:r>
            <a:r>
              <a:rPr lang="nl-NL" dirty="0"/>
              <a:t>en handel zo</a:t>
            </a:r>
            <a:r>
              <a:rPr lang="nl-NL" b="1" dirty="0"/>
              <a:t> consequent </a:t>
            </a:r>
            <a:r>
              <a:rPr lang="nl-NL" dirty="0"/>
              <a:t>mogelijk. Afspraak is afspraak en als iemand zich daar niet aan houdt, is het jouw taak daar wat aan te doen. </a:t>
            </a:r>
            <a:endParaRPr lang="nl-NL" dirty="0" smtClean="0"/>
          </a:p>
          <a:p>
            <a:endParaRPr lang="nl-NL" dirty="0"/>
          </a:p>
          <a:p>
            <a:r>
              <a:rPr lang="nl-NL" i="1" dirty="0" smtClean="0"/>
              <a:t>Geldt </a:t>
            </a:r>
            <a:r>
              <a:rPr lang="nl-NL" i="1" dirty="0"/>
              <a:t>een afspraak (soms) niet voor iedereen, dan moet je dat goed uitleggen</a:t>
            </a:r>
          </a:p>
        </p:txBody>
      </p:sp>
    </p:spTree>
    <p:extLst>
      <p:ext uri="{BB962C8B-B14F-4D97-AF65-F5344CB8AC3E}">
        <p14:creationId xmlns:p14="http://schemas.microsoft.com/office/powerpoint/2010/main" val="37992043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Algemene Tips</a:t>
            </a:r>
            <a:endParaRPr lang="nl-NL" dirty="0"/>
          </a:p>
        </p:txBody>
      </p:sp>
      <p:sp>
        <p:nvSpPr>
          <p:cNvPr id="3" name="Tijdelijke aanduiding voor inhoud 2"/>
          <p:cNvSpPr>
            <a:spLocks noGrp="1"/>
          </p:cNvSpPr>
          <p:nvPr>
            <p:ph idx="1"/>
          </p:nvPr>
        </p:nvSpPr>
        <p:spPr/>
        <p:txBody>
          <a:bodyPr>
            <a:normAutofit lnSpcReduction="10000"/>
          </a:bodyPr>
          <a:lstStyle/>
          <a:p>
            <a:r>
              <a:rPr lang="nl-NL" dirty="0"/>
              <a:t>Probeer </a:t>
            </a:r>
            <a:r>
              <a:rPr lang="nl-NL" b="1" dirty="0"/>
              <a:t>positieve controle </a:t>
            </a:r>
            <a:r>
              <a:rPr lang="nl-NL" dirty="0"/>
              <a:t>uit te oefenen in plaats van negatieve. </a:t>
            </a:r>
            <a:endParaRPr lang="nl-NL" dirty="0" smtClean="0"/>
          </a:p>
          <a:p>
            <a:r>
              <a:rPr lang="nl-NL" dirty="0" smtClean="0"/>
              <a:t>In </a:t>
            </a:r>
            <a:r>
              <a:rPr lang="nl-NL" dirty="0"/>
              <a:t>het algemeen benoemen leerkrachten wat verkeerd </a:t>
            </a:r>
            <a:r>
              <a:rPr lang="nl-NL" dirty="0" smtClean="0"/>
              <a:t>gaat. 	Dit </a:t>
            </a:r>
            <a:r>
              <a:rPr lang="nl-NL" dirty="0"/>
              <a:t>heet negatieve controle. Veel moeilijker is het om juist te </a:t>
            </a:r>
            <a:r>
              <a:rPr lang="nl-NL" dirty="0" smtClean="0"/>
              <a:t>	benoemen </a:t>
            </a:r>
            <a:r>
              <a:rPr lang="nl-NL" dirty="0"/>
              <a:t>wat goed gaat (positieve controle). Toch hoort </a:t>
            </a:r>
            <a:r>
              <a:rPr lang="nl-NL" dirty="0" smtClean="0"/>
              <a:t>iedereen </a:t>
            </a:r>
            <a:r>
              <a:rPr lang="nl-NL" dirty="0"/>
              <a:t>liever wat hij goed doet</a:t>
            </a:r>
            <a:r>
              <a:rPr lang="nl-NL" dirty="0" smtClean="0"/>
              <a:t>.</a:t>
            </a:r>
          </a:p>
          <a:p>
            <a:endParaRPr lang="nl-NL" dirty="0"/>
          </a:p>
          <a:p>
            <a:r>
              <a:rPr lang="nl-NL" dirty="0"/>
              <a:t>Natuurlijk ontkom je niet aan het benoemen van wat fout gaat, maar gebruik daarbij dan de bekende “</a:t>
            </a:r>
            <a:r>
              <a:rPr lang="nl-NL" b="1" dirty="0"/>
              <a:t>Ik-boodschap.” </a:t>
            </a:r>
            <a:r>
              <a:rPr lang="nl-NL" dirty="0"/>
              <a:t>Een ik-boodschap is minder aanvallend, omdat hij niet zegt wat jij verkeerd doet, maar wat ik er van vind. </a:t>
            </a:r>
            <a:endParaRPr lang="nl-NL" dirty="0" smtClean="0"/>
          </a:p>
          <a:p>
            <a:endParaRPr lang="nl-NL" dirty="0"/>
          </a:p>
          <a:p>
            <a:r>
              <a:rPr lang="nl-NL" dirty="0" smtClean="0"/>
              <a:t>Let op je woorden: jij bent </a:t>
            </a:r>
            <a:r>
              <a:rPr lang="nl-NL" dirty="0" smtClean="0">
                <a:solidFill>
                  <a:srgbClr val="FF0000"/>
                </a:solidFill>
              </a:rPr>
              <a:t>ALTIJD</a:t>
            </a:r>
            <a:r>
              <a:rPr lang="nl-NL" dirty="0" smtClean="0"/>
              <a:t> vervelend, je luistert </a:t>
            </a:r>
            <a:r>
              <a:rPr lang="nl-NL" dirty="0" smtClean="0">
                <a:solidFill>
                  <a:srgbClr val="FF0000"/>
                </a:solidFill>
              </a:rPr>
              <a:t>NOOIT</a:t>
            </a:r>
            <a:r>
              <a:rPr lang="nl-NL" dirty="0" smtClean="0"/>
              <a:t>. Vervangen door: </a:t>
            </a:r>
          </a:p>
          <a:p>
            <a:r>
              <a:rPr lang="nl-NL" dirty="0" smtClean="0"/>
              <a:t>Je luistert </a:t>
            </a:r>
            <a:r>
              <a:rPr lang="nl-NL" dirty="0" smtClean="0">
                <a:solidFill>
                  <a:srgbClr val="00B050"/>
                </a:solidFill>
              </a:rPr>
              <a:t>NOG</a:t>
            </a:r>
            <a:r>
              <a:rPr lang="nl-NL" dirty="0" smtClean="0"/>
              <a:t> niet, maar het ging </a:t>
            </a:r>
            <a:r>
              <a:rPr lang="nl-NL" dirty="0" smtClean="0">
                <a:solidFill>
                  <a:srgbClr val="00B050"/>
                </a:solidFill>
              </a:rPr>
              <a:t>AL</a:t>
            </a:r>
            <a:r>
              <a:rPr lang="nl-NL" dirty="0" smtClean="0"/>
              <a:t> wel een stuk beter… </a:t>
            </a:r>
            <a:endParaRPr lang="nl-NL" dirty="0"/>
          </a:p>
        </p:txBody>
      </p:sp>
    </p:spTree>
    <p:extLst>
      <p:ext uri="{BB962C8B-B14F-4D97-AF65-F5344CB8AC3E}">
        <p14:creationId xmlns:p14="http://schemas.microsoft.com/office/powerpoint/2010/main" val="18020546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Programma blok 7</a:t>
            </a:r>
          </a:p>
        </p:txBody>
      </p:sp>
      <p:sp>
        <p:nvSpPr>
          <p:cNvPr id="3" name="Tijdelijke aanduiding voor inhoud 2"/>
          <p:cNvSpPr>
            <a:spLocks noGrp="1"/>
          </p:cNvSpPr>
          <p:nvPr>
            <p:ph idx="1"/>
          </p:nvPr>
        </p:nvSpPr>
        <p:spPr/>
        <p:txBody>
          <a:bodyPr vert="horz" lIns="68598" tIns="34299" rIns="68598" bIns="34299" rtlCol="0" anchor="t">
            <a:normAutofit/>
          </a:bodyPr>
          <a:lstStyle/>
          <a:p>
            <a:pPr marL="342991" indent="-342991">
              <a:buAutoNum type="arabicPeriod"/>
            </a:pPr>
            <a:r>
              <a:rPr lang="nl-NL" dirty="0" smtClean="0"/>
              <a:t>Introductie </a:t>
            </a:r>
            <a:r>
              <a:rPr lang="nl-NL" dirty="0"/>
              <a:t>passend onderwijs</a:t>
            </a:r>
            <a:endParaRPr lang="en-US" dirty="0"/>
          </a:p>
          <a:p>
            <a:pPr marL="342991" indent="-342991">
              <a:buAutoNum type="arabicPeriod"/>
            </a:pPr>
            <a:r>
              <a:rPr lang="nl-NL" dirty="0" smtClean="0"/>
              <a:t>Passend </a:t>
            </a:r>
            <a:r>
              <a:rPr lang="nl-NL" dirty="0"/>
              <a:t>onderwijs en leer- en gedragsproblemen</a:t>
            </a:r>
          </a:p>
          <a:p>
            <a:pPr marL="342991" indent="-342991">
              <a:buAutoNum type="arabicPeriod"/>
            </a:pPr>
            <a:r>
              <a:rPr lang="nl-NL" dirty="0" smtClean="0"/>
              <a:t>Gedragsproblemen </a:t>
            </a:r>
            <a:r>
              <a:rPr lang="nl-NL" dirty="0"/>
              <a:t>in de klas introductie</a:t>
            </a:r>
          </a:p>
          <a:p>
            <a:pPr marL="342991" indent="-342991">
              <a:buAutoNum type="arabicPeriod"/>
            </a:pPr>
            <a:r>
              <a:rPr lang="nl-NL" dirty="0" smtClean="0"/>
              <a:t>Gedragsproblemen </a:t>
            </a:r>
            <a:r>
              <a:rPr lang="nl-NL" dirty="0"/>
              <a:t>in de klas herkennen (ABC methode)</a:t>
            </a:r>
          </a:p>
          <a:p>
            <a:pPr marL="342991" indent="-342991">
              <a:buAutoNum type="arabicPeriod"/>
            </a:pPr>
            <a:r>
              <a:rPr lang="en-US" dirty="0" smtClean="0">
                <a:ea typeface="+mn-lt"/>
                <a:cs typeface="+mn-lt"/>
              </a:rPr>
              <a:t>Positive </a:t>
            </a:r>
            <a:r>
              <a:rPr lang="en-US" dirty="0">
                <a:ea typeface="+mn-lt"/>
                <a:cs typeface="+mn-lt"/>
              </a:rPr>
              <a:t>behavior support (PBS)</a:t>
            </a:r>
            <a:endParaRPr lang="nl-NL" dirty="0">
              <a:ea typeface="+mn-lt"/>
              <a:cs typeface="+mn-lt"/>
            </a:endParaRPr>
          </a:p>
          <a:p>
            <a:pPr marL="342991" indent="-342991">
              <a:buAutoNum type="arabicPeriod"/>
            </a:pPr>
            <a:r>
              <a:rPr lang="en-US" dirty="0" err="1" smtClean="0">
                <a:ea typeface="+mn-lt"/>
                <a:cs typeface="+mn-lt"/>
              </a:rPr>
              <a:t>Executieve</a:t>
            </a:r>
            <a:r>
              <a:rPr lang="en-US" dirty="0">
                <a:ea typeface="+mn-lt"/>
                <a:cs typeface="+mn-lt"/>
              </a:rPr>
              <a:t> </a:t>
            </a:r>
            <a:r>
              <a:rPr lang="en-US" dirty="0" err="1">
                <a:ea typeface="+mn-lt"/>
                <a:cs typeface="+mn-lt"/>
              </a:rPr>
              <a:t>functies</a:t>
            </a:r>
            <a:r>
              <a:rPr lang="en-US" dirty="0">
                <a:ea typeface="+mn-lt"/>
                <a:cs typeface="+mn-lt"/>
              </a:rPr>
              <a:t> (</a:t>
            </a:r>
            <a:r>
              <a:rPr lang="en-US" dirty="0" err="1">
                <a:ea typeface="+mn-lt"/>
                <a:cs typeface="+mn-lt"/>
              </a:rPr>
              <a:t>Gedrag</a:t>
            </a:r>
            <a:r>
              <a:rPr lang="en-US" dirty="0">
                <a:ea typeface="+mn-lt"/>
                <a:cs typeface="+mn-lt"/>
              </a:rPr>
              <a:t> H16)</a:t>
            </a:r>
            <a:endParaRPr lang="nl-NL" dirty="0">
              <a:ea typeface="+mn-lt"/>
              <a:cs typeface="+mn-lt"/>
            </a:endParaRPr>
          </a:p>
          <a:p>
            <a:pPr marL="342991" indent="-342991">
              <a:buAutoNum type="arabicPeriod"/>
            </a:pPr>
            <a:r>
              <a:rPr lang="en-US" dirty="0" err="1" smtClean="0">
                <a:ea typeface="+mn-lt"/>
                <a:cs typeface="+mn-lt"/>
                <a:sym typeface="Wingdings" panose="05000000000000000000" pitchFamily="2" charset="2"/>
              </a:rPr>
              <a:t>Leerproblemen</a:t>
            </a:r>
            <a:endParaRPr lang="nl-NL" dirty="0" err="1">
              <a:ea typeface="+mn-lt"/>
              <a:cs typeface="+mn-lt"/>
            </a:endParaRPr>
          </a:p>
          <a:p>
            <a:pPr marL="342991" indent="-342991">
              <a:buAutoNum type="arabicPeriod"/>
            </a:pPr>
            <a:r>
              <a:rPr lang="en-US" dirty="0" err="1" smtClean="0">
                <a:ea typeface="+mn-lt"/>
                <a:cs typeface="+mn-lt"/>
                <a:sym typeface="Wingdings" panose="05000000000000000000" pitchFamily="2" charset="2"/>
              </a:rPr>
              <a:t>Motivatie</a:t>
            </a:r>
            <a:r>
              <a:rPr lang="en-US" dirty="0" smtClean="0">
                <a:ea typeface="+mn-lt"/>
                <a:cs typeface="+mn-lt"/>
                <a:sym typeface="Wingdings" panose="05000000000000000000" pitchFamily="2" charset="2"/>
              </a:rPr>
              <a:t>- </a:t>
            </a:r>
            <a:r>
              <a:rPr lang="en-US" dirty="0">
                <a:ea typeface="+mn-lt"/>
                <a:cs typeface="+mn-lt"/>
                <a:sym typeface="Wingdings" panose="05000000000000000000" pitchFamily="2" charset="2"/>
              </a:rPr>
              <a:t>en </a:t>
            </a:r>
            <a:r>
              <a:rPr lang="en-US" dirty="0" err="1">
                <a:ea typeface="+mn-lt"/>
                <a:cs typeface="+mn-lt"/>
                <a:sym typeface="Wingdings" panose="05000000000000000000" pitchFamily="2" charset="2"/>
              </a:rPr>
              <a:t>werkhoudingsproblemen</a:t>
            </a:r>
            <a:endParaRPr lang="nl-NL" dirty="0" err="1">
              <a:ea typeface="+mn-lt"/>
              <a:cs typeface="+mn-lt"/>
            </a:endParaRPr>
          </a:p>
          <a:p>
            <a:pPr marL="342991" indent="-342991">
              <a:buAutoNum type="arabicPeriod"/>
            </a:pPr>
            <a:r>
              <a:rPr lang="en-US" dirty="0" err="1" smtClean="0">
                <a:ea typeface="+mn-lt"/>
                <a:cs typeface="+mn-lt"/>
              </a:rPr>
              <a:t>Sociale</a:t>
            </a:r>
            <a:r>
              <a:rPr lang="en-US" dirty="0">
                <a:ea typeface="+mn-lt"/>
                <a:cs typeface="+mn-lt"/>
              </a:rPr>
              <a:t> </a:t>
            </a:r>
            <a:r>
              <a:rPr lang="en-US" dirty="0" err="1">
                <a:ea typeface="+mn-lt"/>
                <a:cs typeface="+mn-lt"/>
              </a:rPr>
              <a:t>vaardigheden</a:t>
            </a:r>
            <a:r>
              <a:rPr lang="en-US" dirty="0">
                <a:ea typeface="+mn-lt"/>
                <a:cs typeface="+mn-lt"/>
              </a:rPr>
              <a:t> en </a:t>
            </a:r>
            <a:r>
              <a:rPr lang="en-US" dirty="0" err="1">
                <a:ea typeface="+mn-lt"/>
                <a:cs typeface="+mn-lt"/>
              </a:rPr>
              <a:t>emoties</a:t>
            </a:r>
            <a:endParaRPr lang="nl-NL" dirty="0" err="1">
              <a:ea typeface="+mn-lt"/>
              <a:cs typeface="+mn-lt"/>
            </a:endParaRPr>
          </a:p>
          <a:p>
            <a:pPr marL="342991" indent="-342991">
              <a:buAutoNum type="arabicPeriod"/>
            </a:pPr>
            <a:r>
              <a:rPr lang="nl-NL" dirty="0" smtClean="0"/>
              <a:t>Voortgangsweek</a:t>
            </a:r>
          </a:p>
          <a:p>
            <a:pPr marL="342991" indent="-342991">
              <a:buAutoNum type="arabicPeriod"/>
            </a:pPr>
            <a:endParaRPr lang="nl-NL" dirty="0"/>
          </a:p>
          <a:p>
            <a:r>
              <a:rPr lang="nl-NL" dirty="0" smtClean="0"/>
              <a:t>Geen </a:t>
            </a:r>
            <a:r>
              <a:rPr lang="nl-NL" dirty="0" err="1" smtClean="0"/>
              <a:t>bpv</a:t>
            </a:r>
            <a:r>
              <a:rPr lang="nl-NL" dirty="0" smtClean="0"/>
              <a:t>-opdracht</a:t>
            </a:r>
            <a:endParaRPr lang="nl-NL" dirty="0"/>
          </a:p>
          <a:p>
            <a:pPr marL="167685" indent="-167685"/>
            <a:endParaRPr lang="nl-NL" dirty="0"/>
          </a:p>
        </p:txBody>
      </p:sp>
    </p:spTree>
    <p:extLst>
      <p:ext uri="{BB962C8B-B14F-4D97-AF65-F5344CB8AC3E}">
        <p14:creationId xmlns:p14="http://schemas.microsoft.com/office/powerpoint/2010/main" val="1800405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Overtredingen van de afspraken, maar (nog) geen </a:t>
            </a:r>
            <a:r>
              <a:rPr lang="nl-NL" dirty="0" smtClean="0"/>
              <a:t>probleemgedrag.</a:t>
            </a:r>
            <a:endParaRPr lang="nl-NL" dirty="0"/>
          </a:p>
        </p:txBody>
      </p:sp>
      <p:sp>
        <p:nvSpPr>
          <p:cNvPr id="3" name="Tijdelijke aanduiding voor inhoud 2"/>
          <p:cNvSpPr>
            <a:spLocks noGrp="1"/>
          </p:cNvSpPr>
          <p:nvPr>
            <p:ph idx="1"/>
          </p:nvPr>
        </p:nvSpPr>
        <p:spPr/>
        <p:txBody>
          <a:bodyPr/>
          <a:lstStyle/>
          <a:p>
            <a:r>
              <a:rPr lang="nl-NL" dirty="0" smtClean="0"/>
              <a:t>De </a:t>
            </a:r>
            <a:r>
              <a:rPr lang="nl-NL" dirty="0"/>
              <a:t>regels zijn goed afgesproken en ook door iedereen begrepen, maar toch komen er (uiteraard) overtredingen van die regels voor. Er is nu niet meteen sprake van gedragsproblemen, we moeten niet overdrijven.</a:t>
            </a:r>
          </a:p>
        </p:txBody>
      </p:sp>
    </p:spTree>
    <p:extLst>
      <p:ext uri="{BB962C8B-B14F-4D97-AF65-F5344CB8AC3E}">
        <p14:creationId xmlns:p14="http://schemas.microsoft.com/office/powerpoint/2010/main" val="36656676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Als er tóch gedragsproblemen voorkomen</a:t>
            </a:r>
          </a:p>
        </p:txBody>
      </p:sp>
      <p:sp>
        <p:nvSpPr>
          <p:cNvPr id="3" name="Tijdelijke aanduiding voor inhoud 2"/>
          <p:cNvSpPr>
            <a:spLocks noGrp="1"/>
          </p:cNvSpPr>
          <p:nvPr>
            <p:ph idx="1"/>
          </p:nvPr>
        </p:nvSpPr>
        <p:spPr/>
        <p:txBody>
          <a:bodyPr/>
          <a:lstStyle/>
          <a:p>
            <a:r>
              <a:rPr lang="nl-NL" dirty="0"/>
              <a:t>Concretiseren van </a:t>
            </a:r>
            <a:r>
              <a:rPr lang="nl-NL" dirty="0" smtClean="0"/>
              <a:t>gedrag. </a:t>
            </a:r>
            <a:endParaRPr lang="nl-NL" dirty="0"/>
          </a:p>
        </p:txBody>
      </p:sp>
    </p:spTree>
    <p:extLst>
      <p:ext uri="{BB962C8B-B14F-4D97-AF65-F5344CB8AC3E}">
        <p14:creationId xmlns:p14="http://schemas.microsoft.com/office/powerpoint/2010/main" val="28487810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NL" b="1" dirty="0" smtClean="0"/>
              <a:t>Opdracht vragen gedragsproblemen:</a:t>
            </a:r>
          </a:p>
          <a:p>
            <a:r>
              <a:rPr lang="nl-NL" b="1" dirty="0" smtClean="0"/>
              <a:t>Kies een kind met een probleem uit je klas. Welk gedrag vind jij moeilijk om mee om te gaan. </a:t>
            </a:r>
          </a:p>
          <a:p>
            <a:endParaRPr lang="nl-NL" dirty="0"/>
          </a:p>
          <a:p>
            <a:r>
              <a:rPr lang="nl-NL" dirty="0" smtClean="0"/>
              <a:t>Probeer de vragen die je uitgedeeld krijgt te beantwoorden voor het gedrag dat dit kind laat zien. </a:t>
            </a:r>
          </a:p>
          <a:p>
            <a:endParaRPr lang="nl-NL" dirty="0"/>
          </a:p>
          <a:p>
            <a:endParaRPr lang="nl-NL" dirty="0" smtClean="0"/>
          </a:p>
          <a:p>
            <a:r>
              <a:rPr lang="nl-NL" dirty="0" smtClean="0"/>
              <a:t>20 minuten</a:t>
            </a:r>
            <a:endParaRPr lang="nl-NL" dirty="0"/>
          </a:p>
        </p:txBody>
      </p:sp>
      <p:sp>
        <p:nvSpPr>
          <p:cNvPr id="3" name="Titel 2"/>
          <p:cNvSpPr>
            <a:spLocks noGrp="1"/>
          </p:cNvSpPr>
          <p:nvPr>
            <p:ph type="title"/>
          </p:nvPr>
        </p:nvSpPr>
        <p:spPr/>
        <p:txBody>
          <a:bodyPr/>
          <a:lstStyle/>
          <a:p>
            <a:r>
              <a:rPr lang="nl-NL" dirty="0" smtClean="0"/>
              <a:t>Concretiseren van het gedragsprobleem</a:t>
            </a:r>
            <a:endParaRPr lang="nl-NL" dirty="0"/>
          </a:p>
        </p:txBody>
      </p:sp>
    </p:spTree>
    <p:extLst>
      <p:ext uri="{BB962C8B-B14F-4D97-AF65-F5344CB8AC3E}">
        <p14:creationId xmlns:p14="http://schemas.microsoft.com/office/powerpoint/2010/main" val="42611721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Observatie instrument: ABC analyse. </a:t>
            </a:r>
            <a:endParaRPr lang="nl-NL" dirty="0"/>
          </a:p>
        </p:txBody>
      </p:sp>
      <p:sp>
        <p:nvSpPr>
          <p:cNvPr id="3" name="Tijdelijke aanduiding voor inhoud 2"/>
          <p:cNvSpPr>
            <a:spLocks noGrp="1"/>
          </p:cNvSpPr>
          <p:nvPr>
            <p:ph idx="1"/>
          </p:nvPr>
        </p:nvSpPr>
        <p:spPr/>
        <p:txBody>
          <a:bodyPr>
            <a:normAutofit/>
          </a:bodyPr>
          <a:lstStyle/>
          <a:p>
            <a:r>
              <a:rPr lang="nl-NL" dirty="0"/>
              <a:t>ABC staat </a:t>
            </a:r>
            <a:r>
              <a:rPr lang="nl-NL" dirty="0" smtClean="0"/>
              <a:t>voor:</a:t>
            </a:r>
          </a:p>
          <a:p>
            <a:pPr marL="342900" indent="-342900">
              <a:buFont typeface="Arial" panose="020B0604020202020204" pitchFamily="34" charset="0"/>
              <a:buChar char="•"/>
            </a:pPr>
            <a:r>
              <a:rPr lang="nl-NL" b="1" dirty="0" err="1" smtClean="0"/>
              <a:t>Antecedents</a:t>
            </a:r>
            <a:r>
              <a:rPr lang="nl-NL" dirty="0" smtClean="0"/>
              <a:t> </a:t>
            </a:r>
            <a:r>
              <a:rPr lang="nl-NL" dirty="0"/>
              <a:t>(dat wat vooraf ging), </a:t>
            </a:r>
            <a:endParaRPr lang="nl-NL" dirty="0" smtClean="0"/>
          </a:p>
          <a:p>
            <a:pPr marL="342900" indent="-342900">
              <a:buFont typeface="Arial" panose="020B0604020202020204" pitchFamily="34" charset="0"/>
              <a:buChar char="•"/>
            </a:pPr>
            <a:r>
              <a:rPr lang="nl-NL" b="1" dirty="0" err="1" smtClean="0"/>
              <a:t>Behaviour</a:t>
            </a:r>
            <a:r>
              <a:rPr lang="nl-NL" dirty="0" smtClean="0"/>
              <a:t> </a:t>
            </a:r>
            <a:r>
              <a:rPr lang="nl-NL" dirty="0"/>
              <a:t>(het gedrag) </a:t>
            </a:r>
          </a:p>
          <a:p>
            <a:pPr marL="342900" indent="-342900">
              <a:buFont typeface="Arial" panose="020B0604020202020204" pitchFamily="34" charset="0"/>
              <a:buChar char="•"/>
            </a:pPr>
            <a:r>
              <a:rPr lang="nl-NL" b="1" dirty="0" err="1" smtClean="0"/>
              <a:t>Consequences</a:t>
            </a:r>
            <a:r>
              <a:rPr lang="nl-NL" b="1" dirty="0" smtClean="0"/>
              <a:t> </a:t>
            </a:r>
            <a:r>
              <a:rPr lang="nl-NL" dirty="0"/>
              <a:t>(het gevolg).</a:t>
            </a:r>
            <a:r>
              <a:rPr lang="nl-NL" b="1" dirty="0"/>
              <a:t> </a:t>
            </a:r>
            <a:endParaRPr lang="nl-NL" b="1" dirty="0" smtClean="0"/>
          </a:p>
          <a:p>
            <a:pPr marL="342900" indent="-342900">
              <a:buFont typeface="Arial" panose="020B0604020202020204" pitchFamily="34" charset="0"/>
              <a:buChar char="•"/>
            </a:pPr>
            <a:endParaRPr lang="nl-NL" b="1" dirty="0"/>
          </a:p>
          <a:p>
            <a:r>
              <a:rPr lang="nl-NL" dirty="0" smtClean="0"/>
              <a:t>De </a:t>
            </a:r>
            <a:r>
              <a:rPr lang="nl-NL" dirty="0"/>
              <a:t>ABC-methode legt dus verband tussen het gedrag, datgene wat het gedrag opriep en de gevolgen van het gedrag. Waarschijnlijk is het handiger om iemand anders deze observatie te laten maken. </a:t>
            </a:r>
            <a:endParaRPr lang="nl-NL" dirty="0" smtClean="0"/>
          </a:p>
          <a:p>
            <a:r>
              <a:rPr lang="nl-NL" dirty="0" smtClean="0"/>
              <a:t>Je </a:t>
            </a:r>
            <a:r>
              <a:rPr lang="nl-NL" dirty="0"/>
              <a:t>kunt ook een les op film opnemen en deze terugkijken. </a:t>
            </a:r>
            <a:endParaRPr lang="nl-NL" dirty="0">
              <a:hlinkClick r:id="rId2"/>
            </a:endParaRPr>
          </a:p>
          <a:p>
            <a:endParaRPr lang="nl-NL" dirty="0">
              <a:hlinkClick r:id="rId2"/>
            </a:endParaRPr>
          </a:p>
          <a:p>
            <a:r>
              <a:rPr lang="nl-NL" dirty="0" smtClean="0">
                <a:hlinkClick r:id="rId2"/>
              </a:rPr>
              <a:t>Uitleg ABC analyse. </a:t>
            </a:r>
            <a:r>
              <a:rPr lang="nl-NL" dirty="0" smtClean="0"/>
              <a:t>(3.54min)</a:t>
            </a:r>
            <a:endParaRPr lang="nl-NL" dirty="0"/>
          </a:p>
        </p:txBody>
      </p:sp>
    </p:spTree>
    <p:extLst>
      <p:ext uri="{BB962C8B-B14F-4D97-AF65-F5344CB8AC3E}">
        <p14:creationId xmlns:p14="http://schemas.microsoft.com/office/powerpoint/2010/main" val="25929349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nl-NL" dirty="0" smtClean="0"/>
              <a:t>Het ABC Schema</a:t>
            </a:r>
            <a:endParaRPr lang="nl-NL" dirty="0"/>
          </a:p>
        </p:txBody>
      </p:sp>
      <p:pic>
        <p:nvPicPr>
          <p:cNvPr id="2051"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3528" y="1772816"/>
            <a:ext cx="8568952" cy="4137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245207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lnSpcReduction="10000"/>
          </a:bodyPr>
          <a:lstStyle/>
          <a:p>
            <a:r>
              <a:rPr lang="nl-NL" dirty="0" smtClean="0"/>
              <a:t>Situatie 1: Johnny is 5 jaar en is met zijn moeder in de supermarkt. Hij wil perse </a:t>
            </a:r>
            <a:r>
              <a:rPr lang="nl-NL" dirty="0" err="1"/>
              <a:t>S</a:t>
            </a:r>
            <a:r>
              <a:rPr lang="nl-NL" dirty="0" err="1" smtClean="0"/>
              <a:t>pongebob</a:t>
            </a:r>
            <a:r>
              <a:rPr lang="nl-NL" dirty="0" smtClean="0"/>
              <a:t> koekjes. Dit mag niet van zijn moeder. Als Johnny dit niet krijgt gaat hij op de grond liggen schreeuwen en krijsen. Moeder vindt dit erg vervelend en besluit de koekjes voor hem te kopen.</a:t>
            </a:r>
            <a:endParaRPr lang="nl-NL" dirty="0"/>
          </a:p>
          <a:p>
            <a:endParaRPr lang="nl-NL" dirty="0" smtClean="0"/>
          </a:p>
          <a:p>
            <a:r>
              <a:rPr lang="nl-NL" dirty="0"/>
              <a:t>Situatie </a:t>
            </a:r>
            <a:r>
              <a:rPr lang="nl-NL" dirty="0" smtClean="0"/>
              <a:t>2: </a:t>
            </a:r>
            <a:r>
              <a:rPr lang="nl-NL" dirty="0"/>
              <a:t>Maria is 16 en met haar vrienden een avondje stappen. Ze ontmoet een leuke jongen van 18. Ze dansen samen. De jongen biedt Maria een XTC pil aan. Zij heeft deze nog nooit genomen. Ze voelt zich al weken niet zo goed en de jongen geeft aan dat hij zich er altijd zoveel beter van voelt. Hij zou het leuk vinden om er samen eentje te nemen. Maria mag absoluut geen drugs gebruiken van haar ouders. </a:t>
            </a:r>
          </a:p>
          <a:p>
            <a:endParaRPr lang="nl-NL" dirty="0" smtClean="0"/>
          </a:p>
          <a:p>
            <a:endParaRPr lang="nl-NL" dirty="0"/>
          </a:p>
          <a:p>
            <a:r>
              <a:rPr lang="nl-NL" dirty="0" smtClean="0"/>
              <a:t>Situatie 3: Een situatie uit je stage</a:t>
            </a:r>
            <a:endParaRPr lang="nl-NL" dirty="0"/>
          </a:p>
        </p:txBody>
      </p:sp>
      <p:sp>
        <p:nvSpPr>
          <p:cNvPr id="3" name="Titel 2"/>
          <p:cNvSpPr>
            <a:spLocks noGrp="1"/>
          </p:cNvSpPr>
          <p:nvPr>
            <p:ph type="title"/>
          </p:nvPr>
        </p:nvSpPr>
        <p:spPr/>
        <p:txBody>
          <a:bodyPr/>
          <a:lstStyle/>
          <a:p>
            <a:r>
              <a:rPr lang="nl-NL" dirty="0" smtClean="0"/>
              <a:t>Vul maar in	</a:t>
            </a:r>
            <a:endParaRPr lang="nl-NL" dirty="0"/>
          </a:p>
        </p:txBody>
      </p:sp>
    </p:spTree>
    <p:extLst>
      <p:ext uri="{BB962C8B-B14F-4D97-AF65-F5344CB8AC3E}">
        <p14:creationId xmlns:p14="http://schemas.microsoft.com/office/powerpoint/2010/main" val="2145356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r>
              <a:rPr lang="nl-NL" dirty="0" smtClean="0"/>
              <a:t>Passend onderwijs basiskennis gedragsproblemen</a:t>
            </a:r>
            <a:endParaRPr lang="nl-NL" dirty="0"/>
          </a:p>
        </p:txBody>
      </p:sp>
      <p:sp>
        <p:nvSpPr>
          <p:cNvPr id="3" name="Ondertitel 2"/>
          <p:cNvSpPr>
            <a:spLocks noGrp="1"/>
          </p:cNvSpPr>
          <p:nvPr>
            <p:ph type="subTitle" idx="1"/>
          </p:nvPr>
        </p:nvSpPr>
        <p:spPr/>
        <p:txBody>
          <a:bodyPr/>
          <a:lstStyle/>
          <a:p>
            <a:r>
              <a:rPr lang="nl-NL" dirty="0" smtClean="0"/>
              <a:t>Week 7.2</a:t>
            </a:r>
            <a:endParaRPr lang="nl-NL" dirty="0"/>
          </a:p>
        </p:txBody>
      </p:sp>
    </p:spTree>
    <p:extLst>
      <p:ext uri="{BB962C8B-B14F-4D97-AF65-F5344CB8AC3E}">
        <p14:creationId xmlns:p14="http://schemas.microsoft.com/office/powerpoint/2010/main" val="5438003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Terugblik vorige week 7.1</a:t>
            </a:r>
            <a:endParaRPr lang="nl-NL" dirty="0"/>
          </a:p>
        </p:txBody>
      </p:sp>
      <p:sp>
        <p:nvSpPr>
          <p:cNvPr id="3" name="Tijdelijke aanduiding voor inhoud 2"/>
          <p:cNvSpPr>
            <a:spLocks noGrp="1"/>
          </p:cNvSpPr>
          <p:nvPr>
            <p:ph idx="1"/>
          </p:nvPr>
        </p:nvSpPr>
        <p:spPr/>
        <p:txBody>
          <a:bodyPr/>
          <a:lstStyle/>
          <a:p>
            <a:r>
              <a:rPr lang="nl-NL" dirty="0"/>
              <a:t>Wat houdt de wet passend onderwijs in?</a:t>
            </a:r>
          </a:p>
          <a:p>
            <a:r>
              <a:rPr lang="nl-NL" dirty="0"/>
              <a:t>Wanneer is de wet passend onderwijs ingevoerd en waarom?</a:t>
            </a:r>
          </a:p>
          <a:p>
            <a:r>
              <a:rPr lang="nl-NL" dirty="0"/>
              <a:t>Wat zijn de doelen van de wet passend onderwijs?</a:t>
            </a:r>
          </a:p>
          <a:p>
            <a:r>
              <a:rPr lang="nl-NL" dirty="0"/>
              <a:t>Wat houdt zorgplicht voor scholen in?</a:t>
            </a:r>
          </a:p>
          <a:p>
            <a:r>
              <a:rPr lang="nl-NL" dirty="0"/>
              <a:t>Wat is een samenwerkingsverband en hoe werk dit verband in </a:t>
            </a:r>
            <a:r>
              <a:rPr lang="nl-NL" dirty="0" smtClean="0"/>
              <a:t>Gorinchem </a:t>
            </a:r>
            <a:r>
              <a:rPr lang="nl-NL" dirty="0"/>
              <a:t>e.o.?</a:t>
            </a:r>
          </a:p>
          <a:p>
            <a:r>
              <a:rPr lang="nl-NL" dirty="0" smtClean="0"/>
              <a:t>Welke </a:t>
            </a:r>
            <a:r>
              <a:rPr lang="nl-NL" dirty="0"/>
              <a:t>vormen van Speciaal (Basis) Onderwijs hebben we in Nederland?</a:t>
            </a:r>
          </a:p>
          <a:p>
            <a:r>
              <a:rPr lang="nl-NL" dirty="0"/>
              <a:t>Welke problematiek kom je tegen binnen passend onderwijs</a:t>
            </a:r>
          </a:p>
          <a:p>
            <a:r>
              <a:rPr lang="nl-NL" dirty="0"/>
              <a:t>Hoe is passend onderwijs op jouw stageschool georganiseerd?</a:t>
            </a:r>
          </a:p>
          <a:p>
            <a:endParaRPr lang="nl-NL" dirty="0"/>
          </a:p>
        </p:txBody>
      </p:sp>
    </p:spTree>
    <p:extLst>
      <p:ext uri="{BB962C8B-B14F-4D97-AF65-F5344CB8AC3E}">
        <p14:creationId xmlns:p14="http://schemas.microsoft.com/office/powerpoint/2010/main" val="42173658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Voorkennis: </a:t>
            </a:r>
            <a:r>
              <a:rPr lang="nl-NL" dirty="0" err="1" smtClean="0"/>
              <a:t>Mentimeter</a:t>
            </a:r>
            <a:endParaRPr lang="nl-NL" dirty="0"/>
          </a:p>
        </p:txBody>
      </p:sp>
      <p:sp>
        <p:nvSpPr>
          <p:cNvPr id="3" name="Tijdelijke aanduiding voor inhoud 2"/>
          <p:cNvSpPr>
            <a:spLocks noGrp="1"/>
          </p:cNvSpPr>
          <p:nvPr>
            <p:ph idx="1"/>
          </p:nvPr>
        </p:nvSpPr>
        <p:spPr/>
        <p:txBody>
          <a:bodyPr/>
          <a:lstStyle/>
          <a:p>
            <a:r>
              <a:rPr lang="nl-NL" dirty="0" smtClean="0"/>
              <a:t>Wanneer spreken we van gedragsproblematiek?</a:t>
            </a:r>
          </a:p>
          <a:p>
            <a:r>
              <a:rPr lang="nl-NL" dirty="0" smtClean="0"/>
              <a:t>Met welk probleemgedrag heb jij te maken? </a:t>
            </a:r>
          </a:p>
          <a:p>
            <a:endParaRPr lang="nl-NL" dirty="0" smtClean="0"/>
          </a:p>
          <a:p>
            <a:endParaRPr lang="nl-NL" dirty="0"/>
          </a:p>
          <a:p>
            <a:endParaRPr lang="nl-NL" dirty="0"/>
          </a:p>
        </p:txBody>
      </p:sp>
      <p:pic>
        <p:nvPicPr>
          <p:cNvPr id="1028" name="Picture 4" descr="Afbeeldingsresultaat voor gedragsproblem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2836" y="2680694"/>
            <a:ext cx="6552728" cy="34454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92950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Theorie</a:t>
            </a:r>
            <a:endParaRPr lang="nl-NL" dirty="0"/>
          </a:p>
        </p:txBody>
      </p:sp>
      <p:sp>
        <p:nvSpPr>
          <p:cNvPr id="3" name="Tijdelijke aanduiding voor inhoud 2"/>
          <p:cNvSpPr>
            <a:spLocks noGrp="1"/>
          </p:cNvSpPr>
          <p:nvPr>
            <p:ph idx="1"/>
          </p:nvPr>
        </p:nvSpPr>
        <p:spPr/>
        <p:txBody>
          <a:bodyPr/>
          <a:lstStyle/>
          <a:p>
            <a:r>
              <a:rPr lang="nl-NL" dirty="0" smtClean="0"/>
              <a:t>Website: gedragsproblemen in de klas.nl</a:t>
            </a:r>
          </a:p>
          <a:p>
            <a:endParaRPr lang="nl-NL" dirty="0"/>
          </a:p>
          <a:p>
            <a:r>
              <a:rPr lang="nl-NL" dirty="0" smtClean="0"/>
              <a:t>Boek: gedragsproblemen in de klas (Anton </a:t>
            </a:r>
            <a:r>
              <a:rPr lang="nl-NL" dirty="0" err="1" smtClean="0"/>
              <a:t>Horreweg</a:t>
            </a:r>
            <a:r>
              <a:rPr lang="nl-NL" dirty="0" smtClean="0"/>
              <a:t>)</a:t>
            </a:r>
            <a:endParaRPr lang="nl-NL" dirty="0"/>
          </a:p>
        </p:txBody>
      </p:sp>
    </p:spTree>
    <p:extLst>
      <p:ext uri="{BB962C8B-B14F-4D97-AF65-F5344CB8AC3E}">
        <p14:creationId xmlns:p14="http://schemas.microsoft.com/office/powerpoint/2010/main" val="22174736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Gedragsproblemen in de klas. 		</a:t>
            </a:r>
            <a:endParaRPr lang="nl-NL" dirty="0"/>
          </a:p>
        </p:txBody>
      </p:sp>
      <p:sp>
        <p:nvSpPr>
          <p:cNvPr id="3" name="Tijdelijke aanduiding voor inhoud 2"/>
          <p:cNvSpPr>
            <a:spLocks noGrp="1"/>
          </p:cNvSpPr>
          <p:nvPr>
            <p:ph idx="1"/>
          </p:nvPr>
        </p:nvSpPr>
        <p:spPr/>
        <p:txBody>
          <a:bodyPr/>
          <a:lstStyle/>
          <a:p>
            <a:r>
              <a:rPr lang="nl-NL" dirty="0"/>
              <a:t>Gedragsproblemen</a:t>
            </a:r>
            <a:r>
              <a:rPr lang="nl-NL" dirty="0" smtClean="0"/>
              <a:t>…</a:t>
            </a:r>
          </a:p>
          <a:p>
            <a:endParaRPr lang="nl-NL" dirty="0"/>
          </a:p>
          <a:p>
            <a:endParaRPr lang="nl-NL" dirty="0" smtClean="0"/>
          </a:p>
          <a:p>
            <a:pPr marL="342900" indent="-342900">
              <a:buFont typeface="Arial" panose="020B0604020202020204" pitchFamily="34" charset="0"/>
              <a:buChar char="•"/>
            </a:pPr>
            <a:r>
              <a:rPr lang="nl-NL" dirty="0" smtClean="0"/>
              <a:t>Vele </a:t>
            </a:r>
            <a:r>
              <a:rPr lang="nl-NL" dirty="0"/>
              <a:t>definities zijn daar al voor bedacht. Eigenlijk komt het er op neer, dat een kind of een aantal kinderen niet doen wat jij als leerkracht graag </a:t>
            </a:r>
            <a:r>
              <a:rPr lang="nl-NL" dirty="0" smtClean="0"/>
              <a:t>wilt. </a:t>
            </a:r>
          </a:p>
          <a:p>
            <a:pPr marL="342900" indent="-342900">
              <a:buFont typeface="Arial" panose="020B0604020202020204" pitchFamily="34" charset="0"/>
              <a:buChar char="•"/>
            </a:pPr>
            <a:r>
              <a:rPr lang="nl-NL" dirty="0" smtClean="0"/>
              <a:t>De </a:t>
            </a:r>
            <a:r>
              <a:rPr lang="nl-NL" dirty="0"/>
              <a:t>verschijningsvormen van “gedragsproblemen”, zijn even divers als er kinderen zijn. </a:t>
            </a:r>
            <a:endParaRPr lang="nl-NL" dirty="0" smtClean="0"/>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r>
              <a:rPr lang="nl-NL" dirty="0" smtClean="0">
                <a:solidFill>
                  <a:srgbClr val="FFC000"/>
                </a:solidFill>
              </a:rPr>
              <a:t>Bedenk: kinderen met gedragsproblemen willen het ook gewoon goed doen op school. Het lukt hun alleen (nog) niet… </a:t>
            </a:r>
          </a:p>
          <a:p>
            <a:endParaRPr lang="nl-NL" dirty="0"/>
          </a:p>
        </p:txBody>
      </p:sp>
    </p:spTree>
    <p:extLst>
      <p:ext uri="{BB962C8B-B14F-4D97-AF65-F5344CB8AC3E}">
        <p14:creationId xmlns:p14="http://schemas.microsoft.com/office/powerpoint/2010/main" val="3569598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Onderdeel 1: Analyse</a:t>
            </a:r>
            <a:endParaRPr lang="nl-NL" dirty="0"/>
          </a:p>
        </p:txBody>
      </p:sp>
      <p:sp>
        <p:nvSpPr>
          <p:cNvPr id="3" name="Ondertitel 2"/>
          <p:cNvSpPr>
            <a:spLocks noGrp="1"/>
          </p:cNvSpPr>
          <p:nvPr>
            <p:ph type="subTitle" idx="1"/>
          </p:nvPr>
        </p:nvSpPr>
        <p:spPr/>
        <p:txBody>
          <a:bodyPr/>
          <a:lstStyle/>
          <a:p>
            <a:endParaRPr lang="nl-NL"/>
          </a:p>
        </p:txBody>
      </p:sp>
    </p:spTree>
    <p:extLst>
      <p:ext uri="{BB962C8B-B14F-4D97-AF65-F5344CB8AC3E}">
        <p14:creationId xmlns:p14="http://schemas.microsoft.com/office/powerpoint/2010/main" val="10666346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Hoe kun je kijken naar gedragsproblemen</a:t>
            </a:r>
            <a:r>
              <a:rPr lang="nl-NL" dirty="0" smtClean="0"/>
              <a:t>?</a:t>
            </a:r>
            <a:endParaRPr lang="nl-NL" dirty="0"/>
          </a:p>
        </p:txBody>
      </p:sp>
      <p:sp>
        <p:nvSpPr>
          <p:cNvPr id="3" name="Tijdelijke aanduiding voor inhoud 2"/>
          <p:cNvSpPr>
            <a:spLocks noGrp="1"/>
          </p:cNvSpPr>
          <p:nvPr>
            <p:ph idx="1"/>
          </p:nvPr>
        </p:nvSpPr>
        <p:spPr/>
        <p:txBody>
          <a:bodyPr/>
          <a:lstStyle/>
          <a:p>
            <a:r>
              <a:rPr lang="nl-NL" dirty="0" smtClean="0"/>
              <a:t>Als </a:t>
            </a:r>
            <a:r>
              <a:rPr lang="nl-NL" dirty="0"/>
              <a:t>eerste moet je denk ik beseffen, dat geen kind ‘s ochtends naar school komt met het idee om vandaag eens even flink dwars te </a:t>
            </a:r>
            <a:r>
              <a:rPr lang="nl-NL" dirty="0" smtClean="0"/>
              <a:t>liggen. </a:t>
            </a:r>
          </a:p>
          <a:p>
            <a:endParaRPr lang="nl-NL" dirty="0"/>
          </a:p>
          <a:p>
            <a:pPr marL="342900" indent="-342900">
              <a:buFont typeface="Arial" panose="020B0604020202020204" pitchFamily="34" charset="0"/>
              <a:buChar char="•"/>
            </a:pPr>
            <a:r>
              <a:rPr lang="nl-NL" dirty="0" smtClean="0"/>
              <a:t>Dat </a:t>
            </a:r>
            <a:r>
              <a:rPr lang="nl-NL" dirty="0"/>
              <a:t>dit desondanks toch nog wel eens voorkomt, moet je </a:t>
            </a:r>
            <a:r>
              <a:rPr lang="nl-NL" dirty="0" smtClean="0"/>
              <a:t>als onderwijsassistent beschouwen </a:t>
            </a:r>
            <a:r>
              <a:rPr lang="nl-NL" dirty="0"/>
              <a:t>als een signaal, een kreet om </a:t>
            </a:r>
            <a:r>
              <a:rPr lang="nl-NL" dirty="0" smtClean="0"/>
              <a:t>hulp</a:t>
            </a:r>
          </a:p>
          <a:p>
            <a:endParaRPr lang="nl-NL" dirty="0" smtClean="0"/>
          </a:p>
          <a:p>
            <a:pPr marL="342900" indent="-342900">
              <a:buFont typeface="Arial" panose="020B0604020202020204" pitchFamily="34" charset="0"/>
              <a:buChar char="•"/>
            </a:pPr>
            <a:r>
              <a:rPr lang="nl-NL" dirty="0" smtClean="0"/>
              <a:t>Als </a:t>
            </a:r>
            <a:r>
              <a:rPr lang="nl-NL" dirty="0"/>
              <a:t>een kind dwarsligt, probleemgedrag vertoont, moet je gaan bekijken waar dat aan ligt.</a:t>
            </a:r>
          </a:p>
          <a:p>
            <a:endParaRPr lang="nl-NL" dirty="0"/>
          </a:p>
          <a:p>
            <a:r>
              <a:rPr lang="nl-NL" b="1" dirty="0"/>
              <a:t>Vaak zijn we daarbij gewend te bekijken wat het kind “mankeert.” </a:t>
            </a:r>
            <a:r>
              <a:rPr lang="nl-NL" dirty="0"/>
              <a:t>Het is goed om ook na te gaan wat je eigen  </a:t>
            </a:r>
            <a:r>
              <a:rPr lang="nl-NL" dirty="0" smtClean="0"/>
              <a:t>gedrag </a:t>
            </a:r>
            <a:r>
              <a:rPr lang="nl-NL" dirty="0"/>
              <a:t>bijdraagt aan de problemen. Veel gedragsproblemen verminderen door een veranderde houding van de </a:t>
            </a:r>
            <a:r>
              <a:rPr lang="nl-NL" dirty="0" smtClean="0"/>
              <a:t>onderwijsassistent.</a:t>
            </a:r>
            <a:endParaRPr lang="nl-NL" dirty="0"/>
          </a:p>
        </p:txBody>
      </p:sp>
    </p:spTree>
    <p:extLst>
      <p:ext uri="{BB962C8B-B14F-4D97-AF65-F5344CB8AC3E}">
        <p14:creationId xmlns:p14="http://schemas.microsoft.com/office/powerpoint/2010/main" val="223377566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f534e5abffb1a44ef58cacf872d21180da6393"/>
</p:tagLst>
</file>

<file path=ppt/theme/theme1.xml><?xml version="1.0" encoding="utf-8"?>
<a:theme xmlns:a="http://schemas.openxmlformats.org/drawingml/2006/main" name="Kantoorthema">
  <a:themeElements>
    <a:clrScheme name="daVinci">
      <a:dk1>
        <a:sysClr val="windowText" lastClr="000000"/>
      </a:dk1>
      <a:lt1>
        <a:sysClr val="window" lastClr="FFFFFF"/>
      </a:lt1>
      <a:dk2>
        <a:srgbClr val="8FCEA5"/>
      </a:dk2>
      <a:lt2>
        <a:srgbClr val="39BBA0"/>
      </a:lt2>
      <a:accent1>
        <a:srgbClr val="00B29C"/>
      </a:accent1>
      <a:accent2>
        <a:srgbClr val="00BFE0"/>
      </a:accent2>
      <a:accent3>
        <a:srgbClr val="7CD3EB"/>
      </a:accent3>
      <a:accent4>
        <a:srgbClr val="39BBA0"/>
      </a:accent4>
      <a:accent5>
        <a:srgbClr val="39BBA0"/>
      </a:accent5>
      <a:accent6>
        <a:srgbClr val="00B29C"/>
      </a:accent6>
      <a:hlink>
        <a:srgbClr val="000000"/>
      </a:hlink>
      <a:folHlink>
        <a:srgbClr val="000000"/>
      </a:folHlink>
    </a:clrScheme>
    <a:fontScheme name="daVinci">
      <a:majorFont>
        <a:latin typeface="Corbel"/>
        <a:ea typeface=""/>
        <a:cs typeface=""/>
      </a:majorFont>
      <a:minorFont>
        <a:latin typeface="Corbe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C81B7F100E1C045B31A454FC3878550" ma:contentTypeVersion="8" ma:contentTypeDescription="Een nieuw document maken." ma:contentTypeScope="" ma:versionID="058c84d28909c387871fcf3e4c5e39cb">
  <xsd:schema xmlns:xsd="http://www.w3.org/2001/XMLSchema" xmlns:xs="http://www.w3.org/2001/XMLSchema" xmlns:p="http://schemas.microsoft.com/office/2006/metadata/properties" xmlns:ns2="87731161-fc10-45a3-8dfe-0f52ba4d1d55" targetNamespace="http://schemas.microsoft.com/office/2006/metadata/properties" ma:root="true" ma:fieldsID="3383e08a53f6a7a7cbb8dfbae209051d" ns2:_="">
    <xsd:import namespace="87731161-fc10-45a3-8dfe-0f52ba4d1d5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7731161-fc10-45a3-8dfe-0f52ba4d1d5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74EFC95-01DB-4E55-A1A6-CE21664B4EB1}">
  <ds:schemaRefs>
    <ds:schemaRef ds:uri="http://schemas.microsoft.com/office/infopath/2007/PartnerControls"/>
    <ds:schemaRef ds:uri="http://purl.org/dc/elements/1.1/"/>
    <ds:schemaRef ds:uri="http://schemas.microsoft.com/office/2006/metadata/properties"/>
    <ds:schemaRef ds:uri="ae88b579-0995-42e4-96ef-e06a7a57ddf9"/>
    <ds:schemaRef ds:uri="http://purl.org/dc/terms/"/>
    <ds:schemaRef ds:uri="http://schemas.openxmlformats.org/package/2006/metadata/core-properties"/>
    <ds:schemaRef ds:uri="http://schemas.microsoft.com/office/2006/documentManagement/types"/>
    <ds:schemaRef ds:uri="baa8c48b-5f73-4068-bac6-831706ff2add"/>
    <ds:schemaRef ds:uri="http://www.w3.org/XML/1998/namespace"/>
    <ds:schemaRef ds:uri="http://purl.org/dc/dcmitype/"/>
  </ds:schemaRefs>
</ds:datastoreItem>
</file>

<file path=customXml/itemProps2.xml><?xml version="1.0" encoding="utf-8"?>
<ds:datastoreItem xmlns:ds="http://schemas.openxmlformats.org/officeDocument/2006/customXml" ds:itemID="{65A84FF1-FF68-4831-886A-42A1A579AB97}">
  <ds:schemaRefs>
    <ds:schemaRef ds:uri="http://schemas.microsoft.com/sharepoint/v3/contenttype/forms"/>
  </ds:schemaRefs>
</ds:datastoreItem>
</file>

<file path=customXml/itemProps3.xml><?xml version="1.0" encoding="utf-8"?>
<ds:datastoreItem xmlns:ds="http://schemas.openxmlformats.org/officeDocument/2006/customXml" ds:itemID="{13C854A2-6CF6-4C0D-A653-34FF993667E7}"/>
</file>

<file path=docProps/app.xml><?xml version="1.0" encoding="utf-8"?>
<Properties xmlns="http://schemas.openxmlformats.org/officeDocument/2006/extended-properties" xmlns:vt="http://schemas.openxmlformats.org/officeDocument/2006/docPropsVTypes">
  <TotalTime>3050</TotalTime>
  <Words>1481</Words>
  <Application>Microsoft Office PowerPoint</Application>
  <PresentationFormat>Diavoorstelling (4:3)</PresentationFormat>
  <Paragraphs>137</Paragraphs>
  <Slides>25</Slides>
  <Notes>1</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25</vt:i4>
      </vt:variant>
    </vt:vector>
  </HeadingPairs>
  <TitlesOfParts>
    <vt:vector size="30" baseType="lpstr">
      <vt:lpstr>Arial</vt:lpstr>
      <vt:lpstr>Calibri</vt:lpstr>
      <vt:lpstr>Corbel</vt:lpstr>
      <vt:lpstr>Wingdings</vt:lpstr>
      <vt:lpstr>Kantoorthema</vt:lpstr>
      <vt:lpstr>PowerPoint-presentatie</vt:lpstr>
      <vt:lpstr>Programma blok 7</vt:lpstr>
      <vt:lpstr>Passend onderwijs basiskennis gedragsproblemen</vt:lpstr>
      <vt:lpstr>Terugblik vorige week 7.1</vt:lpstr>
      <vt:lpstr>Voorkennis: Mentimeter</vt:lpstr>
      <vt:lpstr>Theorie</vt:lpstr>
      <vt:lpstr>Gedragsproblemen in de klas.   </vt:lpstr>
      <vt:lpstr>Onderdeel 1: Analyse</vt:lpstr>
      <vt:lpstr>Hoe kun je kijken naar gedragsproblemen?</vt:lpstr>
      <vt:lpstr>Bronfenbrenner </vt:lpstr>
      <vt:lpstr>Ecologisch model Bronfenbrenner</vt:lpstr>
      <vt:lpstr>Nature Nurture</vt:lpstr>
      <vt:lpstr>Omgevingsinvloed</vt:lpstr>
      <vt:lpstr>Leerkrachtgedrag</vt:lpstr>
      <vt:lpstr>PowerPoint-presentatie</vt:lpstr>
      <vt:lpstr>PowerPoint-presentatie</vt:lpstr>
      <vt:lpstr>PowerPoint-presentatie</vt:lpstr>
      <vt:lpstr>Algemene Tips </vt:lpstr>
      <vt:lpstr>Algemene Tips</vt:lpstr>
      <vt:lpstr>Overtredingen van de afspraken, maar (nog) geen probleemgedrag.</vt:lpstr>
      <vt:lpstr>Als er tóch gedragsproblemen voorkomen</vt:lpstr>
      <vt:lpstr>Concretiseren van het gedragsprobleem</vt:lpstr>
      <vt:lpstr>Observatie instrument: ABC analyse. </vt:lpstr>
      <vt:lpstr>Het ABC Schema</vt:lpstr>
      <vt:lpstr>Vul maar in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 Vinci College</dc:title>
  <dc:creator>www.de-presentatie-architect.nl</dc:creator>
  <cp:lastModifiedBy>Aletta Oterdoom</cp:lastModifiedBy>
  <cp:revision>125</cp:revision>
  <dcterms:created xsi:type="dcterms:W3CDTF">2013-07-30T14:35:54Z</dcterms:created>
  <dcterms:modified xsi:type="dcterms:W3CDTF">2020-03-10T12:22:43Z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0x010100BC81B7F100E1C045B31A454FC3878550</vt:lpwstr>
  </property>
</Properties>
</file>