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0"/>
  </p:notesMasterIdLst>
  <p:handoutMasterIdLst>
    <p:handoutMasterId r:id="rId31"/>
  </p:handoutMasterIdLst>
  <p:sldIdLst>
    <p:sldId id="257" r:id="rId5"/>
    <p:sldId id="299" r:id="rId6"/>
    <p:sldId id="269" r:id="rId7"/>
    <p:sldId id="270" r:id="rId8"/>
    <p:sldId id="274" r:id="rId9"/>
    <p:sldId id="289" r:id="rId10"/>
    <p:sldId id="290" r:id="rId11"/>
    <p:sldId id="296" r:id="rId12"/>
    <p:sldId id="284" r:id="rId13"/>
    <p:sldId id="291" r:id="rId14"/>
    <p:sldId id="283" r:id="rId15"/>
    <p:sldId id="292" r:id="rId16"/>
    <p:sldId id="285" r:id="rId17"/>
    <p:sldId id="293" r:id="rId18"/>
    <p:sldId id="295" r:id="rId19"/>
    <p:sldId id="297" r:id="rId20"/>
    <p:sldId id="298" r:id="rId21"/>
    <p:sldId id="286" r:id="rId22"/>
    <p:sldId id="273" r:id="rId23"/>
    <p:sldId id="271" r:id="rId24"/>
    <p:sldId id="272" r:id="rId25"/>
    <p:sldId id="277" r:id="rId26"/>
    <p:sldId id="280" r:id="rId27"/>
    <p:sldId id="278" r:id="rId28"/>
    <p:sldId id="288"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5CB1F-F0A2-8FAC-6A8F-C7EDCEF46178}" v="328" dt="2020-02-07T11:07:52.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8" d="100"/>
          <a:sy n="98" d="100"/>
        </p:scale>
        <p:origin x="110" y="101"/>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2" d="100"/>
          <a:sy n="82" d="100"/>
        </p:scale>
        <p:origin x="141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nl-NL" smtClean="0"/>
              <a:t>10-3-2020</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lang="nl-NL" smtClean="0"/>
              <a:t>‹nr.›</a:t>
            </a:fld>
            <a:endParaRPr lang="nl-NL"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nl-NL" smtClean="0"/>
              <a:t>10-3-2020</a:t>
            </a:fld>
            <a:endParaRPr lang="nl-NL" dirty="0"/>
          </a:p>
        </p:txBody>
      </p:sp>
      <p:sp>
        <p:nvSpPr>
          <p:cNvPr id="4" name="Tijdelijke aanduiding voor dia-afbeelding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lang="nl-NL" smtClean="0"/>
              <a:t>‹nr.›</a:t>
            </a:fld>
            <a:endParaRPr lang="nl-NL"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2413" y="1371600"/>
            <a:ext cx="9144000" cy="3505200"/>
          </a:xfrm>
        </p:spPr>
        <p:txBody>
          <a:bodyPr>
            <a:noAutofit/>
          </a:bodyPr>
          <a:lstStyle>
            <a:lvl1pPr>
              <a:defRPr sz="7200"/>
            </a:lvl1pPr>
          </a:lstStyle>
          <a:p>
            <a:r>
              <a:rPr lang="nl-NL"/>
              <a:t>Klik om de stijl te bewerken</a:t>
            </a:r>
            <a:endParaRPr lang="nl-NL" dirty="0"/>
          </a:p>
        </p:txBody>
      </p:sp>
      <p:sp>
        <p:nvSpPr>
          <p:cNvPr id="3" name="Ondertitel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83829175-527E-46A3-863C-1BB1F163B849}" type="datetimeFigureOut">
              <a:rPr lang="nl-NL" smtClean="0"/>
              <a:t>10-3-2020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E5137D0E-4A4F-4307-8994-C1891D747D59}" type="slidenum">
              <a:rPr lang="nl-NL" smtClean="0"/>
              <a:t>‹nr.›</a:t>
            </a:fld>
            <a:endParaRPr lang="nl-NL"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verticale tekst 2"/>
          <p:cNvSpPr>
            <a:spLocks noGrp="1"/>
          </p:cNvSpPr>
          <p:nvPr>
            <p:ph type="body" orient="vert" idx="1" hasCustomPrompt="1"/>
          </p:nvPr>
        </p:nvSpPr>
        <p:spPr/>
        <p:txBody>
          <a:bodyPr vert="eaVert"/>
          <a:lstStyle>
            <a:lvl5pPr>
              <a:defRPr/>
            </a:lvl5pPr>
            <a:lvl6pPr>
              <a:defRPr baseline="0"/>
            </a:lvl6pPr>
            <a:lvl7pPr>
              <a:defRPr baseline="0"/>
            </a:lvl7pPr>
            <a:lvl8pPr>
              <a:defRPr baseline="0"/>
            </a:lvl8pPr>
            <a:lvl9pPr>
              <a:defRPr baseline="0"/>
            </a:lvl9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a:t>
            </a:r>
          </a:p>
          <a:p>
            <a:pPr lvl="7"/>
            <a:r>
              <a:rPr lang="nl-NL" noProof="0" dirty="0"/>
              <a:t>Achtste niveau</a:t>
            </a:r>
          </a:p>
          <a:p>
            <a:pPr lvl="8"/>
            <a:r>
              <a:rPr lang="nl-NL" noProof="0" dirty="0"/>
              <a:t>Negende niveau</a:t>
            </a:r>
          </a:p>
        </p:txBody>
      </p:sp>
      <p:sp>
        <p:nvSpPr>
          <p:cNvPr id="4" name="Tijdelijke aanduiding voor datum 3"/>
          <p:cNvSpPr>
            <a:spLocks noGrp="1"/>
          </p:cNvSpPr>
          <p:nvPr>
            <p:ph type="dt" sz="half" idx="10"/>
          </p:nvPr>
        </p:nvSpPr>
        <p:spPr/>
        <p:txBody>
          <a:bodyPr/>
          <a:lstStyle/>
          <a:p>
            <a:fld id="{83829175-527E-46A3-863C-1BB1F163B849}" type="datetimeFigureOut">
              <a:rPr lang="nl-NL" smtClean="0"/>
              <a:t>10-3-2020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E5137D0E-4A4F-4307-8994-C1891D747D59}" type="slidenum">
              <a:rPr lang="nl-NL" smtClean="0"/>
              <a:t>‹nr.›</a:t>
            </a:fld>
            <a:endParaRPr lang="nl-NL"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752012" y="533400"/>
            <a:ext cx="1371600" cy="5592764"/>
          </a:xfrm>
        </p:spPr>
        <p:txBody>
          <a:bodyPr vert="eaVert"/>
          <a:lstStyle/>
          <a:p>
            <a:r>
              <a:rPr lang="nl-NL"/>
              <a:t>Klik om de stijl te bewerken</a:t>
            </a:r>
            <a:endParaRPr lang="nl-NL" dirty="0"/>
          </a:p>
        </p:txBody>
      </p:sp>
      <p:sp>
        <p:nvSpPr>
          <p:cNvPr id="3" name="Tijdelijke aanduiding voor verticale tekst 2"/>
          <p:cNvSpPr>
            <a:spLocks noGrp="1"/>
          </p:cNvSpPr>
          <p:nvPr>
            <p:ph type="body" orient="vert" idx="1" hasCustomPrompt="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a:t>
            </a:r>
          </a:p>
          <a:p>
            <a:pPr lvl="7"/>
            <a:r>
              <a:rPr lang="nl-NL" noProof="0" dirty="0"/>
              <a:t>Achtste niveau</a:t>
            </a:r>
          </a:p>
          <a:p>
            <a:pPr lvl="8"/>
            <a:r>
              <a:rPr lang="nl-NL" noProof="0" dirty="0"/>
              <a:t>Negende niveau</a:t>
            </a:r>
          </a:p>
        </p:txBody>
      </p:sp>
      <p:sp>
        <p:nvSpPr>
          <p:cNvPr id="4" name="Tijdelijke aanduiding voor datum 3"/>
          <p:cNvSpPr>
            <a:spLocks noGrp="1"/>
          </p:cNvSpPr>
          <p:nvPr>
            <p:ph type="dt" sz="half" idx="10"/>
          </p:nvPr>
        </p:nvSpPr>
        <p:spPr/>
        <p:txBody>
          <a:bodyPr/>
          <a:lstStyle/>
          <a:p>
            <a:fld id="{83829175-527E-46A3-863C-1BB1F163B849}" type="datetimeFigureOut">
              <a:rPr lang="nl-NL" smtClean="0"/>
              <a:t>10-3-2020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E5137D0E-4A4F-4307-8994-C1891D747D59}" type="slidenum">
              <a:rPr lang="nl-NL" smtClean="0"/>
              <a:t>‹nr.›</a:t>
            </a:fld>
            <a:endParaRPr lang="nl-NL"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hasCustomPrompt="1"/>
          </p:nvPr>
        </p:nvSpPr>
        <p:spPr/>
        <p:txBody>
          <a:bodyPr/>
          <a:lstStyle>
            <a:lvl5pPr>
              <a:defRPr/>
            </a:lvl5pPr>
            <a:lvl6pPr>
              <a:defRPr baseline="0"/>
            </a:lvl6pPr>
            <a:lvl7pPr>
              <a:defRPr baseline="0"/>
            </a:lvl7pPr>
            <a:lvl8pPr>
              <a:defRPr baseline="0"/>
            </a:lvl8pPr>
            <a:lvl9pPr>
              <a:defRPr baseline="0"/>
            </a:lvl9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a:t>
            </a:r>
          </a:p>
          <a:p>
            <a:pPr lvl="7"/>
            <a:r>
              <a:rPr lang="nl-NL" noProof="0" dirty="0"/>
              <a:t>Achtste niveau</a:t>
            </a:r>
          </a:p>
          <a:p>
            <a:pPr lvl="8"/>
            <a:r>
              <a:rPr lang="nl-NL" noProof="0" dirty="0"/>
              <a:t>Negende niveau</a:t>
            </a:r>
          </a:p>
        </p:txBody>
      </p:sp>
      <p:sp>
        <p:nvSpPr>
          <p:cNvPr id="4" name="Tijdelijke aanduiding voor datum 3"/>
          <p:cNvSpPr>
            <a:spLocks noGrp="1"/>
          </p:cNvSpPr>
          <p:nvPr>
            <p:ph type="dt" sz="half" idx="10"/>
          </p:nvPr>
        </p:nvSpPr>
        <p:spPr/>
        <p:txBody>
          <a:bodyPr/>
          <a:lstStyle/>
          <a:p>
            <a:fld id="{83829175-527E-46A3-863C-1BB1F163B849}" type="datetimeFigureOut">
              <a:rPr lang="nl-NL" smtClean="0"/>
              <a:t>10-3-2020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E5137D0E-4A4F-4307-8994-C1891D747D59}" type="slidenum">
              <a:rPr lang="nl-NL" smtClean="0"/>
              <a:t>‹nr.›</a:t>
            </a:fld>
            <a:endParaRPr lang="nl-NL"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nl-NL"/>
              <a:t>Klik om de stijl te bewerken</a:t>
            </a:r>
            <a:endParaRPr lang="nl-NL" dirty="0"/>
          </a:p>
        </p:txBody>
      </p:sp>
      <p:sp>
        <p:nvSpPr>
          <p:cNvPr id="3" name="Tijdelijke aanduiding voor tekst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83829175-527E-46A3-863C-1BB1F163B849}" type="datetimeFigureOut">
              <a:rPr lang="nl-NL" smtClean="0"/>
              <a:t>10-3-2020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E5137D0E-4A4F-4307-8994-C1891D747D59}" type="slidenum">
              <a:rPr lang="nl-NL" smtClean="0"/>
              <a:t>‹nr.›</a:t>
            </a:fld>
            <a:endParaRPr lang="nl-NL"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522414" y="533400"/>
            <a:ext cx="9601200" cy="1143000"/>
          </a:xfrm>
        </p:spPr>
        <p:txBody>
          <a:bodyPr/>
          <a:lstStyle/>
          <a:p>
            <a:r>
              <a:rPr lang="nl-NL"/>
              <a:t>Klik om de stijl te bewerken</a:t>
            </a:r>
            <a:endParaRPr lang="nl-NL" dirty="0"/>
          </a:p>
        </p:txBody>
      </p:sp>
      <p:sp>
        <p:nvSpPr>
          <p:cNvPr id="3" name="Tijdelijke aanduiding voor inhoud 2"/>
          <p:cNvSpPr>
            <a:spLocks noGrp="1"/>
          </p:cNvSpPr>
          <p:nvPr>
            <p:ph sz="half" idx="1" hasCustomPrompt="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a:t>
            </a:r>
          </a:p>
          <a:p>
            <a:pPr lvl="7"/>
            <a:r>
              <a:rPr lang="nl-NL" noProof="0" dirty="0"/>
              <a:t>Achtste niveau</a:t>
            </a:r>
          </a:p>
          <a:p>
            <a:pPr lvl="8"/>
            <a:r>
              <a:rPr lang="nl-NL" noProof="0" dirty="0"/>
              <a:t>Negende niveau</a:t>
            </a:r>
          </a:p>
        </p:txBody>
      </p:sp>
      <p:sp>
        <p:nvSpPr>
          <p:cNvPr id="4" name="Tijdelijke aanduiding voor inhoud 3"/>
          <p:cNvSpPr>
            <a:spLocks noGrp="1"/>
          </p:cNvSpPr>
          <p:nvPr>
            <p:ph sz="half" idx="2" hasCustomPrompt="1"/>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a:t>
            </a:r>
          </a:p>
          <a:p>
            <a:pPr lvl="7"/>
            <a:r>
              <a:rPr lang="nl-NL" noProof="0" dirty="0"/>
              <a:t>Achtste niveau</a:t>
            </a:r>
          </a:p>
          <a:p>
            <a:pPr lvl="8"/>
            <a:r>
              <a:rPr lang="nl-NL" noProof="0" dirty="0"/>
              <a:t>Negende niveau</a:t>
            </a:r>
          </a:p>
        </p:txBody>
      </p:sp>
      <p:sp>
        <p:nvSpPr>
          <p:cNvPr id="5" name="Tijdelijke aanduiding voor datum 4"/>
          <p:cNvSpPr>
            <a:spLocks noGrp="1"/>
          </p:cNvSpPr>
          <p:nvPr>
            <p:ph type="dt" sz="half" idx="10"/>
          </p:nvPr>
        </p:nvSpPr>
        <p:spPr/>
        <p:txBody>
          <a:bodyPr/>
          <a:lstStyle/>
          <a:p>
            <a:fld id="{83829175-527E-46A3-863C-1BB1F163B849}" type="datetimeFigureOut">
              <a:rPr lang="nl-NL" smtClean="0"/>
              <a:t>10-3-2020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E5137D0E-4A4F-4307-8994-C1891D747D59}" type="slidenum">
              <a:rPr lang="nl-NL" smtClean="0"/>
              <a:t>‹nr.›</a:t>
            </a:fld>
            <a:endParaRPr lang="nl-NL"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522414" y="533400"/>
            <a:ext cx="9601200" cy="1143000"/>
          </a:xfrm>
        </p:spPr>
        <p:txBody>
          <a:bodyPr/>
          <a:lstStyle>
            <a:lvl1pPr>
              <a:defRPr/>
            </a:lvl1pPr>
          </a:lstStyle>
          <a:p>
            <a:r>
              <a:rPr lang="nl-NL"/>
              <a:t>Klik om de stijl te bewerken</a:t>
            </a:r>
            <a:endParaRPr lang="nl-NL" dirty="0"/>
          </a:p>
        </p:txBody>
      </p:sp>
      <p:sp>
        <p:nvSpPr>
          <p:cNvPr id="3" name="Tijdelijke aanduiding voor tekst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hasCustomPrompt="1"/>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a:t>
            </a:r>
          </a:p>
          <a:p>
            <a:pPr lvl="7"/>
            <a:r>
              <a:rPr lang="nl-NL" noProof="0" dirty="0"/>
              <a:t>Achtste niveau</a:t>
            </a:r>
          </a:p>
          <a:p>
            <a:pPr lvl="8"/>
            <a:r>
              <a:rPr lang="nl-NL" noProof="0" dirty="0"/>
              <a:t>Negende niveau</a:t>
            </a:r>
          </a:p>
        </p:txBody>
      </p:sp>
      <p:sp>
        <p:nvSpPr>
          <p:cNvPr id="5" name="Tijdelijke aanduiding voor tekst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hasCustomPrompt="1"/>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a:t>
            </a:r>
          </a:p>
          <a:p>
            <a:pPr lvl="7"/>
            <a:r>
              <a:rPr lang="nl-NL" noProof="0" dirty="0"/>
              <a:t>Achtste niveau</a:t>
            </a:r>
          </a:p>
          <a:p>
            <a:pPr lvl="8"/>
            <a:r>
              <a:rPr lang="nl-NL" noProof="0" dirty="0"/>
              <a:t>Negende niveau</a:t>
            </a:r>
          </a:p>
        </p:txBody>
      </p:sp>
      <p:sp>
        <p:nvSpPr>
          <p:cNvPr id="7" name="Tijdelijke aanduiding voor datum 6"/>
          <p:cNvSpPr>
            <a:spLocks noGrp="1"/>
          </p:cNvSpPr>
          <p:nvPr>
            <p:ph type="dt" sz="half" idx="10"/>
          </p:nvPr>
        </p:nvSpPr>
        <p:spPr/>
        <p:txBody>
          <a:bodyPr/>
          <a:lstStyle/>
          <a:p>
            <a:fld id="{83829175-527E-46A3-863C-1BB1F163B849}" type="datetimeFigureOut">
              <a:rPr lang="nl-NL" smtClean="0"/>
              <a:t>10-3-2020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E5137D0E-4A4F-4307-8994-C1891D747D59}" type="slidenum">
              <a:rPr lang="nl-NL" smtClean="0"/>
              <a:t>‹nr.›</a:t>
            </a:fld>
            <a:endParaRPr lang="nl-NL"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83829175-527E-46A3-863C-1BB1F163B849}" type="datetimeFigureOut">
              <a:rPr lang="nl-NL" smtClean="0"/>
              <a:t>10-3-2020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E5137D0E-4A4F-4307-8994-C1891D747D59}" type="slidenum">
              <a:rPr lang="nl-NL" smtClean="0"/>
              <a:t>‹nr.›</a:t>
            </a:fld>
            <a:endParaRPr lang="nl-NL"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3829175-527E-46A3-863C-1BB1F163B849}" type="datetimeFigureOut">
              <a:rPr lang="nl-NL" smtClean="0"/>
              <a:t>10-3-2020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E5137D0E-4A4F-4307-8994-C1891D747D59}" type="slidenum">
              <a:rPr lang="nl-NL" smtClean="0"/>
              <a:t>‹nr.›</a:t>
            </a:fld>
            <a:endParaRPr lang="nl-NL"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6613" y="2590800"/>
            <a:ext cx="3276599" cy="1924050"/>
          </a:xfrm>
        </p:spPr>
        <p:txBody>
          <a:bodyPr anchor="b">
            <a:normAutofit/>
          </a:bodyPr>
          <a:lstStyle>
            <a:lvl1pPr algn="l">
              <a:defRPr sz="3200" b="0"/>
            </a:lvl1pPr>
          </a:lstStyle>
          <a:p>
            <a:r>
              <a:rPr lang="nl-NL"/>
              <a:t>Klik om de stijl te bewerken</a:t>
            </a:r>
            <a:endParaRPr lang="nl-NL" dirty="0"/>
          </a:p>
        </p:txBody>
      </p:sp>
      <p:sp>
        <p:nvSpPr>
          <p:cNvPr id="3" name="Tijdelijke aanduiding voor inhoud 2"/>
          <p:cNvSpPr>
            <a:spLocks noGrp="1"/>
          </p:cNvSpPr>
          <p:nvPr>
            <p:ph idx="1" hasCustomPrompt="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a:t>
            </a:r>
          </a:p>
          <a:p>
            <a:pPr lvl="7"/>
            <a:r>
              <a:rPr lang="nl-NL" noProof="0" dirty="0"/>
              <a:t>Achtste niveau</a:t>
            </a:r>
          </a:p>
          <a:p>
            <a:pPr lvl="8"/>
            <a:r>
              <a:rPr lang="nl-NL" noProof="0" dirty="0"/>
              <a:t>Negende niveau</a:t>
            </a:r>
          </a:p>
        </p:txBody>
      </p:sp>
      <p:sp>
        <p:nvSpPr>
          <p:cNvPr id="4" name="Tijdelijke aanduiding voor tekst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Tijdelijke aanduiding voor datum 7"/>
          <p:cNvSpPr>
            <a:spLocks noGrp="1"/>
          </p:cNvSpPr>
          <p:nvPr>
            <p:ph type="dt" sz="half" idx="10"/>
          </p:nvPr>
        </p:nvSpPr>
        <p:spPr/>
        <p:txBody>
          <a:bodyPr/>
          <a:lstStyle/>
          <a:p>
            <a:fld id="{83829175-527E-46A3-863C-1BB1F163B849}" type="datetimeFigureOut">
              <a:rPr lang="nl-NL" smtClean="0"/>
              <a:pPr/>
              <a:t>10-3-2020</a:t>
            </a:fld>
            <a:endParaRPr lang="nl-NL" dirty="0"/>
          </a:p>
        </p:txBody>
      </p:sp>
      <p:sp>
        <p:nvSpPr>
          <p:cNvPr id="9" name="Tijdelijke aanduiding voor voettekst 8"/>
          <p:cNvSpPr>
            <a:spLocks noGrp="1"/>
          </p:cNvSpPr>
          <p:nvPr>
            <p:ph type="ftr" sz="quarter" idx="11"/>
          </p:nvPr>
        </p:nvSpPr>
        <p:spPr/>
        <p:txBody>
          <a:bodyPr/>
          <a:lstStyle/>
          <a:p>
            <a:endParaRPr lang="nl-NL" dirty="0"/>
          </a:p>
        </p:txBody>
      </p:sp>
      <p:sp>
        <p:nvSpPr>
          <p:cNvPr id="10" name="Tijdelijke aanduiding voor dianummer 9"/>
          <p:cNvSpPr>
            <a:spLocks noGrp="1"/>
          </p:cNvSpPr>
          <p:nvPr>
            <p:ph type="sldNum" sz="quarter" idx="12"/>
          </p:nvPr>
        </p:nvSpPr>
        <p:spPr/>
        <p:txBody>
          <a:bodyPr/>
          <a:lstStyle/>
          <a:p>
            <a:fld id="{E5137D0E-4A4F-4307-8994-C1891D747D59}" type="slidenum">
              <a:rPr lang="nl-NL" smtClean="0"/>
              <a:pPr/>
              <a:t>‹nr.›</a:t>
            </a:fld>
            <a:endParaRPr lang="nl-NL"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Afbeeldin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836613" y="2590800"/>
            <a:ext cx="3276599" cy="1924050"/>
          </a:xfrm>
        </p:spPr>
        <p:txBody>
          <a:bodyPr anchor="b">
            <a:normAutofit/>
          </a:bodyPr>
          <a:lstStyle>
            <a:lvl1pPr algn="l">
              <a:defRPr sz="3200" b="0"/>
            </a:lvl1pPr>
          </a:lstStyle>
          <a:p>
            <a:r>
              <a:rPr lang="nl-NL"/>
              <a:t>Klik om de stijl te bewerken</a:t>
            </a:r>
            <a:endParaRPr lang="nl-NL" dirty="0"/>
          </a:p>
        </p:txBody>
      </p:sp>
      <p:sp>
        <p:nvSpPr>
          <p:cNvPr id="3" name="Tijdelijke aanduiding voor afbeelding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nl-NL" dirty="0"/>
              <a:t>Klik om de stijl te bewerken</a:t>
            </a:r>
          </a:p>
        </p:txBody>
      </p:sp>
      <p:sp>
        <p:nvSpPr>
          <p:cNvPr id="3" name="Tijdelijke aanduiding voor tekst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a:t>
            </a:r>
          </a:p>
          <a:p>
            <a:pPr lvl="7"/>
            <a:r>
              <a:rPr lang="nl-NL" noProof="0" dirty="0"/>
              <a:t>Achtste niveau</a:t>
            </a:r>
          </a:p>
          <a:p>
            <a:pPr lvl="8"/>
            <a:r>
              <a:rPr lang="nl-NL" noProof="0" dirty="0"/>
              <a:t>Negende niveau</a:t>
            </a:r>
          </a:p>
        </p:txBody>
      </p:sp>
      <p:sp>
        <p:nvSpPr>
          <p:cNvPr id="4" name="Tijdelijke aanduiding voor datum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nl-NL" smtClean="0"/>
              <a:pPr/>
              <a:t>10-3-2020</a:t>
            </a:fld>
            <a:endParaRPr lang="nl-NL" dirty="0"/>
          </a:p>
        </p:txBody>
      </p:sp>
      <p:sp>
        <p:nvSpPr>
          <p:cNvPr id="5" name="Tijdelijke aanduiding voor voettekst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lang="nl-NL" dirty="0"/>
          </a:p>
        </p:txBody>
      </p:sp>
      <p:sp>
        <p:nvSpPr>
          <p:cNvPr id="6" name="Tijdelijke aanduiding voor dianumm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nl-NL" smtClean="0"/>
              <a:pPr/>
              <a:t>‹nr.›</a:t>
            </a:fld>
            <a:endParaRPr lang="nl-NL"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wv-drechtsteden.nl/" TargetMode="External"/><Relationship Id="rId2" Type="http://schemas.openxmlformats.org/officeDocument/2006/relationships/hyperlink" Target="http://www.passendonderwijs.nl/" TargetMode="External"/><Relationship Id="rId1" Type="http://schemas.openxmlformats.org/officeDocument/2006/relationships/slideLayout" Target="../slideLayouts/slideLayout2.xml"/><Relationship Id="rId5" Type="http://schemas.openxmlformats.org/officeDocument/2006/relationships/hyperlink" Target="https://wij-leren.nl/passend-onderwijs-artikel.php" TargetMode="External"/><Relationship Id="rId4" Type="http://schemas.openxmlformats.org/officeDocument/2006/relationships/hyperlink" Target="http://www.swvdordrecht.n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zVQDGDUP-Y&amp;t=1s" TargetMode="External"/><Relationship Id="rId2" Type="http://schemas.openxmlformats.org/officeDocument/2006/relationships/hyperlink" Target="https://wij-leren.nl/samenwerkingsverband.ph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ij-leren.nl/ass.php" TargetMode="External"/><Relationship Id="rId2" Type="http://schemas.openxmlformats.org/officeDocument/2006/relationships/hyperlink" Target="https://wij-leren.nl/ambulante-begeleiding.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po.nl/het-is-hier-autistisch/09-02-2017/BNN_101381980" TargetMode="External"/><Relationship Id="rId2" Type="http://schemas.openxmlformats.org/officeDocument/2006/relationships/hyperlink" Target="http://nos.nl/video/2157369-andere-mensen-lezen-veel-sneller.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defTabSz="914400">
              <a:lnSpc>
                <a:spcPct val="90000"/>
              </a:lnSpc>
              <a:spcBef>
                <a:spcPts val="0"/>
              </a:spcBef>
              <a:buNone/>
            </a:pPr>
            <a:r>
              <a:rPr lang="nl-NL" dirty="0">
                <a:latin typeface="Palatino Linotype"/>
              </a:rPr>
              <a:t>Passend Onderwijs </a:t>
            </a:r>
            <a:endParaRPr lang="nl-NL" sz="7200" b="0" i="0" dirty="0">
              <a:solidFill>
                <a:schemeClr val="tx1"/>
              </a:solidFill>
              <a:latin typeface="Palatino Linotype"/>
              <a:ea typeface="+mj-ea"/>
              <a:cs typeface="+mj-cs"/>
            </a:endParaRPr>
          </a:p>
        </p:txBody>
      </p:sp>
      <p:sp>
        <p:nvSpPr>
          <p:cNvPr id="3" name="Ondertitel 2"/>
          <p:cNvSpPr>
            <a:spLocks noGrp="1"/>
          </p:cNvSpPr>
          <p:nvPr>
            <p:ph type="subTitle" idx="1"/>
          </p:nvPr>
        </p:nvSpPr>
        <p:spPr/>
        <p:txBody>
          <a:bodyPr/>
          <a:lstStyle/>
          <a:p>
            <a:pPr marL="0" indent="0" algn="l">
              <a:spcBef>
                <a:spcPts val="0"/>
              </a:spcBef>
              <a:buNone/>
            </a:pPr>
            <a:r>
              <a:rPr lang="nl-NL" dirty="0">
                <a:solidFill>
                  <a:schemeClr val="tx1">
                    <a:lumMod val="50000"/>
                  </a:schemeClr>
                </a:solidFill>
              </a:rPr>
              <a:t>Les </a:t>
            </a:r>
            <a:r>
              <a:rPr lang="nl-NL" dirty="0" smtClean="0">
                <a:solidFill>
                  <a:schemeClr val="tx1">
                    <a:lumMod val="50000"/>
                  </a:schemeClr>
                </a:solidFill>
              </a:rPr>
              <a:t>7.1</a:t>
            </a:r>
            <a:r>
              <a:rPr lang="nl-NL" dirty="0">
                <a:solidFill>
                  <a:schemeClr val="tx1">
                    <a:lumMod val="50000"/>
                  </a:schemeClr>
                </a:solidFill>
              </a:rPr>
              <a:t>: Introductie</a:t>
            </a:r>
            <a:endParaRPr lang="nl-NL" sz="2400" b="0" i="0"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0- meting </a:t>
            </a:r>
          </a:p>
        </p:txBody>
      </p:sp>
      <p:sp>
        <p:nvSpPr>
          <p:cNvPr id="3" name="Tijdelijke aanduiding voor inhoud 2"/>
          <p:cNvSpPr>
            <a:spLocks noGrp="1"/>
          </p:cNvSpPr>
          <p:nvPr>
            <p:ph idx="1"/>
          </p:nvPr>
        </p:nvSpPr>
        <p:spPr/>
        <p:txBody>
          <a:bodyPr/>
          <a:lstStyle/>
          <a:p>
            <a:r>
              <a:rPr lang="nl-NL" dirty="0"/>
              <a:t> Beantwoord de volgende vragen voor jezelf: </a:t>
            </a:r>
          </a:p>
          <a:p>
            <a:endParaRPr lang="nl-NL" dirty="0"/>
          </a:p>
          <a:p>
            <a:pPr lvl="0"/>
            <a:r>
              <a:rPr lang="nl-NL" dirty="0"/>
              <a:t>Passend onderwijs is volgens mij:</a:t>
            </a:r>
          </a:p>
          <a:p>
            <a:pPr lvl="0"/>
            <a:r>
              <a:rPr lang="nl-NL" dirty="0"/>
              <a:t>Passend onderwijs is bedoeld voor:</a:t>
            </a:r>
          </a:p>
          <a:p>
            <a:pPr lvl="0"/>
            <a:r>
              <a:rPr lang="nl-NL" dirty="0"/>
              <a:t>Passend onderwijs is er sinds:</a:t>
            </a:r>
          </a:p>
          <a:p>
            <a:endParaRPr lang="nl-NL" dirty="0"/>
          </a:p>
        </p:txBody>
      </p:sp>
    </p:spTree>
    <p:extLst>
      <p:ext uri="{BB962C8B-B14F-4D97-AF65-F5344CB8AC3E}">
        <p14:creationId xmlns:p14="http://schemas.microsoft.com/office/powerpoint/2010/main" val="15585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Zelf op onderzoek uit: </a:t>
            </a:r>
          </a:p>
        </p:txBody>
      </p:sp>
      <p:sp>
        <p:nvSpPr>
          <p:cNvPr id="3" name="Tijdelijke aanduiding voor inhoud 2"/>
          <p:cNvSpPr>
            <a:spLocks noGrp="1"/>
          </p:cNvSpPr>
          <p:nvPr>
            <p:ph idx="1"/>
          </p:nvPr>
        </p:nvSpPr>
        <p:spPr/>
        <p:txBody>
          <a:bodyPr vert="horz" lIns="91440" tIns="45720" rIns="91440" bIns="45720" rtlCol="0" anchor="t">
            <a:normAutofit/>
          </a:bodyPr>
          <a:lstStyle/>
          <a:p>
            <a:pPr marL="223520" indent="-223520"/>
            <a:r>
              <a:rPr lang="nl-NL" dirty="0"/>
              <a:t>Gebruik de volgende links om zoveel mogelijk informatie te verzamelen over de wet passend onderwijs. Beantwoord de vragen op de volgende slide</a:t>
            </a:r>
            <a:endParaRPr lang="en-US"/>
          </a:p>
          <a:p>
            <a:pPr marL="0" indent="0">
              <a:buNone/>
            </a:pPr>
            <a:r>
              <a:rPr lang="nl-NL" dirty="0">
                <a:hlinkClick r:id="rId2"/>
              </a:rPr>
              <a:t>https://www.rijksoverheid.nl/onderwerpen/passend-onderwijs</a:t>
            </a:r>
          </a:p>
          <a:p>
            <a:pPr marL="0" indent="0">
              <a:buNone/>
            </a:pPr>
            <a:r>
              <a:rPr lang="nl-NL" dirty="0">
                <a:hlinkClick r:id="rId2"/>
              </a:rPr>
              <a:t>www.passendonderwijs.nl</a:t>
            </a:r>
            <a:endParaRPr lang="nl-NL" dirty="0"/>
          </a:p>
          <a:p>
            <a:pPr marL="0" indent="0">
              <a:buNone/>
            </a:pPr>
            <a:r>
              <a:rPr lang="nl-NL" dirty="0">
                <a:hlinkClick r:id="rId3"/>
              </a:rPr>
              <a:t>www.swv-drechtsteden.nl</a:t>
            </a:r>
            <a:r>
              <a:rPr lang="nl-NL" dirty="0"/>
              <a:t> </a:t>
            </a:r>
          </a:p>
          <a:p>
            <a:pPr marL="0" indent="0">
              <a:buNone/>
            </a:pPr>
            <a:r>
              <a:rPr lang="nl-NL" dirty="0">
                <a:hlinkClick r:id="rId4"/>
              </a:rPr>
              <a:t>www.swvdordrecht.nl</a:t>
            </a:r>
            <a:endParaRPr lang="nl-NL" dirty="0"/>
          </a:p>
          <a:p>
            <a:pPr marL="0" indent="0">
              <a:buNone/>
            </a:pPr>
            <a:r>
              <a:rPr lang="nl-NL" dirty="0">
                <a:hlinkClick r:id="rId5"/>
              </a:rPr>
              <a:t>https://wij-leren.nl/passend-onderwijs-artikel.php</a:t>
            </a:r>
            <a:endParaRPr lang="nl-NL" dirty="0"/>
          </a:p>
          <a:p>
            <a:pPr marL="0" indent="0">
              <a:buNone/>
            </a:pPr>
            <a:r>
              <a:rPr lang="nl-NL" dirty="0"/>
              <a:t>De website van je eigen school (hoe is het daar geregeld)</a:t>
            </a:r>
          </a:p>
          <a:p>
            <a:pPr marL="0" indent="0">
              <a:buNone/>
            </a:pPr>
            <a:endParaRPr lang="nl-NL" dirty="0"/>
          </a:p>
          <a:p>
            <a:pPr marL="223520" indent="-223520"/>
            <a:endParaRPr lang="nl-NL" dirty="0"/>
          </a:p>
          <a:p>
            <a:pPr marL="223520" indent="-223520"/>
            <a:endParaRPr lang="nl-NL" dirty="0"/>
          </a:p>
        </p:txBody>
      </p:sp>
    </p:spTree>
    <p:extLst>
      <p:ext uri="{BB962C8B-B14F-4D97-AF65-F5344CB8AC3E}">
        <p14:creationId xmlns:p14="http://schemas.microsoft.com/office/powerpoint/2010/main" val="181547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Maak een document met daarin informatie over de volgende onderwerpen (30 minuten): </a:t>
            </a:r>
          </a:p>
        </p:txBody>
      </p:sp>
      <p:sp>
        <p:nvSpPr>
          <p:cNvPr id="3" name="Tijdelijke aanduiding voor inhoud 2"/>
          <p:cNvSpPr>
            <a:spLocks noGrp="1"/>
          </p:cNvSpPr>
          <p:nvPr>
            <p:ph idx="1"/>
          </p:nvPr>
        </p:nvSpPr>
        <p:spPr/>
        <p:txBody>
          <a:bodyPr vert="horz" lIns="91440" tIns="45720" rIns="91440" bIns="45720" rtlCol="0" anchor="t">
            <a:normAutofit/>
          </a:bodyPr>
          <a:lstStyle/>
          <a:p>
            <a:pPr marL="457200" indent="-457200">
              <a:buAutoNum type="arabicPeriod"/>
            </a:pPr>
            <a:r>
              <a:rPr lang="nl-NL" dirty="0"/>
              <a:t>Wat houdt de wet passend onderwijs in?</a:t>
            </a:r>
            <a:endParaRPr lang="en-US" dirty="0"/>
          </a:p>
          <a:p>
            <a:pPr marL="457200" indent="-457200">
              <a:buAutoNum type="arabicPeriod"/>
            </a:pPr>
            <a:r>
              <a:rPr lang="nl-NL" dirty="0"/>
              <a:t>Wanneer is de wet passend onderwijs ingevoerd en waarom?</a:t>
            </a:r>
          </a:p>
          <a:p>
            <a:pPr marL="457200" indent="-457200">
              <a:buAutoNum type="arabicPeriod"/>
            </a:pPr>
            <a:r>
              <a:rPr lang="nl-NL" dirty="0"/>
              <a:t>Wat zijn de doelen van de wet passend onderwijs?</a:t>
            </a:r>
          </a:p>
          <a:p>
            <a:pPr marL="457200" indent="-457200">
              <a:buAutoNum type="arabicPeriod"/>
            </a:pPr>
            <a:r>
              <a:rPr lang="nl-NL" dirty="0"/>
              <a:t>Wat houdt zorgplicht voor scholen in?</a:t>
            </a:r>
          </a:p>
          <a:p>
            <a:pPr marL="457200" indent="-457200">
              <a:buAutoNum type="arabicPeriod"/>
            </a:pPr>
            <a:r>
              <a:rPr lang="nl-NL" dirty="0"/>
              <a:t>Wat is een samenwerkingsverband en hoe </a:t>
            </a:r>
            <a:r>
              <a:rPr lang="nl-NL" dirty="0" smtClean="0"/>
              <a:t>werkt </a:t>
            </a:r>
            <a:r>
              <a:rPr lang="nl-NL" dirty="0"/>
              <a:t>dit verband in </a:t>
            </a:r>
            <a:r>
              <a:rPr lang="nl-NL" dirty="0" smtClean="0"/>
              <a:t>Gorinchem </a:t>
            </a:r>
            <a:r>
              <a:rPr lang="nl-NL" dirty="0"/>
              <a:t>e.o</a:t>
            </a:r>
            <a:r>
              <a:rPr lang="nl-NL" dirty="0" smtClean="0"/>
              <a:t>.?</a:t>
            </a:r>
            <a:endParaRPr lang="nl-NL" dirty="0"/>
          </a:p>
          <a:p>
            <a:pPr marL="457200" indent="-457200">
              <a:buAutoNum type="arabicPeriod"/>
            </a:pPr>
            <a:r>
              <a:rPr lang="nl-NL" dirty="0" smtClean="0"/>
              <a:t>Welke </a:t>
            </a:r>
            <a:r>
              <a:rPr lang="nl-NL" dirty="0"/>
              <a:t>vormen van Speciaal (Basis) Onderwijs hebben we in Nederland?</a:t>
            </a:r>
          </a:p>
          <a:p>
            <a:pPr marL="457200" indent="-457200">
              <a:buAutoNum type="arabicPeriod"/>
            </a:pPr>
            <a:r>
              <a:rPr lang="nl-NL" dirty="0"/>
              <a:t>Welke problematiek kom je tegen binnen passend onderwijs?</a:t>
            </a:r>
          </a:p>
          <a:p>
            <a:pPr marL="457200" indent="-457200">
              <a:buAutoNum type="arabicPeriod"/>
            </a:pPr>
            <a:r>
              <a:rPr lang="nl-NL" dirty="0"/>
              <a:t>Hoe is passend onderwijs op jouw stageschool georganiseerd?</a:t>
            </a:r>
          </a:p>
          <a:p>
            <a:pPr marL="223520" indent="-223520"/>
            <a:endParaRPr lang="nl-NL" dirty="0"/>
          </a:p>
          <a:p>
            <a:pPr marL="223520" indent="-223520"/>
            <a:endParaRPr lang="nl-NL" dirty="0"/>
          </a:p>
          <a:p>
            <a:pPr marL="223520" indent="-223520"/>
            <a:endParaRPr lang="nl-NL" dirty="0"/>
          </a:p>
          <a:p>
            <a:pPr marL="223520" indent="-223520"/>
            <a:endParaRPr lang="nl-NL" dirty="0"/>
          </a:p>
        </p:txBody>
      </p:sp>
    </p:spTree>
    <p:extLst>
      <p:ext uri="{BB962C8B-B14F-4D97-AF65-F5344CB8AC3E}">
        <p14:creationId xmlns:p14="http://schemas.microsoft.com/office/powerpoint/2010/main" val="272533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Uitgangspunten passend onderwijs</a:t>
            </a:r>
          </a:p>
        </p:txBody>
      </p:sp>
      <p:sp>
        <p:nvSpPr>
          <p:cNvPr id="3" name="Tijdelijke aanduiding voor inhoud 2"/>
          <p:cNvSpPr>
            <a:spLocks noGrp="1"/>
          </p:cNvSpPr>
          <p:nvPr>
            <p:ph idx="1"/>
          </p:nvPr>
        </p:nvSpPr>
        <p:spPr/>
        <p:txBody>
          <a:bodyPr/>
          <a:lstStyle/>
          <a:p>
            <a:pPr marL="0" indent="0">
              <a:buNone/>
            </a:pPr>
            <a:r>
              <a:rPr lang="nl-NL" dirty="0"/>
              <a:t>Het uitgangspunt van Passend onderwijs is de verantwoordelijkheid van schoolbesturen om voor elke leerling een passend onderwijsaanbod te realiseren.  Als een school niet kan voorzien in de behoeften van het kind, dan wordt in overleg met de ouders uitgezocht welke school binnen het </a:t>
            </a:r>
            <a:r>
              <a:rPr lang="nl-NL" u="sng" dirty="0">
                <a:hlinkClick r:id="rId2"/>
              </a:rPr>
              <a:t>samenwerkingsverband</a:t>
            </a:r>
            <a:r>
              <a:rPr lang="nl-NL" dirty="0"/>
              <a:t> dat wel kan. Een passend onderwijsaanbod houdt dus in dat onderwijs en ondersteuning moet aansluiten op de behoeften van het kind. Daarbij wordt ook gekeken naar de mogelijkheden van het personeel en de wensen van de ouders.</a:t>
            </a:r>
          </a:p>
          <a:p>
            <a:pPr marL="0" indent="0">
              <a:buNone/>
            </a:pPr>
            <a:endParaRPr lang="nl-NL" dirty="0"/>
          </a:p>
          <a:p>
            <a:pPr marL="0" indent="0">
              <a:buNone/>
            </a:pPr>
            <a:r>
              <a:rPr lang="nl-NL" dirty="0">
                <a:hlinkClick r:id="rId3"/>
              </a:rPr>
              <a:t>Filmpje Wet Passend Onderwijs</a:t>
            </a:r>
            <a:endParaRPr lang="nl-NL" dirty="0"/>
          </a:p>
          <a:p>
            <a:pPr marL="0" indent="0">
              <a:buNone/>
            </a:pPr>
            <a:endParaRPr lang="nl-NL" dirty="0"/>
          </a:p>
        </p:txBody>
      </p:sp>
    </p:spTree>
    <p:extLst>
      <p:ext uri="{BB962C8B-B14F-4D97-AF65-F5344CB8AC3E}">
        <p14:creationId xmlns:p14="http://schemas.microsoft.com/office/powerpoint/2010/main" val="296250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t"/>
            <a:r>
              <a:rPr lang="nl-NL" dirty="0"/>
              <a:t>Met passend onderwijs wil de overheid bereiken dat:</a:t>
            </a:r>
          </a:p>
        </p:txBody>
      </p:sp>
      <p:sp>
        <p:nvSpPr>
          <p:cNvPr id="3" name="Tijdelijke aanduiding voor inhoud 2"/>
          <p:cNvSpPr>
            <a:spLocks noGrp="1"/>
          </p:cNvSpPr>
          <p:nvPr>
            <p:ph idx="1"/>
          </p:nvPr>
        </p:nvSpPr>
        <p:spPr/>
        <p:txBody>
          <a:bodyPr>
            <a:normAutofit/>
          </a:bodyPr>
          <a:lstStyle/>
          <a:p>
            <a:pPr fontAlgn="t"/>
            <a:r>
              <a:rPr lang="nl-NL" dirty="0"/>
              <a:t>alle kinderen een passende plek in het onderwijs krijgen;</a:t>
            </a:r>
          </a:p>
          <a:p>
            <a:pPr fontAlgn="t"/>
            <a:r>
              <a:rPr lang="nl-NL" dirty="0"/>
              <a:t>een kind naar een gewone school gaat als dat kan;</a:t>
            </a:r>
          </a:p>
          <a:p>
            <a:pPr fontAlgn="t"/>
            <a:r>
              <a:rPr lang="nl-NL" dirty="0"/>
              <a:t>een kind naar het speciaal onderwijs gaat als intensieve begeleiding nodig is;</a:t>
            </a:r>
          </a:p>
          <a:p>
            <a:pPr fontAlgn="t"/>
            <a:r>
              <a:rPr lang="nl-NL" dirty="0"/>
              <a:t>scholen de mogelijkheden hebben voor ondersteuning op maat;</a:t>
            </a:r>
          </a:p>
          <a:p>
            <a:pPr fontAlgn="t"/>
            <a:r>
              <a:rPr lang="nl-NL" dirty="0"/>
              <a:t>de mogelijkheden en de onderwijsbehoefte van het kind bepalend zijn, niet de beperkingen;</a:t>
            </a:r>
          </a:p>
          <a:p>
            <a:pPr fontAlgn="t"/>
            <a:r>
              <a:rPr lang="nl-NL" dirty="0"/>
              <a:t>kinderen niet meer langdurig thuis komen te zitten.</a:t>
            </a:r>
            <a:br>
              <a:rPr lang="nl-NL" dirty="0"/>
            </a:br>
            <a:endParaRPr lang="nl-NL" dirty="0"/>
          </a:p>
        </p:txBody>
      </p:sp>
    </p:spTree>
    <p:extLst>
      <p:ext uri="{BB962C8B-B14F-4D97-AF65-F5344CB8AC3E}">
        <p14:creationId xmlns:p14="http://schemas.microsoft.com/office/powerpoint/2010/main" val="134291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Zorgplicht</a:t>
            </a:r>
          </a:p>
        </p:txBody>
      </p:sp>
      <p:sp>
        <p:nvSpPr>
          <p:cNvPr id="3" name="Tijdelijke aanduiding voor inhoud 2"/>
          <p:cNvSpPr>
            <a:spLocks noGrp="1"/>
          </p:cNvSpPr>
          <p:nvPr>
            <p:ph idx="1"/>
          </p:nvPr>
        </p:nvSpPr>
        <p:spPr/>
        <p:txBody>
          <a:bodyPr>
            <a:normAutofit lnSpcReduction="10000"/>
          </a:bodyPr>
          <a:lstStyle/>
          <a:p>
            <a:pPr fontAlgn="t"/>
            <a:r>
              <a:rPr lang="nl-NL" dirty="0"/>
              <a:t>Om elk kind een passende onderwijsplek te bieden hebben scholen een zorgplicht. Scholen werken daarbij samen in een bepaalde regio. Deze regionale samenwerkingsverbanden zorgen er bijvoorbeeld voor dat alle scholen in de regio dezelfde basisondersteuning aanbieden.</a:t>
            </a:r>
          </a:p>
          <a:p>
            <a:pPr fontAlgn="t"/>
            <a:r>
              <a:rPr lang="nl-NL" b="1" dirty="0"/>
              <a:t>Zorgplicht scholen</a:t>
            </a:r>
          </a:p>
          <a:p>
            <a:pPr fontAlgn="t"/>
            <a:r>
              <a:rPr lang="nl-NL" dirty="0"/>
              <a:t>Scholen moeten ervoor zorgen dat een kind dat extra begeleiding en ondersteuning nodig heeft, altijd een plek krijgt op:</a:t>
            </a:r>
          </a:p>
          <a:p>
            <a:pPr fontAlgn="t"/>
            <a:r>
              <a:rPr lang="nl-NL" dirty="0"/>
              <a:t>de school van eigen keuze;</a:t>
            </a:r>
          </a:p>
          <a:p>
            <a:pPr fontAlgn="t"/>
            <a:r>
              <a:rPr lang="nl-NL" dirty="0"/>
              <a:t>een andere gewone school als de school van keuze de benodigde hulp niet kan bieden. Dit gaat in overleg met de ouders;</a:t>
            </a:r>
          </a:p>
          <a:p>
            <a:pPr fontAlgn="t"/>
            <a:r>
              <a:rPr lang="nl-NL" dirty="0"/>
              <a:t>een school voor (voortgezet) speciaal onderwijs.</a:t>
            </a:r>
          </a:p>
          <a:p>
            <a:endParaRPr lang="nl-NL" dirty="0"/>
          </a:p>
        </p:txBody>
      </p:sp>
    </p:spTree>
    <p:extLst>
      <p:ext uri="{BB962C8B-B14F-4D97-AF65-F5344CB8AC3E}">
        <p14:creationId xmlns:p14="http://schemas.microsoft.com/office/powerpoint/2010/main" val="26606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Soorten Scholen </a:t>
            </a:r>
          </a:p>
        </p:txBody>
      </p:sp>
      <p:sp>
        <p:nvSpPr>
          <p:cNvPr id="3" name="Tijdelijke aanduiding voor inhoud 2"/>
          <p:cNvSpPr>
            <a:spLocks noGrp="1"/>
          </p:cNvSpPr>
          <p:nvPr>
            <p:ph idx="1"/>
          </p:nvPr>
        </p:nvSpPr>
        <p:spPr/>
        <p:txBody>
          <a:bodyPr>
            <a:normAutofit fontScale="85000" lnSpcReduction="10000"/>
          </a:bodyPr>
          <a:lstStyle/>
          <a:p>
            <a:r>
              <a:rPr lang="nl-NL" dirty="0"/>
              <a:t>1. De netwerkschool. Netwerkscholen hebben de externe zorgstructuur goed op orde. Zij hebben de zorg voor leerlingen met speciale onderwijsbehoeften aan </a:t>
            </a:r>
            <a:r>
              <a:rPr lang="nl-NL" u="sng" dirty="0">
                <a:hlinkClick r:id="rId2"/>
              </a:rPr>
              <a:t>ambulante begeleiders</a:t>
            </a:r>
            <a:r>
              <a:rPr lang="nl-NL" dirty="0"/>
              <a:t> uitbesteed.</a:t>
            </a:r>
            <a:br>
              <a:rPr lang="nl-NL" dirty="0"/>
            </a:br>
            <a:endParaRPr lang="nl-NL" dirty="0"/>
          </a:p>
          <a:p>
            <a:r>
              <a:rPr lang="nl-NL" dirty="0"/>
              <a:t>2. De smalle zorgschool. Dit type school heeft de mogelijkheden om onderwijs te geven aan een specifieke categorie leerlingen met speciale onderwijsbehoeften. Bijvoorbeeld kinderen met een stoornis in het </a:t>
            </a:r>
            <a:r>
              <a:rPr lang="nl-NL" u="sng" dirty="0">
                <a:hlinkClick r:id="rId3"/>
              </a:rPr>
              <a:t>autistisch spectrum</a:t>
            </a:r>
            <a:r>
              <a:rPr lang="nl-NL" dirty="0"/>
              <a:t>. Op zo’n school kan een derde van de leerlingen met een indicatie terecht.</a:t>
            </a:r>
            <a:br>
              <a:rPr lang="nl-NL" dirty="0"/>
            </a:br>
            <a:endParaRPr lang="nl-NL" dirty="0"/>
          </a:p>
          <a:p>
            <a:r>
              <a:rPr lang="nl-NL" dirty="0"/>
              <a:t>3. De brede zorgschool. Dit type school vangt meerdere categorieën leerlingen met speciale onderwijsbehoeften op. Bijvoorbeeld slechtzienden en kinderen met ernstige spraak- en taalmoeilijkheden. Op zo’n school kan twee derde van de leerlingen met een indicatie terecht.</a:t>
            </a:r>
            <a:br>
              <a:rPr lang="nl-NL" dirty="0"/>
            </a:br>
            <a:endParaRPr lang="nl-NL" dirty="0"/>
          </a:p>
          <a:p>
            <a:r>
              <a:rPr lang="nl-NL" dirty="0"/>
              <a:t>4: De inclusieve school. Deze scholen staan open voor bijna alle leerlingen met specifieke onderwijsbehoeften. Inclusieve scholen vangen bijna alle leerlingen met een indicatie op.</a:t>
            </a:r>
          </a:p>
        </p:txBody>
      </p:sp>
    </p:spTree>
    <p:extLst>
      <p:ext uri="{BB962C8B-B14F-4D97-AF65-F5344CB8AC3E}">
        <p14:creationId xmlns:p14="http://schemas.microsoft.com/office/powerpoint/2010/main" val="42345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522413" y="1980084"/>
            <a:ext cx="9309949" cy="4401244"/>
          </a:xfrm>
          <a:prstGeom prst="rect">
            <a:avLst/>
          </a:prstGeom>
        </p:spPr>
      </p:pic>
      <p:sp>
        <p:nvSpPr>
          <p:cNvPr id="2" name="Titel 1"/>
          <p:cNvSpPr>
            <a:spLocks noGrp="1"/>
          </p:cNvSpPr>
          <p:nvPr>
            <p:ph type="title"/>
          </p:nvPr>
        </p:nvSpPr>
        <p:spPr/>
        <p:txBody>
          <a:bodyPr/>
          <a:lstStyle/>
          <a:p>
            <a:r>
              <a:rPr lang="nl-NL" dirty="0"/>
              <a:t>Zorgstructuur PO Drechtsteden </a:t>
            </a:r>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215822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Introductie gedrags- en leerproblemen</a:t>
            </a:r>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308431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Orthopedagogiek en orthodidactiek</a:t>
            </a:r>
          </a:p>
        </p:txBody>
      </p:sp>
      <p:sp>
        <p:nvSpPr>
          <p:cNvPr id="3" name="Tijdelijke aanduiding voor inhoud 2"/>
          <p:cNvSpPr>
            <a:spLocks noGrp="1"/>
          </p:cNvSpPr>
          <p:nvPr>
            <p:ph idx="1"/>
          </p:nvPr>
        </p:nvSpPr>
        <p:spPr/>
        <p:txBody>
          <a:bodyPr/>
          <a:lstStyle/>
          <a:p>
            <a:r>
              <a:rPr lang="nl-NL" b="1" dirty="0"/>
              <a:t>Orthopedagogiek</a:t>
            </a:r>
            <a:r>
              <a:rPr lang="nl-NL" dirty="0"/>
              <a:t> is een specialisatie binnen de pedagogiek die zich richt op het onderzoeken en behandelen van kinderen en jongeren met een bepaalde beperking/stoornis of kinderen en jongeren die zich in een problematische leer- of opvoedingssituatie bevinden</a:t>
            </a:r>
          </a:p>
          <a:p>
            <a:endParaRPr lang="nl-NL" dirty="0"/>
          </a:p>
          <a:p>
            <a:r>
              <a:rPr lang="nl-NL" b="1" dirty="0"/>
              <a:t>Orthodidactiek</a:t>
            </a:r>
            <a:r>
              <a:rPr lang="nl-NL" dirty="0"/>
              <a:t> is didactiek die gericht is op de vorming van en het onderwijs aan kinderen met leer- en gedragsstoornissen </a:t>
            </a:r>
          </a:p>
        </p:txBody>
      </p:sp>
    </p:spTree>
    <p:extLst>
      <p:ext uri="{BB962C8B-B14F-4D97-AF65-F5344CB8AC3E}">
        <p14:creationId xmlns:p14="http://schemas.microsoft.com/office/powerpoint/2010/main" val="385904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F410-FB04-488E-A65C-F13C15F7A9A8}"/>
              </a:ext>
            </a:extLst>
          </p:cNvPr>
          <p:cNvSpPr>
            <a:spLocks noGrp="1"/>
          </p:cNvSpPr>
          <p:nvPr>
            <p:ph type="title"/>
          </p:nvPr>
        </p:nvSpPr>
        <p:spPr/>
        <p:txBody>
          <a:bodyPr/>
          <a:lstStyle/>
          <a:p>
            <a:r>
              <a:rPr lang="en-US" dirty="0" err="1"/>
              <a:t>Theorie</a:t>
            </a:r>
          </a:p>
        </p:txBody>
      </p:sp>
      <p:sp>
        <p:nvSpPr>
          <p:cNvPr id="3" name="Content Placeholder 2">
            <a:extLst>
              <a:ext uri="{FF2B5EF4-FFF2-40B4-BE49-F238E27FC236}">
                <a16:creationId xmlns:a16="http://schemas.microsoft.com/office/drawing/2014/main" id="{F1D19F70-1D5E-4479-A79C-7EB70C07CFB8}"/>
              </a:ext>
            </a:extLst>
          </p:cNvPr>
          <p:cNvSpPr>
            <a:spLocks noGrp="1"/>
          </p:cNvSpPr>
          <p:nvPr>
            <p:ph idx="1"/>
          </p:nvPr>
        </p:nvSpPr>
        <p:spPr/>
        <p:txBody>
          <a:bodyPr vert="horz" lIns="91440" tIns="45720" rIns="91440" bIns="45720" rtlCol="0" anchor="t">
            <a:normAutofit/>
          </a:bodyPr>
          <a:lstStyle/>
          <a:p>
            <a:pPr marL="0" indent="0">
              <a:buNone/>
            </a:pPr>
            <a:r>
              <a:rPr lang="en-US" dirty="0" err="1"/>
              <a:t>Boek</a:t>
            </a:r>
            <a:r>
              <a:rPr lang="en-US" dirty="0"/>
              <a:t>: </a:t>
            </a:r>
            <a:endParaRPr lang="en-US" dirty="0" smtClean="0"/>
          </a:p>
          <a:p>
            <a:pPr marL="0" indent="0">
              <a:buNone/>
            </a:pPr>
            <a:r>
              <a:rPr lang="en-US" dirty="0" smtClean="0"/>
              <a:t>School </a:t>
            </a:r>
            <a:r>
              <a:rPr lang="en-US" dirty="0"/>
              <a:t>en </a:t>
            </a:r>
            <a:r>
              <a:rPr lang="en-US" dirty="0" err="1"/>
              <a:t>didactiek</a:t>
            </a:r>
            <a:r>
              <a:rPr lang="en-US" dirty="0"/>
              <a:t> </a:t>
            </a:r>
            <a:r>
              <a:rPr lang="en-US" dirty="0" smtClean="0"/>
              <a:t>PW 1.4.6 &amp; 7.2.1</a:t>
            </a:r>
            <a:endParaRPr lang="en-US" dirty="0"/>
          </a:p>
        </p:txBody>
      </p:sp>
    </p:spTree>
    <p:extLst>
      <p:ext uri="{BB962C8B-B14F-4D97-AF65-F5344CB8AC3E}">
        <p14:creationId xmlns:p14="http://schemas.microsoft.com/office/powerpoint/2010/main" val="100410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Brainstormen…</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sp>
        <p:nvSpPr>
          <p:cNvPr id="4" name="Wolkvormig bijschrift 3"/>
          <p:cNvSpPr/>
          <p:nvPr/>
        </p:nvSpPr>
        <p:spPr>
          <a:xfrm>
            <a:off x="2686610" y="2204864"/>
            <a:ext cx="7272808" cy="3240360"/>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00" b="1" dirty="0">
                <a:solidFill>
                  <a:schemeClr val="tx1"/>
                </a:solidFill>
              </a:rPr>
              <a:t>Welke gedragsproblemen, werkhoudingsproblemen en leerproblemen kom ik tegen op mijn stage?</a:t>
            </a:r>
          </a:p>
        </p:txBody>
      </p:sp>
    </p:spTree>
    <p:extLst>
      <p:ext uri="{BB962C8B-B14F-4D97-AF65-F5344CB8AC3E}">
        <p14:creationId xmlns:p14="http://schemas.microsoft.com/office/powerpoint/2010/main" val="37802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Verder brainstormen.. </a:t>
            </a:r>
          </a:p>
        </p:txBody>
      </p:sp>
      <p:sp>
        <p:nvSpPr>
          <p:cNvPr id="4" name="Tijdelijke aanduiding voor inhoud 3"/>
          <p:cNvSpPr>
            <a:spLocks noGrp="1"/>
          </p:cNvSpPr>
          <p:nvPr>
            <p:ph idx="1"/>
          </p:nvPr>
        </p:nvSpPr>
        <p:spPr>
          <a:xfrm>
            <a:off x="2359124" y="2060848"/>
            <a:ext cx="7927779" cy="3096344"/>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00" b="1" dirty="0">
                <a:solidFill>
                  <a:schemeClr val="tx1"/>
                </a:solidFill>
              </a:rPr>
              <a:t>Wat kan ik al vertellen over de omgang met deze leerlingen in en buiten de groep?</a:t>
            </a:r>
          </a:p>
        </p:txBody>
      </p:sp>
    </p:spTree>
    <p:extLst>
      <p:ext uri="{BB962C8B-B14F-4D97-AF65-F5344CB8AC3E}">
        <p14:creationId xmlns:p14="http://schemas.microsoft.com/office/powerpoint/2010/main" val="161785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Verder brainstormen.. </a:t>
            </a:r>
          </a:p>
        </p:txBody>
      </p:sp>
      <p:sp>
        <p:nvSpPr>
          <p:cNvPr id="4" name="Tijdelijke aanduiding voor inhoud 3"/>
          <p:cNvSpPr>
            <a:spLocks noGrp="1"/>
          </p:cNvSpPr>
          <p:nvPr>
            <p:ph idx="1"/>
          </p:nvPr>
        </p:nvSpPr>
        <p:spPr>
          <a:xfrm>
            <a:off x="2359124" y="2060848"/>
            <a:ext cx="7927779" cy="3096344"/>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300" b="1" dirty="0">
                <a:solidFill>
                  <a:schemeClr val="tx1"/>
                </a:solidFill>
              </a:rPr>
              <a:t>Wat vind ik lastig in de omgang met deze leerlingen?/ Wat zou ik graag willen leren?</a:t>
            </a:r>
          </a:p>
        </p:txBody>
      </p:sp>
    </p:spTree>
    <p:extLst>
      <p:ext uri="{BB962C8B-B14F-4D97-AF65-F5344CB8AC3E}">
        <p14:creationId xmlns:p14="http://schemas.microsoft.com/office/powerpoint/2010/main" val="3164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onderwerpen voor werkstuk+ workshop</a:t>
            </a:r>
          </a:p>
        </p:txBody>
      </p:sp>
      <p:sp>
        <p:nvSpPr>
          <p:cNvPr id="3" name="Tijdelijke aanduiding voor inhoud 2"/>
          <p:cNvSpPr>
            <a:spLocks noGrp="1"/>
          </p:cNvSpPr>
          <p:nvPr>
            <p:ph idx="1"/>
          </p:nvPr>
        </p:nvSpPr>
        <p:spPr/>
        <p:txBody>
          <a:bodyPr numCol="2">
            <a:normAutofit fontScale="55000" lnSpcReduction="20000"/>
          </a:bodyPr>
          <a:lstStyle/>
          <a:p>
            <a:pPr>
              <a:lnSpc>
                <a:spcPct val="150000"/>
              </a:lnSpc>
              <a:spcBef>
                <a:spcPts val="0"/>
              </a:spcBef>
            </a:pPr>
            <a:r>
              <a:rPr lang="nl-NL" dirty="0"/>
              <a:t>Angstige kinderen</a:t>
            </a:r>
          </a:p>
          <a:p>
            <a:pPr>
              <a:lnSpc>
                <a:spcPct val="150000"/>
              </a:lnSpc>
              <a:spcBef>
                <a:spcPts val="0"/>
              </a:spcBef>
            </a:pPr>
            <a:r>
              <a:rPr lang="nl-NL" dirty="0"/>
              <a:t>Faalangst</a:t>
            </a:r>
          </a:p>
          <a:p>
            <a:pPr>
              <a:lnSpc>
                <a:spcPct val="150000"/>
              </a:lnSpc>
              <a:spcBef>
                <a:spcPts val="0"/>
              </a:spcBef>
            </a:pPr>
            <a:r>
              <a:rPr lang="nl-NL" dirty="0"/>
              <a:t>Oneerlijk gedrag</a:t>
            </a:r>
          </a:p>
          <a:p>
            <a:pPr>
              <a:lnSpc>
                <a:spcPct val="150000"/>
              </a:lnSpc>
              <a:spcBef>
                <a:spcPts val="0"/>
              </a:spcBef>
            </a:pPr>
            <a:r>
              <a:rPr lang="nl-NL" dirty="0"/>
              <a:t>Mishandelde kinderen (incl. keuze uit verschillende vormen van)</a:t>
            </a:r>
          </a:p>
          <a:p>
            <a:pPr>
              <a:lnSpc>
                <a:spcPct val="150000"/>
              </a:lnSpc>
              <a:spcBef>
                <a:spcPts val="0"/>
              </a:spcBef>
            </a:pPr>
            <a:r>
              <a:rPr lang="nl-NL" dirty="0"/>
              <a:t>Pesten (incl. Cyberpesten)</a:t>
            </a:r>
          </a:p>
          <a:p>
            <a:pPr>
              <a:lnSpc>
                <a:spcPct val="150000"/>
              </a:lnSpc>
              <a:spcBef>
                <a:spcPts val="0"/>
              </a:spcBef>
            </a:pPr>
            <a:r>
              <a:rPr lang="nl-NL" dirty="0"/>
              <a:t>Kinderen met een levensbedreigende ziekte (en daardoor gedragsproblemen)</a:t>
            </a:r>
          </a:p>
          <a:p>
            <a:pPr>
              <a:lnSpc>
                <a:spcPct val="150000"/>
              </a:lnSpc>
              <a:spcBef>
                <a:spcPts val="0"/>
              </a:spcBef>
            </a:pPr>
            <a:r>
              <a:rPr lang="nl-NL" dirty="0"/>
              <a:t>Kinderen van gescheiden/gestorven ouders</a:t>
            </a:r>
          </a:p>
          <a:p>
            <a:pPr>
              <a:lnSpc>
                <a:spcPct val="150000"/>
              </a:lnSpc>
              <a:spcBef>
                <a:spcPts val="0"/>
              </a:spcBef>
            </a:pPr>
            <a:r>
              <a:rPr lang="nl-NL" dirty="0"/>
              <a:t>Kinderen met trauma</a:t>
            </a:r>
          </a:p>
          <a:p>
            <a:pPr>
              <a:lnSpc>
                <a:spcPct val="150000"/>
              </a:lnSpc>
              <a:spcBef>
                <a:spcPts val="0"/>
              </a:spcBef>
            </a:pPr>
            <a:r>
              <a:rPr lang="nl-NL" dirty="0"/>
              <a:t>Kinderen met hechtingsproblemen</a:t>
            </a:r>
          </a:p>
          <a:p>
            <a:pPr>
              <a:lnSpc>
                <a:spcPct val="150000"/>
              </a:lnSpc>
              <a:spcBef>
                <a:spcPts val="0"/>
              </a:spcBef>
            </a:pPr>
            <a:r>
              <a:rPr lang="nl-NL" dirty="0"/>
              <a:t>Kinderen met Oppositioneel gedrag (ODD)</a:t>
            </a:r>
          </a:p>
          <a:p>
            <a:pPr>
              <a:lnSpc>
                <a:spcPct val="150000"/>
              </a:lnSpc>
              <a:spcBef>
                <a:spcPts val="0"/>
              </a:spcBef>
            </a:pPr>
            <a:r>
              <a:rPr lang="nl-NL" dirty="0"/>
              <a:t>Kinderen  met antisociaal gedrag (CD)</a:t>
            </a:r>
          </a:p>
          <a:p>
            <a:pPr>
              <a:lnSpc>
                <a:spcPct val="150000"/>
              </a:lnSpc>
              <a:spcBef>
                <a:spcPts val="0"/>
              </a:spcBef>
            </a:pPr>
            <a:r>
              <a:rPr lang="nl-NL" dirty="0"/>
              <a:t>Kinderen met autismespectrum stoornis </a:t>
            </a:r>
          </a:p>
          <a:p>
            <a:pPr>
              <a:lnSpc>
                <a:spcPct val="150000"/>
              </a:lnSpc>
              <a:spcBef>
                <a:spcPts val="0"/>
              </a:spcBef>
            </a:pPr>
            <a:r>
              <a:rPr lang="nl-NL" dirty="0"/>
              <a:t>Gilles de La Tourette</a:t>
            </a:r>
          </a:p>
          <a:p>
            <a:pPr>
              <a:lnSpc>
                <a:spcPct val="150000"/>
              </a:lnSpc>
              <a:spcBef>
                <a:spcPts val="0"/>
              </a:spcBef>
            </a:pPr>
            <a:r>
              <a:rPr lang="nl-NL" dirty="0"/>
              <a:t>Depressie</a:t>
            </a:r>
          </a:p>
          <a:p>
            <a:pPr>
              <a:lnSpc>
                <a:spcPct val="150000"/>
              </a:lnSpc>
              <a:spcBef>
                <a:spcPts val="0"/>
              </a:spcBef>
            </a:pPr>
            <a:r>
              <a:rPr lang="nl-NL" dirty="0" err="1"/>
              <a:t>Hoogbegaafheid</a:t>
            </a:r>
            <a:endParaRPr lang="nl-NL" dirty="0"/>
          </a:p>
          <a:p>
            <a:pPr>
              <a:lnSpc>
                <a:spcPct val="150000"/>
              </a:lnSpc>
              <a:spcBef>
                <a:spcPts val="0"/>
              </a:spcBef>
            </a:pPr>
            <a:r>
              <a:rPr lang="nl-NL" dirty="0"/>
              <a:t>Concentratieproblemen</a:t>
            </a:r>
          </a:p>
          <a:p>
            <a:pPr>
              <a:lnSpc>
                <a:spcPct val="150000"/>
              </a:lnSpc>
              <a:spcBef>
                <a:spcPts val="0"/>
              </a:spcBef>
            </a:pPr>
            <a:r>
              <a:rPr lang="nl-NL" dirty="0"/>
              <a:t>Motivatieproblemen</a:t>
            </a:r>
          </a:p>
          <a:p>
            <a:pPr>
              <a:lnSpc>
                <a:spcPct val="150000"/>
              </a:lnSpc>
              <a:spcBef>
                <a:spcPts val="0"/>
              </a:spcBef>
            </a:pPr>
            <a:r>
              <a:rPr lang="nl-NL" dirty="0"/>
              <a:t>Werkhoudingsproblemen</a:t>
            </a:r>
          </a:p>
          <a:p>
            <a:pPr>
              <a:lnSpc>
                <a:spcPct val="150000"/>
              </a:lnSpc>
              <a:spcBef>
                <a:spcPts val="0"/>
              </a:spcBef>
            </a:pPr>
            <a:r>
              <a:rPr lang="nl-NL" dirty="0"/>
              <a:t>ADHD/ ADD</a:t>
            </a:r>
          </a:p>
          <a:p>
            <a:pPr>
              <a:lnSpc>
                <a:spcPct val="150000"/>
              </a:lnSpc>
              <a:spcBef>
                <a:spcPts val="0"/>
              </a:spcBef>
            </a:pPr>
            <a:r>
              <a:rPr lang="nl-NL" dirty="0"/>
              <a:t>Dyslexie </a:t>
            </a:r>
          </a:p>
          <a:p>
            <a:pPr>
              <a:lnSpc>
                <a:spcPct val="150000"/>
              </a:lnSpc>
              <a:spcBef>
                <a:spcPts val="0"/>
              </a:spcBef>
            </a:pPr>
            <a:r>
              <a:rPr lang="nl-NL" dirty="0"/>
              <a:t>Dyscalculie</a:t>
            </a:r>
          </a:p>
          <a:p>
            <a:pPr>
              <a:lnSpc>
                <a:spcPct val="150000"/>
              </a:lnSpc>
              <a:spcBef>
                <a:spcPts val="0"/>
              </a:spcBef>
            </a:pPr>
            <a:r>
              <a:rPr lang="nl-NL" dirty="0"/>
              <a:t>Spraakstoornissen</a:t>
            </a:r>
          </a:p>
          <a:p>
            <a:pPr>
              <a:lnSpc>
                <a:spcPct val="150000"/>
              </a:lnSpc>
              <a:spcBef>
                <a:spcPts val="0"/>
              </a:spcBef>
            </a:pPr>
            <a:r>
              <a:rPr lang="nl-NL" dirty="0"/>
              <a:t>Communicatiestoornissen</a:t>
            </a:r>
          </a:p>
          <a:p>
            <a:pPr>
              <a:lnSpc>
                <a:spcPct val="150000"/>
              </a:lnSpc>
              <a:spcBef>
                <a:spcPts val="0"/>
              </a:spcBef>
            </a:pPr>
            <a:r>
              <a:rPr lang="nl-NL" dirty="0"/>
              <a:t>Motorische stoornissen (bijvoorbeeld </a:t>
            </a:r>
            <a:r>
              <a:rPr lang="nl-NL" dirty="0" err="1"/>
              <a:t>developmental</a:t>
            </a:r>
            <a:r>
              <a:rPr lang="nl-NL" dirty="0"/>
              <a:t> </a:t>
            </a:r>
            <a:r>
              <a:rPr lang="nl-NL" dirty="0" err="1"/>
              <a:t>coordination</a:t>
            </a:r>
            <a:r>
              <a:rPr lang="nl-NL" dirty="0"/>
              <a:t> disorder)</a:t>
            </a:r>
          </a:p>
          <a:p>
            <a:pPr>
              <a:lnSpc>
                <a:spcPct val="150000"/>
              </a:lnSpc>
              <a:spcBef>
                <a:spcPts val="0"/>
              </a:spcBef>
            </a:pPr>
            <a:r>
              <a:rPr lang="nl-NL" dirty="0"/>
              <a:t>Selectief mutisme </a:t>
            </a:r>
          </a:p>
          <a:p>
            <a:pPr>
              <a:lnSpc>
                <a:spcPct val="150000"/>
              </a:lnSpc>
              <a:spcBef>
                <a:spcPts val="0"/>
              </a:spcBef>
            </a:pPr>
            <a:r>
              <a:rPr lang="nl-NL" dirty="0"/>
              <a:t>Obsessieve compulsieve stoornis (OCD)</a:t>
            </a:r>
          </a:p>
          <a:p>
            <a:pPr>
              <a:lnSpc>
                <a:spcPct val="150000"/>
              </a:lnSpc>
              <a:spcBef>
                <a:spcPts val="0"/>
              </a:spcBef>
            </a:pPr>
            <a:r>
              <a:rPr lang="nl-NL" dirty="0"/>
              <a:t>Eetstoornissen </a:t>
            </a:r>
          </a:p>
          <a:p>
            <a:pPr>
              <a:lnSpc>
                <a:spcPct val="150000"/>
              </a:lnSpc>
              <a:spcBef>
                <a:spcPts val="0"/>
              </a:spcBef>
            </a:pPr>
            <a:r>
              <a:rPr lang="nl-NL" dirty="0"/>
              <a:t>Verslavingen</a:t>
            </a:r>
          </a:p>
          <a:p>
            <a:pPr>
              <a:lnSpc>
                <a:spcPct val="150000"/>
              </a:lnSpc>
              <a:spcBef>
                <a:spcPts val="0"/>
              </a:spcBef>
            </a:pPr>
            <a:endParaRPr lang="nl-NL" dirty="0"/>
          </a:p>
          <a:p>
            <a:pPr>
              <a:lnSpc>
                <a:spcPct val="150000"/>
              </a:lnSpc>
              <a:spcBef>
                <a:spcPts val="0"/>
              </a:spcBef>
            </a:pPr>
            <a:endParaRPr lang="nl-NL" dirty="0"/>
          </a:p>
          <a:p>
            <a:endParaRPr lang="nl-NL" dirty="0"/>
          </a:p>
        </p:txBody>
      </p:sp>
    </p:spTree>
    <p:extLst>
      <p:ext uri="{BB962C8B-B14F-4D97-AF65-F5344CB8AC3E}">
        <p14:creationId xmlns:p14="http://schemas.microsoft.com/office/powerpoint/2010/main" val="4958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Zorgverbreding</a:t>
            </a:r>
          </a:p>
        </p:txBody>
      </p:sp>
      <p:sp>
        <p:nvSpPr>
          <p:cNvPr id="3" name="Tijdelijke aanduiding voor inhoud 2"/>
          <p:cNvSpPr>
            <a:spLocks noGrp="1"/>
          </p:cNvSpPr>
          <p:nvPr>
            <p:ph idx="1"/>
          </p:nvPr>
        </p:nvSpPr>
        <p:spPr/>
        <p:txBody>
          <a:bodyPr/>
          <a:lstStyle/>
          <a:p>
            <a:r>
              <a:rPr lang="nl-NL" dirty="0">
                <a:hlinkClick r:id="rId2"/>
              </a:rPr>
              <a:t>Bestaat dyslexie wel?</a:t>
            </a:r>
            <a:endParaRPr lang="nl-NL" dirty="0"/>
          </a:p>
          <a:p>
            <a:endParaRPr lang="nl-NL" dirty="0"/>
          </a:p>
          <a:p>
            <a:r>
              <a:rPr lang="nl-NL" dirty="0">
                <a:hlinkClick r:id="rId3"/>
              </a:rPr>
              <a:t>het is hier autistisch</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37685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Volgende week (huiswerk)</a:t>
            </a:r>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181088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pPr algn="l" defTabSz="914400">
              <a:lnSpc>
                <a:spcPct val="90000"/>
              </a:lnSpc>
              <a:spcBef>
                <a:spcPts val="0"/>
              </a:spcBef>
              <a:buNone/>
            </a:pPr>
            <a:r>
              <a:rPr lang="nl-NL" sz="3200" b="0" i="0" dirty="0">
                <a:solidFill>
                  <a:schemeClr val="tx1"/>
                </a:solidFill>
                <a:latin typeface="Palatino Linotype"/>
                <a:ea typeface="+mj-ea"/>
                <a:cs typeface="+mj-cs"/>
              </a:rPr>
              <a:t>Leerdoel van de les</a:t>
            </a:r>
          </a:p>
        </p:txBody>
      </p:sp>
      <p:sp>
        <p:nvSpPr>
          <p:cNvPr id="14" name="Tijdelijke aanduiding voor inhoud 13"/>
          <p:cNvSpPr>
            <a:spLocks noGrp="1"/>
          </p:cNvSpPr>
          <p:nvPr>
            <p:ph idx="1"/>
          </p:nvPr>
        </p:nvSpPr>
        <p:spPr/>
        <p:txBody>
          <a:bodyPr/>
          <a:lstStyle/>
          <a:p>
            <a:pPr marL="0" indent="0" algn="l" defTabSz="914400">
              <a:lnSpc>
                <a:spcPct val="90000"/>
              </a:lnSpc>
              <a:spcBef>
                <a:spcPts val="1800"/>
              </a:spcBef>
              <a:buClr>
                <a:schemeClr val="tx1"/>
              </a:buClr>
              <a:buNone/>
            </a:pPr>
            <a:r>
              <a:rPr lang="nl-NL" dirty="0">
                <a:latin typeface="Palatino Linotype"/>
              </a:rPr>
              <a:t>“Aan het eind van de les benoem je wat de wet passend onderwijs inhoudt”</a:t>
            </a:r>
          </a:p>
          <a:p>
            <a:pPr marL="0" indent="0" algn="l" defTabSz="914400">
              <a:lnSpc>
                <a:spcPct val="90000"/>
              </a:lnSpc>
              <a:spcBef>
                <a:spcPts val="1800"/>
              </a:spcBef>
              <a:buClr>
                <a:schemeClr val="tx1"/>
              </a:buClr>
              <a:buNone/>
            </a:pPr>
            <a:endParaRPr lang="nl-NL" sz="2000" b="0" i="0" dirty="0">
              <a:solidFill>
                <a:schemeClr val="tx1"/>
              </a:solidFill>
              <a:latin typeface="Palatino Linotype"/>
              <a:ea typeface="+mn-ea"/>
              <a:cs typeface="+mn-cs"/>
            </a:endParaRPr>
          </a:p>
          <a:p>
            <a:pPr marL="0" indent="0" algn="l" defTabSz="914400">
              <a:lnSpc>
                <a:spcPct val="90000"/>
              </a:lnSpc>
              <a:spcBef>
                <a:spcPts val="1800"/>
              </a:spcBef>
              <a:buClr>
                <a:schemeClr val="tx1"/>
              </a:buClr>
              <a:buNone/>
            </a:pPr>
            <a:r>
              <a:rPr lang="nl-NL" dirty="0">
                <a:latin typeface="Palatino Linotype"/>
              </a:rPr>
              <a:t>“Aan het eind van de les ken je de opzet van het vak Passend Onderwijs en de relatie met examen D”</a:t>
            </a:r>
            <a:endParaRPr lang="nl-NL" sz="2000" b="0" i="0" dirty="0">
              <a:solidFill>
                <a:schemeClr val="tx1"/>
              </a:solidFill>
              <a:latin typeface="Palatino Linotype"/>
              <a:ea typeface="+mn-ea"/>
              <a:cs typeface="+mn-cs"/>
            </a:endParaRPr>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Zelf op onderzoek uit…</a:t>
            </a:r>
          </a:p>
        </p:txBody>
      </p:sp>
      <p:sp>
        <p:nvSpPr>
          <p:cNvPr id="3" name="Tijdelijke aanduiding voor inhoud 2"/>
          <p:cNvSpPr>
            <a:spLocks noGrp="1"/>
          </p:cNvSpPr>
          <p:nvPr>
            <p:ph idx="1"/>
          </p:nvPr>
        </p:nvSpPr>
        <p:spPr/>
        <p:txBody>
          <a:bodyPr/>
          <a:lstStyle/>
          <a:p>
            <a:pPr marL="0" indent="0">
              <a:buNone/>
            </a:pPr>
            <a:r>
              <a:rPr lang="nl-NL" dirty="0"/>
              <a:t>Lees de handleiding en beantwoord de vragen: </a:t>
            </a:r>
          </a:p>
          <a:p>
            <a:pPr marL="0" indent="0">
              <a:buNone/>
            </a:pPr>
            <a:endParaRPr lang="nl-NL" dirty="0"/>
          </a:p>
          <a:p>
            <a:pPr marL="457200" indent="-457200">
              <a:buAutoNum type="arabicParenR"/>
            </a:pPr>
            <a:r>
              <a:rPr lang="nl-NL" dirty="0"/>
              <a:t>Wat houdt het vak passend onderwijs in? Waar gaat het over?</a:t>
            </a:r>
          </a:p>
          <a:p>
            <a:pPr marL="457200" indent="-457200">
              <a:buAutoNum type="arabicParenR"/>
            </a:pPr>
            <a:r>
              <a:rPr lang="nl-NL" dirty="0"/>
              <a:t>Wat is de toetsing? Wat moet je daarvoor doen?</a:t>
            </a:r>
          </a:p>
          <a:p>
            <a:pPr marL="457200" indent="-457200">
              <a:buAutoNum type="arabicParenR"/>
            </a:pPr>
            <a:r>
              <a:rPr lang="nl-NL" dirty="0"/>
              <a:t>Hoe ziet het programma eruit.. (natuurlijk komen er aanpassingen ;)</a:t>
            </a:r>
          </a:p>
          <a:p>
            <a:pPr marL="457200" indent="-457200">
              <a:buAutoNum type="arabicParenR"/>
            </a:pPr>
            <a:endParaRPr lang="nl-NL" dirty="0"/>
          </a:p>
          <a:p>
            <a:pPr marL="457200" indent="-457200">
              <a:buAutoNum type="arabicParenR"/>
            </a:pPr>
            <a:endParaRPr lang="nl-NL" dirty="0"/>
          </a:p>
          <a:p>
            <a:pPr marL="457200" indent="-457200">
              <a:buAutoNum type="arabicParenR"/>
            </a:pPr>
            <a:endParaRPr lang="nl-NL" dirty="0"/>
          </a:p>
        </p:txBody>
      </p:sp>
    </p:spTree>
    <p:extLst>
      <p:ext uri="{BB962C8B-B14F-4D97-AF65-F5344CB8AC3E}">
        <p14:creationId xmlns:p14="http://schemas.microsoft.com/office/powerpoint/2010/main" val="304412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Toetsing	</a:t>
            </a:r>
          </a:p>
        </p:txBody>
      </p:sp>
      <p:sp>
        <p:nvSpPr>
          <p:cNvPr id="3" name="Tijdelijke aanduiding voor inhoud 2"/>
          <p:cNvSpPr>
            <a:spLocks noGrp="1"/>
          </p:cNvSpPr>
          <p:nvPr>
            <p:ph idx="1"/>
          </p:nvPr>
        </p:nvSpPr>
        <p:spPr/>
        <p:txBody>
          <a:bodyPr>
            <a:normAutofit/>
          </a:bodyPr>
          <a:lstStyle/>
          <a:p>
            <a:r>
              <a:rPr lang="nl-NL" dirty="0"/>
              <a:t>Werkstuk + workshop + hand-out over een gedragsprobleem, houdingsprobleem of leerprobleem </a:t>
            </a:r>
          </a:p>
          <a:p>
            <a:r>
              <a:rPr lang="nl-NL" dirty="0"/>
              <a:t>Eerste weken meer theorie, latere weken meer zelfstandig werken.</a:t>
            </a:r>
          </a:p>
          <a:p>
            <a:r>
              <a:rPr lang="nl-NL" dirty="0"/>
              <a:t>Steeds een stukje van het werkstuk afmaken en meenemen/ bespreken</a:t>
            </a:r>
          </a:p>
          <a:p>
            <a:endParaRPr lang="nl-NL" dirty="0"/>
          </a:p>
          <a:p>
            <a:pPr marL="0" indent="0">
              <a:buNone/>
            </a:pPr>
            <a:endParaRPr lang="nl-NL" dirty="0"/>
          </a:p>
        </p:txBody>
      </p:sp>
    </p:spTree>
    <p:extLst>
      <p:ext uri="{BB962C8B-B14F-4D97-AF65-F5344CB8AC3E}">
        <p14:creationId xmlns:p14="http://schemas.microsoft.com/office/powerpoint/2010/main" val="250634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 blok 7</a:t>
            </a:r>
          </a:p>
        </p:txBody>
      </p:sp>
      <p:sp>
        <p:nvSpPr>
          <p:cNvPr id="3" name="Tijdelijke aanduiding voor inhoud 2"/>
          <p:cNvSpPr>
            <a:spLocks noGrp="1"/>
          </p:cNvSpPr>
          <p:nvPr>
            <p:ph idx="1"/>
          </p:nvPr>
        </p:nvSpPr>
        <p:spPr/>
        <p:txBody>
          <a:bodyPr vert="horz" lIns="91440" tIns="45720" rIns="91440" bIns="45720" rtlCol="0" anchor="t">
            <a:normAutofit fontScale="92500" lnSpcReduction="20000"/>
          </a:bodyPr>
          <a:lstStyle/>
          <a:p>
            <a:pPr marL="457200" indent="-457200">
              <a:buAutoNum type="arabicPeriod"/>
            </a:pPr>
            <a:r>
              <a:rPr lang="nl-NL" dirty="0" smtClean="0"/>
              <a:t>Introductie </a:t>
            </a:r>
            <a:r>
              <a:rPr lang="nl-NL" dirty="0"/>
              <a:t>passend onderwijs</a:t>
            </a:r>
            <a:endParaRPr lang="en-US" dirty="0"/>
          </a:p>
          <a:p>
            <a:pPr marL="457200" indent="-457200">
              <a:buAutoNum type="arabicPeriod"/>
            </a:pPr>
            <a:r>
              <a:rPr lang="nl-NL" dirty="0" smtClean="0"/>
              <a:t>Passend </a:t>
            </a:r>
            <a:r>
              <a:rPr lang="nl-NL" dirty="0"/>
              <a:t>onderwijs en leer- en gedragsproblemen</a:t>
            </a:r>
          </a:p>
          <a:p>
            <a:pPr marL="457200" indent="-457200">
              <a:buAutoNum type="arabicPeriod"/>
            </a:pPr>
            <a:r>
              <a:rPr lang="nl-NL" dirty="0" smtClean="0"/>
              <a:t>Gedragsproblemen </a:t>
            </a:r>
            <a:r>
              <a:rPr lang="nl-NL" dirty="0"/>
              <a:t>in de klas introductie</a:t>
            </a:r>
          </a:p>
          <a:p>
            <a:pPr marL="457200" indent="-457200">
              <a:buAutoNum type="arabicPeriod"/>
            </a:pPr>
            <a:r>
              <a:rPr lang="nl-NL" dirty="0" smtClean="0"/>
              <a:t>Gedragsproblemen </a:t>
            </a:r>
            <a:r>
              <a:rPr lang="nl-NL" dirty="0"/>
              <a:t>in de klas herkennen (ABC methode)</a:t>
            </a:r>
          </a:p>
          <a:p>
            <a:pPr marL="457200" indent="-457200">
              <a:buAutoNum type="arabicPeriod"/>
            </a:pPr>
            <a:r>
              <a:rPr lang="en-US" dirty="0" smtClean="0">
                <a:ea typeface="+mn-lt"/>
                <a:cs typeface="+mn-lt"/>
              </a:rPr>
              <a:t>Positive </a:t>
            </a:r>
            <a:r>
              <a:rPr lang="en-US" dirty="0">
                <a:ea typeface="+mn-lt"/>
                <a:cs typeface="+mn-lt"/>
              </a:rPr>
              <a:t>behavior support (PBS)</a:t>
            </a:r>
            <a:endParaRPr lang="nl-NL" dirty="0">
              <a:ea typeface="+mn-lt"/>
              <a:cs typeface="+mn-lt"/>
            </a:endParaRPr>
          </a:p>
          <a:p>
            <a:pPr marL="457200" indent="-457200">
              <a:buAutoNum type="arabicPeriod"/>
            </a:pPr>
            <a:r>
              <a:rPr lang="en-US" dirty="0" err="1" smtClean="0">
                <a:ea typeface="+mn-lt"/>
                <a:cs typeface="+mn-lt"/>
              </a:rPr>
              <a:t>Executieve</a:t>
            </a:r>
            <a:r>
              <a:rPr lang="en-US" dirty="0">
                <a:ea typeface="+mn-lt"/>
                <a:cs typeface="+mn-lt"/>
              </a:rPr>
              <a:t> </a:t>
            </a:r>
            <a:r>
              <a:rPr lang="en-US" dirty="0" err="1">
                <a:ea typeface="+mn-lt"/>
                <a:cs typeface="+mn-lt"/>
              </a:rPr>
              <a:t>functies</a:t>
            </a:r>
            <a:r>
              <a:rPr lang="en-US" dirty="0">
                <a:ea typeface="+mn-lt"/>
                <a:cs typeface="+mn-lt"/>
              </a:rPr>
              <a:t> (</a:t>
            </a:r>
            <a:r>
              <a:rPr lang="en-US" dirty="0" err="1">
                <a:ea typeface="+mn-lt"/>
                <a:cs typeface="+mn-lt"/>
              </a:rPr>
              <a:t>Gedrag</a:t>
            </a:r>
            <a:r>
              <a:rPr lang="en-US" dirty="0">
                <a:ea typeface="+mn-lt"/>
                <a:cs typeface="+mn-lt"/>
              </a:rPr>
              <a:t> H16)</a:t>
            </a:r>
            <a:endParaRPr lang="nl-NL" dirty="0">
              <a:ea typeface="+mn-lt"/>
              <a:cs typeface="+mn-lt"/>
            </a:endParaRPr>
          </a:p>
          <a:p>
            <a:pPr marL="457200" indent="-457200">
              <a:buAutoNum type="arabicPeriod"/>
            </a:pPr>
            <a:r>
              <a:rPr lang="en-US" dirty="0" err="1" smtClean="0">
                <a:ea typeface="+mn-lt"/>
                <a:cs typeface="+mn-lt"/>
                <a:sym typeface="Wingdings" panose="05000000000000000000" pitchFamily="2" charset="2"/>
              </a:rPr>
              <a:t>Leerproblemen</a:t>
            </a:r>
            <a:endParaRPr lang="nl-NL" dirty="0" err="1">
              <a:ea typeface="+mn-lt"/>
              <a:cs typeface="+mn-lt"/>
            </a:endParaRPr>
          </a:p>
          <a:p>
            <a:pPr marL="457200" indent="-457200">
              <a:buAutoNum type="arabicPeriod"/>
            </a:pPr>
            <a:r>
              <a:rPr lang="en-US" dirty="0" err="1" smtClean="0">
                <a:ea typeface="+mn-lt"/>
                <a:cs typeface="+mn-lt"/>
                <a:sym typeface="Wingdings" panose="05000000000000000000" pitchFamily="2" charset="2"/>
              </a:rPr>
              <a:t>Motivatie</a:t>
            </a:r>
            <a:r>
              <a:rPr lang="en-US" dirty="0" smtClean="0">
                <a:ea typeface="+mn-lt"/>
                <a:cs typeface="+mn-lt"/>
                <a:sym typeface="Wingdings" panose="05000000000000000000" pitchFamily="2" charset="2"/>
              </a:rPr>
              <a:t>- </a:t>
            </a:r>
            <a:r>
              <a:rPr lang="en-US" dirty="0">
                <a:ea typeface="+mn-lt"/>
                <a:cs typeface="+mn-lt"/>
                <a:sym typeface="Wingdings" panose="05000000000000000000" pitchFamily="2" charset="2"/>
              </a:rPr>
              <a:t>en </a:t>
            </a:r>
            <a:r>
              <a:rPr lang="en-US" dirty="0" err="1">
                <a:ea typeface="+mn-lt"/>
                <a:cs typeface="+mn-lt"/>
                <a:sym typeface="Wingdings" panose="05000000000000000000" pitchFamily="2" charset="2"/>
              </a:rPr>
              <a:t>werkhoudingsproblemen</a:t>
            </a:r>
            <a:endParaRPr lang="nl-NL" dirty="0" err="1">
              <a:ea typeface="+mn-lt"/>
              <a:cs typeface="+mn-lt"/>
            </a:endParaRPr>
          </a:p>
          <a:p>
            <a:pPr marL="457200" indent="-457200">
              <a:buAutoNum type="arabicPeriod"/>
            </a:pPr>
            <a:r>
              <a:rPr lang="en-US" dirty="0" err="1" smtClean="0">
                <a:ea typeface="+mn-lt"/>
                <a:cs typeface="+mn-lt"/>
              </a:rPr>
              <a:t>Sociale</a:t>
            </a:r>
            <a:r>
              <a:rPr lang="en-US" dirty="0">
                <a:ea typeface="+mn-lt"/>
                <a:cs typeface="+mn-lt"/>
              </a:rPr>
              <a:t> </a:t>
            </a:r>
            <a:r>
              <a:rPr lang="en-US" dirty="0" err="1">
                <a:ea typeface="+mn-lt"/>
                <a:cs typeface="+mn-lt"/>
              </a:rPr>
              <a:t>vaardigheden</a:t>
            </a:r>
            <a:r>
              <a:rPr lang="en-US" dirty="0">
                <a:ea typeface="+mn-lt"/>
                <a:cs typeface="+mn-lt"/>
              </a:rPr>
              <a:t> en </a:t>
            </a:r>
            <a:r>
              <a:rPr lang="en-US" dirty="0" err="1">
                <a:ea typeface="+mn-lt"/>
                <a:cs typeface="+mn-lt"/>
              </a:rPr>
              <a:t>emoties</a:t>
            </a:r>
            <a:endParaRPr lang="nl-NL" dirty="0" err="1">
              <a:ea typeface="+mn-lt"/>
              <a:cs typeface="+mn-lt"/>
            </a:endParaRPr>
          </a:p>
          <a:p>
            <a:pPr marL="457200" indent="-457200">
              <a:buAutoNum type="arabicPeriod"/>
            </a:pPr>
            <a:r>
              <a:rPr lang="nl-NL" dirty="0" smtClean="0"/>
              <a:t>Voortgangsweek</a:t>
            </a:r>
            <a:endParaRPr lang="nl-NL" dirty="0"/>
          </a:p>
          <a:p>
            <a:pPr marL="223520" indent="-223520"/>
            <a:endParaRPr lang="nl-NL" dirty="0"/>
          </a:p>
        </p:txBody>
      </p:sp>
    </p:spTree>
    <p:extLst>
      <p:ext uri="{BB962C8B-B14F-4D97-AF65-F5344CB8AC3E}">
        <p14:creationId xmlns:p14="http://schemas.microsoft.com/office/powerpoint/2010/main" val="231814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 blok 8</a:t>
            </a:r>
          </a:p>
        </p:txBody>
      </p:sp>
      <p:sp>
        <p:nvSpPr>
          <p:cNvPr id="3" name="Tijdelijke aanduiding voor inhoud 2"/>
          <p:cNvSpPr>
            <a:spLocks noGrp="1"/>
          </p:cNvSpPr>
          <p:nvPr>
            <p:ph idx="1"/>
          </p:nvPr>
        </p:nvSpPr>
        <p:spPr/>
        <p:txBody>
          <a:bodyPr vert="horz" lIns="91440" tIns="45720" rIns="91440" bIns="45720" rtlCol="0" anchor="t">
            <a:normAutofit/>
          </a:bodyPr>
          <a:lstStyle/>
          <a:p>
            <a:pPr marL="223520" indent="-223520"/>
            <a:r>
              <a:rPr lang="en-US" dirty="0" err="1">
                <a:ea typeface="+mn-lt"/>
                <a:cs typeface="+mn-lt"/>
              </a:rPr>
              <a:t>Speciaal</a:t>
            </a:r>
            <a:r>
              <a:rPr lang="en-US" dirty="0">
                <a:ea typeface="+mn-lt"/>
                <a:cs typeface="+mn-lt"/>
              </a:rPr>
              <a:t> (basis-) </a:t>
            </a:r>
            <a:r>
              <a:rPr lang="en-US" dirty="0" err="1">
                <a:ea typeface="+mn-lt"/>
                <a:cs typeface="+mn-lt"/>
              </a:rPr>
              <a:t>onderwijs</a:t>
            </a:r>
            <a:r>
              <a:rPr lang="en-US" dirty="0">
                <a:ea typeface="+mn-lt"/>
                <a:cs typeface="+mn-lt"/>
              </a:rPr>
              <a:t> (SBO/SO/VSO)</a:t>
            </a:r>
          </a:p>
          <a:p>
            <a:pPr marL="223520" indent="-223520"/>
            <a:r>
              <a:rPr lang="en-US" dirty="0" err="1">
                <a:ea typeface="+mn-lt"/>
                <a:cs typeface="+mn-lt"/>
              </a:rPr>
              <a:t>Thuiszitters</a:t>
            </a:r>
          </a:p>
          <a:p>
            <a:pPr marL="223520" indent="-223520"/>
            <a:r>
              <a:rPr lang="en-US" dirty="0" err="1">
                <a:ea typeface="+mn-lt"/>
                <a:cs typeface="+mn-lt"/>
              </a:rPr>
              <a:t>Werken</a:t>
            </a:r>
            <a:r>
              <a:rPr lang="en-US" dirty="0">
                <a:ea typeface="+mn-lt"/>
                <a:cs typeface="+mn-lt"/>
              </a:rPr>
              <a:t> </a:t>
            </a:r>
            <a:r>
              <a:rPr lang="en-US" dirty="0" err="1">
                <a:ea typeface="+mn-lt"/>
                <a:cs typeface="+mn-lt"/>
              </a:rPr>
              <a:t>aan</a:t>
            </a:r>
            <a:r>
              <a:rPr lang="en-US" dirty="0">
                <a:ea typeface="+mn-lt"/>
                <a:cs typeface="+mn-lt"/>
              </a:rPr>
              <a:t> </a:t>
            </a:r>
            <a:r>
              <a:rPr lang="en-US" dirty="0" err="1">
                <a:ea typeface="+mn-lt"/>
                <a:cs typeface="+mn-lt"/>
              </a:rPr>
              <a:t>werkstuk</a:t>
            </a:r>
          </a:p>
          <a:p>
            <a:pPr marL="223520" indent="-223520"/>
            <a:r>
              <a:rPr lang="en-US" dirty="0" err="1">
                <a:ea typeface="+mn-lt"/>
                <a:cs typeface="+mn-lt"/>
              </a:rPr>
              <a:t>Misschien</a:t>
            </a:r>
            <a:r>
              <a:rPr lang="en-US" dirty="0">
                <a:ea typeface="+mn-lt"/>
                <a:cs typeface="+mn-lt"/>
              </a:rPr>
              <a:t> al 2 workshops </a:t>
            </a:r>
            <a:r>
              <a:rPr lang="en-US" dirty="0" err="1">
                <a:ea typeface="+mn-lt"/>
                <a:cs typeface="+mn-lt"/>
              </a:rPr>
              <a:t>voor</a:t>
            </a:r>
            <a:r>
              <a:rPr lang="en-US" dirty="0">
                <a:ea typeface="+mn-lt"/>
                <a:cs typeface="+mn-lt"/>
              </a:rPr>
              <a:t> </a:t>
            </a:r>
            <a:r>
              <a:rPr lang="en-US" dirty="0" err="1">
                <a:ea typeface="+mn-lt"/>
                <a:cs typeface="+mn-lt"/>
              </a:rPr>
              <a:t>zomervakantie</a:t>
            </a:r>
            <a:r>
              <a:rPr lang="en-US" dirty="0">
                <a:ea typeface="+mn-lt"/>
                <a:cs typeface="+mn-lt"/>
              </a:rPr>
              <a:t>? </a:t>
            </a:r>
          </a:p>
        </p:txBody>
      </p:sp>
    </p:spTree>
    <p:extLst>
      <p:ext uri="{BB962C8B-B14F-4D97-AF65-F5344CB8AC3E}">
        <p14:creationId xmlns:p14="http://schemas.microsoft.com/office/powerpoint/2010/main" val="10713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 een Breder Kader</a:t>
            </a:r>
          </a:p>
        </p:txBody>
      </p:sp>
      <p:sp>
        <p:nvSpPr>
          <p:cNvPr id="3" name="Tijdelijke aanduiding voor inhoud 2"/>
          <p:cNvSpPr>
            <a:spLocks noGrp="1"/>
          </p:cNvSpPr>
          <p:nvPr>
            <p:ph idx="1"/>
          </p:nvPr>
        </p:nvSpPr>
        <p:spPr/>
        <p:txBody>
          <a:bodyPr/>
          <a:lstStyle/>
          <a:p>
            <a:r>
              <a:rPr lang="nl-NL" b="1" dirty="0"/>
              <a:t>Examen D: Op methodische wijze werken aan onderwijsbehoeften van individuele kinderen </a:t>
            </a:r>
          </a:p>
          <a:p>
            <a:endParaRPr lang="nl-NL" dirty="0"/>
          </a:p>
          <a:p>
            <a:r>
              <a:rPr lang="nl-NL" dirty="0" smtClean="0"/>
              <a:t>Inventariseert </a:t>
            </a:r>
            <a:r>
              <a:rPr lang="nl-NL" dirty="0"/>
              <a:t>de wensen en </a:t>
            </a:r>
            <a:r>
              <a:rPr lang="nl-NL" dirty="0" smtClean="0"/>
              <a:t>behoeften </a:t>
            </a:r>
            <a:r>
              <a:rPr lang="nl-NL" dirty="0"/>
              <a:t>van het kind</a:t>
            </a:r>
          </a:p>
          <a:p>
            <a:r>
              <a:rPr lang="nl-NL" dirty="0"/>
              <a:t>Bereidt activiteiten voor</a:t>
            </a:r>
          </a:p>
          <a:p>
            <a:r>
              <a:rPr lang="nl-NL" dirty="0"/>
              <a:t>Biedt specifieke ontwikkelingsgerichte lesactiviteiten aan </a:t>
            </a:r>
          </a:p>
          <a:p>
            <a:r>
              <a:rPr lang="nl-NL" dirty="0"/>
              <a:t>Stemt werkzaamheden af met betrokkenen</a:t>
            </a:r>
          </a:p>
          <a:p>
            <a:endParaRPr lang="nl-NL" dirty="0"/>
          </a:p>
          <a:p>
            <a:pPr marL="0" indent="0">
              <a:buNone/>
            </a:pPr>
            <a:r>
              <a:rPr lang="nl-NL" dirty="0"/>
              <a:t>NB: Link met individueel onderricht en zelfgemaakt middel </a:t>
            </a:r>
          </a:p>
          <a:p>
            <a:endParaRPr lang="nl-NL" dirty="0"/>
          </a:p>
        </p:txBody>
      </p:sp>
    </p:spTree>
    <p:extLst>
      <p:ext uri="{BB962C8B-B14F-4D97-AF65-F5344CB8AC3E}">
        <p14:creationId xmlns:p14="http://schemas.microsoft.com/office/powerpoint/2010/main" val="87959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defTabSz="914400">
              <a:lnSpc>
                <a:spcPct val="90000"/>
              </a:lnSpc>
              <a:spcBef>
                <a:spcPts val="0"/>
              </a:spcBef>
              <a:buNone/>
            </a:pPr>
            <a:r>
              <a:rPr lang="nl-NL" dirty="0">
                <a:latin typeface="Palatino Linotype"/>
              </a:rPr>
              <a:t>Introductie wet Passend Onderwijs </a:t>
            </a:r>
            <a:endParaRPr lang="nl-NL" sz="7200" b="0" i="0" dirty="0">
              <a:solidFill>
                <a:schemeClr val="tx1"/>
              </a:solidFill>
              <a:latin typeface="Palatino Linotype"/>
              <a:ea typeface="+mj-ea"/>
              <a:cs typeface="+mj-cs"/>
            </a:endParaRPr>
          </a:p>
        </p:txBody>
      </p:sp>
      <p:sp>
        <p:nvSpPr>
          <p:cNvPr id="3" name="Ondertitel 2"/>
          <p:cNvSpPr>
            <a:spLocks noGrp="1"/>
          </p:cNvSpPr>
          <p:nvPr>
            <p:ph type="subTitle" idx="1"/>
          </p:nvPr>
        </p:nvSpPr>
        <p:spPr/>
        <p:txBody>
          <a:bodyPr/>
          <a:lstStyle/>
          <a:p>
            <a:pPr marL="0" indent="0" algn="l">
              <a:spcBef>
                <a:spcPts val="0"/>
              </a:spcBef>
              <a:buNone/>
            </a:pPr>
            <a:endParaRPr lang="nl-NL" sz="2400" b="0" i="0" dirty="0">
              <a:solidFill>
                <a:schemeClr val="tx1">
                  <a:lumMod val="50000"/>
                </a:schemeClr>
              </a:solidFill>
            </a:endParaRPr>
          </a:p>
        </p:txBody>
      </p:sp>
    </p:spTree>
    <p:extLst>
      <p:ext uri="{BB962C8B-B14F-4D97-AF65-F5344CB8AC3E}">
        <p14:creationId xmlns:p14="http://schemas.microsoft.com/office/powerpoint/2010/main" val="236905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81B7F100E1C045B31A454FC3878550" ma:contentTypeVersion="8" ma:contentTypeDescription="Een nieuw document maken." ma:contentTypeScope="" ma:versionID="058c84d28909c387871fcf3e4c5e39cb">
  <xsd:schema xmlns:xsd="http://www.w3.org/2001/XMLSchema" xmlns:xs="http://www.w3.org/2001/XMLSchema" xmlns:p="http://schemas.microsoft.com/office/2006/metadata/properties" xmlns:ns2="87731161-fc10-45a3-8dfe-0f52ba4d1d55" targetNamespace="http://schemas.microsoft.com/office/2006/metadata/properties" ma:root="true" ma:fieldsID="3383e08a53f6a7a7cbb8dfbae209051d" ns2:_="">
    <xsd:import namespace="87731161-fc10-45a3-8dfe-0f52ba4d1d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31161-fc10-45a3-8dfe-0f52ba4d1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E1D70B-A553-4A66-8C00-C18E49941E15}">
  <ds:schemaRefs>
    <ds:schemaRef ds:uri="http://schemas.microsoft.com/sharepoint/v3/contenttype/forms"/>
  </ds:schemaRefs>
</ds:datastoreItem>
</file>

<file path=customXml/itemProps2.xml><?xml version="1.0" encoding="utf-8"?>
<ds:datastoreItem xmlns:ds="http://schemas.openxmlformats.org/officeDocument/2006/customXml" ds:itemID="{AD1E12A6-8F7C-411E-9A89-6A06177E6CE9}"/>
</file>

<file path=customXml/itemProps3.xml><?xml version="1.0" encoding="utf-8"?>
<ds:datastoreItem xmlns:ds="http://schemas.openxmlformats.org/officeDocument/2006/customXml" ds:itemID="{81B7EED0-1753-4A98-AB53-E0E251A6202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e88b579-0995-42e4-96ef-e06a7a57ddf9"/>
    <ds:schemaRef ds:uri="http://purl.org/dc/terms/"/>
    <ds:schemaRef ds:uri="http://schemas.openxmlformats.org/package/2006/metadata/core-properties"/>
    <ds:schemaRef ds:uri="baa8c48b-5f73-4068-bac6-831706ff2ad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Aquarelpresentatie (breedbeeld)</Template>
  <TotalTime>0</TotalTime>
  <Words>1114</Words>
  <Application>Microsoft Office PowerPoint</Application>
  <PresentationFormat>Aangepast</PresentationFormat>
  <Paragraphs>143</Paragraphs>
  <Slides>25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Palatino Linotype</vt:lpstr>
      <vt:lpstr>Wingdings</vt:lpstr>
      <vt:lpstr>Watercolor_16x9</vt:lpstr>
      <vt:lpstr>Passend Onderwijs </vt:lpstr>
      <vt:lpstr>Theorie</vt:lpstr>
      <vt:lpstr>Leerdoel van de les</vt:lpstr>
      <vt:lpstr>Zelf op onderzoek uit…</vt:lpstr>
      <vt:lpstr>Toetsing </vt:lpstr>
      <vt:lpstr>Programma blok 7</vt:lpstr>
      <vt:lpstr>Programma blok 8</vt:lpstr>
      <vt:lpstr>In een Breder Kader</vt:lpstr>
      <vt:lpstr>Introductie wet Passend Onderwijs </vt:lpstr>
      <vt:lpstr>0- meting </vt:lpstr>
      <vt:lpstr>Zelf op onderzoek uit: </vt:lpstr>
      <vt:lpstr>Maak een document met daarin informatie over de volgende onderwerpen (30 minuten): </vt:lpstr>
      <vt:lpstr>Uitgangspunten passend onderwijs</vt:lpstr>
      <vt:lpstr>Met passend onderwijs wil de overheid bereiken dat:</vt:lpstr>
      <vt:lpstr>Zorgplicht</vt:lpstr>
      <vt:lpstr>Soorten Scholen </vt:lpstr>
      <vt:lpstr>Zorgstructuur PO Drechtsteden </vt:lpstr>
      <vt:lpstr>Introductie gedrags- en leerproblemen</vt:lpstr>
      <vt:lpstr>Orthopedagogiek en orthodidactiek</vt:lpstr>
      <vt:lpstr>Brainstormen…</vt:lpstr>
      <vt:lpstr>Verder brainstormen.. </vt:lpstr>
      <vt:lpstr>Verder brainstormen.. </vt:lpstr>
      <vt:lpstr>Voorbeelden van onderwerpen voor werkstuk+ workshop</vt:lpstr>
      <vt:lpstr>Zorgverbreding</vt:lpstr>
      <vt:lpstr>Volgende week (huiswerk)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Passend Onderwijs</dc:title>
  <dc:creator/>
  <cp:keywords/>
  <cp:lastModifiedBy/>
  <cp:revision>75</cp:revision>
  <dcterms:created xsi:type="dcterms:W3CDTF">2017-02-07T07:55:56Z</dcterms:created>
  <dcterms:modified xsi:type="dcterms:W3CDTF">2020-03-10T12:33:55Z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y fmtid="{D5CDD505-2E9C-101B-9397-08002B2CF9AE}" pid="3" name="ContentTypeId">
    <vt:lpwstr>0x010100BC81B7F100E1C045B31A454FC3878550</vt:lpwstr>
  </property>
</Properties>
</file>