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handoutMasterIdLst>
    <p:handoutMasterId r:id="rId23"/>
  </p:handoutMasterIdLst>
  <p:sldIdLst>
    <p:sldId id="291" r:id="rId5"/>
    <p:sldId id="256" r:id="rId6"/>
    <p:sldId id="281" r:id="rId7"/>
    <p:sldId id="284" r:id="rId8"/>
    <p:sldId id="286" r:id="rId9"/>
    <p:sldId id="259" r:id="rId10"/>
    <p:sldId id="293" r:id="rId11"/>
    <p:sldId id="294" r:id="rId12"/>
    <p:sldId id="267" r:id="rId13"/>
    <p:sldId id="289" r:id="rId14"/>
    <p:sldId id="272" r:id="rId15"/>
    <p:sldId id="271" r:id="rId16"/>
    <p:sldId id="270" r:id="rId17"/>
    <p:sldId id="290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5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8D0A1-2471-42CC-A72C-549F011168F2}" type="datetimeFigureOut">
              <a:rPr lang="nl-NL" smtClean="0"/>
              <a:pPr/>
              <a:t>28-6-2021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72420-97A8-4D82-B4A8-9B9334CF67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60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anim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2892425" y="2108200"/>
            <a:ext cx="2703512" cy="2703513"/>
          </a:xfrm>
          <a:prstGeom prst="ellipse">
            <a:avLst/>
          </a:prstGeom>
          <a:solidFill>
            <a:srgbClr val="9DC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3529806" y="1903413"/>
            <a:ext cx="2703512" cy="2703513"/>
          </a:xfrm>
          <a:prstGeom prst="ellipse">
            <a:avLst/>
          </a:prstGeom>
          <a:solidFill>
            <a:srgbClr val="95D4EA">
              <a:alpha val="8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3264693" y="2166144"/>
            <a:ext cx="2703512" cy="2703513"/>
          </a:xfrm>
          <a:prstGeom prst="ellipse">
            <a:avLst/>
          </a:prstGeom>
          <a:solidFill>
            <a:srgbClr val="95D4EA">
              <a:alpha val="89804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9" name="Groep 8"/>
          <p:cNvGrpSpPr/>
          <p:nvPr/>
        </p:nvGrpSpPr>
        <p:grpSpPr>
          <a:xfrm>
            <a:off x="2892426" y="1908175"/>
            <a:ext cx="3340099" cy="3024188"/>
            <a:chOff x="2892426" y="1908175"/>
            <a:chExt cx="3340099" cy="302418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94013" y="1908175"/>
              <a:ext cx="3338512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157538" y="2224088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530600" y="1908175"/>
              <a:ext cx="2701925" cy="2703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2892426" y="2108200"/>
              <a:ext cx="2703512" cy="2703513"/>
            </a:xfrm>
            <a:prstGeom prst="ellipse">
              <a:avLst/>
            </a:prstGeom>
            <a:solidFill>
              <a:srgbClr val="9DC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3838575" y="4433888"/>
              <a:ext cx="1714500" cy="493713"/>
            </a:xfrm>
            <a:custGeom>
              <a:avLst/>
              <a:gdLst>
                <a:gd name="T0" fmla="*/ 1109 w 1109"/>
                <a:gd name="T1" fmla="*/ 0 h 319"/>
                <a:gd name="T2" fmla="*/ 721 w 1109"/>
                <a:gd name="T3" fmla="*/ 114 h 319"/>
                <a:gd name="T4" fmla="*/ 262 w 1109"/>
                <a:gd name="T5" fmla="*/ 244 h 319"/>
                <a:gd name="T6" fmla="*/ 0 w 1109"/>
                <a:gd name="T7" fmla="*/ 204 h 319"/>
                <a:gd name="T8" fmla="*/ 434 w 1109"/>
                <a:gd name="T9" fmla="*/ 319 h 319"/>
                <a:gd name="T10" fmla="*/ 1109 w 1109"/>
                <a:gd name="T1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09" h="319">
                  <a:moveTo>
                    <a:pt x="1109" y="0"/>
                  </a:moveTo>
                  <a:cubicBezTo>
                    <a:pt x="994" y="66"/>
                    <a:pt x="862" y="107"/>
                    <a:pt x="721" y="114"/>
                  </a:cubicBezTo>
                  <a:cubicBezTo>
                    <a:pt x="588" y="196"/>
                    <a:pt x="431" y="244"/>
                    <a:pt x="262" y="244"/>
                  </a:cubicBezTo>
                  <a:cubicBezTo>
                    <a:pt x="171" y="244"/>
                    <a:pt x="83" y="230"/>
                    <a:pt x="0" y="204"/>
                  </a:cubicBezTo>
                  <a:cubicBezTo>
                    <a:pt x="127" y="277"/>
                    <a:pt x="276" y="319"/>
                    <a:pt x="434" y="319"/>
                  </a:cubicBezTo>
                  <a:cubicBezTo>
                    <a:pt x="706" y="319"/>
                    <a:pt x="949" y="195"/>
                    <a:pt x="110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157538" y="2403475"/>
              <a:ext cx="1795462" cy="2408238"/>
            </a:xfrm>
            <a:custGeom>
              <a:avLst/>
              <a:gdLst>
                <a:gd name="T0" fmla="*/ 441 w 1162"/>
                <a:gd name="T1" fmla="*/ 0 h 1558"/>
                <a:gd name="T2" fmla="*/ 0 w 1162"/>
                <a:gd name="T3" fmla="*/ 759 h 1558"/>
                <a:gd name="T4" fmla="*/ 441 w 1162"/>
                <a:gd name="T5" fmla="*/ 1518 h 1558"/>
                <a:gd name="T6" fmla="*/ 703 w 1162"/>
                <a:gd name="T7" fmla="*/ 1558 h 1558"/>
                <a:gd name="T8" fmla="*/ 1162 w 1162"/>
                <a:gd name="T9" fmla="*/ 1428 h 1558"/>
                <a:gd name="T10" fmla="*/ 1162 w 1162"/>
                <a:gd name="T11" fmla="*/ 1428 h 1558"/>
                <a:gd name="T12" fmla="*/ 1116 w 1162"/>
                <a:gd name="T13" fmla="*/ 1429 h 1558"/>
                <a:gd name="T14" fmla="*/ 242 w 1162"/>
                <a:gd name="T15" fmla="*/ 555 h 1558"/>
                <a:gd name="T16" fmla="*/ 441 w 1162"/>
                <a:gd name="T17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2" h="1558">
                  <a:moveTo>
                    <a:pt x="441" y="0"/>
                  </a:moveTo>
                  <a:cubicBezTo>
                    <a:pt x="178" y="150"/>
                    <a:pt x="0" y="434"/>
                    <a:pt x="0" y="759"/>
                  </a:cubicBezTo>
                  <a:cubicBezTo>
                    <a:pt x="0" y="1084"/>
                    <a:pt x="178" y="1367"/>
                    <a:pt x="441" y="1518"/>
                  </a:cubicBezTo>
                  <a:cubicBezTo>
                    <a:pt x="524" y="1544"/>
                    <a:pt x="612" y="1558"/>
                    <a:pt x="703" y="1558"/>
                  </a:cubicBezTo>
                  <a:cubicBezTo>
                    <a:pt x="872" y="1558"/>
                    <a:pt x="1029" y="1510"/>
                    <a:pt x="1162" y="1428"/>
                  </a:cubicBezTo>
                  <a:cubicBezTo>
                    <a:pt x="1162" y="1428"/>
                    <a:pt x="1162" y="1428"/>
                    <a:pt x="1162" y="1428"/>
                  </a:cubicBezTo>
                  <a:cubicBezTo>
                    <a:pt x="1147" y="1429"/>
                    <a:pt x="1132" y="1429"/>
                    <a:pt x="1116" y="1429"/>
                  </a:cubicBezTo>
                  <a:cubicBezTo>
                    <a:pt x="633" y="1429"/>
                    <a:pt x="242" y="1038"/>
                    <a:pt x="242" y="555"/>
                  </a:cubicBezTo>
                  <a:cubicBezTo>
                    <a:pt x="242" y="344"/>
                    <a:pt x="316" y="151"/>
                    <a:pt x="441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71950" y="1908175"/>
              <a:ext cx="2060575" cy="2525713"/>
            </a:xfrm>
            <a:custGeom>
              <a:avLst/>
              <a:gdLst>
                <a:gd name="T0" fmla="*/ 459 w 1333"/>
                <a:gd name="T1" fmla="*/ 0 h 1634"/>
                <a:gd name="T2" fmla="*/ 0 w 1333"/>
                <a:gd name="T3" fmla="*/ 131 h 1634"/>
                <a:gd name="T4" fmla="*/ 46 w 1333"/>
                <a:gd name="T5" fmla="*/ 129 h 1634"/>
                <a:gd name="T6" fmla="*/ 481 w 1333"/>
                <a:gd name="T7" fmla="*/ 245 h 1634"/>
                <a:gd name="T8" fmla="*/ 1092 w 1333"/>
                <a:gd name="T9" fmla="*/ 1079 h 1634"/>
                <a:gd name="T10" fmla="*/ 893 w 1333"/>
                <a:gd name="T11" fmla="*/ 1634 h 1634"/>
                <a:gd name="T12" fmla="*/ 1333 w 1333"/>
                <a:gd name="T13" fmla="*/ 875 h 1634"/>
                <a:gd name="T14" fmla="*/ 459 w 1333"/>
                <a:gd name="T15" fmla="*/ 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3" h="1634">
                  <a:moveTo>
                    <a:pt x="459" y="0"/>
                  </a:moveTo>
                  <a:cubicBezTo>
                    <a:pt x="291" y="0"/>
                    <a:pt x="133" y="48"/>
                    <a:pt x="0" y="131"/>
                  </a:cubicBezTo>
                  <a:cubicBezTo>
                    <a:pt x="15" y="130"/>
                    <a:pt x="31" y="129"/>
                    <a:pt x="46" y="129"/>
                  </a:cubicBezTo>
                  <a:cubicBezTo>
                    <a:pt x="204" y="129"/>
                    <a:pt x="353" y="171"/>
                    <a:pt x="481" y="245"/>
                  </a:cubicBezTo>
                  <a:cubicBezTo>
                    <a:pt x="835" y="356"/>
                    <a:pt x="1092" y="687"/>
                    <a:pt x="1092" y="1079"/>
                  </a:cubicBezTo>
                  <a:cubicBezTo>
                    <a:pt x="1092" y="1290"/>
                    <a:pt x="1018" y="1483"/>
                    <a:pt x="893" y="1634"/>
                  </a:cubicBezTo>
                  <a:cubicBezTo>
                    <a:pt x="1156" y="1483"/>
                    <a:pt x="1333" y="1200"/>
                    <a:pt x="1333" y="875"/>
                  </a:cubicBezTo>
                  <a:cubicBezTo>
                    <a:pt x="1333" y="392"/>
                    <a:pt x="942" y="0"/>
                    <a:pt x="459" y="0"/>
                  </a:cubicBezTo>
                </a:path>
              </a:pathLst>
            </a:custGeom>
            <a:solidFill>
              <a:srgbClr val="95D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838575" y="2108200"/>
              <a:ext cx="1076325" cy="295275"/>
            </a:xfrm>
            <a:custGeom>
              <a:avLst/>
              <a:gdLst>
                <a:gd name="T0" fmla="*/ 262 w 697"/>
                <a:gd name="T1" fmla="*/ 0 h 191"/>
                <a:gd name="T2" fmla="*/ 216 w 697"/>
                <a:gd name="T3" fmla="*/ 2 h 191"/>
                <a:gd name="T4" fmla="*/ 216 w 697"/>
                <a:gd name="T5" fmla="*/ 2 h 191"/>
                <a:gd name="T6" fmla="*/ 0 w 697"/>
                <a:gd name="T7" fmla="*/ 191 h 191"/>
                <a:gd name="T8" fmla="*/ 434 w 697"/>
                <a:gd name="T9" fmla="*/ 75 h 191"/>
                <a:gd name="T10" fmla="*/ 697 w 697"/>
                <a:gd name="T11" fmla="*/ 116 h 191"/>
                <a:gd name="T12" fmla="*/ 262 w 697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7" h="191">
                  <a:moveTo>
                    <a:pt x="262" y="0"/>
                  </a:moveTo>
                  <a:cubicBezTo>
                    <a:pt x="247" y="0"/>
                    <a:pt x="231" y="1"/>
                    <a:pt x="216" y="2"/>
                  </a:cubicBezTo>
                  <a:cubicBezTo>
                    <a:pt x="216" y="2"/>
                    <a:pt x="216" y="2"/>
                    <a:pt x="216" y="2"/>
                  </a:cubicBezTo>
                  <a:cubicBezTo>
                    <a:pt x="134" y="52"/>
                    <a:pt x="61" y="116"/>
                    <a:pt x="0" y="191"/>
                  </a:cubicBezTo>
                  <a:cubicBezTo>
                    <a:pt x="127" y="117"/>
                    <a:pt x="276" y="75"/>
                    <a:pt x="434" y="75"/>
                  </a:cubicBezTo>
                  <a:cubicBezTo>
                    <a:pt x="525" y="75"/>
                    <a:pt x="614" y="89"/>
                    <a:pt x="697" y="116"/>
                  </a:cubicBezTo>
                  <a:cubicBezTo>
                    <a:pt x="569" y="42"/>
                    <a:pt x="420" y="0"/>
                    <a:pt x="262" y="0"/>
                  </a:cubicBezTo>
                </a:path>
              </a:pathLst>
            </a:custGeom>
            <a:solidFill>
              <a:srgbClr val="46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914900" y="2287588"/>
              <a:ext cx="944562" cy="2322513"/>
            </a:xfrm>
            <a:custGeom>
              <a:avLst/>
              <a:gdLst>
                <a:gd name="T0" fmla="*/ 0 w 611"/>
                <a:gd name="T1" fmla="*/ 0 h 1503"/>
                <a:gd name="T2" fmla="*/ 440 w 611"/>
                <a:gd name="T3" fmla="*/ 759 h 1503"/>
                <a:gd name="T4" fmla="*/ 24 w 611"/>
                <a:gd name="T5" fmla="*/ 1503 h 1503"/>
                <a:gd name="T6" fmla="*/ 412 w 611"/>
                <a:gd name="T7" fmla="*/ 1389 h 1503"/>
                <a:gd name="T8" fmla="*/ 611 w 611"/>
                <a:gd name="T9" fmla="*/ 834 h 1503"/>
                <a:gd name="T10" fmla="*/ 0 w 611"/>
                <a:gd name="T11" fmla="*/ 0 h 1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1" h="1503">
                  <a:moveTo>
                    <a:pt x="0" y="0"/>
                  </a:moveTo>
                  <a:cubicBezTo>
                    <a:pt x="263" y="150"/>
                    <a:pt x="440" y="434"/>
                    <a:pt x="440" y="759"/>
                  </a:cubicBezTo>
                  <a:cubicBezTo>
                    <a:pt x="440" y="1073"/>
                    <a:pt x="274" y="1349"/>
                    <a:pt x="24" y="1503"/>
                  </a:cubicBezTo>
                  <a:cubicBezTo>
                    <a:pt x="165" y="1496"/>
                    <a:pt x="297" y="1455"/>
                    <a:pt x="412" y="1389"/>
                  </a:cubicBezTo>
                  <a:cubicBezTo>
                    <a:pt x="537" y="1238"/>
                    <a:pt x="611" y="1045"/>
                    <a:pt x="611" y="834"/>
                  </a:cubicBezTo>
                  <a:cubicBezTo>
                    <a:pt x="611" y="442"/>
                    <a:pt x="354" y="111"/>
                    <a:pt x="0" y="0"/>
                  </a:cubicBezTo>
                </a:path>
              </a:pathLst>
            </a:custGeom>
            <a:solidFill>
              <a:srgbClr val="2AB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530600" y="2224088"/>
              <a:ext cx="2065337" cy="2387600"/>
            </a:xfrm>
            <a:custGeom>
              <a:avLst/>
              <a:gdLst>
                <a:gd name="T0" fmla="*/ 633 w 1336"/>
                <a:gd name="T1" fmla="*/ 0 h 1545"/>
                <a:gd name="T2" fmla="*/ 199 w 1336"/>
                <a:gd name="T3" fmla="*/ 116 h 1545"/>
                <a:gd name="T4" fmla="*/ 0 w 1336"/>
                <a:gd name="T5" fmla="*/ 671 h 1545"/>
                <a:gd name="T6" fmla="*/ 874 w 1336"/>
                <a:gd name="T7" fmla="*/ 1545 h 1545"/>
                <a:gd name="T8" fmla="*/ 920 w 1336"/>
                <a:gd name="T9" fmla="*/ 1544 h 1545"/>
                <a:gd name="T10" fmla="*/ 1336 w 1336"/>
                <a:gd name="T11" fmla="*/ 800 h 1545"/>
                <a:gd name="T12" fmla="*/ 896 w 1336"/>
                <a:gd name="T13" fmla="*/ 41 h 1545"/>
                <a:gd name="T14" fmla="*/ 633 w 1336"/>
                <a:gd name="T1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6" h="1545">
                  <a:moveTo>
                    <a:pt x="633" y="0"/>
                  </a:moveTo>
                  <a:cubicBezTo>
                    <a:pt x="475" y="0"/>
                    <a:pt x="326" y="42"/>
                    <a:pt x="199" y="116"/>
                  </a:cubicBezTo>
                  <a:cubicBezTo>
                    <a:pt x="74" y="267"/>
                    <a:pt x="0" y="460"/>
                    <a:pt x="0" y="671"/>
                  </a:cubicBezTo>
                  <a:cubicBezTo>
                    <a:pt x="0" y="1154"/>
                    <a:pt x="391" y="1545"/>
                    <a:pt x="874" y="1545"/>
                  </a:cubicBezTo>
                  <a:cubicBezTo>
                    <a:pt x="890" y="1545"/>
                    <a:pt x="905" y="1545"/>
                    <a:pt x="920" y="1544"/>
                  </a:cubicBezTo>
                  <a:cubicBezTo>
                    <a:pt x="1170" y="1390"/>
                    <a:pt x="1336" y="1114"/>
                    <a:pt x="1336" y="800"/>
                  </a:cubicBezTo>
                  <a:cubicBezTo>
                    <a:pt x="1336" y="475"/>
                    <a:pt x="1159" y="191"/>
                    <a:pt x="896" y="41"/>
                  </a:cubicBezTo>
                  <a:cubicBezTo>
                    <a:pt x="813" y="14"/>
                    <a:pt x="724" y="0"/>
                    <a:pt x="633" y="0"/>
                  </a:cubicBezTo>
                </a:path>
              </a:pathLst>
            </a:custGeom>
            <a:solidFill>
              <a:srgbClr val="00A6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1" name="Groep 20"/>
            <p:cNvGrpSpPr/>
            <p:nvPr/>
          </p:nvGrpSpPr>
          <p:grpSpPr>
            <a:xfrm>
              <a:off x="4710113" y="3565525"/>
              <a:ext cx="1095374" cy="322263"/>
              <a:chOff x="4710113" y="3565525"/>
              <a:chExt cx="1095374" cy="322263"/>
            </a:xfrm>
          </p:grpSpPr>
          <p:sp>
            <p:nvSpPr>
              <p:cNvPr id="23" name="Freeform 15"/>
              <p:cNvSpPr>
                <a:spLocks/>
              </p:cNvSpPr>
              <p:nvPr/>
            </p:nvSpPr>
            <p:spPr bwMode="auto">
              <a:xfrm>
                <a:off x="4710113" y="3641725"/>
                <a:ext cx="111125" cy="177800"/>
              </a:xfrm>
              <a:custGeom>
                <a:avLst/>
                <a:gdLst>
                  <a:gd name="T0" fmla="*/ 72 w 72"/>
                  <a:gd name="T1" fmla="*/ 107 h 115"/>
                  <a:gd name="T2" fmla="*/ 45 w 72"/>
                  <a:gd name="T3" fmla="*/ 115 h 115"/>
                  <a:gd name="T4" fmla="*/ 12 w 72"/>
                  <a:gd name="T5" fmla="*/ 100 h 115"/>
                  <a:gd name="T6" fmla="*/ 0 w 72"/>
                  <a:gd name="T7" fmla="*/ 57 h 115"/>
                  <a:gd name="T8" fmla="*/ 13 w 72"/>
                  <a:gd name="T9" fmla="*/ 14 h 115"/>
                  <a:gd name="T10" fmla="*/ 45 w 72"/>
                  <a:gd name="T11" fmla="*/ 0 h 115"/>
                  <a:gd name="T12" fmla="*/ 72 w 72"/>
                  <a:gd name="T13" fmla="*/ 8 h 115"/>
                  <a:gd name="T14" fmla="*/ 66 w 72"/>
                  <a:gd name="T15" fmla="*/ 26 h 115"/>
                  <a:gd name="T16" fmla="*/ 52 w 72"/>
                  <a:gd name="T17" fmla="*/ 21 h 115"/>
                  <a:gd name="T18" fmla="*/ 32 w 72"/>
                  <a:gd name="T19" fmla="*/ 57 h 115"/>
                  <a:gd name="T20" fmla="*/ 37 w 72"/>
                  <a:gd name="T21" fmla="*/ 83 h 115"/>
                  <a:gd name="T22" fmla="*/ 52 w 72"/>
                  <a:gd name="T23" fmla="*/ 92 h 115"/>
                  <a:gd name="T24" fmla="*/ 66 w 72"/>
                  <a:gd name="T25" fmla="*/ 87 h 115"/>
                  <a:gd name="T26" fmla="*/ 72 w 72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115">
                    <a:moveTo>
                      <a:pt x="72" y="107"/>
                    </a:moveTo>
                    <a:cubicBezTo>
                      <a:pt x="67" y="112"/>
                      <a:pt x="58" y="115"/>
                      <a:pt x="45" y="115"/>
                    </a:cubicBezTo>
                    <a:cubicBezTo>
                      <a:pt x="32" y="115"/>
                      <a:pt x="21" y="110"/>
                      <a:pt x="12" y="100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5"/>
                      <a:pt x="13" y="14"/>
                    </a:cubicBezTo>
                    <a:cubicBezTo>
                      <a:pt x="21" y="5"/>
                      <a:pt x="32" y="0"/>
                      <a:pt x="45" y="0"/>
                    </a:cubicBezTo>
                    <a:cubicBezTo>
                      <a:pt x="57" y="0"/>
                      <a:pt x="66" y="3"/>
                      <a:pt x="72" y="8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2" y="23"/>
                      <a:pt x="57" y="21"/>
                      <a:pt x="52" y="21"/>
                    </a:cubicBezTo>
                    <a:cubicBezTo>
                      <a:pt x="39" y="21"/>
                      <a:pt x="32" y="33"/>
                      <a:pt x="32" y="57"/>
                    </a:cubicBezTo>
                    <a:cubicBezTo>
                      <a:pt x="32" y="68"/>
                      <a:pt x="34" y="77"/>
                      <a:pt x="37" y="83"/>
                    </a:cubicBezTo>
                    <a:cubicBezTo>
                      <a:pt x="41" y="89"/>
                      <a:pt x="46" y="92"/>
                      <a:pt x="52" y="92"/>
                    </a:cubicBezTo>
                    <a:cubicBezTo>
                      <a:pt x="58" y="92"/>
                      <a:pt x="62" y="90"/>
                      <a:pt x="66" y="87"/>
                    </a:cubicBezTo>
                    <a:lnTo>
                      <a:pt x="72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Freeform 16"/>
              <p:cNvSpPr>
                <a:spLocks noEditPoints="1"/>
              </p:cNvSpPr>
              <p:nvPr/>
            </p:nvSpPr>
            <p:spPr bwMode="auto">
              <a:xfrm>
                <a:off x="4860925" y="3641725"/>
                <a:ext cx="152400" cy="177800"/>
              </a:xfrm>
              <a:custGeom>
                <a:avLst/>
                <a:gdLst>
                  <a:gd name="T0" fmla="*/ 98 w 98"/>
                  <a:gd name="T1" fmla="*/ 57 h 115"/>
                  <a:gd name="T2" fmla="*/ 86 w 98"/>
                  <a:gd name="T3" fmla="*/ 98 h 115"/>
                  <a:gd name="T4" fmla="*/ 49 w 98"/>
                  <a:gd name="T5" fmla="*/ 115 h 115"/>
                  <a:gd name="T6" fmla="*/ 13 w 98"/>
                  <a:gd name="T7" fmla="*/ 98 h 115"/>
                  <a:gd name="T8" fmla="*/ 0 w 98"/>
                  <a:gd name="T9" fmla="*/ 57 h 115"/>
                  <a:gd name="T10" fmla="*/ 12 w 98"/>
                  <a:gd name="T11" fmla="*/ 16 h 115"/>
                  <a:gd name="T12" fmla="*/ 49 w 98"/>
                  <a:gd name="T13" fmla="*/ 0 h 115"/>
                  <a:gd name="T14" fmla="*/ 85 w 98"/>
                  <a:gd name="T15" fmla="*/ 16 h 115"/>
                  <a:gd name="T16" fmla="*/ 98 w 98"/>
                  <a:gd name="T17" fmla="*/ 57 h 115"/>
                  <a:gd name="T18" fmla="*/ 66 w 98"/>
                  <a:gd name="T19" fmla="*/ 57 h 115"/>
                  <a:gd name="T20" fmla="*/ 49 w 98"/>
                  <a:gd name="T21" fmla="*/ 20 h 115"/>
                  <a:gd name="T22" fmla="*/ 32 w 98"/>
                  <a:gd name="T23" fmla="*/ 57 h 115"/>
                  <a:gd name="T24" fmla="*/ 49 w 98"/>
                  <a:gd name="T25" fmla="*/ 93 h 115"/>
                  <a:gd name="T26" fmla="*/ 66 w 98"/>
                  <a:gd name="T27" fmla="*/ 5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15">
                    <a:moveTo>
                      <a:pt x="98" y="57"/>
                    </a:moveTo>
                    <a:cubicBezTo>
                      <a:pt x="98" y="74"/>
                      <a:pt x="94" y="88"/>
                      <a:pt x="86" y="98"/>
                    </a:cubicBezTo>
                    <a:cubicBezTo>
                      <a:pt x="77" y="109"/>
                      <a:pt x="65" y="115"/>
                      <a:pt x="49" y="115"/>
                    </a:cubicBezTo>
                    <a:cubicBezTo>
                      <a:pt x="33" y="115"/>
                      <a:pt x="21" y="109"/>
                      <a:pt x="13" y="98"/>
                    </a:cubicBezTo>
                    <a:cubicBezTo>
                      <a:pt x="4" y="88"/>
                      <a:pt x="0" y="74"/>
                      <a:pt x="0" y="57"/>
                    </a:cubicBezTo>
                    <a:cubicBezTo>
                      <a:pt x="0" y="40"/>
                      <a:pt x="4" y="26"/>
                      <a:pt x="12" y="16"/>
                    </a:cubicBezTo>
                    <a:cubicBezTo>
                      <a:pt x="21" y="5"/>
                      <a:pt x="33" y="0"/>
                      <a:pt x="49" y="0"/>
                    </a:cubicBezTo>
                    <a:cubicBezTo>
                      <a:pt x="64" y="0"/>
                      <a:pt x="77" y="5"/>
                      <a:pt x="85" y="16"/>
                    </a:cubicBezTo>
                    <a:cubicBezTo>
                      <a:pt x="94" y="26"/>
                      <a:pt x="98" y="40"/>
                      <a:pt x="98" y="57"/>
                    </a:cubicBezTo>
                    <a:close/>
                    <a:moveTo>
                      <a:pt x="66" y="57"/>
                    </a:moveTo>
                    <a:cubicBezTo>
                      <a:pt x="66" y="32"/>
                      <a:pt x="60" y="20"/>
                      <a:pt x="49" y="20"/>
                    </a:cubicBezTo>
                    <a:cubicBezTo>
                      <a:pt x="38" y="20"/>
                      <a:pt x="32" y="32"/>
                      <a:pt x="32" y="57"/>
                    </a:cubicBezTo>
                    <a:cubicBezTo>
                      <a:pt x="32" y="81"/>
                      <a:pt x="38" y="93"/>
                      <a:pt x="49" y="93"/>
                    </a:cubicBezTo>
                    <a:cubicBezTo>
                      <a:pt x="60" y="93"/>
                      <a:pt x="66" y="81"/>
                      <a:pt x="6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Rectangle 17"/>
              <p:cNvSpPr>
                <a:spLocks noChangeArrowheads="1"/>
              </p:cNvSpPr>
              <p:nvPr/>
            </p:nvSpPr>
            <p:spPr bwMode="auto">
              <a:xfrm>
                <a:off x="5064125" y="3565525"/>
                <a:ext cx="49212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Rectangle 18"/>
              <p:cNvSpPr>
                <a:spLocks noChangeArrowheads="1"/>
              </p:cNvSpPr>
              <p:nvPr/>
            </p:nvSpPr>
            <p:spPr bwMode="auto">
              <a:xfrm>
                <a:off x="5173663" y="3565525"/>
                <a:ext cx="47625" cy="2508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19"/>
              <p:cNvSpPr>
                <a:spLocks noEditPoints="1"/>
              </p:cNvSpPr>
              <p:nvPr/>
            </p:nvSpPr>
            <p:spPr bwMode="auto">
              <a:xfrm>
                <a:off x="5273675" y="3641725"/>
                <a:ext cx="150812" cy="177800"/>
              </a:xfrm>
              <a:custGeom>
                <a:avLst/>
                <a:gdLst>
                  <a:gd name="T0" fmla="*/ 97 w 97"/>
                  <a:gd name="T1" fmla="*/ 59 h 115"/>
                  <a:gd name="T2" fmla="*/ 30 w 97"/>
                  <a:gd name="T3" fmla="*/ 69 h 115"/>
                  <a:gd name="T4" fmla="*/ 57 w 97"/>
                  <a:gd name="T5" fmla="*/ 93 h 115"/>
                  <a:gd name="T6" fmla="*/ 86 w 97"/>
                  <a:gd name="T7" fmla="*/ 87 h 115"/>
                  <a:gd name="T8" fmla="*/ 93 w 97"/>
                  <a:gd name="T9" fmla="*/ 107 h 115"/>
                  <a:gd name="T10" fmla="*/ 53 w 97"/>
                  <a:gd name="T11" fmla="*/ 115 h 115"/>
                  <a:gd name="T12" fmla="*/ 14 w 97"/>
                  <a:gd name="T13" fmla="*/ 99 h 115"/>
                  <a:gd name="T14" fmla="*/ 0 w 97"/>
                  <a:gd name="T15" fmla="*/ 57 h 115"/>
                  <a:gd name="T16" fmla="*/ 13 w 97"/>
                  <a:gd name="T17" fmla="*/ 15 h 115"/>
                  <a:gd name="T18" fmla="*/ 50 w 97"/>
                  <a:gd name="T19" fmla="*/ 0 h 115"/>
                  <a:gd name="T20" fmla="*/ 86 w 97"/>
                  <a:gd name="T21" fmla="*/ 15 h 115"/>
                  <a:gd name="T22" fmla="*/ 97 w 97"/>
                  <a:gd name="T23" fmla="*/ 59 h 115"/>
                  <a:gd name="T24" fmla="*/ 67 w 97"/>
                  <a:gd name="T25" fmla="*/ 47 h 115"/>
                  <a:gd name="T26" fmla="*/ 48 w 97"/>
                  <a:gd name="T27" fmla="*/ 19 h 115"/>
                  <a:gd name="T28" fmla="*/ 33 w 97"/>
                  <a:gd name="T29" fmla="*/ 27 h 115"/>
                  <a:gd name="T30" fmla="*/ 28 w 97"/>
                  <a:gd name="T31" fmla="*/ 53 h 115"/>
                  <a:gd name="T32" fmla="*/ 67 w 97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2" y="85"/>
                      <a:pt x="41" y="93"/>
                      <a:pt x="57" y="93"/>
                    </a:cubicBezTo>
                    <a:cubicBezTo>
                      <a:pt x="68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2" y="112"/>
                      <a:pt x="69" y="115"/>
                      <a:pt x="53" y="115"/>
                    </a:cubicBezTo>
                    <a:cubicBezTo>
                      <a:pt x="36" y="115"/>
                      <a:pt x="23" y="110"/>
                      <a:pt x="14" y="99"/>
                    </a:cubicBezTo>
                    <a:cubicBezTo>
                      <a:pt x="4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7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8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29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20"/>
              <p:cNvSpPr>
                <a:spLocks noEditPoints="1"/>
              </p:cNvSpPr>
              <p:nvPr/>
            </p:nvSpPr>
            <p:spPr bwMode="auto">
              <a:xfrm>
                <a:off x="5461000" y="3641725"/>
                <a:ext cx="150812" cy="246063"/>
              </a:xfrm>
              <a:custGeom>
                <a:avLst/>
                <a:gdLst>
                  <a:gd name="T0" fmla="*/ 97 w 97"/>
                  <a:gd name="T1" fmla="*/ 114 h 159"/>
                  <a:gd name="T2" fmla="*/ 83 w 97"/>
                  <a:gd name="T3" fmla="*/ 148 h 159"/>
                  <a:gd name="T4" fmla="*/ 48 w 97"/>
                  <a:gd name="T5" fmla="*/ 159 h 159"/>
                  <a:gd name="T6" fmla="*/ 7 w 97"/>
                  <a:gd name="T7" fmla="*/ 151 h 159"/>
                  <a:gd name="T8" fmla="*/ 15 w 97"/>
                  <a:gd name="T9" fmla="*/ 130 h 159"/>
                  <a:gd name="T10" fmla="*/ 42 w 97"/>
                  <a:gd name="T11" fmla="*/ 137 h 159"/>
                  <a:gd name="T12" fmla="*/ 65 w 97"/>
                  <a:gd name="T13" fmla="*/ 116 h 159"/>
                  <a:gd name="T14" fmla="*/ 65 w 97"/>
                  <a:gd name="T15" fmla="*/ 110 h 159"/>
                  <a:gd name="T16" fmla="*/ 46 w 97"/>
                  <a:gd name="T17" fmla="*/ 114 h 159"/>
                  <a:gd name="T18" fmla="*/ 13 w 97"/>
                  <a:gd name="T19" fmla="*/ 99 h 159"/>
                  <a:gd name="T20" fmla="*/ 0 w 97"/>
                  <a:gd name="T21" fmla="*/ 60 h 159"/>
                  <a:gd name="T22" fmla="*/ 15 w 97"/>
                  <a:gd name="T23" fmla="*/ 16 h 159"/>
                  <a:gd name="T24" fmla="*/ 57 w 97"/>
                  <a:gd name="T25" fmla="*/ 0 h 159"/>
                  <a:gd name="T26" fmla="*/ 97 w 97"/>
                  <a:gd name="T27" fmla="*/ 8 h 159"/>
                  <a:gd name="T28" fmla="*/ 97 w 97"/>
                  <a:gd name="T29" fmla="*/ 114 h 159"/>
                  <a:gd name="T30" fmla="*/ 65 w 97"/>
                  <a:gd name="T31" fmla="*/ 93 h 159"/>
                  <a:gd name="T32" fmla="*/ 65 w 97"/>
                  <a:gd name="T33" fmla="*/ 20 h 159"/>
                  <a:gd name="T34" fmla="*/ 55 w 97"/>
                  <a:gd name="T35" fmla="*/ 18 h 159"/>
                  <a:gd name="T36" fmla="*/ 32 w 97"/>
                  <a:gd name="T37" fmla="*/ 58 h 159"/>
                  <a:gd name="T38" fmla="*/ 55 w 97"/>
                  <a:gd name="T39" fmla="*/ 95 h 159"/>
                  <a:gd name="T40" fmla="*/ 65 w 97"/>
                  <a:gd name="T41" fmla="*/ 9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7" h="159">
                    <a:moveTo>
                      <a:pt x="97" y="114"/>
                    </a:moveTo>
                    <a:cubicBezTo>
                      <a:pt x="97" y="129"/>
                      <a:pt x="92" y="140"/>
                      <a:pt x="83" y="148"/>
                    </a:cubicBezTo>
                    <a:cubicBezTo>
                      <a:pt x="75" y="156"/>
                      <a:pt x="63" y="159"/>
                      <a:pt x="48" y="159"/>
                    </a:cubicBezTo>
                    <a:cubicBezTo>
                      <a:pt x="30" y="159"/>
                      <a:pt x="17" y="157"/>
                      <a:pt x="7" y="151"/>
                    </a:cubicBezTo>
                    <a:cubicBezTo>
                      <a:pt x="15" y="130"/>
                      <a:pt x="15" y="130"/>
                      <a:pt x="15" y="130"/>
                    </a:cubicBezTo>
                    <a:cubicBezTo>
                      <a:pt x="23" y="135"/>
                      <a:pt x="32" y="137"/>
                      <a:pt x="42" y="137"/>
                    </a:cubicBezTo>
                    <a:cubicBezTo>
                      <a:pt x="58" y="137"/>
                      <a:pt x="65" y="130"/>
                      <a:pt x="65" y="116"/>
                    </a:cubicBezTo>
                    <a:cubicBezTo>
                      <a:pt x="65" y="110"/>
                      <a:pt x="65" y="110"/>
                      <a:pt x="65" y="110"/>
                    </a:cubicBezTo>
                    <a:cubicBezTo>
                      <a:pt x="61" y="112"/>
                      <a:pt x="55" y="114"/>
                      <a:pt x="46" y="114"/>
                    </a:cubicBezTo>
                    <a:cubicBezTo>
                      <a:pt x="33" y="114"/>
                      <a:pt x="22" y="109"/>
                      <a:pt x="13" y="99"/>
                    </a:cubicBezTo>
                    <a:cubicBezTo>
                      <a:pt x="5" y="89"/>
                      <a:pt x="0" y="76"/>
                      <a:pt x="0" y="60"/>
                    </a:cubicBezTo>
                    <a:cubicBezTo>
                      <a:pt x="0" y="41"/>
                      <a:pt x="5" y="26"/>
                      <a:pt x="15" y="16"/>
                    </a:cubicBezTo>
                    <a:cubicBezTo>
                      <a:pt x="25" y="5"/>
                      <a:pt x="39" y="0"/>
                      <a:pt x="57" y="0"/>
                    </a:cubicBezTo>
                    <a:cubicBezTo>
                      <a:pt x="75" y="0"/>
                      <a:pt x="88" y="3"/>
                      <a:pt x="97" y="8"/>
                    </a:cubicBezTo>
                    <a:lnTo>
                      <a:pt x="97" y="114"/>
                    </a:lnTo>
                    <a:close/>
                    <a:moveTo>
                      <a:pt x="65" y="93"/>
                    </a:moveTo>
                    <a:cubicBezTo>
                      <a:pt x="65" y="20"/>
                      <a:pt x="65" y="20"/>
                      <a:pt x="65" y="20"/>
                    </a:cubicBezTo>
                    <a:cubicBezTo>
                      <a:pt x="63" y="19"/>
                      <a:pt x="60" y="18"/>
                      <a:pt x="55" y="18"/>
                    </a:cubicBezTo>
                    <a:cubicBezTo>
                      <a:pt x="40" y="18"/>
                      <a:pt x="32" y="32"/>
                      <a:pt x="32" y="58"/>
                    </a:cubicBezTo>
                    <a:cubicBezTo>
                      <a:pt x="32" y="83"/>
                      <a:pt x="40" y="95"/>
                      <a:pt x="55" y="95"/>
                    </a:cubicBezTo>
                    <a:cubicBezTo>
                      <a:pt x="59" y="95"/>
                      <a:pt x="63" y="94"/>
                      <a:pt x="65" y="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21"/>
              <p:cNvSpPr>
                <a:spLocks noEditPoints="1"/>
              </p:cNvSpPr>
              <p:nvPr/>
            </p:nvSpPr>
            <p:spPr bwMode="auto">
              <a:xfrm>
                <a:off x="5654675" y="3641725"/>
                <a:ext cx="150812" cy="177800"/>
              </a:xfrm>
              <a:custGeom>
                <a:avLst/>
                <a:gdLst>
                  <a:gd name="T0" fmla="*/ 97 w 98"/>
                  <a:gd name="T1" fmla="*/ 59 h 115"/>
                  <a:gd name="T2" fmla="*/ 30 w 98"/>
                  <a:gd name="T3" fmla="*/ 69 h 115"/>
                  <a:gd name="T4" fmla="*/ 57 w 98"/>
                  <a:gd name="T5" fmla="*/ 93 h 115"/>
                  <a:gd name="T6" fmla="*/ 86 w 98"/>
                  <a:gd name="T7" fmla="*/ 87 h 115"/>
                  <a:gd name="T8" fmla="*/ 93 w 98"/>
                  <a:gd name="T9" fmla="*/ 107 h 115"/>
                  <a:gd name="T10" fmla="*/ 54 w 98"/>
                  <a:gd name="T11" fmla="*/ 115 h 115"/>
                  <a:gd name="T12" fmla="*/ 14 w 98"/>
                  <a:gd name="T13" fmla="*/ 99 h 115"/>
                  <a:gd name="T14" fmla="*/ 0 w 98"/>
                  <a:gd name="T15" fmla="*/ 57 h 115"/>
                  <a:gd name="T16" fmla="*/ 13 w 98"/>
                  <a:gd name="T17" fmla="*/ 15 h 115"/>
                  <a:gd name="T18" fmla="*/ 50 w 98"/>
                  <a:gd name="T19" fmla="*/ 0 h 115"/>
                  <a:gd name="T20" fmla="*/ 86 w 98"/>
                  <a:gd name="T21" fmla="*/ 15 h 115"/>
                  <a:gd name="T22" fmla="*/ 97 w 98"/>
                  <a:gd name="T23" fmla="*/ 59 h 115"/>
                  <a:gd name="T24" fmla="*/ 67 w 98"/>
                  <a:gd name="T25" fmla="*/ 47 h 115"/>
                  <a:gd name="T26" fmla="*/ 49 w 98"/>
                  <a:gd name="T27" fmla="*/ 19 h 115"/>
                  <a:gd name="T28" fmla="*/ 33 w 98"/>
                  <a:gd name="T29" fmla="*/ 27 h 115"/>
                  <a:gd name="T30" fmla="*/ 28 w 98"/>
                  <a:gd name="T31" fmla="*/ 53 h 115"/>
                  <a:gd name="T32" fmla="*/ 67 w 98"/>
                  <a:gd name="T33" fmla="*/ 4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15">
                    <a:moveTo>
                      <a:pt x="97" y="59"/>
                    </a:moveTo>
                    <a:cubicBezTo>
                      <a:pt x="30" y="69"/>
                      <a:pt x="30" y="69"/>
                      <a:pt x="30" y="69"/>
                    </a:cubicBezTo>
                    <a:cubicBezTo>
                      <a:pt x="33" y="85"/>
                      <a:pt x="42" y="93"/>
                      <a:pt x="57" y="93"/>
                    </a:cubicBezTo>
                    <a:cubicBezTo>
                      <a:pt x="69" y="93"/>
                      <a:pt x="78" y="91"/>
                      <a:pt x="86" y="87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83" y="112"/>
                      <a:pt x="69" y="115"/>
                      <a:pt x="54" y="115"/>
                    </a:cubicBezTo>
                    <a:cubicBezTo>
                      <a:pt x="37" y="115"/>
                      <a:pt x="24" y="110"/>
                      <a:pt x="14" y="99"/>
                    </a:cubicBezTo>
                    <a:cubicBezTo>
                      <a:pt x="5" y="89"/>
                      <a:pt x="0" y="75"/>
                      <a:pt x="0" y="57"/>
                    </a:cubicBezTo>
                    <a:cubicBezTo>
                      <a:pt x="0" y="39"/>
                      <a:pt x="4" y="26"/>
                      <a:pt x="13" y="15"/>
                    </a:cubicBezTo>
                    <a:cubicBezTo>
                      <a:pt x="22" y="5"/>
                      <a:pt x="34" y="0"/>
                      <a:pt x="50" y="0"/>
                    </a:cubicBezTo>
                    <a:cubicBezTo>
                      <a:pt x="66" y="0"/>
                      <a:pt x="78" y="5"/>
                      <a:pt x="86" y="15"/>
                    </a:cubicBezTo>
                    <a:cubicBezTo>
                      <a:pt x="94" y="26"/>
                      <a:pt x="98" y="40"/>
                      <a:pt x="97" y="59"/>
                    </a:cubicBezTo>
                    <a:close/>
                    <a:moveTo>
                      <a:pt x="67" y="47"/>
                    </a:moveTo>
                    <a:cubicBezTo>
                      <a:pt x="67" y="28"/>
                      <a:pt x="61" y="19"/>
                      <a:pt x="49" y="19"/>
                    </a:cubicBezTo>
                    <a:cubicBezTo>
                      <a:pt x="42" y="19"/>
                      <a:pt x="37" y="22"/>
                      <a:pt x="33" y="27"/>
                    </a:cubicBezTo>
                    <a:cubicBezTo>
                      <a:pt x="30" y="33"/>
                      <a:pt x="28" y="42"/>
                      <a:pt x="28" y="53"/>
                    </a:cubicBezTo>
                    <a:lnTo>
                      <a:pt x="67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392488" y="3017838"/>
              <a:ext cx="2012950" cy="512763"/>
            </a:xfrm>
            <a:custGeom>
              <a:avLst/>
              <a:gdLst>
                <a:gd name="T0" fmla="*/ 1236 w 1303"/>
                <a:gd name="T1" fmla="*/ 102 h 331"/>
                <a:gd name="T2" fmla="*/ 1301 w 1303"/>
                <a:gd name="T3" fmla="*/ 327 h 331"/>
                <a:gd name="T4" fmla="*/ 1303 w 1303"/>
                <a:gd name="T5" fmla="*/ 38 h 331"/>
                <a:gd name="T6" fmla="*/ 1234 w 1303"/>
                <a:gd name="T7" fmla="*/ 38 h 331"/>
                <a:gd name="T8" fmla="*/ 1303 w 1303"/>
                <a:gd name="T9" fmla="*/ 38 h 331"/>
                <a:gd name="T10" fmla="*/ 1202 w 1303"/>
                <a:gd name="T11" fmla="*/ 276 h 331"/>
                <a:gd name="T12" fmla="*/ 1133 w 1303"/>
                <a:gd name="T13" fmla="*/ 213 h 331"/>
                <a:gd name="T14" fmla="*/ 1202 w 1303"/>
                <a:gd name="T15" fmla="*/ 150 h 331"/>
                <a:gd name="T16" fmla="*/ 1160 w 1303"/>
                <a:gd name="T17" fmla="*/ 98 h 331"/>
                <a:gd name="T18" fmla="*/ 1160 w 1303"/>
                <a:gd name="T19" fmla="*/ 331 h 331"/>
                <a:gd name="T20" fmla="*/ 1043 w 1303"/>
                <a:gd name="T21" fmla="*/ 327 h 331"/>
                <a:gd name="T22" fmla="*/ 946 w 1303"/>
                <a:gd name="T23" fmla="*/ 98 h 331"/>
                <a:gd name="T24" fmla="*/ 852 w 1303"/>
                <a:gd name="T25" fmla="*/ 327 h 331"/>
                <a:gd name="T26" fmla="*/ 917 w 1303"/>
                <a:gd name="T27" fmla="*/ 143 h 331"/>
                <a:gd name="T28" fmla="*/ 978 w 1303"/>
                <a:gd name="T29" fmla="*/ 170 h 331"/>
                <a:gd name="T30" fmla="*/ 1043 w 1303"/>
                <a:gd name="T31" fmla="*/ 327 h 331"/>
                <a:gd name="T32" fmla="*/ 745 w 1303"/>
                <a:gd name="T33" fmla="*/ 102 h 331"/>
                <a:gd name="T34" fmla="*/ 810 w 1303"/>
                <a:gd name="T35" fmla="*/ 327 h 331"/>
                <a:gd name="T36" fmla="*/ 812 w 1303"/>
                <a:gd name="T37" fmla="*/ 38 h 331"/>
                <a:gd name="T38" fmla="*/ 743 w 1303"/>
                <a:gd name="T39" fmla="*/ 38 h 331"/>
                <a:gd name="T40" fmla="*/ 812 w 1303"/>
                <a:gd name="T41" fmla="*/ 38 h 331"/>
                <a:gd name="T42" fmla="*/ 662 w 1303"/>
                <a:gd name="T43" fmla="*/ 10 h 331"/>
                <a:gd name="T44" fmla="*/ 614 w 1303"/>
                <a:gd name="T45" fmla="*/ 242 h 331"/>
                <a:gd name="T46" fmla="*/ 607 w 1303"/>
                <a:gd name="T47" fmla="*/ 207 h 331"/>
                <a:gd name="T48" fmla="*/ 495 w 1303"/>
                <a:gd name="T49" fmla="*/ 10 h 331"/>
                <a:gd name="T50" fmla="*/ 641 w 1303"/>
                <a:gd name="T51" fmla="*/ 327 h 331"/>
                <a:gd name="T52" fmla="*/ 353 w 1303"/>
                <a:gd name="T53" fmla="*/ 291 h 331"/>
                <a:gd name="T54" fmla="*/ 289 w 1303"/>
                <a:gd name="T55" fmla="*/ 258 h 331"/>
                <a:gd name="T56" fmla="*/ 353 w 1303"/>
                <a:gd name="T57" fmla="*/ 291 h 331"/>
                <a:gd name="T58" fmla="*/ 414 w 1303"/>
                <a:gd name="T59" fmla="*/ 180 h 331"/>
                <a:gd name="T60" fmla="*/ 241 w 1303"/>
                <a:gd name="T61" fmla="*/ 115 h 331"/>
                <a:gd name="T62" fmla="*/ 314 w 1303"/>
                <a:gd name="T63" fmla="*/ 139 h 331"/>
                <a:gd name="T64" fmla="*/ 353 w 1303"/>
                <a:gd name="T65" fmla="*/ 179 h 331"/>
                <a:gd name="T66" fmla="*/ 326 w 1303"/>
                <a:gd name="T67" fmla="*/ 331 h 331"/>
                <a:gd name="T68" fmla="*/ 132 w 1303"/>
                <a:gd name="T69" fmla="*/ 287 h 331"/>
                <a:gd name="T70" fmla="*/ 65 w 1303"/>
                <a:gd name="T71" fmla="*/ 213 h 331"/>
                <a:gd name="T72" fmla="*/ 132 w 1303"/>
                <a:gd name="T73" fmla="*/ 139 h 331"/>
                <a:gd name="T74" fmla="*/ 197 w 1303"/>
                <a:gd name="T75" fmla="*/ 315 h 331"/>
                <a:gd name="T76" fmla="*/ 132 w 1303"/>
                <a:gd name="T77" fmla="*/ 0 h 331"/>
                <a:gd name="T78" fmla="*/ 99 w 1303"/>
                <a:gd name="T79" fmla="*/ 100 h 331"/>
                <a:gd name="T80" fmla="*/ 111 w 1303"/>
                <a:gd name="T81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3" h="331">
                  <a:moveTo>
                    <a:pt x="1301" y="102"/>
                  </a:moveTo>
                  <a:cubicBezTo>
                    <a:pt x="1236" y="102"/>
                    <a:pt x="1236" y="102"/>
                    <a:pt x="1236" y="102"/>
                  </a:cubicBezTo>
                  <a:cubicBezTo>
                    <a:pt x="1236" y="327"/>
                    <a:pt x="1236" y="327"/>
                    <a:pt x="1236" y="327"/>
                  </a:cubicBezTo>
                  <a:cubicBezTo>
                    <a:pt x="1301" y="327"/>
                    <a:pt x="1301" y="327"/>
                    <a:pt x="1301" y="327"/>
                  </a:cubicBezTo>
                  <a:lnTo>
                    <a:pt x="1301" y="102"/>
                  </a:lnTo>
                  <a:close/>
                  <a:moveTo>
                    <a:pt x="1303" y="38"/>
                  </a:moveTo>
                  <a:cubicBezTo>
                    <a:pt x="1303" y="21"/>
                    <a:pt x="1287" y="7"/>
                    <a:pt x="1268" y="7"/>
                  </a:cubicBezTo>
                  <a:cubicBezTo>
                    <a:pt x="1249" y="7"/>
                    <a:pt x="1234" y="21"/>
                    <a:pt x="1234" y="38"/>
                  </a:cubicBezTo>
                  <a:cubicBezTo>
                    <a:pt x="1234" y="55"/>
                    <a:pt x="1249" y="68"/>
                    <a:pt x="1268" y="68"/>
                  </a:cubicBezTo>
                  <a:cubicBezTo>
                    <a:pt x="1287" y="68"/>
                    <a:pt x="1303" y="55"/>
                    <a:pt x="1303" y="38"/>
                  </a:cubicBezTo>
                  <a:moveTo>
                    <a:pt x="1216" y="315"/>
                  </a:moveTo>
                  <a:cubicBezTo>
                    <a:pt x="1202" y="276"/>
                    <a:pt x="1202" y="276"/>
                    <a:pt x="1202" y="276"/>
                  </a:cubicBezTo>
                  <a:cubicBezTo>
                    <a:pt x="1195" y="282"/>
                    <a:pt x="1187" y="285"/>
                    <a:pt x="1175" y="285"/>
                  </a:cubicBezTo>
                  <a:cubicBezTo>
                    <a:pt x="1149" y="285"/>
                    <a:pt x="1133" y="259"/>
                    <a:pt x="1133" y="213"/>
                  </a:cubicBezTo>
                  <a:cubicBezTo>
                    <a:pt x="1133" y="167"/>
                    <a:pt x="1147" y="141"/>
                    <a:pt x="1175" y="141"/>
                  </a:cubicBezTo>
                  <a:cubicBezTo>
                    <a:pt x="1188" y="141"/>
                    <a:pt x="1196" y="146"/>
                    <a:pt x="1202" y="150"/>
                  </a:cubicBezTo>
                  <a:cubicBezTo>
                    <a:pt x="1215" y="114"/>
                    <a:pt x="1215" y="114"/>
                    <a:pt x="1215" y="114"/>
                  </a:cubicBezTo>
                  <a:cubicBezTo>
                    <a:pt x="1205" y="106"/>
                    <a:pt x="1188" y="98"/>
                    <a:pt x="1160" y="98"/>
                  </a:cubicBezTo>
                  <a:cubicBezTo>
                    <a:pt x="1110" y="98"/>
                    <a:pt x="1068" y="138"/>
                    <a:pt x="1068" y="214"/>
                  </a:cubicBezTo>
                  <a:cubicBezTo>
                    <a:pt x="1068" y="290"/>
                    <a:pt x="1107" y="331"/>
                    <a:pt x="1160" y="331"/>
                  </a:cubicBezTo>
                  <a:cubicBezTo>
                    <a:pt x="1189" y="331"/>
                    <a:pt x="1206" y="324"/>
                    <a:pt x="1216" y="315"/>
                  </a:cubicBezTo>
                  <a:moveTo>
                    <a:pt x="1043" y="327"/>
                  </a:moveTo>
                  <a:cubicBezTo>
                    <a:pt x="1043" y="169"/>
                    <a:pt x="1043" y="169"/>
                    <a:pt x="1043" y="169"/>
                  </a:cubicBezTo>
                  <a:cubicBezTo>
                    <a:pt x="1043" y="129"/>
                    <a:pt x="1018" y="98"/>
                    <a:pt x="946" y="98"/>
                  </a:cubicBezTo>
                  <a:cubicBezTo>
                    <a:pt x="906" y="98"/>
                    <a:pt x="874" y="105"/>
                    <a:pt x="852" y="115"/>
                  </a:cubicBezTo>
                  <a:cubicBezTo>
                    <a:pt x="852" y="327"/>
                    <a:pt x="852" y="327"/>
                    <a:pt x="852" y="327"/>
                  </a:cubicBezTo>
                  <a:cubicBezTo>
                    <a:pt x="917" y="327"/>
                    <a:pt x="917" y="327"/>
                    <a:pt x="917" y="327"/>
                  </a:cubicBezTo>
                  <a:cubicBezTo>
                    <a:pt x="917" y="143"/>
                    <a:pt x="917" y="143"/>
                    <a:pt x="917" y="143"/>
                  </a:cubicBezTo>
                  <a:cubicBezTo>
                    <a:pt x="925" y="141"/>
                    <a:pt x="932" y="139"/>
                    <a:pt x="945" y="139"/>
                  </a:cubicBezTo>
                  <a:cubicBezTo>
                    <a:pt x="971" y="139"/>
                    <a:pt x="978" y="154"/>
                    <a:pt x="978" y="170"/>
                  </a:cubicBezTo>
                  <a:cubicBezTo>
                    <a:pt x="978" y="327"/>
                    <a:pt x="978" y="327"/>
                    <a:pt x="978" y="327"/>
                  </a:cubicBezTo>
                  <a:lnTo>
                    <a:pt x="1043" y="327"/>
                  </a:lnTo>
                  <a:close/>
                  <a:moveTo>
                    <a:pt x="810" y="102"/>
                  </a:moveTo>
                  <a:cubicBezTo>
                    <a:pt x="745" y="102"/>
                    <a:pt x="745" y="102"/>
                    <a:pt x="745" y="102"/>
                  </a:cubicBezTo>
                  <a:cubicBezTo>
                    <a:pt x="745" y="327"/>
                    <a:pt x="745" y="327"/>
                    <a:pt x="745" y="327"/>
                  </a:cubicBezTo>
                  <a:cubicBezTo>
                    <a:pt x="810" y="327"/>
                    <a:pt x="810" y="327"/>
                    <a:pt x="810" y="327"/>
                  </a:cubicBezTo>
                  <a:lnTo>
                    <a:pt x="810" y="102"/>
                  </a:lnTo>
                  <a:close/>
                  <a:moveTo>
                    <a:pt x="812" y="38"/>
                  </a:moveTo>
                  <a:cubicBezTo>
                    <a:pt x="812" y="21"/>
                    <a:pt x="796" y="7"/>
                    <a:pt x="777" y="7"/>
                  </a:cubicBezTo>
                  <a:cubicBezTo>
                    <a:pt x="758" y="7"/>
                    <a:pt x="743" y="21"/>
                    <a:pt x="743" y="38"/>
                  </a:cubicBezTo>
                  <a:cubicBezTo>
                    <a:pt x="743" y="55"/>
                    <a:pt x="758" y="68"/>
                    <a:pt x="777" y="68"/>
                  </a:cubicBezTo>
                  <a:cubicBezTo>
                    <a:pt x="796" y="68"/>
                    <a:pt x="812" y="55"/>
                    <a:pt x="812" y="38"/>
                  </a:cubicBezTo>
                  <a:moveTo>
                    <a:pt x="727" y="10"/>
                  </a:moveTo>
                  <a:cubicBezTo>
                    <a:pt x="662" y="10"/>
                    <a:pt x="662" y="10"/>
                    <a:pt x="662" y="10"/>
                  </a:cubicBezTo>
                  <a:cubicBezTo>
                    <a:pt x="621" y="207"/>
                    <a:pt x="621" y="207"/>
                    <a:pt x="621" y="207"/>
                  </a:cubicBezTo>
                  <a:cubicBezTo>
                    <a:pt x="617" y="222"/>
                    <a:pt x="614" y="242"/>
                    <a:pt x="614" y="242"/>
                  </a:cubicBezTo>
                  <a:cubicBezTo>
                    <a:pt x="614" y="242"/>
                    <a:pt x="614" y="242"/>
                    <a:pt x="614" y="242"/>
                  </a:cubicBezTo>
                  <a:cubicBezTo>
                    <a:pt x="614" y="242"/>
                    <a:pt x="611" y="222"/>
                    <a:pt x="607" y="207"/>
                  </a:cubicBezTo>
                  <a:cubicBezTo>
                    <a:pt x="567" y="10"/>
                    <a:pt x="567" y="10"/>
                    <a:pt x="567" y="10"/>
                  </a:cubicBezTo>
                  <a:cubicBezTo>
                    <a:pt x="495" y="10"/>
                    <a:pt x="495" y="10"/>
                    <a:pt x="495" y="10"/>
                  </a:cubicBezTo>
                  <a:cubicBezTo>
                    <a:pt x="582" y="327"/>
                    <a:pt x="582" y="327"/>
                    <a:pt x="582" y="327"/>
                  </a:cubicBezTo>
                  <a:cubicBezTo>
                    <a:pt x="641" y="327"/>
                    <a:pt x="641" y="327"/>
                    <a:pt x="641" y="327"/>
                  </a:cubicBezTo>
                  <a:lnTo>
                    <a:pt x="727" y="10"/>
                  </a:lnTo>
                  <a:close/>
                  <a:moveTo>
                    <a:pt x="353" y="291"/>
                  </a:moveTo>
                  <a:cubicBezTo>
                    <a:pt x="347" y="294"/>
                    <a:pt x="339" y="296"/>
                    <a:pt x="329" y="296"/>
                  </a:cubicBezTo>
                  <a:cubicBezTo>
                    <a:pt x="304" y="296"/>
                    <a:pt x="289" y="284"/>
                    <a:pt x="289" y="258"/>
                  </a:cubicBezTo>
                  <a:cubicBezTo>
                    <a:pt x="289" y="222"/>
                    <a:pt x="314" y="213"/>
                    <a:pt x="353" y="209"/>
                  </a:cubicBezTo>
                  <a:lnTo>
                    <a:pt x="353" y="291"/>
                  </a:lnTo>
                  <a:close/>
                  <a:moveTo>
                    <a:pt x="414" y="315"/>
                  </a:moveTo>
                  <a:cubicBezTo>
                    <a:pt x="414" y="180"/>
                    <a:pt x="414" y="180"/>
                    <a:pt x="414" y="180"/>
                  </a:cubicBezTo>
                  <a:cubicBezTo>
                    <a:pt x="414" y="119"/>
                    <a:pt x="377" y="98"/>
                    <a:pt x="326" y="98"/>
                  </a:cubicBezTo>
                  <a:cubicBezTo>
                    <a:pt x="286" y="98"/>
                    <a:pt x="257" y="108"/>
                    <a:pt x="241" y="115"/>
                  </a:cubicBezTo>
                  <a:cubicBezTo>
                    <a:pt x="255" y="152"/>
                    <a:pt x="255" y="152"/>
                    <a:pt x="255" y="152"/>
                  </a:cubicBezTo>
                  <a:cubicBezTo>
                    <a:pt x="270" y="146"/>
                    <a:pt x="292" y="139"/>
                    <a:pt x="314" y="139"/>
                  </a:cubicBezTo>
                  <a:cubicBezTo>
                    <a:pt x="337" y="139"/>
                    <a:pt x="353" y="145"/>
                    <a:pt x="353" y="169"/>
                  </a:cubicBezTo>
                  <a:cubicBezTo>
                    <a:pt x="353" y="179"/>
                    <a:pt x="353" y="179"/>
                    <a:pt x="353" y="179"/>
                  </a:cubicBezTo>
                  <a:cubicBezTo>
                    <a:pt x="286" y="185"/>
                    <a:pt x="228" y="202"/>
                    <a:pt x="228" y="260"/>
                  </a:cubicBezTo>
                  <a:cubicBezTo>
                    <a:pt x="228" y="307"/>
                    <a:pt x="261" y="331"/>
                    <a:pt x="326" y="331"/>
                  </a:cubicBezTo>
                  <a:cubicBezTo>
                    <a:pt x="365" y="331"/>
                    <a:pt x="395" y="325"/>
                    <a:pt x="414" y="315"/>
                  </a:cubicBezTo>
                  <a:moveTo>
                    <a:pt x="132" y="287"/>
                  </a:moveTo>
                  <a:cubicBezTo>
                    <a:pt x="128" y="289"/>
                    <a:pt x="121" y="290"/>
                    <a:pt x="112" y="290"/>
                  </a:cubicBezTo>
                  <a:cubicBezTo>
                    <a:pt x="79" y="290"/>
                    <a:pt x="65" y="262"/>
                    <a:pt x="65" y="213"/>
                  </a:cubicBezTo>
                  <a:cubicBezTo>
                    <a:pt x="65" y="167"/>
                    <a:pt x="78" y="136"/>
                    <a:pt x="114" y="136"/>
                  </a:cubicBezTo>
                  <a:cubicBezTo>
                    <a:pt x="121" y="136"/>
                    <a:pt x="127" y="137"/>
                    <a:pt x="132" y="139"/>
                  </a:cubicBezTo>
                  <a:lnTo>
                    <a:pt x="132" y="287"/>
                  </a:lnTo>
                  <a:close/>
                  <a:moveTo>
                    <a:pt x="197" y="315"/>
                  </a:moveTo>
                  <a:cubicBezTo>
                    <a:pt x="197" y="0"/>
                    <a:pt x="197" y="0"/>
                    <a:pt x="197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103"/>
                    <a:pt x="132" y="103"/>
                    <a:pt x="132" y="103"/>
                  </a:cubicBezTo>
                  <a:cubicBezTo>
                    <a:pt x="124" y="101"/>
                    <a:pt x="113" y="100"/>
                    <a:pt x="99" y="100"/>
                  </a:cubicBezTo>
                  <a:cubicBezTo>
                    <a:pt x="41" y="100"/>
                    <a:pt x="0" y="144"/>
                    <a:pt x="0" y="216"/>
                  </a:cubicBezTo>
                  <a:cubicBezTo>
                    <a:pt x="0" y="291"/>
                    <a:pt x="43" y="331"/>
                    <a:pt x="111" y="331"/>
                  </a:cubicBezTo>
                  <a:cubicBezTo>
                    <a:pt x="150" y="331"/>
                    <a:pt x="177" y="326"/>
                    <a:pt x="197" y="3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954" y="5085184"/>
            <a:ext cx="3118189" cy="3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57725 -0.62894 " pathEditMode="fixed" rAng="0" ptsTypes="AA">
                                      <p:cBhvr>
                                        <p:cTn id="20" dur="2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314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0.58351 -0.5956 " pathEditMode="fixed" rAng="0" ptsTypes="AA">
                                      <p:cBhvr>
                                        <p:cTn id="22" dur="2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-2979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43429" decel="5657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2.96296E-6 L -0.00156 0.69051 " pathEditMode="fixed" rAng="0" ptsTypes="AA">
                                      <p:cBhvr>
                                        <p:cTn id="24" dur="2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379548" y="2144291"/>
            <a:ext cx="2399654" cy="2555452"/>
            <a:chOff x="2892426" y="1908175"/>
            <a:chExt cx="3340099" cy="3556956"/>
          </a:xfrm>
        </p:grpSpPr>
        <p:grpSp>
          <p:nvGrpSpPr>
            <p:cNvPr id="9" name="Groep 8"/>
            <p:cNvGrpSpPr/>
            <p:nvPr/>
          </p:nvGrpSpPr>
          <p:grpSpPr>
            <a:xfrm>
              <a:off x="2892426" y="1908175"/>
              <a:ext cx="3340099" cy="3024188"/>
              <a:chOff x="2892426" y="1908175"/>
              <a:chExt cx="3340099" cy="3024188"/>
            </a:xfrm>
          </p:grpSpPr>
          <p:sp>
            <p:nvSpPr>
              <p:cNvPr id="1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94013" y="1908175"/>
                <a:ext cx="3338512" cy="302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" name="Oval 5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3157538" y="2224088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3530600" y="1908175"/>
                <a:ext cx="2701925" cy="27035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892426" y="2108200"/>
                <a:ext cx="2703512" cy="2703513"/>
              </a:xfrm>
              <a:prstGeom prst="ellipse">
                <a:avLst/>
              </a:prstGeom>
              <a:solidFill>
                <a:srgbClr val="9DC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3838575" y="4433888"/>
                <a:ext cx="1714500" cy="493713"/>
              </a:xfrm>
              <a:custGeom>
                <a:avLst/>
                <a:gdLst>
                  <a:gd name="T0" fmla="*/ 1109 w 1109"/>
                  <a:gd name="T1" fmla="*/ 0 h 319"/>
                  <a:gd name="T2" fmla="*/ 721 w 1109"/>
                  <a:gd name="T3" fmla="*/ 114 h 319"/>
                  <a:gd name="T4" fmla="*/ 262 w 1109"/>
                  <a:gd name="T5" fmla="*/ 244 h 319"/>
                  <a:gd name="T6" fmla="*/ 0 w 1109"/>
                  <a:gd name="T7" fmla="*/ 204 h 319"/>
                  <a:gd name="T8" fmla="*/ 434 w 1109"/>
                  <a:gd name="T9" fmla="*/ 319 h 319"/>
                  <a:gd name="T10" fmla="*/ 1109 w 1109"/>
                  <a:gd name="T11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9" h="319">
                    <a:moveTo>
                      <a:pt x="1109" y="0"/>
                    </a:moveTo>
                    <a:cubicBezTo>
                      <a:pt x="994" y="66"/>
                      <a:pt x="862" y="107"/>
                      <a:pt x="721" y="114"/>
                    </a:cubicBezTo>
                    <a:cubicBezTo>
                      <a:pt x="588" y="196"/>
                      <a:pt x="431" y="244"/>
                      <a:pt x="262" y="244"/>
                    </a:cubicBezTo>
                    <a:cubicBezTo>
                      <a:pt x="171" y="244"/>
                      <a:pt x="83" y="230"/>
                      <a:pt x="0" y="204"/>
                    </a:cubicBezTo>
                    <a:cubicBezTo>
                      <a:pt x="127" y="277"/>
                      <a:pt x="276" y="319"/>
                      <a:pt x="434" y="319"/>
                    </a:cubicBezTo>
                    <a:cubicBezTo>
                      <a:pt x="706" y="319"/>
                      <a:pt x="949" y="195"/>
                      <a:pt x="110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3157538" y="2403475"/>
                <a:ext cx="1795462" cy="2408238"/>
              </a:xfrm>
              <a:custGeom>
                <a:avLst/>
                <a:gdLst>
                  <a:gd name="T0" fmla="*/ 441 w 1162"/>
                  <a:gd name="T1" fmla="*/ 0 h 1558"/>
                  <a:gd name="T2" fmla="*/ 0 w 1162"/>
                  <a:gd name="T3" fmla="*/ 759 h 1558"/>
                  <a:gd name="T4" fmla="*/ 441 w 1162"/>
                  <a:gd name="T5" fmla="*/ 1518 h 1558"/>
                  <a:gd name="T6" fmla="*/ 703 w 1162"/>
                  <a:gd name="T7" fmla="*/ 1558 h 1558"/>
                  <a:gd name="T8" fmla="*/ 1162 w 1162"/>
                  <a:gd name="T9" fmla="*/ 1428 h 1558"/>
                  <a:gd name="T10" fmla="*/ 1162 w 1162"/>
                  <a:gd name="T11" fmla="*/ 1428 h 1558"/>
                  <a:gd name="T12" fmla="*/ 1116 w 1162"/>
                  <a:gd name="T13" fmla="*/ 1429 h 1558"/>
                  <a:gd name="T14" fmla="*/ 242 w 1162"/>
                  <a:gd name="T15" fmla="*/ 555 h 1558"/>
                  <a:gd name="T16" fmla="*/ 441 w 1162"/>
                  <a:gd name="T17" fmla="*/ 0 h 1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2" h="1558">
                    <a:moveTo>
                      <a:pt x="441" y="0"/>
                    </a:moveTo>
                    <a:cubicBezTo>
                      <a:pt x="178" y="150"/>
                      <a:pt x="0" y="434"/>
                      <a:pt x="0" y="759"/>
                    </a:cubicBezTo>
                    <a:cubicBezTo>
                      <a:pt x="0" y="1084"/>
                      <a:pt x="178" y="1367"/>
                      <a:pt x="441" y="1518"/>
                    </a:cubicBezTo>
                    <a:cubicBezTo>
                      <a:pt x="524" y="1544"/>
                      <a:pt x="612" y="1558"/>
                      <a:pt x="703" y="1558"/>
                    </a:cubicBezTo>
                    <a:cubicBezTo>
                      <a:pt x="872" y="1558"/>
                      <a:pt x="1029" y="1510"/>
                      <a:pt x="1162" y="1428"/>
                    </a:cubicBezTo>
                    <a:cubicBezTo>
                      <a:pt x="1162" y="1428"/>
                      <a:pt x="1162" y="1428"/>
                      <a:pt x="1162" y="1428"/>
                    </a:cubicBezTo>
                    <a:cubicBezTo>
                      <a:pt x="1147" y="1429"/>
                      <a:pt x="1132" y="1429"/>
                      <a:pt x="1116" y="1429"/>
                    </a:cubicBezTo>
                    <a:cubicBezTo>
                      <a:pt x="633" y="1429"/>
                      <a:pt x="242" y="1038"/>
                      <a:pt x="242" y="555"/>
                    </a:cubicBezTo>
                    <a:cubicBezTo>
                      <a:pt x="242" y="344"/>
                      <a:pt x="316" y="151"/>
                      <a:pt x="441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4171950" y="1908175"/>
                <a:ext cx="2060575" cy="2525713"/>
              </a:xfrm>
              <a:custGeom>
                <a:avLst/>
                <a:gdLst>
                  <a:gd name="T0" fmla="*/ 459 w 1333"/>
                  <a:gd name="T1" fmla="*/ 0 h 1634"/>
                  <a:gd name="T2" fmla="*/ 0 w 1333"/>
                  <a:gd name="T3" fmla="*/ 131 h 1634"/>
                  <a:gd name="T4" fmla="*/ 46 w 1333"/>
                  <a:gd name="T5" fmla="*/ 129 h 1634"/>
                  <a:gd name="T6" fmla="*/ 481 w 1333"/>
                  <a:gd name="T7" fmla="*/ 245 h 1634"/>
                  <a:gd name="T8" fmla="*/ 1092 w 1333"/>
                  <a:gd name="T9" fmla="*/ 1079 h 1634"/>
                  <a:gd name="T10" fmla="*/ 893 w 1333"/>
                  <a:gd name="T11" fmla="*/ 1634 h 1634"/>
                  <a:gd name="T12" fmla="*/ 1333 w 1333"/>
                  <a:gd name="T13" fmla="*/ 875 h 1634"/>
                  <a:gd name="T14" fmla="*/ 459 w 1333"/>
                  <a:gd name="T15" fmla="*/ 0 h 1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3" h="1634">
                    <a:moveTo>
                      <a:pt x="459" y="0"/>
                    </a:moveTo>
                    <a:cubicBezTo>
                      <a:pt x="291" y="0"/>
                      <a:pt x="133" y="48"/>
                      <a:pt x="0" y="131"/>
                    </a:cubicBezTo>
                    <a:cubicBezTo>
                      <a:pt x="15" y="130"/>
                      <a:pt x="31" y="129"/>
                      <a:pt x="46" y="129"/>
                    </a:cubicBezTo>
                    <a:cubicBezTo>
                      <a:pt x="204" y="129"/>
                      <a:pt x="353" y="171"/>
                      <a:pt x="481" y="245"/>
                    </a:cubicBezTo>
                    <a:cubicBezTo>
                      <a:pt x="835" y="356"/>
                      <a:pt x="1092" y="687"/>
                      <a:pt x="1092" y="1079"/>
                    </a:cubicBezTo>
                    <a:cubicBezTo>
                      <a:pt x="1092" y="1290"/>
                      <a:pt x="1018" y="1483"/>
                      <a:pt x="893" y="1634"/>
                    </a:cubicBezTo>
                    <a:cubicBezTo>
                      <a:pt x="1156" y="1483"/>
                      <a:pt x="1333" y="1200"/>
                      <a:pt x="1333" y="875"/>
                    </a:cubicBezTo>
                    <a:cubicBezTo>
                      <a:pt x="1333" y="392"/>
                      <a:pt x="942" y="0"/>
                      <a:pt x="459" y="0"/>
                    </a:cubicBezTo>
                  </a:path>
                </a:pathLst>
              </a:custGeom>
              <a:solidFill>
                <a:srgbClr val="95D4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3838575" y="2108200"/>
                <a:ext cx="1076325" cy="295275"/>
              </a:xfrm>
              <a:custGeom>
                <a:avLst/>
                <a:gdLst>
                  <a:gd name="T0" fmla="*/ 262 w 697"/>
                  <a:gd name="T1" fmla="*/ 0 h 191"/>
                  <a:gd name="T2" fmla="*/ 216 w 697"/>
                  <a:gd name="T3" fmla="*/ 2 h 191"/>
                  <a:gd name="T4" fmla="*/ 216 w 697"/>
                  <a:gd name="T5" fmla="*/ 2 h 191"/>
                  <a:gd name="T6" fmla="*/ 0 w 697"/>
                  <a:gd name="T7" fmla="*/ 191 h 191"/>
                  <a:gd name="T8" fmla="*/ 434 w 697"/>
                  <a:gd name="T9" fmla="*/ 75 h 191"/>
                  <a:gd name="T10" fmla="*/ 697 w 697"/>
                  <a:gd name="T11" fmla="*/ 116 h 191"/>
                  <a:gd name="T12" fmla="*/ 262 w 697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7" h="191">
                    <a:moveTo>
                      <a:pt x="262" y="0"/>
                    </a:moveTo>
                    <a:cubicBezTo>
                      <a:pt x="247" y="0"/>
                      <a:pt x="231" y="1"/>
                      <a:pt x="216" y="2"/>
                    </a:cubicBezTo>
                    <a:cubicBezTo>
                      <a:pt x="216" y="2"/>
                      <a:pt x="216" y="2"/>
                      <a:pt x="216" y="2"/>
                    </a:cubicBezTo>
                    <a:cubicBezTo>
                      <a:pt x="134" y="52"/>
                      <a:pt x="61" y="116"/>
                      <a:pt x="0" y="191"/>
                    </a:cubicBezTo>
                    <a:cubicBezTo>
                      <a:pt x="127" y="117"/>
                      <a:pt x="276" y="75"/>
                      <a:pt x="434" y="75"/>
                    </a:cubicBezTo>
                    <a:cubicBezTo>
                      <a:pt x="525" y="75"/>
                      <a:pt x="614" y="89"/>
                      <a:pt x="697" y="116"/>
                    </a:cubicBezTo>
                    <a:cubicBezTo>
                      <a:pt x="569" y="42"/>
                      <a:pt x="420" y="0"/>
                      <a:pt x="262" y="0"/>
                    </a:cubicBezTo>
                  </a:path>
                </a:pathLst>
              </a:custGeom>
              <a:solidFill>
                <a:srgbClr val="46B3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4914900" y="2287588"/>
                <a:ext cx="944562" cy="2322513"/>
              </a:xfrm>
              <a:custGeom>
                <a:avLst/>
                <a:gdLst>
                  <a:gd name="T0" fmla="*/ 0 w 611"/>
                  <a:gd name="T1" fmla="*/ 0 h 1503"/>
                  <a:gd name="T2" fmla="*/ 440 w 611"/>
                  <a:gd name="T3" fmla="*/ 759 h 1503"/>
                  <a:gd name="T4" fmla="*/ 24 w 611"/>
                  <a:gd name="T5" fmla="*/ 1503 h 1503"/>
                  <a:gd name="T6" fmla="*/ 412 w 611"/>
                  <a:gd name="T7" fmla="*/ 1389 h 1503"/>
                  <a:gd name="T8" fmla="*/ 611 w 611"/>
                  <a:gd name="T9" fmla="*/ 834 h 1503"/>
                  <a:gd name="T10" fmla="*/ 0 w 611"/>
                  <a:gd name="T11" fmla="*/ 0 h 1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1" h="1503">
                    <a:moveTo>
                      <a:pt x="0" y="0"/>
                    </a:moveTo>
                    <a:cubicBezTo>
                      <a:pt x="263" y="150"/>
                      <a:pt x="440" y="434"/>
                      <a:pt x="440" y="759"/>
                    </a:cubicBezTo>
                    <a:cubicBezTo>
                      <a:pt x="440" y="1073"/>
                      <a:pt x="274" y="1349"/>
                      <a:pt x="24" y="1503"/>
                    </a:cubicBezTo>
                    <a:cubicBezTo>
                      <a:pt x="165" y="1496"/>
                      <a:pt x="297" y="1455"/>
                      <a:pt x="412" y="1389"/>
                    </a:cubicBezTo>
                    <a:cubicBezTo>
                      <a:pt x="537" y="1238"/>
                      <a:pt x="611" y="1045"/>
                      <a:pt x="611" y="834"/>
                    </a:cubicBezTo>
                    <a:cubicBezTo>
                      <a:pt x="611" y="442"/>
                      <a:pt x="354" y="111"/>
                      <a:pt x="0" y="0"/>
                    </a:cubicBezTo>
                  </a:path>
                </a:pathLst>
              </a:custGeom>
              <a:solidFill>
                <a:srgbClr val="2AB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3530600" y="2224088"/>
                <a:ext cx="2065337" cy="2387600"/>
              </a:xfrm>
              <a:custGeom>
                <a:avLst/>
                <a:gdLst>
                  <a:gd name="T0" fmla="*/ 633 w 1336"/>
                  <a:gd name="T1" fmla="*/ 0 h 1545"/>
                  <a:gd name="T2" fmla="*/ 199 w 1336"/>
                  <a:gd name="T3" fmla="*/ 116 h 1545"/>
                  <a:gd name="T4" fmla="*/ 0 w 1336"/>
                  <a:gd name="T5" fmla="*/ 671 h 1545"/>
                  <a:gd name="T6" fmla="*/ 874 w 1336"/>
                  <a:gd name="T7" fmla="*/ 1545 h 1545"/>
                  <a:gd name="T8" fmla="*/ 920 w 1336"/>
                  <a:gd name="T9" fmla="*/ 1544 h 1545"/>
                  <a:gd name="T10" fmla="*/ 1336 w 1336"/>
                  <a:gd name="T11" fmla="*/ 800 h 1545"/>
                  <a:gd name="T12" fmla="*/ 896 w 1336"/>
                  <a:gd name="T13" fmla="*/ 41 h 1545"/>
                  <a:gd name="T14" fmla="*/ 633 w 1336"/>
                  <a:gd name="T15" fmla="*/ 0 h 15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36" h="1545">
                    <a:moveTo>
                      <a:pt x="633" y="0"/>
                    </a:moveTo>
                    <a:cubicBezTo>
                      <a:pt x="475" y="0"/>
                      <a:pt x="326" y="42"/>
                      <a:pt x="199" y="116"/>
                    </a:cubicBezTo>
                    <a:cubicBezTo>
                      <a:pt x="74" y="267"/>
                      <a:pt x="0" y="460"/>
                      <a:pt x="0" y="671"/>
                    </a:cubicBezTo>
                    <a:cubicBezTo>
                      <a:pt x="0" y="1154"/>
                      <a:pt x="391" y="1545"/>
                      <a:pt x="874" y="1545"/>
                    </a:cubicBezTo>
                    <a:cubicBezTo>
                      <a:pt x="890" y="1545"/>
                      <a:pt x="905" y="1545"/>
                      <a:pt x="920" y="1544"/>
                    </a:cubicBezTo>
                    <a:cubicBezTo>
                      <a:pt x="1170" y="1390"/>
                      <a:pt x="1336" y="1114"/>
                      <a:pt x="1336" y="800"/>
                    </a:cubicBezTo>
                    <a:cubicBezTo>
                      <a:pt x="1336" y="475"/>
                      <a:pt x="1159" y="191"/>
                      <a:pt x="896" y="41"/>
                    </a:cubicBezTo>
                    <a:cubicBezTo>
                      <a:pt x="813" y="14"/>
                      <a:pt x="724" y="0"/>
                      <a:pt x="633" y="0"/>
                    </a:cubicBezTo>
                  </a:path>
                </a:pathLst>
              </a:custGeom>
              <a:solidFill>
                <a:srgbClr val="00A6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grpSp>
            <p:nvGrpSpPr>
              <p:cNvPr id="21" name="Groep 20"/>
              <p:cNvGrpSpPr/>
              <p:nvPr/>
            </p:nvGrpSpPr>
            <p:grpSpPr>
              <a:xfrm>
                <a:off x="4710113" y="3565525"/>
                <a:ext cx="1095374" cy="322263"/>
                <a:chOff x="4710113" y="3565525"/>
                <a:chExt cx="1095374" cy="322263"/>
              </a:xfrm>
            </p:grpSpPr>
            <p:sp>
              <p:nvSpPr>
                <p:cNvPr id="23" name="Freeform 15"/>
                <p:cNvSpPr>
                  <a:spLocks/>
                </p:cNvSpPr>
                <p:nvPr/>
              </p:nvSpPr>
              <p:spPr bwMode="auto">
                <a:xfrm>
                  <a:off x="4710113" y="3641725"/>
                  <a:ext cx="111125" cy="177800"/>
                </a:xfrm>
                <a:custGeom>
                  <a:avLst/>
                  <a:gdLst>
                    <a:gd name="T0" fmla="*/ 72 w 72"/>
                    <a:gd name="T1" fmla="*/ 107 h 115"/>
                    <a:gd name="T2" fmla="*/ 45 w 72"/>
                    <a:gd name="T3" fmla="*/ 115 h 115"/>
                    <a:gd name="T4" fmla="*/ 12 w 72"/>
                    <a:gd name="T5" fmla="*/ 100 h 115"/>
                    <a:gd name="T6" fmla="*/ 0 w 72"/>
                    <a:gd name="T7" fmla="*/ 57 h 115"/>
                    <a:gd name="T8" fmla="*/ 13 w 72"/>
                    <a:gd name="T9" fmla="*/ 14 h 115"/>
                    <a:gd name="T10" fmla="*/ 45 w 72"/>
                    <a:gd name="T11" fmla="*/ 0 h 115"/>
                    <a:gd name="T12" fmla="*/ 72 w 72"/>
                    <a:gd name="T13" fmla="*/ 8 h 115"/>
                    <a:gd name="T14" fmla="*/ 66 w 72"/>
                    <a:gd name="T15" fmla="*/ 26 h 115"/>
                    <a:gd name="T16" fmla="*/ 52 w 72"/>
                    <a:gd name="T17" fmla="*/ 21 h 115"/>
                    <a:gd name="T18" fmla="*/ 32 w 72"/>
                    <a:gd name="T19" fmla="*/ 57 h 115"/>
                    <a:gd name="T20" fmla="*/ 37 w 72"/>
                    <a:gd name="T21" fmla="*/ 83 h 115"/>
                    <a:gd name="T22" fmla="*/ 52 w 72"/>
                    <a:gd name="T23" fmla="*/ 92 h 115"/>
                    <a:gd name="T24" fmla="*/ 66 w 72"/>
                    <a:gd name="T25" fmla="*/ 87 h 115"/>
                    <a:gd name="T26" fmla="*/ 72 w 72"/>
                    <a:gd name="T27" fmla="*/ 10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" h="115">
                      <a:moveTo>
                        <a:pt x="72" y="107"/>
                      </a:moveTo>
                      <a:cubicBezTo>
                        <a:pt x="67" y="112"/>
                        <a:pt x="58" y="115"/>
                        <a:pt x="45" y="115"/>
                      </a:cubicBezTo>
                      <a:cubicBezTo>
                        <a:pt x="32" y="115"/>
                        <a:pt x="21" y="110"/>
                        <a:pt x="12" y="100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5"/>
                        <a:pt x="13" y="14"/>
                      </a:cubicBezTo>
                      <a:cubicBezTo>
                        <a:pt x="21" y="5"/>
                        <a:pt x="32" y="0"/>
                        <a:pt x="45" y="0"/>
                      </a:cubicBezTo>
                      <a:cubicBezTo>
                        <a:pt x="57" y="0"/>
                        <a:pt x="66" y="3"/>
                        <a:pt x="72" y="8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2" y="23"/>
                        <a:pt x="57" y="21"/>
                        <a:pt x="52" y="21"/>
                      </a:cubicBezTo>
                      <a:cubicBezTo>
                        <a:pt x="39" y="21"/>
                        <a:pt x="32" y="33"/>
                        <a:pt x="32" y="57"/>
                      </a:cubicBezTo>
                      <a:cubicBezTo>
                        <a:pt x="32" y="68"/>
                        <a:pt x="34" y="77"/>
                        <a:pt x="37" y="83"/>
                      </a:cubicBezTo>
                      <a:cubicBezTo>
                        <a:pt x="41" y="89"/>
                        <a:pt x="46" y="92"/>
                        <a:pt x="52" y="92"/>
                      </a:cubicBezTo>
                      <a:cubicBezTo>
                        <a:pt x="58" y="92"/>
                        <a:pt x="62" y="90"/>
                        <a:pt x="66" y="87"/>
                      </a:cubicBez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4" name="Freeform 16"/>
                <p:cNvSpPr>
                  <a:spLocks noEditPoints="1"/>
                </p:cNvSpPr>
                <p:nvPr/>
              </p:nvSpPr>
              <p:spPr bwMode="auto">
                <a:xfrm>
                  <a:off x="4860925" y="3641725"/>
                  <a:ext cx="152400" cy="177800"/>
                </a:xfrm>
                <a:custGeom>
                  <a:avLst/>
                  <a:gdLst>
                    <a:gd name="T0" fmla="*/ 98 w 98"/>
                    <a:gd name="T1" fmla="*/ 57 h 115"/>
                    <a:gd name="T2" fmla="*/ 86 w 98"/>
                    <a:gd name="T3" fmla="*/ 98 h 115"/>
                    <a:gd name="T4" fmla="*/ 49 w 98"/>
                    <a:gd name="T5" fmla="*/ 115 h 115"/>
                    <a:gd name="T6" fmla="*/ 13 w 98"/>
                    <a:gd name="T7" fmla="*/ 98 h 115"/>
                    <a:gd name="T8" fmla="*/ 0 w 98"/>
                    <a:gd name="T9" fmla="*/ 57 h 115"/>
                    <a:gd name="T10" fmla="*/ 12 w 98"/>
                    <a:gd name="T11" fmla="*/ 16 h 115"/>
                    <a:gd name="T12" fmla="*/ 49 w 98"/>
                    <a:gd name="T13" fmla="*/ 0 h 115"/>
                    <a:gd name="T14" fmla="*/ 85 w 98"/>
                    <a:gd name="T15" fmla="*/ 16 h 115"/>
                    <a:gd name="T16" fmla="*/ 98 w 98"/>
                    <a:gd name="T17" fmla="*/ 57 h 115"/>
                    <a:gd name="T18" fmla="*/ 66 w 98"/>
                    <a:gd name="T19" fmla="*/ 57 h 115"/>
                    <a:gd name="T20" fmla="*/ 49 w 98"/>
                    <a:gd name="T21" fmla="*/ 20 h 115"/>
                    <a:gd name="T22" fmla="*/ 32 w 98"/>
                    <a:gd name="T23" fmla="*/ 57 h 115"/>
                    <a:gd name="T24" fmla="*/ 49 w 98"/>
                    <a:gd name="T25" fmla="*/ 93 h 115"/>
                    <a:gd name="T26" fmla="*/ 66 w 98"/>
                    <a:gd name="T27" fmla="*/ 5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8" h="115">
                      <a:moveTo>
                        <a:pt x="98" y="57"/>
                      </a:moveTo>
                      <a:cubicBezTo>
                        <a:pt x="98" y="74"/>
                        <a:pt x="94" y="88"/>
                        <a:pt x="86" y="98"/>
                      </a:cubicBezTo>
                      <a:cubicBezTo>
                        <a:pt x="77" y="109"/>
                        <a:pt x="65" y="115"/>
                        <a:pt x="49" y="115"/>
                      </a:cubicBezTo>
                      <a:cubicBezTo>
                        <a:pt x="33" y="115"/>
                        <a:pt x="21" y="109"/>
                        <a:pt x="13" y="98"/>
                      </a:cubicBezTo>
                      <a:cubicBezTo>
                        <a:pt x="4" y="88"/>
                        <a:pt x="0" y="74"/>
                        <a:pt x="0" y="57"/>
                      </a:cubicBezTo>
                      <a:cubicBezTo>
                        <a:pt x="0" y="40"/>
                        <a:pt x="4" y="26"/>
                        <a:pt x="12" y="16"/>
                      </a:cubicBezTo>
                      <a:cubicBezTo>
                        <a:pt x="21" y="5"/>
                        <a:pt x="33" y="0"/>
                        <a:pt x="49" y="0"/>
                      </a:cubicBezTo>
                      <a:cubicBezTo>
                        <a:pt x="64" y="0"/>
                        <a:pt x="77" y="5"/>
                        <a:pt x="85" y="16"/>
                      </a:cubicBezTo>
                      <a:cubicBezTo>
                        <a:pt x="94" y="26"/>
                        <a:pt x="98" y="40"/>
                        <a:pt x="98" y="57"/>
                      </a:cubicBezTo>
                      <a:close/>
                      <a:moveTo>
                        <a:pt x="66" y="57"/>
                      </a:moveTo>
                      <a:cubicBezTo>
                        <a:pt x="66" y="32"/>
                        <a:pt x="60" y="20"/>
                        <a:pt x="49" y="20"/>
                      </a:cubicBezTo>
                      <a:cubicBezTo>
                        <a:pt x="38" y="20"/>
                        <a:pt x="32" y="32"/>
                        <a:pt x="32" y="57"/>
                      </a:cubicBezTo>
                      <a:cubicBezTo>
                        <a:pt x="32" y="81"/>
                        <a:pt x="38" y="93"/>
                        <a:pt x="49" y="93"/>
                      </a:cubicBezTo>
                      <a:cubicBezTo>
                        <a:pt x="60" y="93"/>
                        <a:pt x="66" y="81"/>
                        <a:pt x="66" y="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5" name="Rectangle 17"/>
                <p:cNvSpPr>
                  <a:spLocks noChangeArrowheads="1"/>
                </p:cNvSpPr>
                <p:nvPr/>
              </p:nvSpPr>
              <p:spPr bwMode="auto">
                <a:xfrm>
                  <a:off x="5064125" y="3565525"/>
                  <a:ext cx="49212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6" name="Rectangle 18"/>
                <p:cNvSpPr>
                  <a:spLocks noChangeArrowheads="1"/>
                </p:cNvSpPr>
                <p:nvPr/>
              </p:nvSpPr>
              <p:spPr bwMode="auto">
                <a:xfrm>
                  <a:off x="5173663" y="3565525"/>
                  <a:ext cx="47625" cy="2508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7" name="Freeform 19"/>
                <p:cNvSpPr>
                  <a:spLocks noEditPoints="1"/>
                </p:cNvSpPr>
                <p:nvPr/>
              </p:nvSpPr>
              <p:spPr bwMode="auto">
                <a:xfrm>
                  <a:off x="5273675" y="3641725"/>
                  <a:ext cx="150812" cy="177800"/>
                </a:xfrm>
                <a:custGeom>
                  <a:avLst/>
                  <a:gdLst>
                    <a:gd name="T0" fmla="*/ 97 w 97"/>
                    <a:gd name="T1" fmla="*/ 59 h 115"/>
                    <a:gd name="T2" fmla="*/ 30 w 97"/>
                    <a:gd name="T3" fmla="*/ 69 h 115"/>
                    <a:gd name="T4" fmla="*/ 57 w 97"/>
                    <a:gd name="T5" fmla="*/ 93 h 115"/>
                    <a:gd name="T6" fmla="*/ 86 w 97"/>
                    <a:gd name="T7" fmla="*/ 87 h 115"/>
                    <a:gd name="T8" fmla="*/ 93 w 97"/>
                    <a:gd name="T9" fmla="*/ 107 h 115"/>
                    <a:gd name="T10" fmla="*/ 53 w 97"/>
                    <a:gd name="T11" fmla="*/ 115 h 115"/>
                    <a:gd name="T12" fmla="*/ 14 w 97"/>
                    <a:gd name="T13" fmla="*/ 99 h 115"/>
                    <a:gd name="T14" fmla="*/ 0 w 97"/>
                    <a:gd name="T15" fmla="*/ 57 h 115"/>
                    <a:gd name="T16" fmla="*/ 13 w 97"/>
                    <a:gd name="T17" fmla="*/ 15 h 115"/>
                    <a:gd name="T18" fmla="*/ 50 w 97"/>
                    <a:gd name="T19" fmla="*/ 0 h 115"/>
                    <a:gd name="T20" fmla="*/ 86 w 97"/>
                    <a:gd name="T21" fmla="*/ 15 h 115"/>
                    <a:gd name="T22" fmla="*/ 97 w 97"/>
                    <a:gd name="T23" fmla="*/ 59 h 115"/>
                    <a:gd name="T24" fmla="*/ 67 w 97"/>
                    <a:gd name="T25" fmla="*/ 47 h 115"/>
                    <a:gd name="T26" fmla="*/ 48 w 97"/>
                    <a:gd name="T27" fmla="*/ 19 h 115"/>
                    <a:gd name="T28" fmla="*/ 33 w 97"/>
                    <a:gd name="T29" fmla="*/ 27 h 115"/>
                    <a:gd name="T30" fmla="*/ 28 w 97"/>
                    <a:gd name="T31" fmla="*/ 53 h 115"/>
                    <a:gd name="T32" fmla="*/ 67 w 97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7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2" y="85"/>
                        <a:pt x="41" y="93"/>
                        <a:pt x="57" y="93"/>
                      </a:cubicBezTo>
                      <a:cubicBezTo>
                        <a:pt x="68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2" y="112"/>
                        <a:pt x="69" y="115"/>
                        <a:pt x="53" y="115"/>
                      </a:cubicBezTo>
                      <a:cubicBezTo>
                        <a:pt x="36" y="115"/>
                        <a:pt x="23" y="110"/>
                        <a:pt x="14" y="99"/>
                      </a:cubicBezTo>
                      <a:cubicBezTo>
                        <a:pt x="4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7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8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29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8" name="Freeform 20"/>
                <p:cNvSpPr>
                  <a:spLocks noEditPoints="1"/>
                </p:cNvSpPr>
                <p:nvPr/>
              </p:nvSpPr>
              <p:spPr bwMode="auto">
                <a:xfrm>
                  <a:off x="5461000" y="3641725"/>
                  <a:ext cx="150812" cy="246063"/>
                </a:xfrm>
                <a:custGeom>
                  <a:avLst/>
                  <a:gdLst>
                    <a:gd name="T0" fmla="*/ 97 w 97"/>
                    <a:gd name="T1" fmla="*/ 114 h 159"/>
                    <a:gd name="T2" fmla="*/ 83 w 97"/>
                    <a:gd name="T3" fmla="*/ 148 h 159"/>
                    <a:gd name="T4" fmla="*/ 48 w 97"/>
                    <a:gd name="T5" fmla="*/ 159 h 159"/>
                    <a:gd name="T6" fmla="*/ 7 w 97"/>
                    <a:gd name="T7" fmla="*/ 151 h 159"/>
                    <a:gd name="T8" fmla="*/ 15 w 97"/>
                    <a:gd name="T9" fmla="*/ 130 h 159"/>
                    <a:gd name="T10" fmla="*/ 42 w 97"/>
                    <a:gd name="T11" fmla="*/ 137 h 159"/>
                    <a:gd name="T12" fmla="*/ 65 w 97"/>
                    <a:gd name="T13" fmla="*/ 116 h 159"/>
                    <a:gd name="T14" fmla="*/ 65 w 97"/>
                    <a:gd name="T15" fmla="*/ 110 h 159"/>
                    <a:gd name="T16" fmla="*/ 46 w 97"/>
                    <a:gd name="T17" fmla="*/ 114 h 159"/>
                    <a:gd name="T18" fmla="*/ 13 w 97"/>
                    <a:gd name="T19" fmla="*/ 99 h 159"/>
                    <a:gd name="T20" fmla="*/ 0 w 97"/>
                    <a:gd name="T21" fmla="*/ 60 h 159"/>
                    <a:gd name="T22" fmla="*/ 15 w 97"/>
                    <a:gd name="T23" fmla="*/ 16 h 159"/>
                    <a:gd name="T24" fmla="*/ 57 w 97"/>
                    <a:gd name="T25" fmla="*/ 0 h 159"/>
                    <a:gd name="T26" fmla="*/ 97 w 97"/>
                    <a:gd name="T27" fmla="*/ 8 h 159"/>
                    <a:gd name="T28" fmla="*/ 97 w 97"/>
                    <a:gd name="T29" fmla="*/ 114 h 159"/>
                    <a:gd name="T30" fmla="*/ 65 w 97"/>
                    <a:gd name="T31" fmla="*/ 93 h 159"/>
                    <a:gd name="T32" fmla="*/ 65 w 97"/>
                    <a:gd name="T33" fmla="*/ 20 h 159"/>
                    <a:gd name="T34" fmla="*/ 55 w 97"/>
                    <a:gd name="T35" fmla="*/ 18 h 159"/>
                    <a:gd name="T36" fmla="*/ 32 w 97"/>
                    <a:gd name="T37" fmla="*/ 58 h 159"/>
                    <a:gd name="T38" fmla="*/ 55 w 97"/>
                    <a:gd name="T39" fmla="*/ 95 h 159"/>
                    <a:gd name="T40" fmla="*/ 65 w 97"/>
                    <a:gd name="T41" fmla="*/ 93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59">
                      <a:moveTo>
                        <a:pt x="97" y="114"/>
                      </a:moveTo>
                      <a:cubicBezTo>
                        <a:pt x="97" y="129"/>
                        <a:pt x="92" y="140"/>
                        <a:pt x="83" y="148"/>
                      </a:cubicBezTo>
                      <a:cubicBezTo>
                        <a:pt x="75" y="156"/>
                        <a:pt x="63" y="159"/>
                        <a:pt x="48" y="159"/>
                      </a:cubicBezTo>
                      <a:cubicBezTo>
                        <a:pt x="30" y="159"/>
                        <a:pt x="17" y="157"/>
                        <a:pt x="7" y="151"/>
                      </a:cubicBezTo>
                      <a:cubicBezTo>
                        <a:pt x="15" y="130"/>
                        <a:pt x="15" y="130"/>
                        <a:pt x="15" y="130"/>
                      </a:cubicBezTo>
                      <a:cubicBezTo>
                        <a:pt x="23" y="135"/>
                        <a:pt x="32" y="137"/>
                        <a:pt x="42" y="137"/>
                      </a:cubicBezTo>
                      <a:cubicBezTo>
                        <a:pt x="58" y="137"/>
                        <a:pt x="65" y="130"/>
                        <a:pt x="65" y="116"/>
                      </a:cubicBezTo>
                      <a:cubicBezTo>
                        <a:pt x="65" y="110"/>
                        <a:pt x="65" y="110"/>
                        <a:pt x="65" y="110"/>
                      </a:cubicBezTo>
                      <a:cubicBezTo>
                        <a:pt x="61" y="112"/>
                        <a:pt x="55" y="114"/>
                        <a:pt x="46" y="114"/>
                      </a:cubicBezTo>
                      <a:cubicBezTo>
                        <a:pt x="33" y="114"/>
                        <a:pt x="22" y="109"/>
                        <a:pt x="13" y="99"/>
                      </a:cubicBezTo>
                      <a:cubicBezTo>
                        <a:pt x="5" y="89"/>
                        <a:pt x="0" y="76"/>
                        <a:pt x="0" y="60"/>
                      </a:cubicBezTo>
                      <a:cubicBezTo>
                        <a:pt x="0" y="41"/>
                        <a:pt x="5" y="26"/>
                        <a:pt x="15" y="16"/>
                      </a:cubicBezTo>
                      <a:cubicBezTo>
                        <a:pt x="25" y="5"/>
                        <a:pt x="39" y="0"/>
                        <a:pt x="57" y="0"/>
                      </a:cubicBezTo>
                      <a:cubicBezTo>
                        <a:pt x="75" y="0"/>
                        <a:pt x="88" y="3"/>
                        <a:pt x="97" y="8"/>
                      </a:cubicBezTo>
                      <a:lnTo>
                        <a:pt x="97" y="114"/>
                      </a:lnTo>
                      <a:close/>
                      <a:moveTo>
                        <a:pt x="65" y="93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3" y="19"/>
                        <a:pt x="60" y="18"/>
                        <a:pt x="55" y="18"/>
                      </a:cubicBezTo>
                      <a:cubicBezTo>
                        <a:pt x="40" y="18"/>
                        <a:pt x="32" y="32"/>
                        <a:pt x="32" y="58"/>
                      </a:cubicBezTo>
                      <a:cubicBezTo>
                        <a:pt x="32" y="83"/>
                        <a:pt x="40" y="95"/>
                        <a:pt x="55" y="95"/>
                      </a:cubicBezTo>
                      <a:cubicBezTo>
                        <a:pt x="59" y="95"/>
                        <a:pt x="63" y="94"/>
                        <a:pt x="65" y="9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29" name="Freeform 21"/>
                <p:cNvSpPr>
                  <a:spLocks noEditPoints="1"/>
                </p:cNvSpPr>
                <p:nvPr/>
              </p:nvSpPr>
              <p:spPr bwMode="auto">
                <a:xfrm>
                  <a:off x="5654675" y="3641725"/>
                  <a:ext cx="150812" cy="177800"/>
                </a:xfrm>
                <a:custGeom>
                  <a:avLst/>
                  <a:gdLst>
                    <a:gd name="T0" fmla="*/ 97 w 98"/>
                    <a:gd name="T1" fmla="*/ 59 h 115"/>
                    <a:gd name="T2" fmla="*/ 30 w 98"/>
                    <a:gd name="T3" fmla="*/ 69 h 115"/>
                    <a:gd name="T4" fmla="*/ 57 w 98"/>
                    <a:gd name="T5" fmla="*/ 93 h 115"/>
                    <a:gd name="T6" fmla="*/ 86 w 98"/>
                    <a:gd name="T7" fmla="*/ 87 h 115"/>
                    <a:gd name="T8" fmla="*/ 93 w 98"/>
                    <a:gd name="T9" fmla="*/ 107 h 115"/>
                    <a:gd name="T10" fmla="*/ 54 w 98"/>
                    <a:gd name="T11" fmla="*/ 115 h 115"/>
                    <a:gd name="T12" fmla="*/ 14 w 98"/>
                    <a:gd name="T13" fmla="*/ 99 h 115"/>
                    <a:gd name="T14" fmla="*/ 0 w 98"/>
                    <a:gd name="T15" fmla="*/ 57 h 115"/>
                    <a:gd name="T16" fmla="*/ 13 w 98"/>
                    <a:gd name="T17" fmla="*/ 15 h 115"/>
                    <a:gd name="T18" fmla="*/ 50 w 98"/>
                    <a:gd name="T19" fmla="*/ 0 h 115"/>
                    <a:gd name="T20" fmla="*/ 86 w 98"/>
                    <a:gd name="T21" fmla="*/ 15 h 115"/>
                    <a:gd name="T22" fmla="*/ 97 w 98"/>
                    <a:gd name="T23" fmla="*/ 59 h 115"/>
                    <a:gd name="T24" fmla="*/ 67 w 98"/>
                    <a:gd name="T25" fmla="*/ 47 h 115"/>
                    <a:gd name="T26" fmla="*/ 49 w 98"/>
                    <a:gd name="T27" fmla="*/ 19 h 115"/>
                    <a:gd name="T28" fmla="*/ 33 w 98"/>
                    <a:gd name="T29" fmla="*/ 27 h 115"/>
                    <a:gd name="T30" fmla="*/ 28 w 98"/>
                    <a:gd name="T31" fmla="*/ 53 h 115"/>
                    <a:gd name="T32" fmla="*/ 67 w 98"/>
                    <a:gd name="T33" fmla="*/ 47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8" h="115">
                      <a:moveTo>
                        <a:pt x="97" y="59"/>
                      </a:move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3" y="85"/>
                        <a:pt x="42" y="93"/>
                        <a:pt x="57" y="93"/>
                      </a:cubicBezTo>
                      <a:cubicBezTo>
                        <a:pt x="69" y="93"/>
                        <a:pt x="78" y="91"/>
                        <a:pt x="86" y="87"/>
                      </a:cubicBezTo>
                      <a:cubicBezTo>
                        <a:pt x="93" y="107"/>
                        <a:pt x="93" y="107"/>
                        <a:pt x="93" y="107"/>
                      </a:cubicBezTo>
                      <a:cubicBezTo>
                        <a:pt x="83" y="112"/>
                        <a:pt x="69" y="115"/>
                        <a:pt x="54" y="115"/>
                      </a:cubicBezTo>
                      <a:cubicBezTo>
                        <a:pt x="37" y="115"/>
                        <a:pt x="24" y="110"/>
                        <a:pt x="14" y="99"/>
                      </a:cubicBezTo>
                      <a:cubicBezTo>
                        <a:pt x="5" y="89"/>
                        <a:pt x="0" y="75"/>
                        <a:pt x="0" y="57"/>
                      </a:cubicBezTo>
                      <a:cubicBezTo>
                        <a:pt x="0" y="39"/>
                        <a:pt x="4" y="26"/>
                        <a:pt x="13" y="15"/>
                      </a:cubicBezTo>
                      <a:cubicBezTo>
                        <a:pt x="22" y="5"/>
                        <a:pt x="34" y="0"/>
                        <a:pt x="50" y="0"/>
                      </a:cubicBezTo>
                      <a:cubicBezTo>
                        <a:pt x="66" y="0"/>
                        <a:pt x="78" y="5"/>
                        <a:pt x="86" y="15"/>
                      </a:cubicBezTo>
                      <a:cubicBezTo>
                        <a:pt x="94" y="26"/>
                        <a:pt x="98" y="40"/>
                        <a:pt x="97" y="59"/>
                      </a:cubicBezTo>
                      <a:close/>
                      <a:moveTo>
                        <a:pt x="67" y="47"/>
                      </a:moveTo>
                      <a:cubicBezTo>
                        <a:pt x="67" y="28"/>
                        <a:pt x="61" y="19"/>
                        <a:pt x="49" y="19"/>
                      </a:cubicBezTo>
                      <a:cubicBezTo>
                        <a:pt x="42" y="19"/>
                        <a:pt x="37" y="22"/>
                        <a:pt x="33" y="27"/>
                      </a:cubicBezTo>
                      <a:cubicBezTo>
                        <a:pt x="30" y="33"/>
                        <a:pt x="28" y="42"/>
                        <a:pt x="28" y="53"/>
                      </a:cubicBezTo>
                      <a:lnTo>
                        <a:pt x="67" y="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392488" y="3017838"/>
                <a:ext cx="2012950" cy="512763"/>
              </a:xfrm>
              <a:custGeom>
                <a:avLst/>
                <a:gdLst>
                  <a:gd name="T0" fmla="*/ 1236 w 1303"/>
                  <a:gd name="T1" fmla="*/ 102 h 331"/>
                  <a:gd name="T2" fmla="*/ 1301 w 1303"/>
                  <a:gd name="T3" fmla="*/ 327 h 331"/>
                  <a:gd name="T4" fmla="*/ 1303 w 1303"/>
                  <a:gd name="T5" fmla="*/ 38 h 331"/>
                  <a:gd name="T6" fmla="*/ 1234 w 1303"/>
                  <a:gd name="T7" fmla="*/ 38 h 331"/>
                  <a:gd name="T8" fmla="*/ 1303 w 1303"/>
                  <a:gd name="T9" fmla="*/ 38 h 331"/>
                  <a:gd name="T10" fmla="*/ 1202 w 1303"/>
                  <a:gd name="T11" fmla="*/ 276 h 331"/>
                  <a:gd name="T12" fmla="*/ 1133 w 1303"/>
                  <a:gd name="T13" fmla="*/ 213 h 331"/>
                  <a:gd name="T14" fmla="*/ 1202 w 1303"/>
                  <a:gd name="T15" fmla="*/ 150 h 331"/>
                  <a:gd name="T16" fmla="*/ 1160 w 1303"/>
                  <a:gd name="T17" fmla="*/ 98 h 331"/>
                  <a:gd name="T18" fmla="*/ 1160 w 1303"/>
                  <a:gd name="T19" fmla="*/ 331 h 331"/>
                  <a:gd name="T20" fmla="*/ 1043 w 1303"/>
                  <a:gd name="T21" fmla="*/ 327 h 331"/>
                  <a:gd name="T22" fmla="*/ 946 w 1303"/>
                  <a:gd name="T23" fmla="*/ 98 h 331"/>
                  <a:gd name="T24" fmla="*/ 852 w 1303"/>
                  <a:gd name="T25" fmla="*/ 327 h 331"/>
                  <a:gd name="T26" fmla="*/ 917 w 1303"/>
                  <a:gd name="T27" fmla="*/ 143 h 331"/>
                  <a:gd name="T28" fmla="*/ 978 w 1303"/>
                  <a:gd name="T29" fmla="*/ 170 h 331"/>
                  <a:gd name="T30" fmla="*/ 1043 w 1303"/>
                  <a:gd name="T31" fmla="*/ 327 h 331"/>
                  <a:gd name="T32" fmla="*/ 745 w 1303"/>
                  <a:gd name="T33" fmla="*/ 102 h 331"/>
                  <a:gd name="T34" fmla="*/ 810 w 1303"/>
                  <a:gd name="T35" fmla="*/ 327 h 331"/>
                  <a:gd name="T36" fmla="*/ 812 w 1303"/>
                  <a:gd name="T37" fmla="*/ 38 h 331"/>
                  <a:gd name="T38" fmla="*/ 743 w 1303"/>
                  <a:gd name="T39" fmla="*/ 38 h 331"/>
                  <a:gd name="T40" fmla="*/ 812 w 1303"/>
                  <a:gd name="T41" fmla="*/ 38 h 331"/>
                  <a:gd name="T42" fmla="*/ 662 w 1303"/>
                  <a:gd name="T43" fmla="*/ 10 h 331"/>
                  <a:gd name="T44" fmla="*/ 614 w 1303"/>
                  <a:gd name="T45" fmla="*/ 242 h 331"/>
                  <a:gd name="T46" fmla="*/ 607 w 1303"/>
                  <a:gd name="T47" fmla="*/ 207 h 331"/>
                  <a:gd name="T48" fmla="*/ 495 w 1303"/>
                  <a:gd name="T49" fmla="*/ 10 h 331"/>
                  <a:gd name="T50" fmla="*/ 641 w 1303"/>
                  <a:gd name="T51" fmla="*/ 327 h 331"/>
                  <a:gd name="T52" fmla="*/ 353 w 1303"/>
                  <a:gd name="T53" fmla="*/ 291 h 331"/>
                  <a:gd name="T54" fmla="*/ 289 w 1303"/>
                  <a:gd name="T55" fmla="*/ 258 h 331"/>
                  <a:gd name="T56" fmla="*/ 353 w 1303"/>
                  <a:gd name="T57" fmla="*/ 291 h 331"/>
                  <a:gd name="T58" fmla="*/ 414 w 1303"/>
                  <a:gd name="T59" fmla="*/ 180 h 331"/>
                  <a:gd name="T60" fmla="*/ 241 w 1303"/>
                  <a:gd name="T61" fmla="*/ 115 h 331"/>
                  <a:gd name="T62" fmla="*/ 314 w 1303"/>
                  <a:gd name="T63" fmla="*/ 139 h 331"/>
                  <a:gd name="T64" fmla="*/ 353 w 1303"/>
                  <a:gd name="T65" fmla="*/ 179 h 331"/>
                  <a:gd name="T66" fmla="*/ 326 w 1303"/>
                  <a:gd name="T67" fmla="*/ 331 h 331"/>
                  <a:gd name="T68" fmla="*/ 132 w 1303"/>
                  <a:gd name="T69" fmla="*/ 287 h 331"/>
                  <a:gd name="T70" fmla="*/ 65 w 1303"/>
                  <a:gd name="T71" fmla="*/ 213 h 331"/>
                  <a:gd name="T72" fmla="*/ 132 w 1303"/>
                  <a:gd name="T73" fmla="*/ 139 h 331"/>
                  <a:gd name="T74" fmla="*/ 197 w 1303"/>
                  <a:gd name="T75" fmla="*/ 315 h 331"/>
                  <a:gd name="T76" fmla="*/ 132 w 1303"/>
                  <a:gd name="T77" fmla="*/ 0 h 331"/>
                  <a:gd name="T78" fmla="*/ 99 w 1303"/>
                  <a:gd name="T79" fmla="*/ 100 h 331"/>
                  <a:gd name="T80" fmla="*/ 111 w 1303"/>
                  <a:gd name="T81" fmla="*/ 331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03" h="331">
                    <a:moveTo>
                      <a:pt x="1301" y="102"/>
                    </a:moveTo>
                    <a:cubicBezTo>
                      <a:pt x="1236" y="102"/>
                      <a:pt x="1236" y="102"/>
                      <a:pt x="1236" y="102"/>
                    </a:cubicBezTo>
                    <a:cubicBezTo>
                      <a:pt x="1236" y="327"/>
                      <a:pt x="1236" y="327"/>
                      <a:pt x="1236" y="327"/>
                    </a:cubicBezTo>
                    <a:cubicBezTo>
                      <a:pt x="1301" y="327"/>
                      <a:pt x="1301" y="327"/>
                      <a:pt x="1301" y="327"/>
                    </a:cubicBezTo>
                    <a:lnTo>
                      <a:pt x="1301" y="102"/>
                    </a:lnTo>
                    <a:close/>
                    <a:moveTo>
                      <a:pt x="1303" y="38"/>
                    </a:moveTo>
                    <a:cubicBezTo>
                      <a:pt x="1303" y="21"/>
                      <a:pt x="1287" y="7"/>
                      <a:pt x="1268" y="7"/>
                    </a:cubicBezTo>
                    <a:cubicBezTo>
                      <a:pt x="1249" y="7"/>
                      <a:pt x="1234" y="21"/>
                      <a:pt x="1234" y="38"/>
                    </a:cubicBezTo>
                    <a:cubicBezTo>
                      <a:pt x="1234" y="55"/>
                      <a:pt x="1249" y="68"/>
                      <a:pt x="1268" y="68"/>
                    </a:cubicBezTo>
                    <a:cubicBezTo>
                      <a:pt x="1287" y="68"/>
                      <a:pt x="1303" y="55"/>
                      <a:pt x="1303" y="38"/>
                    </a:cubicBezTo>
                    <a:moveTo>
                      <a:pt x="1216" y="315"/>
                    </a:moveTo>
                    <a:cubicBezTo>
                      <a:pt x="1202" y="276"/>
                      <a:pt x="1202" y="276"/>
                      <a:pt x="1202" y="276"/>
                    </a:cubicBezTo>
                    <a:cubicBezTo>
                      <a:pt x="1195" y="282"/>
                      <a:pt x="1187" y="285"/>
                      <a:pt x="1175" y="285"/>
                    </a:cubicBezTo>
                    <a:cubicBezTo>
                      <a:pt x="1149" y="285"/>
                      <a:pt x="1133" y="259"/>
                      <a:pt x="1133" y="213"/>
                    </a:cubicBezTo>
                    <a:cubicBezTo>
                      <a:pt x="1133" y="167"/>
                      <a:pt x="1147" y="141"/>
                      <a:pt x="1175" y="141"/>
                    </a:cubicBezTo>
                    <a:cubicBezTo>
                      <a:pt x="1188" y="141"/>
                      <a:pt x="1196" y="146"/>
                      <a:pt x="1202" y="150"/>
                    </a:cubicBezTo>
                    <a:cubicBezTo>
                      <a:pt x="1215" y="114"/>
                      <a:pt x="1215" y="114"/>
                      <a:pt x="1215" y="114"/>
                    </a:cubicBezTo>
                    <a:cubicBezTo>
                      <a:pt x="1205" y="106"/>
                      <a:pt x="1188" y="98"/>
                      <a:pt x="1160" y="98"/>
                    </a:cubicBezTo>
                    <a:cubicBezTo>
                      <a:pt x="1110" y="98"/>
                      <a:pt x="1068" y="138"/>
                      <a:pt x="1068" y="214"/>
                    </a:cubicBezTo>
                    <a:cubicBezTo>
                      <a:pt x="1068" y="290"/>
                      <a:pt x="1107" y="331"/>
                      <a:pt x="1160" y="331"/>
                    </a:cubicBezTo>
                    <a:cubicBezTo>
                      <a:pt x="1189" y="331"/>
                      <a:pt x="1206" y="324"/>
                      <a:pt x="1216" y="315"/>
                    </a:cubicBezTo>
                    <a:moveTo>
                      <a:pt x="1043" y="327"/>
                    </a:moveTo>
                    <a:cubicBezTo>
                      <a:pt x="1043" y="169"/>
                      <a:pt x="1043" y="169"/>
                      <a:pt x="1043" y="169"/>
                    </a:cubicBezTo>
                    <a:cubicBezTo>
                      <a:pt x="1043" y="129"/>
                      <a:pt x="1018" y="98"/>
                      <a:pt x="946" y="98"/>
                    </a:cubicBezTo>
                    <a:cubicBezTo>
                      <a:pt x="906" y="98"/>
                      <a:pt x="874" y="105"/>
                      <a:pt x="852" y="115"/>
                    </a:cubicBezTo>
                    <a:cubicBezTo>
                      <a:pt x="852" y="327"/>
                      <a:pt x="852" y="327"/>
                      <a:pt x="852" y="327"/>
                    </a:cubicBezTo>
                    <a:cubicBezTo>
                      <a:pt x="917" y="327"/>
                      <a:pt x="917" y="327"/>
                      <a:pt x="917" y="327"/>
                    </a:cubicBezTo>
                    <a:cubicBezTo>
                      <a:pt x="917" y="143"/>
                      <a:pt x="917" y="143"/>
                      <a:pt x="917" y="143"/>
                    </a:cubicBezTo>
                    <a:cubicBezTo>
                      <a:pt x="925" y="141"/>
                      <a:pt x="932" y="139"/>
                      <a:pt x="945" y="139"/>
                    </a:cubicBezTo>
                    <a:cubicBezTo>
                      <a:pt x="971" y="139"/>
                      <a:pt x="978" y="154"/>
                      <a:pt x="978" y="170"/>
                    </a:cubicBezTo>
                    <a:cubicBezTo>
                      <a:pt x="978" y="327"/>
                      <a:pt x="978" y="327"/>
                      <a:pt x="978" y="327"/>
                    </a:cubicBezTo>
                    <a:lnTo>
                      <a:pt x="1043" y="327"/>
                    </a:lnTo>
                    <a:close/>
                    <a:moveTo>
                      <a:pt x="810" y="102"/>
                    </a:moveTo>
                    <a:cubicBezTo>
                      <a:pt x="745" y="102"/>
                      <a:pt x="745" y="102"/>
                      <a:pt x="745" y="102"/>
                    </a:cubicBezTo>
                    <a:cubicBezTo>
                      <a:pt x="745" y="327"/>
                      <a:pt x="745" y="327"/>
                      <a:pt x="745" y="327"/>
                    </a:cubicBezTo>
                    <a:cubicBezTo>
                      <a:pt x="810" y="327"/>
                      <a:pt x="810" y="327"/>
                      <a:pt x="810" y="327"/>
                    </a:cubicBezTo>
                    <a:lnTo>
                      <a:pt x="810" y="102"/>
                    </a:lnTo>
                    <a:close/>
                    <a:moveTo>
                      <a:pt x="812" y="38"/>
                    </a:moveTo>
                    <a:cubicBezTo>
                      <a:pt x="812" y="21"/>
                      <a:pt x="796" y="7"/>
                      <a:pt x="777" y="7"/>
                    </a:cubicBezTo>
                    <a:cubicBezTo>
                      <a:pt x="758" y="7"/>
                      <a:pt x="743" y="21"/>
                      <a:pt x="743" y="38"/>
                    </a:cubicBezTo>
                    <a:cubicBezTo>
                      <a:pt x="743" y="55"/>
                      <a:pt x="758" y="68"/>
                      <a:pt x="777" y="68"/>
                    </a:cubicBezTo>
                    <a:cubicBezTo>
                      <a:pt x="796" y="68"/>
                      <a:pt x="812" y="55"/>
                      <a:pt x="812" y="38"/>
                    </a:cubicBezTo>
                    <a:moveTo>
                      <a:pt x="727" y="10"/>
                    </a:moveTo>
                    <a:cubicBezTo>
                      <a:pt x="662" y="10"/>
                      <a:pt x="662" y="10"/>
                      <a:pt x="662" y="10"/>
                    </a:cubicBezTo>
                    <a:cubicBezTo>
                      <a:pt x="621" y="207"/>
                      <a:pt x="621" y="207"/>
                      <a:pt x="621" y="207"/>
                    </a:cubicBezTo>
                    <a:cubicBezTo>
                      <a:pt x="617" y="222"/>
                      <a:pt x="614" y="242"/>
                      <a:pt x="614" y="242"/>
                    </a:cubicBezTo>
                    <a:cubicBezTo>
                      <a:pt x="614" y="242"/>
                      <a:pt x="614" y="242"/>
                      <a:pt x="614" y="242"/>
                    </a:cubicBezTo>
                    <a:cubicBezTo>
                      <a:pt x="614" y="242"/>
                      <a:pt x="611" y="222"/>
                      <a:pt x="607" y="207"/>
                    </a:cubicBezTo>
                    <a:cubicBezTo>
                      <a:pt x="567" y="10"/>
                      <a:pt x="567" y="10"/>
                      <a:pt x="567" y="10"/>
                    </a:cubicBezTo>
                    <a:cubicBezTo>
                      <a:pt x="495" y="10"/>
                      <a:pt x="495" y="10"/>
                      <a:pt x="495" y="10"/>
                    </a:cubicBezTo>
                    <a:cubicBezTo>
                      <a:pt x="582" y="327"/>
                      <a:pt x="582" y="327"/>
                      <a:pt x="582" y="327"/>
                    </a:cubicBezTo>
                    <a:cubicBezTo>
                      <a:pt x="641" y="327"/>
                      <a:pt x="641" y="327"/>
                      <a:pt x="641" y="327"/>
                    </a:cubicBezTo>
                    <a:lnTo>
                      <a:pt x="727" y="10"/>
                    </a:lnTo>
                    <a:close/>
                    <a:moveTo>
                      <a:pt x="353" y="291"/>
                    </a:moveTo>
                    <a:cubicBezTo>
                      <a:pt x="347" y="294"/>
                      <a:pt x="339" y="296"/>
                      <a:pt x="329" y="296"/>
                    </a:cubicBezTo>
                    <a:cubicBezTo>
                      <a:pt x="304" y="296"/>
                      <a:pt x="289" y="284"/>
                      <a:pt x="289" y="258"/>
                    </a:cubicBezTo>
                    <a:cubicBezTo>
                      <a:pt x="289" y="222"/>
                      <a:pt x="314" y="213"/>
                      <a:pt x="353" y="209"/>
                    </a:cubicBezTo>
                    <a:lnTo>
                      <a:pt x="353" y="291"/>
                    </a:lnTo>
                    <a:close/>
                    <a:moveTo>
                      <a:pt x="414" y="315"/>
                    </a:move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19"/>
                      <a:pt x="377" y="98"/>
                      <a:pt x="326" y="98"/>
                    </a:cubicBezTo>
                    <a:cubicBezTo>
                      <a:pt x="286" y="98"/>
                      <a:pt x="257" y="108"/>
                      <a:pt x="241" y="11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70" y="146"/>
                      <a:pt x="292" y="139"/>
                      <a:pt x="314" y="139"/>
                    </a:cubicBezTo>
                    <a:cubicBezTo>
                      <a:pt x="337" y="139"/>
                      <a:pt x="353" y="145"/>
                      <a:pt x="353" y="169"/>
                    </a:cubicBezTo>
                    <a:cubicBezTo>
                      <a:pt x="353" y="179"/>
                      <a:pt x="353" y="179"/>
                      <a:pt x="353" y="179"/>
                    </a:cubicBezTo>
                    <a:cubicBezTo>
                      <a:pt x="286" y="185"/>
                      <a:pt x="228" y="202"/>
                      <a:pt x="228" y="260"/>
                    </a:cubicBezTo>
                    <a:cubicBezTo>
                      <a:pt x="228" y="307"/>
                      <a:pt x="261" y="331"/>
                      <a:pt x="326" y="331"/>
                    </a:cubicBezTo>
                    <a:cubicBezTo>
                      <a:pt x="365" y="331"/>
                      <a:pt x="395" y="325"/>
                      <a:pt x="414" y="315"/>
                    </a:cubicBezTo>
                    <a:moveTo>
                      <a:pt x="132" y="287"/>
                    </a:moveTo>
                    <a:cubicBezTo>
                      <a:pt x="128" y="289"/>
                      <a:pt x="121" y="290"/>
                      <a:pt x="112" y="290"/>
                    </a:cubicBezTo>
                    <a:cubicBezTo>
                      <a:pt x="79" y="290"/>
                      <a:pt x="65" y="262"/>
                      <a:pt x="65" y="213"/>
                    </a:cubicBezTo>
                    <a:cubicBezTo>
                      <a:pt x="65" y="167"/>
                      <a:pt x="78" y="136"/>
                      <a:pt x="114" y="136"/>
                    </a:cubicBezTo>
                    <a:cubicBezTo>
                      <a:pt x="121" y="136"/>
                      <a:pt x="127" y="137"/>
                      <a:pt x="132" y="139"/>
                    </a:cubicBezTo>
                    <a:lnTo>
                      <a:pt x="132" y="287"/>
                    </a:lnTo>
                    <a:close/>
                    <a:moveTo>
                      <a:pt x="197" y="315"/>
                    </a:moveTo>
                    <a:cubicBezTo>
                      <a:pt x="197" y="0"/>
                      <a:pt x="197" y="0"/>
                      <a:pt x="197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03"/>
                      <a:pt x="132" y="103"/>
                      <a:pt x="132" y="103"/>
                    </a:cubicBezTo>
                    <a:cubicBezTo>
                      <a:pt x="124" y="101"/>
                      <a:pt x="113" y="100"/>
                      <a:pt x="99" y="100"/>
                    </a:cubicBezTo>
                    <a:cubicBezTo>
                      <a:pt x="41" y="100"/>
                      <a:pt x="0" y="144"/>
                      <a:pt x="0" y="216"/>
                    </a:cubicBezTo>
                    <a:cubicBezTo>
                      <a:pt x="0" y="291"/>
                      <a:pt x="43" y="331"/>
                      <a:pt x="111" y="331"/>
                    </a:cubicBezTo>
                    <a:cubicBezTo>
                      <a:pt x="150" y="331"/>
                      <a:pt x="177" y="326"/>
                      <a:pt x="197" y="3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954" y="5085184"/>
              <a:ext cx="3118189" cy="379947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1411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dia wit met cirk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1336" y="230975"/>
            <a:ext cx="6995120" cy="864096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556792"/>
            <a:ext cx="7715200" cy="456937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77800" indent="-177800">
              <a:buFont typeface="Arial" panose="020B0604020202020204" pitchFamily="34" charset="0"/>
              <a:buChar char="•"/>
              <a:defRPr sz="2000"/>
            </a:lvl2pPr>
            <a:lvl3pPr marL="355600" indent="-177800">
              <a:defRPr sz="2000"/>
            </a:lvl3pPr>
            <a:lvl4pPr marL="449263" indent="-177800">
              <a:defRPr sz="2000"/>
            </a:lvl4pPr>
            <a:lvl5pPr marL="627063" indent="-177800">
              <a:defRPr sz="2000"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461A0-5470-493D-9F77-B01E7932F213}" type="datetimeFigureOut">
              <a:rPr lang="nl-NL" smtClean="0"/>
              <a:pPr>
                <a:defRPr/>
              </a:pPr>
              <a:t>28-6-2021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322E9-121C-4007-B2AD-71E34025AAC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54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7128D-FEB8-4F9A-B7D0-0EFB0ECB0343}" type="datetimeFigureOut">
              <a:rPr lang="nl-NL" smtClean="0"/>
              <a:pPr>
                <a:defRPr/>
              </a:pPr>
              <a:t>28-6-2021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26234-F36D-4231-A84F-A04255FBBC5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9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34AC0-7589-4639-93A5-B561CC3B71FC}" type="datetimeFigureOut">
              <a:rPr lang="nl-NL"/>
              <a:pPr>
                <a:defRPr/>
              </a:pPr>
              <a:t>28-6-2021</a:t>
            </a:fld>
            <a:endParaRPr lang="nl-NL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BD673C-ACE3-4D13-B596-C8BF7E0FBB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31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EA5B-34C7-48EB-9F74-8EF8A7145DC1}" type="datetimeFigureOut">
              <a:rPr lang="nl-NL"/>
              <a:pPr>
                <a:defRPr/>
              </a:pPr>
              <a:t>28-6-2021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6AF0-EEEB-425D-B730-5D6771A3C9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02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4461A0-5470-493D-9F77-B01E7932F213}" type="datetimeFigureOut">
              <a:rPr lang="nl-NL" smtClean="0"/>
              <a:pPr>
                <a:defRPr/>
              </a:pPr>
              <a:t>28-6-2021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A322E9-121C-4007-B2AD-71E34025AAC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09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gzTmgQ4KWM" TargetMode="External"/><Relationship Id="rId2" Type="http://schemas.openxmlformats.org/officeDocument/2006/relationships/hyperlink" Target="http://www.youtube.com/watch?v=Q8DbyzV9c1k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8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ontwikkeling </a:t>
            </a:r>
            <a:r>
              <a:rPr lang="nl-NL" sz="4400" dirty="0" smtClean="0"/>
              <a:t>– baby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Lichaamstaal:</a:t>
            </a:r>
          </a:p>
          <a:p>
            <a:pPr marL="969963" lvl="4" indent="-342900">
              <a:buFont typeface="Wingdings" panose="05000000000000000000" pitchFamily="2" charset="2"/>
              <a:buChar char="q"/>
            </a:pPr>
            <a:r>
              <a:rPr lang="nl-NL" dirty="0" smtClean="0"/>
              <a:t>Baby communiceert met zijn lichaamstaal.</a:t>
            </a:r>
          </a:p>
          <a:p>
            <a:pPr marL="969963" lvl="4" indent="-342900">
              <a:buFont typeface="Wingdings" panose="05000000000000000000" pitchFamily="2" charset="2"/>
              <a:buChar char="q"/>
            </a:pPr>
            <a:r>
              <a:rPr lang="nl-NL" dirty="0" smtClean="0"/>
              <a:t>Baby kan gezichtsuitdrukkingen nadoen vanaf de geboorte.</a:t>
            </a:r>
          </a:p>
          <a:p>
            <a:pPr marL="969963" lvl="4" indent="-342900">
              <a:buFont typeface="Wingdings" panose="05000000000000000000" pitchFamily="2" charset="2"/>
              <a:buChar char="q"/>
            </a:pPr>
            <a:r>
              <a:rPr lang="nl-NL" dirty="0" smtClean="0"/>
              <a:t>Imitatie is heel belangrijk bij het sociale leren</a:t>
            </a:r>
            <a:r>
              <a:rPr lang="nl-NL" dirty="0" smtClean="0">
                <a:sym typeface="Wingdings" pitchFamily="2" charset="2"/>
              </a:rPr>
              <a:t>0 –</a:t>
            </a:r>
          </a:p>
          <a:p>
            <a:pPr marL="969963" lvl="4" indent="-342900">
              <a:buFont typeface="Wingdings" panose="05000000000000000000" pitchFamily="2" charset="2"/>
              <a:buChar char="q"/>
            </a:pPr>
            <a:r>
              <a:rPr lang="nl-NL" dirty="0" smtClean="0">
                <a:sym typeface="Wingdings" pitchFamily="2" charset="2"/>
              </a:rPr>
              <a:t>6 </a:t>
            </a:r>
            <a:r>
              <a:rPr lang="nl-NL" dirty="0">
                <a:sym typeface="Wingdings" pitchFamily="2" charset="2"/>
              </a:rPr>
              <a:t>weken:  lachen is een reflex</a:t>
            </a:r>
            <a:br>
              <a:rPr lang="nl-NL" dirty="0">
                <a:sym typeface="Wingdings" pitchFamily="2" charset="2"/>
              </a:rPr>
            </a:br>
            <a:endParaRPr lang="nl-NL" dirty="0">
              <a:sym typeface="Wingdings" pitchFamily="2" charset="2"/>
            </a:endParaRPr>
          </a:p>
          <a:p>
            <a:pPr marL="969963" lvl="4" indent="-342900">
              <a:buFont typeface="Wingdings" panose="05000000000000000000" pitchFamily="2" charset="2"/>
              <a:buChar char="q"/>
            </a:pPr>
            <a:r>
              <a:rPr lang="nl-NL" dirty="0" smtClean="0">
                <a:sym typeface="Wingdings" pitchFamily="2" charset="2"/>
              </a:rPr>
              <a:t>Vanaf </a:t>
            </a:r>
            <a:r>
              <a:rPr lang="nl-NL" dirty="0">
                <a:sym typeface="Wingdings" pitchFamily="2" charset="2"/>
              </a:rPr>
              <a:t>6 weken: sociale </a:t>
            </a:r>
            <a:r>
              <a:rPr lang="nl-NL" dirty="0" smtClean="0">
                <a:sym typeface="Wingdings" pitchFamily="2" charset="2"/>
              </a:rPr>
              <a:t>glimlach </a:t>
            </a:r>
            <a:r>
              <a:rPr lang="nl-NL" dirty="0">
                <a:sym typeface="Wingdings" pitchFamily="2" charset="2"/>
              </a:rPr>
              <a:t>lachen is bewust,  bij prettige prikkels / </a:t>
            </a:r>
            <a:r>
              <a:rPr lang="nl-NL" dirty="0" smtClean="0">
                <a:sym typeface="Wingdings" pitchFamily="2" charset="2"/>
              </a:rPr>
              <a:t>herkenning</a:t>
            </a:r>
            <a:endParaRPr lang="nl-NL" dirty="0">
              <a:sym typeface="Wingdings" pitchFamily="2" charset="2"/>
            </a:endParaRPr>
          </a:p>
          <a:p>
            <a:pPr marL="969963" lvl="4" indent="-342900">
              <a:buFont typeface="Wingdings" panose="05000000000000000000" pitchFamily="2" charset="2"/>
              <a:buChar char="q"/>
            </a:pPr>
            <a:r>
              <a:rPr lang="nl-NL" dirty="0" smtClean="0">
                <a:sym typeface="Wingdings" pitchFamily="2" charset="2"/>
              </a:rPr>
              <a:t>Vanaf </a:t>
            </a:r>
            <a:r>
              <a:rPr lang="nl-NL" dirty="0">
                <a:sym typeface="Wingdings" pitchFamily="2" charset="2"/>
              </a:rPr>
              <a:t>± 7 maanden : Eenkennigheidsfase (i.p.v. </a:t>
            </a:r>
            <a:r>
              <a:rPr lang="nl-NL" dirty="0" smtClean="0">
                <a:sym typeface="Wingdings" pitchFamily="2" charset="2"/>
              </a:rPr>
              <a:t>allemansvriend) lachen </a:t>
            </a:r>
            <a:r>
              <a:rPr lang="nl-NL" dirty="0">
                <a:sym typeface="Wingdings" pitchFamily="2" charset="2"/>
              </a:rPr>
              <a:t>naar degene waarmee de baby </a:t>
            </a:r>
            <a:r>
              <a:rPr lang="nl-NL" dirty="0" smtClean="0">
                <a:sym typeface="Wingdings" pitchFamily="2" charset="2"/>
              </a:rPr>
              <a:t>een band </a:t>
            </a:r>
            <a:r>
              <a:rPr lang="nl-NL" dirty="0">
                <a:sym typeface="Wingdings" pitchFamily="2" charset="2"/>
              </a:rPr>
              <a:t>heeft</a:t>
            </a:r>
          </a:p>
          <a:p>
            <a:pPr marL="969963" lvl="4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969963" lvl="4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969963" lvl="4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8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573561" y="300650"/>
            <a:ext cx="6570439" cy="990600"/>
          </a:xfrm>
        </p:spPr>
        <p:txBody>
          <a:bodyPr/>
          <a:lstStyle/>
          <a:p>
            <a:r>
              <a:rPr lang="nl-NL" dirty="0"/>
              <a:t>Sociale ontwikkeling </a:t>
            </a:r>
            <a:r>
              <a:rPr lang="nl-NL" sz="4400" dirty="0"/>
              <a:t>- </a:t>
            </a:r>
            <a:r>
              <a:rPr lang="nl-NL" sz="4400" dirty="0" smtClean="0">
                <a:solidFill>
                  <a:schemeClr val="accent4"/>
                </a:solidFill>
              </a:rPr>
              <a:t>peuter</a:t>
            </a:r>
            <a:endParaRPr lang="nl-NL" dirty="0" smtClean="0">
              <a:solidFill>
                <a:schemeClr val="accent4"/>
              </a:solidFill>
            </a:endParaRPr>
          </a:p>
        </p:txBody>
      </p:sp>
      <p:pic>
        <p:nvPicPr>
          <p:cNvPr id="8" name="Tijdelijke aanduiding voor inhoud 7" descr="pe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12" y="0"/>
            <a:ext cx="1939532" cy="129125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534275" cy="50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3000" i="1" dirty="0" smtClean="0">
                <a:latin typeface="+mn-lt"/>
                <a:sym typeface="Wingdings" pitchFamily="2" charset="2"/>
              </a:rPr>
              <a:t>Meer sociale behoefte: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200" dirty="0" smtClean="0">
                <a:sym typeface="Wingdings" pitchFamily="2" charset="2"/>
              </a:rPr>
              <a:t>Peuter is nieuwsgierig naar anderen.</a:t>
            </a:r>
            <a:r>
              <a:rPr lang="nl-NL" sz="2200" dirty="0">
                <a:sym typeface="Wingdings" pitchFamily="2" charset="2"/>
              </a:rPr>
              <a:t> </a:t>
            </a:r>
            <a:endParaRPr lang="nl-NL" sz="2200" dirty="0" smtClean="0">
              <a:sym typeface="Wingdings" pitchFamily="2" charset="2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200" dirty="0" smtClean="0">
                <a:sym typeface="Wingdings" pitchFamily="2" charset="2"/>
              </a:rPr>
              <a:t> </a:t>
            </a:r>
            <a:r>
              <a:rPr lang="nl-NL" sz="2200" dirty="0">
                <a:sym typeface="Wingdings" pitchFamily="2" charset="2"/>
              </a:rPr>
              <a:t>waarom vragen stellen: uit </a:t>
            </a:r>
            <a:r>
              <a:rPr lang="nl-NL" sz="2200" dirty="0" smtClean="0">
                <a:sym typeface="Wingdings" pitchFamily="2" charset="2"/>
              </a:rPr>
              <a:t>interesse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200" dirty="0" smtClean="0">
                <a:sym typeface="Wingdings" pitchFamily="2" charset="2"/>
              </a:rPr>
              <a:t>Gaat stap voor stap gedrag </a:t>
            </a:r>
            <a:r>
              <a:rPr lang="nl-NL" sz="2200" dirty="0" err="1" smtClean="0">
                <a:sym typeface="Wingdings" pitchFamily="2" charset="2"/>
              </a:rPr>
              <a:t>vd</a:t>
            </a:r>
            <a:r>
              <a:rPr lang="nl-NL" sz="2200" dirty="0" smtClean="0">
                <a:sym typeface="Wingdings" pitchFamily="2" charset="2"/>
              </a:rPr>
              <a:t> ander begrijpen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200" dirty="0" smtClean="0">
                <a:sym typeface="Wingdings" pitchFamily="2" charset="2"/>
              </a:rPr>
              <a:t>Vanaf 3 jaar samenspelen </a:t>
            </a:r>
          </a:p>
          <a:p>
            <a:pPr lvl="1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nl-NL" sz="2800" i="1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Eerste gevoel voor empathie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400" dirty="0" smtClean="0">
                <a:latin typeface="+mn-lt"/>
                <a:sym typeface="Wingdings" pitchFamily="2" charset="2"/>
              </a:rPr>
              <a:t>Peuter leeft gevoelsmatig mee.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Emoties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400" dirty="0" smtClean="0">
                <a:latin typeface="+mn-lt"/>
                <a:sym typeface="Wingdings" pitchFamily="2" charset="2"/>
              </a:rPr>
              <a:t>Door fantasie nog wel eens angstig</a:t>
            </a:r>
          </a:p>
          <a:p>
            <a:pPr marL="1691640" lvl="3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400" dirty="0" smtClean="0">
                <a:latin typeface="+mn-lt"/>
                <a:sym typeface="Wingdings" pitchFamily="2" charset="2"/>
              </a:rPr>
              <a:t>Angst voor donker, ruimte onder bed, schaduw</a:t>
            </a:r>
          </a:p>
          <a:p>
            <a:pPr marL="1691640" lvl="3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400" dirty="0" smtClean="0">
                <a:latin typeface="+mn-lt"/>
                <a:sym typeface="Wingdings" pitchFamily="2" charset="2"/>
              </a:rPr>
              <a:t>Angstig door droom (niet weten of het wel/niet werkelijkheid is)</a:t>
            </a:r>
          </a:p>
          <a:p>
            <a:pPr lvl="3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  <p:pic>
        <p:nvPicPr>
          <p:cNvPr id="7" name="Afbeelding 6" descr="boek pe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7761" y="3348823"/>
            <a:ext cx="1403648" cy="1471329"/>
          </a:xfrm>
          <a:prstGeom prst="rect">
            <a:avLst/>
          </a:prstGeom>
        </p:spPr>
      </p:pic>
      <p:pic>
        <p:nvPicPr>
          <p:cNvPr id="9" name="Afbeelding 8" descr="peuter angs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517232"/>
            <a:ext cx="819106" cy="122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boze pe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933056"/>
            <a:ext cx="2882608" cy="2582336"/>
          </a:xfrm>
          <a:prstGeom prst="rect">
            <a:avLst/>
          </a:prstGeom>
        </p:spPr>
      </p:pic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439" cy="990600"/>
          </a:xfrm>
        </p:spPr>
        <p:txBody>
          <a:bodyPr/>
          <a:lstStyle/>
          <a:p>
            <a:pPr eaLnBrk="1" hangingPunct="1"/>
            <a:r>
              <a:rPr lang="nl-NL" sz="2400" dirty="0" smtClean="0"/>
              <a:t>Sociale ontwikkeling </a:t>
            </a:r>
            <a:r>
              <a:rPr lang="nl-NL" dirty="0" smtClean="0"/>
              <a:t>- </a:t>
            </a:r>
            <a:r>
              <a:rPr lang="nl-NL" dirty="0" smtClean="0">
                <a:solidFill>
                  <a:schemeClr val="accent4"/>
                </a:solidFill>
              </a:rPr>
              <a:t>Peuter</a:t>
            </a:r>
          </a:p>
        </p:txBody>
      </p:sp>
      <p:pic>
        <p:nvPicPr>
          <p:cNvPr id="8" name="Tijdelijke aanduiding voor inhoud 7" descr="peu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212" y="0"/>
            <a:ext cx="1939532" cy="129125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7137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Ik-besef: 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Peuter beseft dat hij eigen persoon is, met eigen wil die eigen besluiten kan nemen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sym typeface="Wingdings" pitchFamily="2" charset="2"/>
              </a:rPr>
              <a:t>Ontwikkeling </a:t>
            </a:r>
            <a:r>
              <a:rPr lang="nl-NL" sz="2000" dirty="0">
                <a:sym typeface="Wingdings" pitchFamily="2" charset="2"/>
              </a:rPr>
              <a:t>normbesef: vanaf het moment dat zelfbesef komt  </a:t>
            </a:r>
            <a:endParaRPr lang="nl-NL" sz="2000" dirty="0" smtClean="0">
              <a:latin typeface="+mn-lt"/>
              <a:sym typeface="Wingdings" pitchFamily="2" charset="2"/>
            </a:endParaRPr>
          </a:p>
          <a:p>
            <a:pPr marL="320040" indent="-320040" algn="r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nl-NL" sz="1600" dirty="0" smtClean="0">
                <a:latin typeface="+mj-lt"/>
                <a:sym typeface="Wingdings" pitchFamily="2" charset="2"/>
              </a:rPr>
              <a:t>(“eigen wil” ook onderdeel van </a:t>
            </a:r>
            <a:r>
              <a:rPr lang="nl-NL" sz="1600" i="1" dirty="0" smtClean="0">
                <a:latin typeface="+mj-lt"/>
                <a:sym typeface="Wingdings" pitchFamily="2" charset="2"/>
              </a:rPr>
              <a:t>persoonlijkheidsontwikkeling</a:t>
            </a:r>
            <a:r>
              <a:rPr lang="nl-NL" sz="1600" dirty="0" smtClean="0">
                <a:latin typeface="+mj-lt"/>
                <a:sym typeface="Wingdings" pitchFamily="2" charset="2"/>
              </a:rPr>
              <a:t>)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Egocentrisme 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Peuter kan zich niet verplaatsen in een ander.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Koppigheid &amp; driftbuien: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Regelmatig driftbuien – gillen / slaan / bijten / etc.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Peuter weet nog niet om te gaan met eigen </a:t>
            </a:r>
            <a:br>
              <a:rPr lang="nl-NL" sz="2000" dirty="0" smtClean="0">
                <a:latin typeface="+mn-lt"/>
                <a:sym typeface="Wingdings" pitchFamily="2" charset="2"/>
              </a:rPr>
            </a:br>
            <a:r>
              <a:rPr lang="nl-NL" sz="2000" dirty="0" smtClean="0">
                <a:latin typeface="+mn-lt"/>
                <a:sym typeface="Wingdings" pitchFamily="2" charset="2"/>
              </a:rPr>
              <a:t>emoties als iets niet lukt of niet mag.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Teken dat peuter veilig gehecht is.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000" dirty="0"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0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439" cy="990600"/>
          </a:xfrm>
        </p:spPr>
        <p:txBody>
          <a:bodyPr/>
          <a:lstStyle/>
          <a:p>
            <a:pPr eaLnBrk="1" hangingPunct="1"/>
            <a:r>
              <a:rPr lang="nl-NL" sz="2400" dirty="0" smtClean="0"/>
              <a:t>Sociale ontwikkeling </a:t>
            </a:r>
            <a:r>
              <a:rPr lang="nl-NL" dirty="0" smtClean="0"/>
              <a:t>-</a:t>
            </a:r>
            <a:r>
              <a:rPr lang="nl-NL" dirty="0" smtClean="0">
                <a:solidFill>
                  <a:schemeClr val="accent4"/>
                </a:solidFill>
              </a:rPr>
              <a:t> Peuter</a:t>
            </a:r>
          </a:p>
        </p:txBody>
      </p:sp>
      <p:pic>
        <p:nvPicPr>
          <p:cNvPr id="8" name="Tijdelijke aanduiding voor inhoud 7" descr="pe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212" y="0"/>
            <a:ext cx="1939532" cy="129125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534275" cy="50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Spelgedrag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Nog niet samen spelen (peuter is egocentrisch)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b="1" u="sng" dirty="0" smtClean="0">
                <a:latin typeface="+mn-lt"/>
                <a:sym typeface="Wingdings" pitchFamily="2" charset="2"/>
              </a:rPr>
              <a:t>Solitair spel</a:t>
            </a:r>
            <a:r>
              <a:rPr lang="nl-NL" sz="2000" b="1" dirty="0" smtClean="0">
                <a:latin typeface="+mn-lt"/>
                <a:sym typeface="Wingdings" pitchFamily="2" charset="2"/>
              </a:rPr>
              <a:t> </a:t>
            </a:r>
            <a:r>
              <a:rPr lang="nl-NL" sz="2000" dirty="0" smtClean="0">
                <a:latin typeface="+mn-lt"/>
                <a:sym typeface="Wingdings" pitchFamily="2" charset="2"/>
              </a:rPr>
              <a:t>= alleen spelen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b="1" u="sng" dirty="0" smtClean="0">
                <a:latin typeface="+mn-lt"/>
                <a:sym typeface="Wingdings" pitchFamily="2" charset="2"/>
              </a:rPr>
              <a:t>Parallel spel</a:t>
            </a:r>
            <a:r>
              <a:rPr lang="nl-NL" sz="2000" dirty="0" smtClean="0">
                <a:latin typeface="+mn-lt"/>
                <a:sym typeface="Wingdings" pitchFamily="2" charset="2"/>
              </a:rPr>
              <a:t> </a:t>
            </a:r>
            <a:r>
              <a:rPr lang="nl-NL" sz="2000" i="1" dirty="0" smtClean="0">
                <a:latin typeface="+mn-lt"/>
                <a:sym typeface="Wingdings" pitchFamily="2" charset="2"/>
              </a:rPr>
              <a:t>= </a:t>
            </a:r>
            <a:r>
              <a:rPr lang="nl-NL" sz="2000" b="1" i="1" dirty="0" smtClean="0">
                <a:latin typeface="+mn-lt"/>
                <a:sym typeface="Wingdings" pitchFamily="2" charset="2"/>
              </a:rPr>
              <a:t>naast</a:t>
            </a:r>
            <a:r>
              <a:rPr lang="nl-NL" sz="2000" dirty="0" smtClean="0">
                <a:latin typeface="+mn-lt"/>
                <a:sym typeface="Wingdings" pitchFamily="2" charset="2"/>
              </a:rPr>
              <a:t> andere kinderen spelen, niet </a:t>
            </a:r>
            <a:r>
              <a:rPr lang="nl-NL" sz="2000" b="1" i="1" dirty="0" smtClean="0">
                <a:latin typeface="+mn-lt"/>
                <a:sym typeface="Wingdings" pitchFamily="2" charset="2"/>
              </a:rPr>
              <a:t>met</a:t>
            </a:r>
            <a:r>
              <a:rPr lang="nl-NL" sz="2000" dirty="0" smtClean="0">
                <a:latin typeface="+mn-lt"/>
                <a:sym typeface="Wingdings" pitchFamily="2" charset="2"/>
              </a:rPr>
              <a:t> andere kinderen spelen</a:t>
            </a:r>
            <a:br>
              <a:rPr lang="nl-NL" sz="2000" dirty="0" smtClean="0">
                <a:latin typeface="+mn-lt"/>
                <a:sym typeface="Wingdings" pitchFamily="2" charset="2"/>
              </a:rPr>
            </a:br>
            <a:r>
              <a:rPr lang="nl-NL" sz="2000" dirty="0" smtClean="0">
                <a:latin typeface="+mn-lt"/>
                <a:sym typeface="Wingdings" pitchFamily="2" charset="2"/>
              </a:rPr>
              <a:t>Spelgedrag nadoen van elkaar.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Bij samen spelen nog veel botsingen </a:t>
            </a:r>
            <a:br>
              <a:rPr lang="nl-NL" sz="2000" dirty="0" smtClean="0">
                <a:latin typeface="+mn-lt"/>
                <a:sym typeface="Wingdings" pitchFamily="2" charset="2"/>
              </a:rPr>
            </a:br>
            <a:r>
              <a:rPr lang="nl-NL" sz="2000" dirty="0" smtClean="0">
                <a:latin typeface="+mn-lt"/>
                <a:sym typeface="Wingdings" pitchFamily="2" charset="2"/>
              </a:rPr>
              <a:t> reacties peuters: afpakken, boos kijken, slaan, schoppen.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  <p:pic>
        <p:nvPicPr>
          <p:cNvPr id="10" name="Afbeelding 9" descr="Peuters_Spe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013176"/>
            <a:ext cx="2088232" cy="1566174"/>
          </a:xfrm>
          <a:prstGeom prst="rect">
            <a:avLst/>
          </a:prstGeom>
        </p:spPr>
      </p:pic>
      <p:pic>
        <p:nvPicPr>
          <p:cNvPr id="12" name="Afbeelding 11" descr="Peuters_Spele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941167"/>
            <a:ext cx="2160240" cy="1695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Sociale ontwikkeling </a:t>
            </a:r>
            <a:r>
              <a:rPr lang="nl-NL" sz="4400" dirty="0"/>
              <a:t>- </a:t>
            </a:r>
            <a:r>
              <a:rPr lang="nl-NL" sz="4400" dirty="0">
                <a:solidFill>
                  <a:schemeClr val="accent4"/>
                </a:solidFill>
              </a:rPr>
              <a:t>schoolkind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Omgang met andere kinderen: </a:t>
            </a:r>
          </a:p>
          <a:p>
            <a:pPr marL="698500" lvl="2" indent="-342900">
              <a:buFont typeface="Wingdings" panose="05000000000000000000" pitchFamily="2" charset="2"/>
              <a:buChar char="q"/>
            </a:pPr>
            <a:r>
              <a:rPr lang="nl-NL" dirty="0" smtClean="0"/>
              <a:t>Van egocentrisme naar sociaal gedrag</a:t>
            </a:r>
          </a:p>
          <a:p>
            <a:pPr marL="698500" lvl="2" indent="-342900">
              <a:buFont typeface="Wingdings" panose="05000000000000000000" pitchFamily="2" charset="2"/>
              <a:buChar char="q"/>
            </a:pPr>
            <a:r>
              <a:rPr lang="nl-NL" dirty="0" smtClean="0"/>
              <a:t>Samen spelen</a:t>
            </a:r>
          </a:p>
          <a:p>
            <a:pPr marL="698500" lvl="2" indent="-342900">
              <a:buFont typeface="Wingdings" panose="05000000000000000000" pitchFamily="2" charset="2"/>
              <a:buChar char="q"/>
            </a:pPr>
            <a:r>
              <a:rPr lang="nl-NL" dirty="0" smtClean="0"/>
              <a:t>Anderen helpen </a:t>
            </a:r>
          </a:p>
          <a:p>
            <a:pPr marL="698500" lvl="2" indent="-342900">
              <a:buFont typeface="Wingdings" panose="05000000000000000000" pitchFamily="2" charset="2"/>
              <a:buChar char="q"/>
            </a:pPr>
            <a:r>
              <a:rPr lang="nl-NL" dirty="0" smtClean="0"/>
              <a:t>Delen</a:t>
            </a:r>
          </a:p>
          <a:p>
            <a:pPr marL="698500" lvl="2" indent="-342900">
              <a:buFont typeface="Wingdings" panose="05000000000000000000" pitchFamily="2" charset="2"/>
              <a:buChar char="q"/>
            </a:pPr>
            <a:r>
              <a:rPr lang="nl-NL" dirty="0" smtClean="0"/>
              <a:t>Meeleven met anderen</a:t>
            </a:r>
            <a:endParaRPr lang="nl-NL" dirty="0"/>
          </a:p>
          <a:p>
            <a:pPr lvl="1" indent="0">
              <a:buNone/>
            </a:pPr>
            <a:endParaRPr lang="nl-NL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Eerste vriendschappen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Erbij willen horen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Zelfbeeld begint te ontwikkelen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Ontwikkeling innerlijk geweten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 dirty="0" smtClean="0"/>
              <a:t>Sensitief ingesteld 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sz="2800" i="1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lvl="1" indent="0">
              <a:buNone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 smtClean="0"/>
          </a:p>
          <a:p>
            <a:pPr marL="520700" lvl="1" indent="-342900">
              <a:buFont typeface="Wingdings" panose="05000000000000000000" pitchFamily="2" charset="2"/>
              <a:buChar char="q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6795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439" cy="990600"/>
          </a:xfrm>
        </p:spPr>
        <p:txBody>
          <a:bodyPr/>
          <a:lstStyle/>
          <a:p>
            <a:r>
              <a:rPr lang="nl-NL" dirty="0"/>
              <a:t>Sociale ontwikkeling </a:t>
            </a:r>
            <a:r>
              <a:rPr lang="nl-NL" sz="4400" dirty="0"/>
              <a:t>- </a:t>
            </a:r>
            <a:r>
              <a:rPr lang="nl-NL" sz="4400" dirty="0">
                <a:solidFill>
                  <a:schemeClr val="accent4"/>
                </a:solidFill>
              </a:rPr>
              <a:t>schoolkind</a:t>
            </a:r>
            <a:endParaRPr lang="nl-NL" dirty="0" smtClean="0">
              <a:solidFill>
                <a:schemeClr val="accent4"/>
              </a:solidFill>
            </a:endParaRPr>
          </a:p>
        </p:txBody>
      </p:sp>
      <p:pic>
        <p:nvPicPr>
          <p:cNvPr id="9" name="Tijdelijke aanduiding voor inhoud 8" descr="kelu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1728192" cy="1296144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534275" cy="50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sym typeface="Wingdings" pitchFamily="2" charset="2"/>
              </a:rPr>
              <a:t>Kleuter angsten </a:t>
            </a:r>
            <a:endParaRPr lang="nl-NL" sz="2800" i="1" dirty="0" smtClean="0">
              <a:latin typeface="+mn-lt"/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Kleuter fantaseert om angsten te overwinnen</a:t>
            </a:r>
            <a:br>
              <a:rPr lang="nl-NL" sz="2000" dirty="0" smtClean="0">
                <a:latin typeface="+mn-lt"/>
                <a:sym typeface="Wingdings" pitchFamily="2" charset="2"/>
              </a:rPr>
            </a:br>
            <a:r>
              <a:rPr lang="nl-NL" sz="2000" dirty="0" smtClean="0">
                <a:latin typeface="+mn-lt"/>
                <a:sym typeface="Wingdings" pitchFamily="2" charset="2"/>
              </a:rPr>
              <a:t>(“ik ben een superheld”)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n-lt"/>
                <a:sym typeface="Wingdings" pitchFamily="2" charset="2"/>
              </a:rPr>
              <a:t>Na vervelende gebeurtenis  ervaring en emoties verwerken in fantasiespel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  <p:pic>
        <p:nvPicPr>
          <p:cNvPr id="6" name="Afbeelding 5" descr="fantasiesp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005064"/>
            <a:ext cx="3810000" cy="2527300"/>
          </a:xfrm>
          <a:prstGeom prst="rect">
            <a:avLst/>
          </a:prstGeom>
        </p:spPr>
      </p:pic>
      <p:pic>
        <p:nvPicPr>
          <p:cNvPr id="7" name="Afbeelding 6" descr="fantasiespe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384376" cy="2541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768752" cy="990600"/>
          </a:xfrm>
        </p:spPr>
        <p:txBody>
          <a:bodyPr/>
          <a:lstStyle/>
          <a:p>
            <a:pPr eaLnBrk="1" hangingPunct="1"/>
            <a:r>
              <a:rPr lang="nl-NL" sz="2000" dirty="0" smtClean="0"/>
              <a:t>Sociale ontwikkeling </a:t>
            </a:r>
            <a:r>
              <a:rPr lang="nl-NL" sz="3600" dirty="0" smtClean="0"/>
              <a:t>– </a:t>
            </a:r>
            <a:r>
              <a:rPr lang="nl-NL" sz="3600" dirty="0" smtClean="0">
                <a:solidFill>
                  <a:schemeClr val="accent4"/>
                </a:solidFill>
              </a:rPr>
              <a:t>schoolkind </a:t>
            </a:r>
          </a:p>
        </p:txBody>
      </p:sp>
      <p:pic>
        <p:nvPicPr>
          <p:cNvPr id="10" name="Tijdelijke aanduiding voor inhoud 9" descr="groep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1656184" cy="1242138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7137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Omgang met leeftijdsgenoten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Schoolkind richt zich steeds meer op leeftijdgenoten. 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Conformisme: het kind past zich aan </a:t>
            </a:r>
            <a:r>
              <a:rPr lang="nl-NL" sz="2000" dirty="0" err="1" smtClean="0">
                <a:latin typeface="+mj-lt"/>
                <a:sym typeface="Wingdings" pitchFamily="2" charset="2"/>
              </a:rPr>
              <a:t>aan</a:t>
            </a:r>
            <a:r>
              <a:rPr lang="nl-NL" sz="2000" dirty="0" smtClean="0">
                <a:latin typeface="+mj-lt"/>
                <a:sym typeface="Wingdings" pitchFamily="2" charset="2"/>
              </a:rPr>
              <a:t> leeftijdsgenoten en wil erbij horen.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j-lt"/>
              <a:sym typeface="Wingdings" pitchFamily="2" charset="2"/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sym typeface="Wingdings" pitchFamily="2" charset="2"/>
              </a:rPr>
              <a:t>Pesten 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sym typeface="Wingdings" pitchFamily="2" charset="2"/>
              </a:rPr>
              <a:t>Met opzet lichamelijk en geestelijk kwetsen van een ander die in een minder sterke positie verkeert.</a:t>
            </a:r>
          </a:p>
          <a:p>
            <a:pPr lvl="1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nl-NL" sz="2400" dirty="0" smtClean="0">
              <a:sym typeface="Wingdings" pitchFamily="2" charset="2"/>
            </a:endParaRPr>
          </a:p>
          <a:p>
            <a:pPr marL="800100" lvl="1" indent="-34290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  <p:pic>
        <p:nvPicPr>
          <p:cNvPr id="11" name="Afbeelding 10" descr="vriendscha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581128"/>
            <a:ext cx="1552125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768752" cy="990600"/>
          </a:xfrm>
        </p:spPr>
        <p:txBody>
          <a:bodyPr/>
          <a:lstStyle/>
          <a:p>
            <a:pPr eaLnBrk="1" hangingPunct="1"/>
            <a:r>
              <a:rPr lang="nl-NL" sz="2000" dirty="0" smtClean="0"/>
              <a:t>Sociale ontwikkeling </a:t>
            </a:r>
            <a:r>
              <a:rPr lang="nl-NL" sz="3600" dirty="0" smtClean="0"/>
              <a:t>- </a:t>
            </a:r>
            <a:r>
              <a:rPr lang="nl-NL" sz="3600" dirty="0" smtClean="0">
                <a:solidFill>
                  <a:schemeClr val="accent4"/>
                </a:solidFill>
              </a:rPr>
              <a:t>schoolkind</a:t>
            </a:r>
          </a:p>
        </p:txBody>
      </p:sp>
      <p:pic>
        <p:nvPicPr>
          <p:cNvPr id="10" name="Tijdelijke aanduiding voor inhoud 9" descr="groep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1656184" cy="1242138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534275" cy="50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sym typeface="Wingdings" pitchFamily="2" charset="2"/>
              </a:rPr>
              <a:t>Omgang met volwassenen</a:t>
            </a:r>
            <a:endParaRPr lang="nl-NL" sz="2800" i="1" dirty="0" smtClean="0">
              <a:latin typeface="+mn-lt"/>
              <a:sym typeface="Wingdings" pitchFamily="2" charset="2"/>
            </a:endParaRP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Steeds meer te maken met volwassenen om zich heen.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Identificatiefiguren: iemand buiten de eigen sociale situatie.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Thuis blijft de belangrijkste basis 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nl-NL" sz="2800" i="1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Ontwikkeling van het geweten; </a:t>
            </a:r>
          </a:p>
          <a:p>
            <a:pPr marL="800100" lvl="1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nl-NL" sz="2000" dirty="0" smtClean="0">
                <a:sym typeface="Wingdings" pitchFamily="2" charset="2"/>
              </a:rPr>
              <a:t>Verdere ontwikkeling van normbesef; wat goed en kwaad is. </a:t>
            </a:r>
          </a:p>
          <a:p>
            <a:pPr marL="800100" lvl="1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nl-NL" sz="2000" dirty="0" smtClean="0">
                <a:sym typeface="Wingdings" pitchFamily="2" charset="2"/>
              </a:rPr>
              <a:t>Inzicht in normen en waarden. </a:t>
            </a:r>
            <a:r>
              <a:rPr lang="nl-NL" sz="2800" dirty="0" smtClean="0">
                <a:sym typeface="Wingdings" pitchFamily="2" charset="2"/>
              </a:rPr>
              <a:t>	</a:t>
            </a:r>
            <a:endParaRPr lang="nl-NL" sz="2400" dirty="0" smtClean="0"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768752" cy="990600"/>
          </a:xfrm>
        </p:spPr>
        <p:txBody>
          <a:bodyPr/>
          <a:lstStyle/>
          <a:p>
            <a:pPr eaLnBrk="1" hangingPunct="1"/>
            <a:r>
              <a:rPr lang="nl-NL" sz="2000" dirty="0" smtClean="0"/>
              <a:t>Sociale ontwikkeling </a:t>
            </a:r>
            <a:r>
              <a:rPr lang="nl-NL" sz="3600" dirty="0" smtClean="0"/>
              <a:t>–schoolkind </a:t>
            </a:r>
            <a:endParaRPr lang="nl-NL" sz="3600" dirty="0" smtClean="0">
              <a:solidFill>
                <a:schemeClr val="accent4"/>
              </a:solidFill>
            </a:endParaRPr>
          </a:p>
        </p:txBody>
      </p:sp>
      <p:pic>
        <p:nvPicPr>
          <p:cNvPr id="10" name="Tijdelijke aanduiding voor inhoud 9" descr="groep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1656184" cy="1242138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534275" cy="50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800" i="1" dirty="0" smtClean="0">
                <a:latin typeface="+mn-lt"/>
                <a:sym typeface="Wingdings" pitchFamily="2" charset="2"/>
              </a:rPr>
              <a:t>Negatief gedrag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Wel vaker ongehoorzaam en agressief gedrag</a:t>
            </a:r>
            <a:br>
              <a:rPr lang="nl-NL" sz="2000" dirty="0" smtClean="0">
                <a:latin typeface="+mj-lt"/>
                <a:sym typeface="Wingdings" pitchFamily="2" charset="2"/>
              </a:rPr>
            </a:br>
            <a:r>
              <a:rPr lang="nl-NL" sz="2000" dirty="0" smtClean="0">
                <a:latin typeface="+mj-lt"/>
                <a:sym typeface="Wingdings" pitchFamily="2" charset="2"/>
              </a:rPr>
              <a:t>(pesten, vechten, schelden)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nl-NL" sz="2000" dirty="0" smtClean="0">
                <a:latin typeface="+mj-lt"/>
                <a:sym typeface="Wingdings" pitchFamily="2" charset="2"/>
              </a:rPr>
              <a:t>Regels overtreden doen alle kinderen wel</a:t>
            </a:r>
            <a:br>
              <a:rPr lang="nl-NL" sz="2000" dirty="0" smtClean="0">
                <a:latin typeface="+mj-lt"/>
                <a:sym typeface="Wingdings" pitchFamily="2" charset="2"/>
              </a:rPr>
            </a:br>
            <a:r>
              <a:rPr lang="nl-NL" sz="2000" dirty="0" smtClean="0">
                <a:latin typeface="+mj-lt"/>
                <a:sym typeface="Wingdings" pitchFamily="2" charset="2"/>
              </a:rPr>
              <a:t>(Redenen: regels niet duidelijk zijn, ze geen zin hebben, grenzen verkennen)</a:t>
            </a:r>
          </a:p>
          <a:p>
            <a:pPr marL="777240" lvl="1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endParaRPr lang="nl-NL" sz="2800" i="1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nl-NL" sz="2400" dirty="0" smtClean="0">
              <a:latin typeface="+mn-lt"/>
              <a:sym typeface="Wingdings" pitchFamily="2" charset="2"/>
            </a:endParaRPr>
          </a:p>
        </p:txBody>
      </p:sp>
      <p:pic>
        <p:nvPicPr>
          <p:cNvPr id="6" name="Afbeelding 5" descr="agressief ki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861048"/>
            <a:ext cx="378560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100" smtClean="0"/>
              <a:t>Methodisch handelen</a:t>
            </a:r>
            <a:br>
              <a:rPr lang="nl-NL" sz="3100" smtClean="0"/>
            </a:br>
            <a:r>
              <a:rPr lang="nl-NL" sz="3100" dirty="0" smtClean="0"/>
              <a:t/>
            </a:r>
            <a:br>
              <a:rPr lang="nl-NL" sz="3100" dirty="0" smtClean="0"/>
            </a:br>
            <a:r>
              <a:rPr lang="nl-NL" sz="3100" b="1" i="1" dirty="0"/>
              <a:t>I</a:t>
            </a:r>
            <a:r>
              <a:rPr lang="nl-NL" sz="3100" b="1" i="1" dirty="0" smtClean="0"/>
              <a:t>nventariseren van de wensen en behoeften van het kind. </a:t>
            </a:r>
            <a:endParaRPr lang="nl-NL" b="1" i="1" dirty="0"/>
          </a:p>
        </p:txBody>
      </p:sp>
      <p:sp>
        <p:nvSpPr>
          <p:cNvPr id="12291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sz="3600" dirty="0" smtClean="0"/>
              <a:t>Sociale ontwikkeling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1331640" y="2708920"/>
            <a:ext cx="7123113" cy="3384376"/>
          </a:xfrm>
        </p:spPr>
        <p:txBody>
          <a:bodyPr/>
          <a:lstStyle/>
          <a:p>
            <a:r>
              <a:rPr lang="nl-NL" dirty="0" smtClean="0"/>
              <a:t>Wanneer je gaat observeren, observeer dan alles. Schrijf </a:t>
            </a:r>
            <a:r>
              <a:rPr lang="nl-NL" b="1" i="1" dirty="0" smtClean="0"/>
              <a:t>alles</a:t>
            </a:r>
            <a:r>
              <a:rPr lang="nl-NL" dirty="0" smtClean="0"/>
              <a:t> wat je ziet/opvalt op.</a:t>
            </a:r>
          </a:p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Ga </a:t>
            </a:r>
            <a:r>
              <a:rPr lang="nl-NL" b="1" i="1" dirty="0" smtClean="0"/>
              <a:t>later</a:t>
            </a:r>
            <a:r>
              <a:rPr lang="nl-NL" dirty="0" smtClean="0"/>
              <a:t> je observaties categoriseren.</a:t>
            </a:r>
            <a:br>
              <a:rPr lang="nl-NL" dirty="0" smtClean="0"/>
            </a:br>
            <a:r>
              <a:rPr lang="nl-NL" dirty="0" smtClean="0"/>
              <a:t>Dus bepaal of het hoort bij de lichamelijke ontwikkeling, cognitieve ontwikkeling, etc.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solidFill>
                  <a:schemeClr val="tx1"/>
                </a:solidFill>
              </a:rPr>
              <a:t>Tip voor inventarisatie wensen en behoeften </a:t>
            </a:r>
            <a:endParaRPr lang="nl-N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ontwikkeling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http://www.youtube.com/watch?v=Q8DbyzV9c1k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www.youtube.com/watch?v=AgzTmgQ4KWM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dirty="0"/>
              <a:t>24-36 maanden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Sociale ontwikkeling 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denk jij aan bij de sociale ontwikkeling van een kind?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73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smtClean="0"/>
              <a:t>De sociale ontwikkeling: </a:t>
            </a:r>
          </a:p>
        </p:txBody>
      </p:sp>
      <p:sp>
        <p:nvSpPr>
          <p:cNvPr id="13315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11560" y="1556792"/>
            <a:ext cx="3888432" cy="230425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nl-NL" sz="2400" dirty="0" smtClean="0">
                <a:solidFill>
                  <a:srgbClr val="FFFFFF"/>
                </a:solidFill>
              </a:rPr>
              <a:t>    </a:t>
            </a:r>
            <a:r>
              <a:rPr lang="nl-NL" sz="2400" u="sng" dirty="0" smtClean="0">
                <a:solidFill>
                  <a:srgbClr val="FFFFFF"/>
                </a:solidFill>
              </a:rPr>
              <a:t>Sociale</a:t>
            </a:r>
            <a:r>
              <a:rPr lang="nl-NL" sz="2400" dirty="0" smtClean="0">
                <a:solidFill>
                  <a:srgbClr val="FFFFFF"/>
                </a:solidFill>
              </a:rPr>
              <a:t> ontwikkeling</a:t>
            </a:r>
          </a:p>
          <a:p>
            <a:pPr lvl="1"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nl-NL" sz="2000" dirty="0" smtClean="0">
                <a:solidFill>
                  <a:srgbClr val="FFFFFF"/>
                </a:solidFill>
              </a:rPr>
              <a:t>Ontwikkeling van sociaal gedrag / omgang met anderen / </a:t>
            </a:r>
            <a:r>
              <a:rPr lang="nl-NL" sz="2000" smtClean="0">
                <a:solidFill>
                  <a:srgbClr val="FFFFFF"/>
                </a:solidFill>
              </a:rPr>
              <a:t>spelgedrag </a:t>
            </a:r>
            <a:endParaRPr lang="nl-NL" sz="1400" dirty="0" smtClean="0">
              <a:solidFill>
                <a:srgbClr val="FFFFFF"/>
              </a:solidFill>
            </a:endParaRPr>
          </a:p>
        </p:txBody>
      </p:sp>
      <p:pic>
        <p:nvPicPr>
          <p:cNvPr id="6" name="Tijdelijke aanduiding voor inhoud 5" descr="sociale ontwikkeling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2204864"/>
            <a:ext cx="4644008" cy="331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9007" y="-111067"/>
            <a:ext cx="6995120" cy="864096"/>
          </a:xfrm>
        </p:spPr>
        <p:txBody>
          <a:bodyPr/>
          <a:lstStyle/>
          <a:p>
            <a:pPr algn="ctr"/>
            <a:r>
              <a:rPr lang="nl-NL" dirty="0" smtClean="0"/>
              <a:t>Sociale ontwikkeling </a:t>
            </a:r>
            <a:endParaRPr lang="nl-NL" dirty="0"/>
          </a:p>
        </p:txBody>
      </p:sp>
      <p:pic>
        <p:nvPicPr>
          <p:cNvPr id="4" name="Tijdelijke aanduiding voor inhoud 3" descr="C:\Users\stu\AppData\Local\Microsoft\Windows\INetCache\Content.MSO\A413A821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39" y="2065371"/>
            <a:ext cx="381642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hoek met één afgeronde hoek 4"/>
          <p:cNvSpPr/>
          <p:nvPr/>
        </p:nvSpPr>
        <p:spPr>
          <a:xfrm>
            <a:off x="179728" y="2546560"/>
            <a:ext cx="2518525" cy="1181239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Assertiviteit: sub-assertiviteit, assertiviteit, agressiviteit   </a:t>
            </a:r>
            <a:endParaRPr lang="nl-NL" dirty="0"/>
          </a:p>
        </p:txBody>
      </p:sp>
      <p:sp>
        <p:nvSpPr>
          <p:cNvPr id="6" name="Rechthoek met één afgeronde hoek 5"/>
          <p:cNvSpPr/>
          <p:nvPr/>
        </p:nvSpPr>
        <p:spPr>
          <a:xfrm>
            <a:off x="6048636" y="4169228"/>
            <a:ext cx="2518525" cy="840327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Rol in de groep, aanpassingsvermogen</a:t>
            </a:r>
            <a:endParaRPr lang="nl-NL" dirty="0"/>
          </a:p>
        </p:txBody>
      </p:sp>
      <p:sp>
        <p:nvSpPr>
          <p:cNvPr id="7" name="Rechthoek met één afgeronde hoek 6"/>
          <p:cNvSpPr/>
          <p:nvPr/>
        </p:nvSpPr>
        <p:spPr>
          <a:xfrm>
            <a:off x="6372200" y="3325117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Functioneren in de groep </a:t>
            </a:r>
            <a:endParaRPr lang="nl-NL" dirty="0"/>
          </a:p>
        </p:txBody>
      </p:sp>
      <p:sp>
        <p:nvSpPr>
          <p:cNvPr id="8" name="Rechthoek met één afgeronde hoek 7"/>
          <p:cNvSpPr/>
          <p:nvPr/>
        </p:nvSpPr>
        <p:spPr>
          <a:xfrm>
            <a:off x="743757" y="1413749"/>
            <a:ext cx="2518525" cy="918757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Contact met anderen      ( groepsgenoten, leidsters) </a:t>
            </a:r>
            <a:endParaRPr lang="nl-NL" dirty="0"/>
          </a:p>
        </p:txBody>
      </p:sp>
      <p:sp>
        <p:nvSpPr>
          <p:cNvPr id="9" name="Rechthoek met één afgeronde hoek 8"/>
          <p:cNvSpPr/>
          <p:nvPr/>
        </p:nvSpPr>
        <p:spPr>
          <a:xfrm>
            <a:off x="1646299" y="798088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Contact /</a:t>
            </a:r>
            <a:r>
              <a:rPr lang="nl-NL" dirty="0"/>
              <a:t>o</a:t>
            </a:r>
            <a:r>
              <a:rPr lang="nl-NL" dirty="0" smtClean="0"/>
              <a:t>ogcontact  </a:t>
            </a:r>
            <a:endParaRPr lang="nl-NL" dirty="0"/>
          </a:p>
        </p:txBody>
      </p:sp>
      <p:sp>
        <p:nvSpPr>
          <p:cNvPr id="10" name="Rechthoek met één afgeronde hoek 9"/>
          <p:cNvSpPr/>
          <p:nvPr/>
        </p:nvSpPr>
        <p:spPr>
          <a:xfrm>
            <a:off x="4827367" y="5295600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Omgaan met regels  </a:t>
            </a:r>
            <a:endParaRPr lang="nl-NL" dirty="0"/>
          </a:p>
        </p:txBody>
      </p:sp>
      <p:sp>
        <p:nvSpPr>
          <p:cNvPr id="11" name="Rechthoek met één afgeronde hoek 10"/>
          <p:cNvSpPr/>
          <p:nvPr/>
        </p:nvSpPr>
        <p:spPr>
          <a:xfrm>
            <a:off x="4044707" y="6173852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Luisterhouding  </a:t>
            </a:r>
            <a:endParaRPr lang="nl-NL" dirty="0"/>
          </a:p>
        </p:txBody>
      </p:sp>
      <p:sp>
        <p:nvSpPr>
          <p:cNvPr id="12" name="Rechthoek met één afgeronde hoek 11"/>
          <p:cNvSpPr/>
          <p:nvPr/>
        </p:nvSpPr>
        <p:spPr>
          <a:xfrm>
            <a:off x="22064" y="4041360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Het hebben van eigen mening</a:t>
            </a:r>
            <a:endParaRPr lang="nl-NL" dirty="0"/>
          </a:p>
        </p:txBody>
      </p:sp>
      <p:sp>
        <p:nvSpPr>
          <p:cNvPr id="13" name="Rechthoek met één afgeronde hoek 12"/>
          <p:cNvSpPr/>
          <p:nvPr/>
        </p:nvSpPr>
        <p:spPr>
          <a:xfrm>
            <a:off x="558360" y="4861904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Tonen van initiatief  </a:t>
            </a:r>
            <a:endParaRPr lang="nl-NL" dirty="0"/>
          </a:p>
        </p:txBody>
      </p:sp>
      <p:sp>
        <p:nvSpPr>
          <p:cNvPr id="14" name="Rechthoek met één afgeronde hoek 13"/>
          <p:cNvSpPr/>
          <p:nvPr/>
        </p:nvSpPr>
        <p:spPr>
          <a:xfrm>
            <a:off x="6401397" y="2348463"/>
            <a:ext cx="2518525" cy="707344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Ontwikkelen van eigen geweten , normbesef  </a:t>
            </a:r>
            <a:endParaRPr lang="nl-NL" dirty="0"/>
          </a:p>
        </p:txBody>
      </p:sp>
      <p:sp>
        <p:nvSpPr>
          <p:cNvPr id="15" name="Rechthoek met één afgeronde hoek 14"/>
          <p:cNvSpPr/>
          <p:nvPr/>
        </p:nvSpPr>
        <p:spPr>
          <a:xfrm>
            <a:off x="4486567" y="878152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Zelfbeeld  </a:t>
            </a:r>
            <a:endParaRPr lang="nl-NL" dirty="0"/>
          </a:p>
        </p:txBody>
      </p:sp>
      <p:sp>
        <p:nvSpPr>
          <p:cNvPr id="16" name="Rechthoek met één afgeronde hoek 15"/>
          <p:cNvSpPr/>
          <p:nvPr/>
        </p:nvSpPr>
        <p:spPr>
          <a:xfrm>
            <a:off x="5724213" y="1614129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Inzicht in eigen mogelijkheden </a:t>
            </a:r>
            <a:endParaRPr lang="nl-NL" dirty="0"/>
          </a:p>
        </p:txBody>
      </p:sp>
      <p:sp>
        <p:nvSpPr>
          <p:cNvPr id="17" name="Rechthoek met één afgeronde hoek 16"/>
          <p:cNvSpPr/>
          <p:nvPr/>
        </p:nvSpPr>
        <p:spPr>
          <a:xfrm>
            <a:off x="1438990" y="5578124"/>
            <a:ext cx="2518525" cy="506983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Prestatiegerichtheid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677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Ontwikkelingsgebieden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657998" y="2015695"/>
          <a:ext cx="7256504" cy="39802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46978">
                  <a:extLst>
                    <a:ext uri="{9D8B030D-6E8A-4147-A177-3AD203B41FA5}">
                      <a16:colId xmlns:a16="http://schemas.microsoft.com/office/drawing/2014/main" val="536557457"/>
                    </a:ext>
                  </a:extLst>
                </a:gridCol>
                <a:gridCol w="3454763">
                  <a:extLst>
                    <a:ext uri="{9D8B030D-6E8A-4147-A177-3AD203B41FA5}">
                      <a16:colId xmlns:a16="http://schemas.microsoft.com/office/drawing/2014/main" val="1186909690"/>
                    </a:ext>
                  </a:extLst>
                </a:gridCol>
                <a:gridCol w="3454763">
                  <a:extLst>
                    <a:ext uri="{9D8B030D-6E8A-4147-A177-3AD203B41FA5}">
                      <a16:colId xmlns:a16="http://schemas.microsoft.com/office/drawing/2014/main" val="1863944585"/>
                    </a:ext>
                  </a:extLst>
                </a:gridCol>
              </a:tblGrid>
              <a:tr h="270110">
                <a:tc gridSpan="3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b="1" spc="30" dirty="0">
                          <a:effectLst/>
                        </a:rPr>
                        <a:t>Sociale ontwikkeling</a:t>
                      </a:r>
                      <a:endParaRPr lang="nl-NL" sz="1400" b="1" spc="3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750023"/>
                  </a:ext>
                </a:extLst>
              </a:tr>
              <a:tr h="52189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pc="30">
                          <a:effectLst/>
                        </a:rPr>
                        <a:t>11</a:t>
                      </a:r>
                      <a:endParaRPr lang="nl-NL" sz="1400" spc="3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Beschrijft kort in eigen woorden de </a:t>
                      </a:r>
                      <a:r>
                        <a:rPr lang="nl-NL" sz="1400" b="1" spc="30" dirty="0">
                          <a:effectLst/>
                        </a:rPr>
                        <a:t>theorie</a:t>
                      </a:r>
                      <a:r>
                        <a:rPr lang="nl-NL" sz="1400" spc="30" dirty="0">
                          <a:effectLst/>
                        </a:rPr>
                        <a:t> van dit ontwikkelingsgebied én </a:t>
                      </a:r>
                      <a:r>
                        <a:rPr lang="nl-NL" sz="1400" b="1" spc="30" dirty="0">
                          <a:effectLst/>
                        </a:rPr>
                        <a:t>leeftijdsfase</a:t>
                      </a:r>
                      <a:endParaRPr lang="nl-NL" sz="1400" b="1" spc="30" dirty="0">
                        <a:effectLst/>
                        <a:latin typeface="Courier New" panose="02070309020205020404" pitchFamily="49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45515"/>
                  </a:ext>
                </a:extLst>
              </a:tr>
              <a:tr h="54021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pc="30">
                          <a:effectLst/>
                        </a:rPr>
                        <a:t>12</a:t>
                      </a:r>
                      <a:endParaRPr lang="nl-NL" sz="1400" spc="3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Geeft met behulp van </a:t>
                      </a:r>
                      <a:r>
                        <a:rPr lang="nl-NL" sz="1400" b="1" spc="30" dirty="0">
                          <a:effectLst/>
                        </a:rPr>
                        <a:t>praktijkvoorbeelden</a:t>
                      </a:r>
                      <a:r>
                        <a:rPr lang="nl-NL" sz="1400" spc="30" dirty="0">
                          <a:effectLst/>
                        </a:rPr>
                        <a:t> aan wat er vanuit de </a:t>
                      </a:r>
                      <a:r>
                        <a:rPr lang="nl-NL" sz="1400" u="sng" spc="30" dirty="0">
                          <a:effectLst/>
                        </a:rPr>
                        <a:t>theorie wel/niet </a:t>
                      </a:r>
                      <a:r>
                        <a:rPr lang="nl-NL" sz="1400" spc="30" dirty="0">
                          <a:effectLst/>
                        </a:rPr>
                        <a:t>wordt waargenomen bij het kind</a:t>
                      </a:r>
                      <a:endParaRPr lang="nl-NL" sz="1400" spc="30" dirty="0">
                        <a:effectLst/>
                        <a:latin typeface="Courier New" panose="02070309020205020404" pitchFamily="49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351951"/>
                  </a:ext>
                </a:extLst>
              </a:tr>
              <a:tr h="34371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pc="30">
                          <a:effectLst/>
                        </a:rPr>
                        <a:t>13</a:t>
                      </a:r>
                      <a:endParaRPr lang="nl-NL" sz="1400" spc="3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Beschrijft wat er </a:t>
                      </a:r>
                      <a:r>
                        <a:rPr lang="nl-NL" sz="1400" b="1" spc="30" dirty="0">
                          <a:effectLst/>
                        </a:rPr>
                        <a:t>nog meer </a:t>
                      </a:r>
                      <a:r>
                        <a:rPr lang="nl-NL" sz="1400" spc="30" dirty="0">
                          <a:effectLst/>
                        </a:rPr>
                        <a:t>te vertellen is over het kind bij onderstaande punten</a:t>
                      </a:r>
                      <a:endParaRPr lang="nl-NL" sz="1400" spc="30" dirty="0">
                        <a:effectLst/>
                        <a:latin typeface="Courier New" panose="02070309020205020404" pitchFamily="49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07401"/>
                  </a:ext>
                </a:extLst>
              </a:tr>
              <a:tr h="21608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1400" spc="30">
                          <a:effectLst/>
                        </a:rPr>
                        <a:t> </a:t>
                      </a:r>
                      <a:endParaRPr lang="nl-NL" sz="1400" spc="3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oogcontact,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contact met anderen (groepsgenoten, leidsters)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functioneren in de groep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rol in de groep aanpassingsvermogen, luisterhouding,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omgaan met regels,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 behoefte aan aandacht,</a:t>
                      </a:r>
                      <a:endParaRPr lang="nl-NL" sz="1400" spc="30" dirty="0">
                        <a:effectLst/>
                        <a:latin typeface="Courier New" panose="02070309020205020404" pitchFamily="49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assertiviteit, sub-assertiviteit, agressiviteit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Het hebben van een eigen mening,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tonen van initiatief,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ontwikkeling van het geweten, normbesef,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zelfbeeld,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inzicht in eigen mogelijkheden,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1000"/>
                        <a:buFont typeface="Arial Narrow" panose="020B0606020202030204" pitchFamily="34" charset="0"/>
                        <a:buChar char="-"/>
                      </a:pPr>
                      <a:r>
                        <a:rPr lang="nl-NL" sz="1400" spc="30" dirty="0">
                          <a:effectLst/>
                        </a:rPr>
                        <a:t>prestatiegerichtheid.</a:t>
                      </a:r>
                      <a:endParaRPr lang="nl-NL" sz="1400" spc="30" dirty="0">
                        <a:effectLst/>
                        <a:latin typeface="Courier New" panose="02070309020205020404" pitchFamily="49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/>
                </a:tc>
                <a:extLst>
                  <a:ext uri="{0D108BD9-81ED-4DB2-BD59-A6C34878D82A}">
                    <a16:rowId xmlns:a16="http://schemas.microsoft.com/office/drawing/2014/main" val="181856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0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195736" y="228600"/>
            <a:ext cx="6570439" cy="990600"/>
          </a:xfrm>
        </p:spPr>
        <p:txBody>
          <a:bodyPr/>
          <a:lstStyle/>
          <a:p>
            <a:pPr eaLnBrk="1" hangingPunct="1"/>
            <a:r>
              <a:rPr lang="nl-NL" sz="2400" dirty="0" smtClean="0"/>
              <a:t>Sociale ontwikkeling </a:t>
            </a:r>
            <a:r>
              <a:rPr lang="nl-NL" dirty="0" smtClean="0"/>
              <a:t>- </a:t>
            </a:r>
            <a:r>
              <a:rPr lang="nl-NL" dirty="0" smtClean="0">
                <a:solidFill>
                  <a:schemeClr val="accent4"/>
                </a:solidFill>
              </a:rPr>
              <a:t>Baby</a:t>
            </a:r>
          </a:p>
        </p:txBody>
      </p:sp>
      <p:pic>
        <p:nvPicPr>
          <p:cNvPr id="11" name="Tijdelijke aanduiding voor inhoud 10" descr="baby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1525432" cy="101595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430213" y="1571625"/>
            <a:ext cx="87137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/>
              <a:t>Temperament: wat voor soort temperament heeft het kind?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nl-NL"/>
              <a:t>Makkelijk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nl-NL"/>
              <a:t>Moeilijk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nl-NL"/>
              <a:t>Middengroep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nl-NL"/>
              <a:t>Langzamer starters </a:t>
            </a:r>
          </a:p>
          <a:p>
            <a:pPr lvl="1" indent="0">
              <a:buNone/>
            </a:pPr>
            <a:endParaRPr lang="nl-NL"/>
          </a:p>
          <a:p>
            <a:endParaRPr lang="nl-NL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800" i="1"/>
              <a:t>Ontwikkeling van het Ik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nl-NL"/>
              <a:t>Vanaf 12 maanden ontwikkelt het zelfbesef. </a:t>
            </a:r>
          </a:p>
          <a:p>
            <a:pPr marL="520700" lvl="1" indent="-342900">
              <a:buFont typeface="Wingdings" panose="05000000000000000000" pitchFamily="2" charset="2"/>
              <a:buChar char="q"/>
            </a:pPr>
            <a:r>
              <a:rPr lang="nl-NL"/>
              <a:t>Lichaamsbesef: kinderen vanaf 2 jaar herkennen zichzelf op de foto. Zelfbesef begint te komen.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2" name="Afbeelding 11" descr="lachen bab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239" y="5445224"/>
            <a:ext cx="1043176" cy="1286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davinci">
  <a:themeElements>
    <a:clrScheme name="daVinci">
      <a:dk1>
        <a:sysClr val="windowText" lastClr="000000"/>
      </a:dk1>
      <a:lt1>
        <a:sysClr val="window" lastClr="FFFFFF"/>
      </a:lt1>
      <a:dk2>
        <a:srgbClr val="8FCEA5"/>
      </a:dk2>
      <a:lt2>
        <a:srgbClr val="39BBA0"/>
      </a:lt2>
      <a:accent1>
        <a:srgbClr val="00B29C"/>
      </a:accent1>
      <a:accent2>
        <a:srgbClr val="00BFE0"/>
      </a:accent2>
      <a:accent3>
        <a:srgbClr val="7CD3EB"/>
      </a:accent3>
      <a:accent4>
        <a:srgbClr val="39BBA0"/>
      </a:accent4>
      <a:accent5>
        <a:srgbClr val="39BBA0"/>
      </a:accent5>
      <a:accent6>
        <a:srgbClr val="00B29C"/>
      </a:accent6>
      <a:hlink>
        <a:srgbClr val="000000"/>
      </a:hlink>
      <a:folHlink>
        <a:srgbClr val="000000"/>
      </a:folHlink>
    </a:clrScheme>
    <a:fontScheme name="daVinci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davinci" id="{27F477E3-8943-4205-9EC5-F6ABD993EAF0}" vid="{F26BCA1F-EE09-4C38-8449-3EAF28F315B9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825F91837374FAE8AB05EF3AF42DC" ma:contentTypeVersion="12" ma:contentTypeDescription="Een nieuw document maken." ma:contentTypeScope="" ma:versionID="c0f1d3f7548465ef11de8bb826a36b1b">
  <xsd:schema xmlns:xsd="http://www.w3.org/2001/XMLSchema" xmlns:xs="http://www.w3.org/2001/XMLSchema" xmlns:p="http://schemas.microsoft.com/office/2006/metadata/properties" xmlns:ns2="8a386cec-7123-4b9f-b667-0e22a9c9d26c" xmlns:ns3="0b7775d8-7b99-4446-bc72-bb9e2902a75e" targetNamespace="http://schemas.microsoft.com/office/2006/metadata/properties" ma:root="true" ma:fieldsID="a66abf5618b8d7803d4070a36058a0fc" ns2:_="" ns3:_="">
    <xsd:import namespace="8a386cec-7123-4b9f-b667-0e22a9c9d26c"/>
    <xsd:import namespace="0b7775d8-7b99-4446-bc72-bb9e2902a7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86cec-7123-4b9f-b667-0e22a9c9d2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775d8-7b99-4446-bc72-bb9e2902a7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AE803-0462-4ACA-8F0B-4BBBA6090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3F5A66-9DA1-46ED-82EB-1D4E00C544B2}">
  <ds:schemaRefs>
    <ds:schemaRef ds:uri="ae88b579-0995-42e4-96ef-e06a7a57ddf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aa8c48b-5f73-4068-bac6-831706ff2ad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8A30C5-9F31-41F6-BC25-B07902F76661}"/>
</file>

<file path=docProps/app.xml><?xml version="1.0" encoding="utf-8"?>
<Properties xmlns="http://schemas.openxmlformats.org/officeDocument/2006/extended-properties" xmlns:vt="http://schemas.openxmlformats.org/officeDocument/2006/docPropsVTypes">
  <Template>Thema davinci</Template>
  <TotalTime>1052</TotalTime>
  <Words>817</Words>
  <Application>Microsoft Office PowerPoint</Application>
  <PresentationFormat>Diavoorstelling (4:3)</PresentationFormat>
  <Paragraphs>168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Corbel</vt:lpstr>
      <vt:lpstr>Courier New</vt:lpstr>
      <vt:lpstr>PMingLiU</vt:lpstr>
      <vt:lpstr>Times New Roman</vt:lpstr>
      <vt:lpstr>Wingdings</vt:lpstr>
      <vt:lpstr>Thema davinci</vt:lpstr>
      <vt:lpstr>PowerPoint-presentatie</vt:lpstr>
      <vt:lpstr>Methodisch handelen  Inventariseren van de wensen en behoeften van het kind. </vt:lpstr>
      <vt:lpstr>Tip voor inventarisatie wensen en behoeften </vt:lpstr>
      <vt:lpstr>Sociale ontwikkeling </vt:lpstr>
      <vt:lpstr>Sociale ontwikkeling  </vt:lpstr>
      <vt:lpstr>De sociale ontwikkeling: </vt:lpstr>
      <vt:lpstr>Sociale ontwikkeling </vt:lpstr>
      <vt:lpstr>Ontwikkelingsgebieden</vt:lpstr>
      <vt:lpstr>Sociale ontwikkeling - Baby</vt:lpstr>
      <vt:lpstr>Sociale ontwikkeling – baby </vt:lpstr>
      <vt:lpstr>Sociale ontwikkeling - peuter</vt:lpstr>
      <vt:lpstr>Sociale ontwikkeling - Peuter</vt:lpstr>
      <vt:lpstr>Sociale ontwikkeling - Peuter</vt:lpstr>
      <vt:lpstr>Sociale ontwikkeling - schoolkind</vt:lpstr>
      <vt:lpstr>Sociale ontwikkeling - schoolkind</vt:lpstr>
      <vt:lpstr>Sociale ontwikkeling – schoolkind </vt:lpstr>
      <vt:lpstr>Sociale ontwikkeling - schoolkind</vt:lpstr>
      <vt:lpstr>Sociale ontwikkeling –schoolkind </vt:lpstr>
    </vt:vector>
  </TitlesOfParts>
  <Company>Da Vinci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Methodische begeleiden algemeen Persoonsbeschrijving</dc:title>
  <dc:creator>vhe</dc:creator>
  <cp:lastModifiedBy>Tugba Sark</cp:lastModifiedBy>
  <cp:revision>104</cp:revision>
  <dcterms:created xsi:type="dcterms:W3CDTF">2011-02-11T09:32:52Z</dcterms:created>
  <dcterms:modified xsi:type="dcterms:W3CDTF">2021-06-28T13:10:08Z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0x01010025C825F91837374FAE8AB05EF3AF42DC</vt:lpwstr>
  </property>
</Properties>
</file>