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27"/>
  </p:notesMasterIdLst>
  <p:sldIdLst>
    <p:sldId id="256" r:id="rId5"/>
    <p:sldId id="275" r:id="rId6"/>
    <p:sldId id="272" r:id="rId7"/>
    <p:sldId id="277" r:id="rId8"/>
    <p:sldId id="278" r:id="rId9"/>
    <p:sldId id="279" r:id="rId10"/>
    <p:sldId id="280" r:id="rId11"/>
    <p:sldId id="281" r:id="rId12"/>
    <p:sldId id="257" r:id="rId13"/>
    <p:sldId id="265" r:id="rId14"/>
    <p:sldId id="270" r:id="rId15"/>
    <p:sldId id="258" r:id="rId16"/>
    <p:sldId id="259" r:id="rId17"/>
    <p:sldId id="262" r:id="rId18"/>
    <p:sldId id="269" r:id="rId19"/>
    <p:sldId id="260" r:id="rId20"/>
    <p:sldId id="261" r:id="rId21"/>
    <p:sldId id="266" r:id="rId22"/>
    <p:sldId id="267" r:id="rId23"/>
    <p:sldId id="283" r:id="rId24"/>
    <p:sldId id="282" r:id="rId25"/>
    <p:sldId id="284" r:id="rId26"/>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9" d="100"/>
          <a:sy n="69" d="100"/>
        </p:scale>
        <p:origin x="1416"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B42606-7939-4268-96F4-F0409B141056}" type="datetimeFigureOut">
              <a:rPr lang="nl-NL" smtClean="0"/>
              <a:t>4-11-2021</a:t>
            </a:fld>
            <a:endParaRPr lang="nl-NL"/>
          </a:p>
        </p:txBody>
      </p:sp>
      <p:sp>
        <p:nvSpPr>
          <p:cNvPr id="4" name="Tijdelijke aanduiding voor dia-afbeelding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B27BB51-F2C2-4116-8A5F-5BF8133F05CE}" type="slidenum">
              <a:rPr lang="nl-NL" smtClean="0"/>
              <a:t>‹nr.›</a:t>
            </a:fld>
            <a:endParaRPr lang="nl-NL"/>
          </a:p>
        </p:txBody>
      </p:sp>
    </p:spTree>
    <p:extLst>
      <p:ext uri="{BB962C8B-B14F-4D97-AF65-F5344CB8AC3E}">
        <p14:creationId xmlns:p14="http://schemas.microsoft.com/office/powerpoint/2010/main" val="28989241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7B27BB51-F2C2-4116-8A5F-5BF8133F05CE}" type="slidenum">
              <a:rPr lang="nl-NL" smtClean="0"/>
              <a:t>3</a:t>
            </a:fld>
            <a:endParaRPr lang="nl-NL"/>
          </a:p>
        </p:txBody>
      </p:sp>
    </p:spTree>
    <p:extLst>
      <p:ext uri="{BB962C8B-B14F-4D97-AF65-F5344CB8AC3E}">
        <p14:creationId xmlns:p14="http://schemas.microsoft.com/office/powerpoint/2010/main" val="259978189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Logo animatie">
    <p:spTree>
      <p:nvGrpSpPr>
        <p:cNvPr id="1" name=""/>
        <p:cNvGrpSpPr/>
        <p:nvPr/>
      </p:nvGrpSpPr>
      <p:grpSpPr>
        <a:xfrm>
          <a:off x="0" y="0"/>
          <a:ext cx="0" cy="0"/>
          <a:chOff x="0" y="0"/>
          <a:chExt cx="0" cy="0"/>
        </a:xfrm>
      </p:grpSpPr>
      <p:sp>
        <p:nvSpPr>
          <p:cNvPr id="6" name="Oval 8"/>
          <p:cNvSpPr>
            <a:spLocks noChangeArrowheads="1"/>
          </p:cNvSpPr>
          <p:nvPr/>
        </p:nvSpPr>
        <p:spPr bwMode="auto">
          <a:xfrm>
            <a:off x="2892425" y="2108200"/>
            <a:ext cx="2703512" cy="2703513"/>
          </a:xfrm>
          <a:prstGeom prst="ellipse">
            <a:avLst/>
          </a:prstGeom>
          <a:solidFill>
            <a:srgbClr val="9DCD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7" name="Oval 8"/>
          <p:cNvSpPr>
            <a:spLocks noChangeArrowheads="1"/>
          </p:cNvSpPr>
          <p:nvPr/>
        </p:nvSpPr>
        <p:spPr bwMode="auto">
          <a:xfrm>
            <a:off x="3529806" y="1903413"/>
            <a:ext cx="2703512" cy="2703513"/>
          </a:xfrm>
          <a:prstGeom prst="ellipse">
            <a:avLst/>
          </a:prstGeom>
          <a:solidFill>
            <a:srgbClr val="95D4EA">
              <a:alpha val="80000"/>
            </a:srgbClr>
          </a:solidFill>
          <a:ln>
            <a:noFill/>
          </a:ln>
          <a:extLst/>
        </p:spPr>
        <p:txBody>
          <a:bodyPr vert="horz" wrap="square" lIns="91440" tIns="45720" rIns="91440" bIns="45720" numCol="1" anchor="t" anchorCtr="0" compatLnSpc="1">
            <a:prstTxWarp prst="textNoShape">
              <a:avLst/>
            </a:prstTxWarp>
          </a:bodyPr>
          <a:lstStyle/>
          <a:p>
            <a:endParaRPr lang="nl-NL"/>
          </a:p>
        </p:txBody>
      </p:sp>
      <p:sp>
        <p:nvSpPr>
          <p:cNvPr id="8" name="Oval 8"/>
          <p:cNvSpPr>
            <a:spLocks noChangeArrowheads="1"/>
          </p:cNvSpPr>
          <p:nvPr/>
        </p:nvSpPr>
        <p:spPr bwMode="auto">
          <a:xfrm>
            <a:off x="3264693" y="2166144"/>
            <a:ext cx="2703512" cy="2703513"/>
          </a:xfrm>
          <a:prstGeom prst="ellipse">
            <a:avLst/>
          </a:prstGeom>
          <a:solidFill>
            <a:srgbClr val="95D4EA">
              <a:alpha val="89804"/>
            </a:srgbClr>
          </a:solidFill>
          <a:ln>
            <a:noFill/>
          </a:ln>
          <a:extLst/>
        </p:spPr>
        <p:txBody>
          <a:bodyPr vert="horz" wrap="square" lIns="91440" tIns="45720" rIns="91440" bIns="45720" numCol="1" anchor="t" anchorCtr="0" compatLnSpc="1">
            <a:prstTxWarp prst="textNoShape">
              <a:avLst/>
            </a:prstTxWarp>
          </a:bodyPr>
          <a:lstStyle/>
          <a:p>
            <a:endParaRPr lang="nl-NL"/>
          </a:p>
        </p:txBody>
      </p:sp>
      <p:grpSp>
        <p:nvGrpSpPr>
          <p:cNvPr id="9" name="Groep 8"/>
          <p:cNvGrpSpPr/>
          <p:nvPr/>
        </p:nvGrpSpPr>
        <p:grpSpPr>
          <a:xfrm>
            <a:off x="2892426" y="1908175"/>
            <a:ext cx="3340099" cy="3024188"/>
            <a:chOff x="2892426" y="1908175"/>
            <a:chExt cx="3340099" cy="3024188"/>
          </a:xfrm>
        </p:grpSpPr>
        <p:sp>
          <p:nvSpPr>
            <p:cNvPr id="10" name="AutoShape 3"/>
            <p:cNvSpPr>
              <a:spLocks noChangeAspect="1" noChangeArrowheads="1" noTextEdit="1"/>
            </p:cNvSpPr>
            <p:nvPr/>
          </p:nvSpPr>
          <p:spPr bwMode="auto">
            <a:xfrm>
              <a:off x="2894013" y="1908175"/>
              <a:ext cx="3338512" cy="302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1" name="Oval 5"/>
            <p:cNvSpPr>
              <a:spLocks noChangeArrowheads="1"/>
            </p:cNvSpPr>
            <p:nvPr/>
          </p:nvSpPr>
          <p:spPr bwMode="auto">
            <a:xfrm>
              <a:off x="2892426" y="2108200"/>
              <a:ext cx="2703512" cy="27035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2" name="Oval 6"/>
            <p:cNvSpPr>
              <a:spLocks noChangeArrowheads="1"/>
            </p:cNvSpPr>
            <p:nvPr/>
          </p:nvSpPr>
          <p:spPr bwMode="auto">
            <a:xfrm>
              <a:off x="3157538" y="2224088"/>
              <a:ext cx="2701925" cy="27035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3" name="Oval 7"/>
            <p:cNvSpPr>
              <a:spLocks noChangeArrowheads="1"/>
            </p:cNvSpPr>
            <p:nvPr/>
          </p:nvSpPr>
          <p:spPr bwMode="auto">
            <a:xfrm>
              <a:off x="3530600" y="1908175"/>
              <a:ext cx="2701925" cy="27035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4" name="Oval 8"/>
            <p:cNvSpPr>
              <a:spLocks noChangeArrowheads="1"/>
            </p:cNvSpPr>
            <p:nvPr/>
          </p:nvSpPr>
          <p:spPr bwMode="auto">
            <a:xfrm>
              <a:off x="2892426" y="2108200"/>
              <a:ext cx="2703512" cy="2703513"/>
            </a:xfrm>
            <a:prstGeom prst="ellipse">
              <a:avLst/>
            </a:prstGeom>
            <a:solidFill>
              <a:srgbClr val="9DCD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5" name="Freeform 9"/>
            <p:cNvSpPr>
              <a:spLocks/>
            </p:cNvSpPr>
            <p:nvPr/>
          </p:nvSpPr>
          <p:spPr bwMode="auto">
            <a:xfrm>
              <a:off x="3838575" y="4433888"/>
              <a:ext cx="1714500" cy="493713"/>
            </a:xfrm>
            <a:custGeom>
              <a:avLst/>
              <a:gdLst>
                <a:gd name="T0" fmla="*/ 1109 w 1109"/>
                <a:gd name="T1" fmla="*/ 0 h 319"/>
                <a:gd name="T2" fmla="*/ 721 w 1109"/>
                <a:gd name="T3" fmla="*/ 114 h 319"/>
                <a:gd name="T4" fmla="*/ 262 w 1109"/>
                <a:gd name="T5" fmla="*/ 244 h 319"/>
                <a:gd name="T6" fmla="*/ 0 w 1109"/>
                <a:gd name="T7" fmla="*/ 204 h 319"/>
                <a:gd name="T8" fmla="*/ 434 w 1109"/>
                <a:gd name="T9" fmla="*/ 319 h 319"/>
                <a:gd name="T10" fmla="*/ 1109 w 1109"/>
                <a:gd name="T11" fmla="*/ 0 h 319"/>
              </a:gdLst>
              <a:ahLst/>
              <a:cxnLst>
                <a:cxn ang="0">
                  <a:pos x="T0" y="T1"/>
                </a:cxn>
                <a:cxn ang="0">
                  <a:pos x="T2" y="T3"/>
                </a:cxn>
                <a:cxn ang="0">
                  <a:pos x="T4" y="T5"/>
                </a:cxn>
                <a:cxn ang="0">
                  <a:pos x="T6" y="T7"/>
                </a:cxn>
                <a:cxn ang="0">
                  <a:pos x="T8" y="T9"/>
                </a:cxn>
                <a:cxn ang="0">
                  <a:pos x="T10" y="T11"/>
                </a:cxn>
              </a:cxnLst>
              <a:rect l="0" t="0" r="r" b="b"/>
              <a:pathLst>
                <a:path w="1109" h="319">
                  <a:moveTo>
                    <a:pt x="1109" y="0"/>
                  </a:moveTo>
                  <a:cubicBezTo>
                    <a:pt x="994" y="66"/>
                    <a:pt x="862" y="107"/>
                    <a:pt x="721" y="114"/>
                  </a:cubicBezTo>
                  <a:cubicBezTo>
                    <a:pt x="588" y="196"/>
                    <a:pt x="431" y="244"/>
                    <a:pt x="262" y="244"/>
                  </a:cubicBezTo>
                  <a:cubicBezTo>
                    <a:pt x="171" y="244"/>
                    <a:pt x="83" y="230"/>
                    <a:pt x="0" y="204"/>
                  </a:cubicBezTo>
                  <a:cubicBezTo>
                    <a:pt x="127" y="277"/>
                    <a:pt x="276" y="319"/>
                    <a:pt x="434" y="319"/>
                  </a:cubicBezTo>
                  <a:cubicBezTo>
                    <a:pt x="706" y="319"/>
                    <a:pt x="949" y="195"/>
                    <a:pt x="1109" y="0"/>
                  </a:cubicBezTo>
                </a:path>
              </a:pathLst>
            </a:custGeom>
            <a:solidFill>
              <a:srgbClr val="95D4E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6" name="Freeform 10"/>
            <p:cNvSpPr>
              <a:spLocks/>
            </p:cNvSpPr>
            <p:nvPr/>
          </p:nvSpPr>
          <p:spPr bwMode="auto">
            <a:xfrm>
              <a:off x="3157538" y="2403475"/>
              <a:ext cx="1795462" cy="2408238"/>
            </a:xfrm>
            <a:custGeom>
              <a:avLst/>
              <a:gdLst>
                <a:gd name="T0" fmla="*/ 441 w 1162"/>
                <a:gd name="T1" fmla="*/ 0 h 1558"/>
                <a:gd name="T2" fmla="*/ 0 w 1162"/>
                <a:gd name="T3" fmla="*/ 759 h 1558"/>
                <a:gd name="T4" fmla="*/ 441 w 1162"/>
                <a:gd name="T5" fmla="*/ 1518 h 1558"/>
                <a:gd name="T6" fmla="*/ 703 w 1162"/>
                <a:gd name="T7" fmla="*/ 1558 h 1558"/>
                <a:gd name="T8" fmla="*/ 1162 w 1162"/>
                <a:gd name="T9" fmla="*/ 1428 h 1558"/>
                <a:gd name="T10" fmla="*/ 1162 w 1162"/>
                <a:gd name="T11" fmla="*/ 1428 h 1558"/>
                <a:gd name="T12" fmla="*/ 1116 w 1162"/>
                <a:gd name="T13" fmla="*/ 1429 h 1558"/>
                <a:gd name="T14" fmla="*/ 242 w 1162"/>
                <a:gd name="T15" fmla="*/ 555 h 1558"/>
                <a:gd name="T16" fmla="*/ 441 w 1162"/>
                <a:gd name="T17" fmla="*/ 0 h 15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2" h="1558">
                  <a:moveTo>
                    <a:pt x="441" y="0"/>
                  </a:moveTo>
                  <a:cubicBezTo>
                    <a:pt x="178" y="150"/>
                    <a:pt x="0" y="434"/>
                    <a:pt x="0" y="759"/>
                  </a:cubicBezTo>
                  <a:cubicBezTo>
                    <a:pt x="0" y="1084"/>
                    <a:pt x="178" y="1367"/>
                    <a:pt x="441" y="1518"/>
                  </a:cubicBezTo>
                  <a:cubicBezTo>
                    <a:pt x="524" y="1544"/>
                    <a:pt x="612" y="1558"/>
                    <a:pt x="703" y="1558"/>
                  </a:cubicBezTo>
                  <a:cubicBezTo>
                    <a:pt x="872" y="1558"/>
                    <a:pt x="1029" y="1510"/>
                    <a:pt x="1162" y="1428"/>
                  </a:cubicBezTo>
                  <a:cubicBezTo>
                    <a:pt x="1162" y="1428"/>
                    <a:pt x="1162" y="1428"/>
                    <a:pt x="1162" y="1428"/>
                  </a:cubicBezTo>
                  <a:cubicBezTo>
                    <a:pt x="1147" y="1429"/>
                    <a:pt x="1132" y="1429"/>
                    <a:pt x="1116" y="1429"/>
                  </a:cubicBezTo>
                  <a:cubicBezTo>
                    <a:pt x="633" y="1429"/>
                    <a:pt x="242" y="1038"/>
                    <a:pt x="242" y="555"/>
                  </a:cubicBezTo>
                  <a:cubicBezTo>
                    <a:pt x="242" y="344"/>
                    <a:pt x="316" y="151"/>
                    <a:pt x="441" y="0"/>
                  </a:cubicBezTo>
                </a:path>
              </a:pathLst>
            </a:custGeom>
            <a:solidFill>
              <a:srgbClr val="46B39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7" name="Freeform 11"/>
            <p:cNvSpPr>
              <a:spLocks/>
            </p:cNvSpPr>
            <p:nvPr/>
          </p:nvSpPr>
          <p:spPr bwMode="auto">
            <a:xfrm>
              <a:off x="4171950" y="1908175"/>
              <a:ext cx="2060575" cy="2525713"/>
            </a:xfrm>
            <a:custGeom>
              <a:avLst/>
              <a:gdLst>
                <a:gd name="T0" fmla="*/ 459 w 1333"/>
                <a:gd name="T1" fmla="*/ 0 h 1634"/>
                <a:gd name="T2" fmla="*/ 0 w 1333"/>
                <a:gd name="T3" fmla="*/ 131 h 1634"/>
                <a:gd name="T4" fmla="*/ 46 w 1333"/>
                <a:gd name="T5" fmla="*/ 129 h 1634"/>
                <a:gd name="T6" fmla="*/ 481 w 1333"/>
                <a:gd name="T7" fmla="*/ 245 h 1634"/>
                <a:gd name="T8" fmla="*/ 1092 w 1333"/>
                <a:gd name="T9" fmla="*/ 1079 h 1634"/>
                <a:gd name="T10" fmla="*/ 893 w 1333"/>
                <a:gd name="T11" fmla="*/ 1634 h 1634"/>
                <a:gd name="T12" fmla="*/ 1333 w 1333"/>
                <a:gd name="T13" fmla="*/ 875 h 1634"/>
                <a:gd name="T14" fmla="*/ 459 w 1333"/>
                <a:gd name="T15" fmla="*/ 0 h 163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33" h="1634">
                  <a:moveTo>
                    <a:pt x="459" y="0"/>
                  </a:moveTo>
                  <a:cubicBezTo>
                    <a:pt x="291" y="0"/>
                    <a:pt x="133" y="48"/>
                    <a:pt x="0" y="131"/>
                  </a:cubicBezTo>
                  <a:cubicBezTo>
                    <a:pt x="15" y="130"/>
                    <a:pt x="31" y="129"/>
                    <a:pt x="46" y="129"/>
                  </a:cubicBezTo>
                  <a:cubicBezTo>
                    <a:pt x="204" y="129"/>
                    <a:pt x="353" y="171"/>
                    <a:pt x="481" y="245"/>
                  </a:cubicBezTo>
                  <a:cubicBezTo>
                    <a:pt x="835" y="356"/>
                    <a:pt x="1092" y="687"/>
                    <a:pt x="1092" y="1079"/>
                  </a:cubicBezTo>
                  <a:cubicBezTo>
                    <a:pt x="1092" y="1290"/>
                    <a:pt x="1018" y="1483"/>
                    <a:pt x="893" y="1634"/>
                  </a:cubicBezTo>
                  <a:cubicBezTo>
                    <a:pt x="1156" y="1483"/>
                    <a:pt x="1333" y="1200"/>
                    <a:pt x="1333" y="875"/>
                  </a:cubicBezTo>
                  <a:cubicBezTo>
                    <a:pt x="1333" y="392"/>
                    <a:pt x="942" y="0"/>
                    <a:pt x="459" y="0"/>
                  </a:cubicBezTo>
                </a:path>
              </a:pathLst>
            </a:custGeom>
            <a:solidFill>
              <a:srgbClr val="95D4E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8" name="Freeform 12"/>
            <p:cNvSpPr>
              <a:spLocks/>
            </p:cNvSpPr>
            <p:nvPr/>
          </p:nvSpPr>
          <p:spPr bwMode="auto">
            <a:xfrm>
              <a:off x="3838575" y="2108200"/>
              <a:ext cx="1076325" cy="295275"/>
            </a:xfrm>
            <a:custGeom>
              <a:avLst/>
              <a:gdLst>
                <a:gd name="T0" fmla="*/ 262 w 697"/>
                <a:gd name="T1" fmla="*/ 0 h 191"/>
                <a:gd name="T2" fmla="*/ 216 w 697"/>
                <a:gd name="T3" fmla="*/ 2 h 191"/>
                <a:gd name="T4" fmla="*/ 216 w 697"/>
                <a:gd name="T5" fmla="*/ 2 h 191"/>
                <a:gd name="T6" fmla="*/ 0 w 697"/>
                <a:gd name="T7" fmla="*/ 191 h 191"/>
                <a:gd name="T8" fmla="*/ 434 w 697"/>
                <a:gd name="T9" fmla="*/ 75 h 191"/>
                <a:gd name="T10" fmla="*/ 697 w 697"/>
                <a:gd name="T11" fmla="*/ 116 h 191"/>
                <a:gd name="T12" fmla="*/ 262 w 697"/>
                <a:gd name="T13" fmla="*/ 0 h 191"/>
              </a:gdLst>
              <a:ahLst/>
              <a:cxnLst>
                <a:cxn ang="0">
                  <a:pos x="T0" y="T1"/>
                </a:cxn>
                <a:cxn ang="0">
                  <a:pos x="T2" y="T3"/>
                </a:cxn>
                <a:cxn ang="0">
                  <a:pos x="T4" y="T5"/>
                </a:cxn>
                <a:cxn ang="0">
                  <a:pos x="T6" y="T7"/>
                </a:cxn>
                <a:cxn ang="0">
                  <a:pos x="T8" y="T9"/>
                </a:cxn>
                <a:cxn ang="0">
                  <a:pos x="T10" y="T11"/>
                </a:cxn>
                <a:cxn ang="0">
                  <a:pos x="T12" y="T13"/>
                </a:cxn>
              </a:cxnLst>
              <a:rect l="0" t="0" r="r" b="b"/>
              <a:pathLst>
                <a:path w="697" h="191">
                  <a:moveTo>
                    <a:pt x="262" y="0"/>
                  </a:moveTo>
                  <a:cubicBezTo>
                    <a:pt x="247" y="0"/>
                    <a:pt x="231" y="1"/>
                    <a:pt x="216" y="2"/>
                  </a:cubicBezTo>
                  <a:cubicBezTo>
                    <a:pt x="216" y="2"/>
                    <a:pt x="216" y="2"/>
                    <a:pt x="216" y="2"/>
                  </a:cubicBezTo>
                  <a:cubicBezTo>
                    <a:pt x="134" y="52"/>
                    <a:pt x="61" y="116"/>
                    <a:pt x="0" y="191"/>
                  </a:cubicBezTo>
                  <a:cubicBezTo>
                    <a:pt x="127" y="117"/>
                    <a:pt x="276" y="75"/>
                    <a:pt x="434" y="75"/>
                  </a:cubicBezTo>
                  <a:cubicBezTo>
                    <a:pt x="525" y="75"/>
                    <a:pt x="614" y="89"/>
                    <a:pt x="697" y="116"/>
                  </a:cubicBezTo>
                  <a:cubicBezTo>
                    <a:pt x="569" y="42"/>
                    <a:pt x="420" y="0"/>
                    <a:pt x="262" y="0"/>
                  </a:cubicBezTo>
                </a:path>
              </a:pathLst>
            </a:custGeom>
            <a:solidFill>
              <a:srgbClr val="46B39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9" name="Freeform 13"/>
            <p:cNvSpPr>
              <a:spLocks/>
            </p:cNvSpPr>
            <p:nvPr/>
          </p:nvSpPr>
          <p:spPr bwMode="auto">
            <a:xfrm>
              <a:off x="4914900" y="2287588"/>
              <a:ext cx="944562" cy="2322513"/>
            </a:xfrm>
            <a:custGeom>
              <a:avLst/>
              <a:gdLst>
                <a:gd name="T0" fmla="*/ 0 w 611"/>
                <a:gd name="T1" fmla="*/ 0 h 1503"/>
                <a:gd name="T2" fmla="*/ 440 w 611"/>
                <a:gd name="T3" fmla="*/ 759 h 1503"/>
                <a:gd name="T4" fmla="*/ 24 w 611"/>
                <a:gd name="T5" fmla="*/ 1503 h 1503"/>
                <a:gd name="T6" fmla="*/ 412 w 611"/>
                <a:gd name="T7" fmla="*/ 1389 h 1503"/>
                <a:gd name="T8" fmla="*/ 611 w 611"/>
                <a:gd name="T9" fmla="*/ 834 h 1503"/>
                <a:gd name="T10" fmla="*/ 0 w 611"/>
                <a:gd name="T11" fmla="*/ 0 h 1503"/>
              </a:gdLst>
              <a:ahLst/>
              <a:cxnLst>
                <a:cxn ang="0">
                  <a:pos x="T0" y="T1"/>
                </a:cxn>
                <a:cxn ang="0">
                  <a:pos x="T2" y="T3"/>
                </a:cxn>
                <a:cxn ang="0">
                  <a:pos x="T4" y="T5"/>
                </a:cxn>
                <a:cxn ang="0">
                  <a:pos x="T6" y="T7"/>
                </a:cxn>
                <a:cxn ang="0">
                  <a:pos x="T8" y="T9"/>
                </a:cxn>
                <a:cxn ang="0">
                  <a:pos x="T10" y="T11"/>
                </a:cxn>
              </a:cxnLst>
              <a:rect l="0" t="0" r="r" b="b"/>
              <a:pathLst>
                <a:path w="611" h="1503">
                  <a:moveTo>
                    <a:pt x="0" y="0"/>
                  </a:moveTo>
                  <a:cubicBezTo>
                    <a:pt x="263" y="150"/>
                    <a:pt x="440" y="434"/>
                    <a:pt x="440" y="759"/>
                  </a:cubicBezTo>
                  <a:cubicBezTo>
                    <a:pt x="440" y="1073"/>
                    <a:pt x="274" y="1349"/>
                    <a:pt x="24" y="1503"/>
                  </a:cubicBezTo>
                  <a:cubicBezTo>
                    <a:pt x="165" y="1496"/>
                    <a:pt x="297" y="1455"/>
                    <a:pt x="412" y="1389"/>
                  </a:cubicBezTo>
                  <a:cubicBezTo>
                    <a:pt x="537" y="1238"/>
                    <a:pt x="611" y="1045"/>
                    <a:pt x="611" y="834"/>
                  </a:cubicBezTo>
                  <a:cubicBezTo>
                    <a:pt x="611" y="442"/>
                    <a:pt x="354" y="111"/>
                    <a:pt x="0" y="0"/>
                  </a:cubicBezTo>
                </a:path>
              </a:pathLst>
            </a:custGeom>
            <a:solidFill>
              <a:srgbClr val="2AB9D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0" name="Freeform 14"/>
            <p:cNvSpPr>
              <a:spLocks/>
            </p:cNvSpPr>
            <p:nvPr/>
          </p:nvSpPr>
          <p:spPr bwMode="auto">
            <a:xfrm>
              <a:off x="3530600" y="2224088"/>
              <a:ext cx="2065337" cy="2387600"/>
            </a:xfrm>
            <a:custGeom>
              <a:avLst/>
              <a:gdLst>
                <a:gd name="T0" fmla="*/ 633 w 1336"/>
                <a:gd name="T1" fmla="*/ 0 h 1545"/>
                <a:gd name="T2" fmla="*/ 199 w 1336"/>
                <a:gd name="T3" fmla="*/ 116 h 1545"/>
                <a:gd name="T4" fmla="*/ 0 w 1336"/>
                <a:gd name="T5" fmla="*/ 671 h 1545"/>
                <a:gd name="T6" fmla="*/ 874 w 1336"/>
                <a:gd name="T7" fmla="*/ 1545 h 1545"/>
                <a:gd name="T8" fmla="*/ 920 w 1336"/>
                <a:gd name="T9" fmla="*/ 1544 h 1545"/>
                <a:gd name="T10" fmla="*/ 1336 w 1336"/>
                <a:gd name="T11" fmla="*/ 800 h 1545"/>
                <a:gd name="T12" fmla="*/ 896 w 1336"/>
                <a:gd name="T13" fmla="*/ 41 h 1545"/>
                <a:gd name="T14" fmla="*/ 633 w 1336"/>
                <a:gd name="T15" fmla="*/ 0 h 154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36" h="1545">
                  <a:moveTo>
                    <a:pt x="633" y="0"/>
                  </a:moveTo>
                  <a:cubicBezTo>
                    <a:pt x="475" y="0"/>
                    <a:pt x="326" y="42"/>
                    <a:pt x="199" y="116"/>
                  </a:cubicBezTo>
                  <a:cubicBezTo>
                    <a:pt x="74" y="267"/>
                    <a:pt x="0" y="460"/>
                    <a:pt x="0" y="671"/>
                  </a:cubicBezTo>
                  <a:cubicBezTo>
                    <a:pt x="0" y="1154"/>
                    <a:pt x="391" y="1545"/>
                    <a:pt x="874" y="1545"/>
                  </a:cubicBezTo>
                  <a:cubicBezTo>
                    <a:pt x="890" y="1545"/>
                    <a:pt x="905" y="1545"/>
                    <a:pt x="920" y="1544"/>
                  </a:cubicBezTo>
                  <a:cubicBezTo>
                    <a:pt x="1170" y="1390"/>
                    <a:pt x="1336" y="1114"/>
                    <a:pt x="1336" y="800"/>
                  </a:cubicBezTo>
                  <a:cubicBezTo>
                    <a:pt x="1336" y="475"/>
                    <a:pt x="1159" y="191"/>
                    <a:pt x="896" y="41"/>
                  </a:cubicBezTo>
                  <a:cubicBezTo>
                    <a:pt x="813" y="14"/>
                    <a:pt x="724" y="0"/>
                    <a:pt x="633" y="0"/>
                  </a:cubicBezTo>
                </a:path>
              </a:pathLst>
            </a:custGeom>
            <a:solidFill>
              <a:srgbClr val="00A69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grpSp>
          <p:nvGrpSpPr>
            <p:cNvPr id="21" name="Groep 20"/>
            <p:cNvGrpSpPr/>
            <p:nvPr/>
          </p:nvGrpSpPr>
          <p:grpSpPr>
            <a:xfrm>
              <a:off x="4710113" y="3565525"/>
              <a:ext cx="1095374" cy="322263"/>
              <a:chOff x="4710113" y="3565525"/>
              <a:chExt cx="1095374" cy="322263"/>
            </a:xfrm>
          </p:grpSpPr>
          <p:sp>
            <p:nvSpPr>
              <p:cNvPr id="23" name="Freeform 15"/>
              <p:cNvSpPr>
                <a:spLocks/>
              </p:cNvSpPr>
              <p:nvPr/>
            </p:nvSpPr>
            <p:spPr bwMode="auto">
              <a:xfrm>
                <a:off x="4710113" y="3641725"/>
                <a:ext cx="111125" cy="177800"/>
              </a:xfrm>
              <a:custGeom>
                <a:avLst/>
                <a:gdLst>
                  <a:gd name="T0" fmla="*/ 72 w 72"/>
                  <a:gd name="T1" fmla="*/ 107 h 115"/>
                  <a:gd name="T2" fmla="*/ 45 w 72"/>
                  <a:gd name="T3" fmla="*/ 115 h 115"/>
                  <a:gd name="T4" fmla="*/ 12 w 72"/>
                  <a:gd name="T5" fmla="*/ 100 h 115"/>
                  <a:gd name="T6" fmla="*/ 0 w 72"/>
                  <a:gd name="T7" fmla="*/ 57 h 115"/>
                  <a:gd name="T8" fmla="*/ 13 w 72"/>
                  <a:gd name="T9" fmla="*/ 14 h 115"/>
                  <a:gd name="T10" fmla="*/ 45 w 72"/>
                  <a:gd name="T11" fmla="*/ 0 h 115"/>
                  <a:gd name="T12" fmla="*/ 72 w 72"/>
                  <a:gd name="T13" fmla="*/ 8 h 115"/>
                  <a:gd name="T14" fmla="*/ 66 w 72"/>
                  <a:gd name="T15" fmla="*/ 26 h 115"/>
                  <a:gd name="T16" fmla="*/ 52 w 72"/>
                  <a:gd name="T17" fmla="*/ 21 h 115"/>
                  <a:gd name="T18" fmla="*/ 32 w 72"/>
                  <a:gd name="T19" fmla="*/ 57 h 115"/>
                  <a:gd name="T20" fmla="*/ 37 w 72"/>
                  <a:gd name="T21" fmla="*/ 83 h 115"/>
                  <a:gd name="T22" fmla="*/ 52 w 72"/>
                  <a:gd name="T23" fmla="*/ 92 h 115"/>
                  <a:gd name="T24" fmla="*/ 66 w 72"/>
                  <a:gd name="T25" fmla="*/ 87 h 115"/>
                  <a:gd name="T26" fmla="*/ 72 w 72"/>
                  <a:gd name="T27" fmla="*/ 10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2" h="115">
                    <a:moveTo>
                      <a:pt x="72" y="107"/>
                    </a:moveTo>
                    <a:cubicBezTo>
                      <a:pt x="67" y="112"/>
                      <a:pt x="58" y="115"/>
                      <a:pt x="45" y="115"/>
                    </a:cubicBezTo>
                    <a:cubicBezTo>
                      <a:pt x="32" y="115"/>
                      <a:pt x="21" y="110"/>
                      <a:pt x="12" y="100"/>
                    </a:cubicBezTo>
                    <a:cubicBezTo>
                      <a:pt x="4" y="89"/>
                      <a:pt x="0" y="75"/>
                      <a:pt x="0" y="57"/>
                    </a:cubicBezTo>
                    <a:cubicBezTo>
                      <a:pt x="0" y="39"/>
                      <a:pt x="4" y="25"/>
                      <a:pt x="13" y="14"/>
                    </a:cubicBezTo>
                    <a:cubicBezTo>
                      <a:pt x="21" y="5"/>
                      <a:pt x="32" y="0"/>
                      <a:pt x="45" y="0"/>
                    </a:cubicBezTo>
                    <a:cubicBezTo>
                      <a:pt x="57" y="0"/>
                      <a:pt x="66" y="3"/>
                      <a:pt x="72" y="8"/>
                    </a:cubicBezTo>
                    <a:cubicBezTo>
                      <a:pt x="66" y="26"/>
                      <a:pt x="66" y="26"/>
                      <a:pt x="66" y="26"/>
                    </a:cubicBezTo>
                    <a:cubicBezTo>
                      <a:pt x="62" y="23"/>
                      <a:pt x="57" y="21"/>
                      <a:pt x="52" y="21"/>
                    </a:cubicBezTo>
                    <a:cubicBezTo>
                      <a:pt x="39" y="21"/>
                      <a:pt x="32" y="33"/>
                      <a:pt x="32" y="57"/>
                    </a:cubicBezTo>
                    <a:cubicBezTo>
                      <a:pt x="32" y="68"/>
                      <a:pt x="34" y="77"/>
                      <a:pt x="37" y="83"/>
                    </a:cubicBezTo>
                    <a:cubicBezTo>
                      <a:pt x="41" y="89"/>
                      <a:pt x="46" y="92"/>
                      <a:pt x="52" y="92"/>
                    </a:cubicBezTo>
                    <a:cubicBezTo>
                      <a:pt x="58" y="92"/>
                      <a:pt x="62" y="90"/>
                      <a:pt x="66" y="87"/>
                    </a:cubicBezTo>
                    <a:lnTo>
                      <a:pt x="72" y="10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4" name="Freeform 16"/>
              <p:cNvSpPr>
                <a:spLocks noEditPoints="1"/>
              </p:cNvSpPr>
              <p:nvPr/>
            </p:nvSpPr>
            <p:spPr bwMode="auto">
              <a:xfrm>
                <a:off x="4860925" y="3641725"/>
                <a:ext cx="152400" cy="177800"/>
              </a:xfrm>
              <a:custGeom>
                <a:avLst/>
                <a:gdLst>
                  <a:gd name="T0" fmla="*/ 98 w 98"/>
                  <a:gd name="T1" fmla="*/ 57 h 115"/>
                  <a:gd name="T2" fmla="*/ 86 w 98"/>
                  <a:gd name="T3" fmla="*/ 98 h 115"/>
                  <a:gd name="T4" fmla="*/ 49 w 98"/>
                  <a:gd name="T5" fmla="*/ 115 h 115"/>
                  <a:gd name="T6" fmla="*/ 13 w 98"/>
                  <a:gd name="T7" fmla="*/ 98 h 115"/>
                  <a:gd name="T8" fmla="*/ 0 w 98"/>
                  <a:gd name="T9" fmla="*/ 57 h 115"/>
                  <a:gd name="T10" fmla="*/ 12 w 98"/>
                  <a:gd name="T11" fmla="*/ 16 h 115"/>
                  <a:gd name="T12" fmla="*/ 49 w 98"/>
                  <a:gd name="T13" fmla="*/ 0 h 115"/>
                  <a:gd name="T14" fmla="*/ 85 w 98"/>
                  <a:gd name="T15" fmla="*/ 16 h 115"/>
                  <a:gd name="T16" fmla="*/ 98 w 98"/>
                  <a:gd name="T17" fmla="*/ 57 h 115"/>
                  <a:gd name="T18" fmla="*/ 66 w 98"/>
                  <a:gd name="T19" fmla="*/ 57 h 115"/>
                  <a:gd name="T20" fmla="*/ 49 w 98"/>
                  <a:gd name="T21" fmla="*/ 20 h 115"/>
                  <a:gd name="T22" fmla="*/ 32 w 98"/>
                  <a:gd name="T23" fmla="*/ 57 h 115"/>
                  <a:gd name="T24" fmla="*/ 49 w 98"/>
                  <a:gd name="T25" fmla="*/ 93 h 115"/>
                  <a:gd name="T26" fmla="*/ 66 w 98"/>
                  <a:gd name="T27" fmla="*/ 5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8" h="115">
                    <a:moveTo>
                      <a:pt x="98" y="57"/>
                    </a:moveTo>
                    <a:cubicBezTo>
                      <a:pt x="98" y="74"/>
                      <a:pt x="94" y="88"/>
                      <a:pt x="86" y="98"/>
                    </a:cubicBezTo>
                    <a:cubicBezTo>
                      <a:pt x="77" y="109"/>
                      <a:pt x="65" y="115"/>
                      <a:pt x="49" y="115"/>
                    </a:cubicBezTo>
                    <a:cubicBezTo>
                      <a:pt x="33" y="115"/>
                      <a:pt x="21" y="109"/>
                      <a:pt x="13" y="98"/>
                    </a:cubicBezTo>
                    <a:cubicBezTo>
                      <a:pt x="4" y="88"/>
                      <a:pt x="0" y="74"/>
                      <a:pt x="0" y="57"/>
                    </a:cubicBezTo>
                    <a:cubicBezTo>
                      <a:pt x="0" y="40"/>
                      <a:pt x="4" y="26"/>
                      <a:pt x="12" y="16"/>
                    </a:cubicBezTo>
                    <a:cubicBezTo>
                      <a:pt x="21" y="5"/>
                      <a:pt x="33" y="0"/>
                      <a:pt x="49" y="0"/>
                    </a:cubicBezTo>
                    <a:cubicBezTo>
                      <a:pt x="64" y="0"/>
                      <a:pt x="77" y="5"/>
                      <a:pt x="85" y="16"/>
                    </a:cubicBezTo>
                    <a:cubicBezTo>
                      <a:pt x="94" y="26"/>
                      <a:pt x="98" y="40"/>
                      <a:pt x="98" y="57"/>
                    </a:cubicBezTo>
                    <a:close/>
                    <a:moveTo>
                      <a:pt x="66" y="57"/>
                    </a:moveTo>
                    <a:cubicBezTo>
                      <a:pt x="66" y="32"/>
                      <a:pt x="60" y="20"/>
                      <a:pt x="49" y="20"/>
                    </a:cubicBezTo>
                    <a:cubicBezTo>
                      <a:pt x="38" y="20"/>
                      <a:pt x="32" y="32"/>
                      <a:pt x="32" y="57"/>
                    </a:cubicBezTo>
                    <a:cubicBezTo>
                      <a:pt x="32" y="81"/>
                      <a:pt x="38" y="93"/>
                      <a:pt x="49" y="93"/>
                    </a:cubicBezTo>
                    <a:cubicBezTo>
                      <a:pt x="60" y="93"/>
                      <a:pt x="66" y="81"/>
                      <a:pt x="66" y="5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5" name="Rectangle 17"/>
              <p:cNvSpPr>
                <a:spLocks noChangeArrowheads="1"/>
              </p:cNvSpPr>
              <p:nvPr/>
            </p:nvSpPr>
            <p:spPr bwMode="auto">
              <a:xfrm>
                <a:off x="5064125" y="3565525"/>
                <a:ext cx="49212" cy="2508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6" name="Rectangle 18"/>
              <p:cNvSpPr>
                <a:spLocks noChangeArrowheads="1"/>
              </p:cNvSpPr>
              <p:nvPr/>
            </p:nvSpPr>
            <p:spPr bwMode="auto">
              <a:xfrm>
                <a:off x="5173663" y="3565525"/>
                <a:ext cx="47625" cy="2508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7" name="Freeform 19"/>
              <p:cNvSpPr>
                <a:spLocks noEditPoints="1"/>
              </p:cNvSpPr>
              <p:nvPr/>
            </p:nvSpPr>
            <p:spPr bwMode="auto">
              <a:xfrm>
                <a:off x="5273675" y="3641725"/>
                <a:ext cx="150812" cy="177800"/>
              </a:xfrm>
              <a:custGeom>
                <a:avLst/>
                <a:gdLst>
                  <a:gd name="T0" fmla="*/ 97 w 97"/>
                  <a:gd name="T1" fmla="*/ 59 h 115"/>
                  <a:gd name="T2" fmla="*/ 30 w 97"/>
                  <a:gd name="T3" fmla="*/ 69 h 115"/>
                  <a:gd name="T4" fmla="*/ 57 w 97"/>
                  <a:gd name="T5" fmla="*/ 93 h 115"/>
                  <a:gd name="T6" fmla="*/ 86 w 97"/>
                  <a:gd name="T7" fmla="*/ 87 h 115"/>
                  <a:gd name="T8" fmla="*/ 93 w 97"/>
                  <a:gd name="T9" fmla="*/ 107 h 115"/>
                  <a:gd name="T10" fmla="*/ 53 w 97"/>
                  <a:gd name="T11" fmla="*/ 115 h 115"/>
                  <a:gd name="T12" fmla="*/ 14 w 97"/>
                  <a:gd name="T13" fmla="*/ 99 h 115"/>
                  <a:gd name="T14" fmla="*/ 0 w 97"/>
                  <a:gd name="T15" fmla="*/ 57 h 115"/>
                  <a:gd name="T16" fmla="*/ 13 w 97"/>
                  <a:gd name="T17" fmla="*/ 15 h 115"/>
                  <a:gd name="T18" fmla="*/ 50 w 97"/>
                  <a:gd name="T19" fmla="*/ 0 h 115"/>
                  <a:gd name="T20" fmla="*/ 86 w 97"/>
                  <a:gd name="T21" fmla="*/ 15 h 115"/>
                  <a:gd name="T22" fmla="*/ 97 w 97"/>
                  <a:gd name="T23" fmla="*/ 59 h 115"/>
                  <a:gd name="T24" fmla="*/ 67 w 97"/>
                  <a:gd name="T25" fmla="*/ 47 h 115"/>
                  <a:gd name="T26" fmla="*/ 48 w 97"/>
                  <a:gd name="T27" fmla="*/ 19 h 115"/>
                  <a:gd name="T28" fmla="*/ 33 w 97"/>
                  <a:gd name="T29" fmla="*/ 27 h 115"/>
                  <a:gd name="T30" fmla="*/ 28 w 97"/>
                  <a:gd name="T31" fmla="*/ 53 h 115"/>
                  <a:gd name="T32" fmla="*/ 67 w 97"/>
                  <a:gd name="T33" fmla="*/ 4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7" h="115">
                    <a:moveTo>
                      <a:pt x="97" y="59"/>
                    </a:moveTo>
                    <a:cubicBezTo>
                      <a:pt x="30" y="69"/>
                      <a:pt x="30" y="69"/>
                      <a:pt x="30" y="69"/>
                    </a:cubicBezTo>
                    <a:cubicBezTo>
                      <a:pt x="32" y="85"/>
                      <a:pt x="41" y="93"/>
                      <a:pt x="57" y="93"/>
                    </a:cubicBezTo>
                    <a:cubicBezTo>
                      <a:pt x="68" y="93"/>
                      <a:pt x="78" y="91"/>
                      <a:pt x="86" y="87"/>
                    </a:cubicBezTo>
                    <a:cubicBezTo>
                      <a:pt x="93" y="107"/>
                      <a:pt x="93" y="107"/>
                      <a:pt x="93" y="107"/>
                    </a:cubicBezTo>
                    <a:cubicBezTo>
                      <a:pt x="82" y="112"/>
                      <a:pt x="69" y="115"/>
                      <a:pt x="53" y="115"/>
                    </a:cubicBezTo>
                    <a:cubicBezTo>
                      <a:pt x="36" y="115"/>
                      <a:pt x="23" y="110"/>
                      <a:pt x="14" y="99"/>
                    </a:cubicBezTo>
                    <a:cubicBezTo>
                      <a:pt x="4" y="89"/>
                      <a:pt x="0" y="75"/>
                      <a:pt x="0" y="57"/>
                    </a:cubicBezTo>
                    <a:cubicBezTo>
                      <a:pt x="0" y="39"/>
                      <a:pt x="4" y="26"/>
                      <a:pt x="13" y="15"/>
                    </a:cubicBezTo>
                    <a:cubicBezTo>
                      <a:pt x="22" y="5"/>
                      <a:pt x="34" y="0"/>
                      <a:pt x="50" y="0"/>
                    </a:cubicBezTo>
                    <a:cubicBezTo>
                      <a:pt x="66" y="0"/>
                      <a:pt x="78" y="5"/>
                      <a:pt x="86" y="15"/>
                    </a:cubicBezTo>
                    <a:cubicBezTo>
                      <a:pt x="94" y="26"/>
                      <a:pt x="97" y="40"/>
                      <a:pt x="97" y="59"/>
                    </a:cubicBezTo>
                    <a:close/>
                    <a:moveTo>
                      <a:pt x="67" y="47"/>
                    </a:moveTo>
                    <a:cubicBezTo>
                      <a:pt x="67" y="28"/>
                      <a:pt x="61" y="19"/>
                      <a:pt x="48" y="19"/>
                    </a:cubicBezTo>
                    <a:cubicBezTo>
                      <a:pt x="42" y="19"/>
                      <a:pt x="37" y="22"/>
                      <a:pt x="33" y="27"/>
                    </a:cubicBezTo>
                    <a:cubicBezTo>
                      <a:pt x="29" y="33"/>
                      <a:pt x="28" y="42"/>
                      <a:pt x="28" y="53"/>
                    </a:cubicBezTo>
                    <a:lnTo>
                      <a:pt x="67" y="4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8" name="Freeform 20"/>
              <p:cNvSpPr>
                <a:spLocks noEditPoints="1"/>
              </p:cNvSpPr>
              <p:nvPr/>
            </p:nvSpPr>
            <p:spPr bwMode="auto">
              <a:xfrm>
                <a:off x="5461000" y="3641725"/>
                <a:ext cx="150812" cy="246063"/>
              </a:xfrm>
              <a:custGeom>
                <a:avLst/>
                <a:gdLst>
                  <a:gd name="T0" fmla="*/ 97 w 97"/>
                  <a:gd name="T1" fmla="*/ 114 h 159"/>
                  <a:gd name="T2" fmla="*/ 83 w 97"/>
                  <a:gd name="T3" fmla="*/ 148 h 159"/>
                  <a:gd name="T4" fmla="*/ 48 w 97"/>
                  <a:gd name="T5" fmla="*/ 159 h 159"/>
                  <a:gd name="T6" fmla="*/ 7 w 97"/>
                  <a:gd name="T7" fmla="*/ 151 h 159"/>
                  <a:gd name="T8" fmla="*/ 15 w 97"/>
                  <a:gd name="T9" fmla="*/ 130 h 159"/>
                  <a:gd name="T10" fmla="*/ 42 w 97"/>
                  <a:gd name="T11" fmla="*/ 137 h 159"/>
                  <a:gd name="T12" fmla="*/ 65 w 97"/>
                  <a:gd name="T13" fmla="*/ 116 h 159"/>
                  <a:gd name="T14" fmla="*/ 65 w 97"/>
                  <a:gd name="T15" fmla="*/ 110 h 159"/>
                  <a:gd name="T16" fmla="*/ 46 w 97"/>
                  <a:gd name="T17" fmla="*/ 114 h 159"/>
                  <a:gd name="T18" fmla="*/ 13 w 97"/>
                  <a:gd name="T19" fmla="*/ 99 h 159"/>
                  <a:gd name="T20" fmla="*/ 0 w 97"/>
                  <a:gd name="T21" fmla="*/ 60 h 159"/>
                  <a:gd name="T22" fmla="*/ 15 w 97"/>
                  <a:gd name="T23" fmla="*/ 16 h 159"/>
                  <a:gd name="T24" fmla="*/ 57 w 97"/>
                  <a:gd name="T25" fmla="*/ 0 h 159"/>
                  <a:gd name="T26" fmla="*/ 97 w 97"/>
                  <a:gd name="T27" fmla="*/ 8 h 159"/>
                  <a:gd name="T28" fmla="*/ 97 w 97"/>
                  <a:gd name="T29" fmla="*/ 114 h 159"/>
                  <a:gd name="T30" fmla="*/ 65 w 97"/>
                  <a:gd name="T31" fmla="*/ 93 h 159"/>
                  <a:gd name="T32" fmla="*/ 65 w 97"/>
                  <a:gd name="T33" fmla="*/ 20 h 159"/>
                  <a:gd name="T34" fmla="*/ 55 w 97"/>
                  <a:gd name="T35" fmla="*/ 18 h 159"/>
                  <a:gd name="T36" fmla="*/ 32 w 97"/>
                  <a:gd name="T37" fmla="*/ 58 h 159"/>
                  <a:gd name="T38" fmla="*/ 55 w 97"/>
                  <a:gd name="T39" fmla="*/ 95 h 159"/>
                  <a:gd name="T40" fmla="*/ 65 w 97"/>
                  <a:gd name="T41" fmla="*/ 93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7" h="159">
                    <a:moveTo>
                      <a:pt x="97" y="114"/>
                    </a:moveTo>
                    <a:cubicBezTo>
                      <a:pt x="97" y="129"/>
                      <a:pt x="92" y="140"/>
                      <a:pt x="83" y="148"/>
                    </a:cubicBezTo>
                    <a:cubicBezTo>
                      <a:pt x="75" y="156"/>
                      <a:pt x="63" y="159"/>
                      <a:pt x="48" y="159"/>
                    </a:cubicBezTo>
                    <a:cubicBezTo>
                      <a:pt x="30" y="159"/>
                      <a:pt x="17" y="157"/>
                      <a:pt x="7" y="151"/>
                    </a:cubicBezTo>
                    <a:cubicBezTo>
                      <a:pt x="15" y="130"/>
                      <a:pt x="15" y="130"/>
                      <a:pt x="15" y="130"/>
                    </a:cubicBezTo>
                    <a:cubicBezTo>
                      <a:pt x="23" y="135"/>
                      <a:pt x="32" y="137"/>
                      <a:pt x="42" y="137"/>
                    </a:cubicBezTo>
                    <a:cubicBezTo>
                      <a:pt x="58" y="137"/>
                      <a:pt x="65" y="130"/>
                      <a:pt x="65" y="116"/>
                    </a:cubicBezTo>
                    <a:cubicBezTo>
                      <a:pt x="65" y="110"/>
                      <a:pt x="65" y="110"/>
                      <a:pt x="65" y="110"/>
                    </a:cubicBezTo>
                    <a:cubicBezTo>
                      <a:pt x="61" y="112"/>
                      <a:pt x="55" y="114"/>
                      <a:pt x="46" y="114"/>
                    </a:cubicBezTo>
                    <a:cubicBezTo>
                      <a:pt x="33" y="114"/>
                      <a:pt x="22" y="109"/>
                      <a:pt x="13" y="99"/>
                    </a:cubicBezTo>
                    <a:cubicBezTo>
                      <a:pt x="5" y="89"/>
                      <a:pt x="0" y="76"/>
                      <a:pt x="0" y="60"/>
                    </a:cubicBezTo>
                    <a:cubicBezTo>
                      <a:pt x="0" y="41"/>
                      <a:pt x="5" y="26"/>
                      <a:pt x="15" y="16"/>
                    </a:cubicBezTo>
                    <a:cubicBezTo>
                      <a:pt x="25" y="5"/>
                      <a:pt x="39" y="0"/>
                      <a:pt x="57" y="0"/>
                    </a:cubicBezTo>
                    <a:cubicBezTo>
                      <a:pt x="75" y="0"/>
                      <a:pt x="88" y="3"/>
                      <a:pt x="97" y="8"/>
                    </a:cubicBezTo>
                    <a:lnTo>
                      <a:pt x="97" y="114"/>
                    </a:lnTo>
                    <a:close/>
                    <a:moveTo>
                      <a:pt x="65" y="93"/>
                    </a:moveTo>
                    <a:cubicBezTo>
                      <a:pt x="65" y="20"/>
                      <a:pt x="65" y="20"/>
                      <a:pt x="65" y="20"/>
                    </a:cubicBezTo>
                    <a:cubicBezTo>
                      <a:pt x="63" y="19"/>
                      <a:pt x="60" y="18"/>
                      <a:pt x="55" y="18"/>
                    </a:cubicBezTo>
                    <a:cubicBezTo>
                      <a:pt x="40" y="18"/>
                      <a:pt x="32" y="32"/>
                      <a:pt x="32" y="58"/>
                    </a:cubicBezTo>
                    <a:cubicBezTo>
                      <a:pt x="32" y="83"/>
                      <a:pt x="40" y="95"/>
                      <a:pt x="55" y="95"/>
                    </a:cubicBezTo>
                    <a:cubicBezTo>
                      <a:pt x="59" y="95"/>
                      <a:pt x="63" y="94"/>
                      <a:pt x="65" y="9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9" name="Freeform 21"/>
              <p:cNvSpPr>
                <a:spLocks noEditPoints="1"/>
              </p:cNvSpPr>
              <p:nvPr/>
            </p:nvSpPr>
            <p:spPr bwMode="auto">
              <a:xfrm>
                <a:off x="5654675" y="3641725"/>
                <a:ext cx="150812" cy="177800"/>
              </a:xfrm>
              <a:custGeom>
                <a:avLst/>
                <a:gdLst>
                  <a:gd name="T0" fmla="*/ 97 w 98"/>
                  <a:gd name="T1" fmla="*/ 59 h 115"/>
                  <a:gd name="T2" fmla="*/ 30 w 98"/>
                  <a:gd name="T3" fmla="*/ 69 h 115"/>
                  <a:gd name="T4" fmla="*/ 57 w 98"/>
                  <a:gd name="T5" fmla="*/ 93 h 115"/>
                  <a:gd name="T6" fmla="*/ 86 w 98"/>
                  <a:gd name="T7" fmla="*/ 87 h 115"/>
                  <a:gd name="T8" fmla="*/ 93 w 98"/>
                  <a:gd name="T9" fmla="*/ 107 h 115"/>
                  <a:gd name="T10" fmla="*/ 54 w 98"/>
                  <a:gd name="T11" fmla="*/ 115 h 115"/>
                  <a:gd name="T12" fmla="*/ 14 w 98"/>
                  <a:gd name="T13" fmla="*/ 99 h 115"/>
                  <a:gd name="T14" fmla="*/ 0 w 98"/>
                  <a:gd name="T15" fmla="*/ 57 h 115"/>
                  <a:gd name="T16" fmla="*/ 13 w 98"/>
                  <a:gd name="T17" fmla="*/ 15 h 115"/>
                  <a:gd name="T18" fmla="*/ 50 w 98"/>
                  <a:gd name="T19" fmla="*/ 0 h 115"/>
                  <a:gd name="T20" fmla="*/ 86 w 98"/>
                  <a:gd name="T21" fmla="*/ 15 h 115"/>
                  <a:gd name="T22" fmla="*/ 97 w 98"/>
                  <a:gd name="T23" fmla="*/ 59 h 115"/>
                  <a:gd name="T24" fmla="*/ 67 w 98"/>
                  <a:gd name="T25" fmla="*/ 47 h 115"/>
                  <a:gd name="T26" fmla="*/ 49 w 98"/>
                  <a:gd name="T27" fmla="*/ 19 h 115"/>
                  <a:gd name="T28" fmla="*/ 33 w 98"/>
                  <a:gd name="T29" fmla="*/ 27 h 115"/>
                  <a:gd name="T30" fmla="*/ 28 w 98"/>
                  <a:gd name="T31" fmla="*/ 53 h 115"/>
                  <a:gd name="T32" fmla="*/ 67 w 98"/>
                  <a:gd name="T33" fmla="*/ 4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8" h="115">
                    <a:moveTo>
                      <a:pt x="97" y="59"/>
                    </a:moveTo>
                    <a:cubicBezTo>
                      <a:pt x="30" y="69"/>
                      <a:pt x="30" y="69"/>
                      <a:pt x="30" y="69"/>
                    </a:cubicBezTo>
                    <a:cubicBezTo>
                      <a:pt x="33" y="85"/>
                      <a:pt x="42" y="93"/>
                      <a:pt x="57" y="93"/>
                    </a:cubicBezTo>
                    <a:cubicBezTo>
                      <a:pt x="69" y="93"/>
                      <a:pt x="78" y="91"/>
                      <a:pt x="86" y="87"/>
                    </a:cubicBezTo>
                    <a:cubicBezTo>
                      <a:pt x="93" y="107"/>
                      <a:pt x="93" y="107"/>
                      <a:pt x="93" y="107"/>
                    </a:cubicBezTo>
                    <a:cubicBezTo>
                      <a:pt x="83" y="112"/>
                      <a:pt x="69" y="115"/>
                      <a:pt x="54" y="115"/>
                    </a:cubicBezTo>
                    <a:cubicBezTo>
                      <a:pt x="37" y="115"/>
                      <a:pt x="24" y="110"/>
                      <a:pt x="14" y="99"/>
                    </a:cubicBezTo>
                    <a:cubicBezTo>
                      <a:pt x="5" y="89"/>
                      <a:pt x="0" y="75"/>
                      <a:pt x="0" y="57"/>
                    </a:cubicBezTo>
                    <a:cubicBezTo>
                      <a:pt x="0" y="39"/>
                      <a:pt x="4" y="26"/>
                      <a:pt x="13" y="15"/>
                    </a:cubicBezTo>
                    <a:cubicBezTo>
                      <a:pt x="22" y="5"/>
                      <a:pt x="34" y="0"/>
                      <a:pt x="50" y="0"/>
                    </a:cubicBezTo>
                    <a:cubicBezTo>
                      <a:pt x="66" y="0"/>
                      <a:pt x="78" y="5"/>
                      <a:pt x="86" y="15"/>
                    </a:cubicBezTo>
                    <a:cubicBezTo>
                      <a:pt x="94" y="26"/>
                      <a:pt x="98" y="40"/>
                      <a:pt x="97" y="59"/>
                    </a:cubicBezTo>
                    <a:close/>
                    <a:moveTo>
                      <a:pt x="67" y="47"/>
                    </a:moveTo>
                    <a:cubicBezTo>
                      <a:pt x="67" y="28"/>
                      <a:pt x="61" y="19"/>
                      <a:pt x="49" y="19"/>
                    </a:cubicBezTo>
                    <a:cubicBezTo>
                      <a:pt x="42" y="19"/>
                      <a:pt x="37" y="22"/>
                      <a:pt x="33" y="27"/>
                    </a:cubicBezTo>
                    <a:cubicBezTo>
                      <a:pt x="30" y="33"/>
                      <a:pt x="28" y="42"/>
                      <a:pt x="28" y="53"/>
                    </a:cubicBezTo>
                    <a:lnTo>
                      <a:pt x="67" y="4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grpSp>
        <p:sp>
          <p:nvSpPr>
            <p:cNvPr id="22" name="Freeform 22"/>
            <p:cNvSpPr>
              <a:spLocks noEditPoints="1"/>
            </p:cNvSpPr>
            <p:nvPr/>
          </p:nvSpPr>
          <p:spPr bwMode="auto">
            <a:xfrm>
              <a:off x="3392488" y="3017838"/>
              <a:ext cx="2012950" cy="512763"/>
            </a:xfrm>
            <a:custGeom>
              <a:avLst/>
              <a:gdLst>
                <a:gd name="T0" fmla="*/ 1236 w 1303"/>
                <a:gd name="T1" fmla="*/ 102 h 331"/>
                <a:gd name="T2" fmla="*/ 1301 w 1303"/>
                <a:gd name="T3" fmla="*/ 327 h 331"/>
                <a:gd name="T4" fmla="*/ 1303 w 1303"/>
                <a:gd name="T5" fmla="*/ 38 h 331"/>
                <a:gd name="T6" fmla="*/ 1234 w 1303"/>
                <a:gd name="T7" fmla="*/ 38 h 331"/>
                <a:gd name="T8" fmla="*/ 1303 w 1303"/>
                <a:gd name="T9" fmla="*/ 38 h 331"/>
                <a:gd name="T10" fmla="*/ 1202 w 1303"/>
                <a:gd name="T11" fmla="*/ 276 h 331"/>
                <a:gd name="T12" fmla="*/ 1133 w 1303"/>
                <a:gd name="T13" fmla="*/ 213 h 331"/>
                <a:gd name="T14" fmla="*/ 1202 w 1303"/>
                <a:gd name="T15" fmla="*/ 150 h 331"/>
                <a:gd name="T16" fmla="*/ 1160 w 1303"/>
                <a:gd name="T17" fmla="*/ 98 h 331"/>
                <a:gd name="T18" fmla="*/ 1160 w 1303"/>
                <a:gd name="T19" fmla="*/ 331 h 331"/>
                <a:gd name="T20" fmla="*/ 1043 w 1303"/>
                <a:gd name="T21" fmla="*/ 327 h 331"/>
                <a:gd name="T22" fmla="*/ 946 w 1303"/>
                <a:gd name="T23" fmla="*/ 98 h 331"/>
                <a:gd name="T24" fmla="*/ 852 w 1303"/>
                <a:gd name="T25" fmla="*/ 327 h 331"/>
                <a:gd name="T26" fmla="*/ 917 w 1303"/>
                <a:gd name="T27" fmla="*/ 143 h 331"/>
                <a:gd name="T28" fmla="*/ 978 w 1303"/>
                <a:gd name="T29" fmla="*/ 170 h 331"/>
                <a:gd name="T30" fmla="*/ 1043 w 1303"/>
                <a:gd name="T31" fmla="*/ 327 h 331"/>
                <a:gd name="T32" fmla="*/ 745 w 1303"/>
                <a:gd name="T33" fmla="*/ 102 h 331"/>
                <a:gd name="T34" fmla="*/ 810 w 1303"/>
                <a:gd name="T35" fmla="*/ 327 h 331"/>
                <a:gd name="T36" fmla="*/ 812 w 1303"/>
                <a:gd name="T37" fmla="*/ 38 h 331"/>
                <a:gd name="T38" fmla="*/ 743 w 1303"/>
                <a:gd name="T39" fmla="*/ 38 h 331"/>
                <a:gd name="T40" fmla="*/ 812 w 1303"/>
                <a:gd name="T41" fmla="*/ 38 h 331"/>
                <a:gd name="T42" fmla="*/ 662 w 1303"/>
                <a:gd name="T43" fmla="*/ 10 h 331"/>
                <a:gd name="T44" fmla="*/ 614 w 1303"/>
                <a:gd name="T45" fmla="*/ 242 h 331"/>
                <a:gd name="T46" fmla="*/ 607 w 1303"/>
                <a:gd name="T47" fmla="*/ 207 h 331"/>
                <a:gd name="T48" fmla="*/ 495 w 1303"/>
                <a:gd name="T49" fmla="*/ 10 h 331"/>
                <a:gd name="T50" fmla="*/ 641 w 1303"/>
                <a:gd name="T51" fmla="*/ 327 h 331"/>
                <a:gd name="T52" fmla="*/ 353 w 1303"/>
                <a:gd name="T53" fmla="*/ 291 h 331"/>
                <a:gd name="T54" fmla="*/ 289 w 1303"/>
                <a:gd name="T55" fmla="*/ 258 h 331"/>
                <a:gd name="T56" fmla="*/ 353 w 1303"/>
                <a:gd name="T57" fmla="*/ 291 h 331"/>
                <a:gd name="T58" fmla="*/ 414 w 1303"/>
                <a:gd name="T59" fmla="*/ 180 h 331"/>
                <a:gd name="T60" fmla="*/ 241 w 1303"/>
                <a:gd name="T61" fmla="*/ 115 h 331"/>
                <a:gd name="T62" fmla="*/ 314 w 1303"/>
                <a:gd name="T63" fmla="*/ 139 h 331"/>
                <a:gd name="T64" fmla="*/ 353 w 1303"/>
                <a:gd name="T65" fmla="*/ 179 h 331"/>
                <a:gd name="T66" fmla="*/ 326 w 1303"/>
                <a:gd name="T67" fmla="*/ 331 h 331"/>
                <a:gd name="T68" fmla="*/ 132 w 1303"/>
                <a:gd name="T69" fmla="*/ 287 h 331"/>
                <a:gd name="T70" fmla="*/ 65 w 1303"/>
                <a:gd name="T71" fmla="*/ 213 h 331"/>
                <a:gd name="T72" fmla="*/ 132 w 1303"/>
                <a:gd name="T73" fmla="*/ 139 h 331"/>
                <a:gd name="T74" fmla="*/ 197 w 1303"/>
                <a:gd name="T75" fmla="*/ 315 h 331"/>
                <a:gd name="T76" fmla="*/ 132 w 1303"/>
                <a:gd name="T77" fmla="*/ 0 h 331"/>
                <a:gd name="T78" fmla="*/ 99 w 1303"/>
                <a:gd name="T79" fmla="*/ 100 h 331"/>
                <a:gd name="T80" fmla="*/ 111 w 1303"/>
                <a:gd name="T81" fmla="*/ 331 h 3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303" h="331">
                  <a:moveTo>
                    <a:pt x="1301" y="102"/>
                  </a:moveTo>
                  <a:cubicBezTo>
                    <a:pt x="1236" y="102"/>
                    <a:pt x="1236" y="102"/>
                    <a:pt x="1236" y="102"/>
                  </a:cubicBezTo>
                  <a:cubicBezTo>
                    <a:pt x="1236" y="327"/>
                    <a:pt x="1236" y="327"/>
                    <a:pt x="1236" y="327"/>
                  </a:cubicBezTo>
                  <a:cubicBezTo>
                    <a:pt x="1301" y="327"/>
                    <a:pt x="1301" y="327"/>
                    <a:pt x="1301" y="327"/>
                  </a:cubicBezTo>
                  <a:lnTo>
                    <a:pt x="1301" y="102"/>
                  </a:lnTo>
                  <a:close/>
                  <a:moveTo>
                    <a:pt x="1303" y="38"/>
                  </a:moveTo>
                  <a:cubicBezTo>
                    <a:pt x="1303" y="21"/>
                    <a:pt x="1287" y="7"/>
                    <a:pt x="1268" y="7"/>
                  </a:cubicBezTo>
                  <a:cubicBezTo>
                    <a:pt x="1249" y="7"/>
                    <a:pt x="1234" y="21"/>
                    <a:pt x="1234" y="38"/>
                  </a:cubicBezTo>
                  <a:cubicBezTo>
                    <a:pt x="1234" y="55"/>
                    <a:pt x="1249" y="68"/>
                    <a:pt x="1268" y="68"/>
                  </a:cubicBezTo>
                  <a:cubicBezTo>
                    <a:pt x="1287" y="68"/>
                    <a:pt x="1303" y="55"/>
                    <a:pt x="1303" y="38"/>
                  </a:cubicBezTo>
                  <a:moveTo>
                    <a:pt x="1216" y="315"/>
                  </a:moveTo>
                  <a:cubicBezTo>
                    <a:pt x="1202" y="276"/>
                    <a:pt x="1202" y="276"/>
                    <a:pt x="1202" y="276"/>
                  </a:cubicBezTo>
                  <a:cubicBezTo>
                    <a:pt x="1195" y="282"/>
                    <a:pt x="1187" y="285"/>
                    <a:pt x="1175" y="285"/>
                  </a:cubicBezTo>
                  <a:cubicBezTo>
                    <a:pt x="1149" y="285"/>
                    <a:pt x="1133" y="259"/>
                    <a:pt x="1133" y="213"/>
                  </a:cubicBezTo>
                  <a:cubicBezTo>
                    <a:pt x="1133" y="167"/>
                    <a:pt x="1147" y="141"/>
                    <a:pt x="1175" y="141"/>
                  </a:cubicBezTo>
                  <a:cubicBezTo>
                    <a:pt x="1188" y="141"/>
                    <a:pt x="1196" y="146"/>
                    <a:pt x="1202" y="150"/>
                  </a:cubicBezTo>
                  <a:cubicBezTo>
                    <a:pt x="1215" y="114"/>
                    <a:pt x="1215" y="114"/>
                    <a:pt x="1215" y="114"/>
                  </a:cubicBezTo>
                  <a:cubicBezTo>
                    <a:pt x="1205" y="106"/>
                    <a:pt x="1188" y="98"/>
                    <a:pt x="1160" y="98"/>
                  </a:cubicBezTo>
                  <a:cubicBezTo>
                    <a:pt x="1110" y="98"/>
                    <a:pt x="1068" y="138"/>
                    <a:pt x="1068" y="214"/>
                  </a:cubicBezTo>
                  <a:cubicBezTo>
                    <a:pt x="1068" y="290"/>
                    <a:pt x="1107" y="331"/>
                    <a:pt x="1160" y="331"/>
                  </a:cubicBezTo>
                  <a:cubicBezTo>
                    <a:pt x="1189" y="331"/>
                    <a:pt x="1206" y="324"/>
                    <a:pt x="1216" y="315"/>
                  </a:cubicBezTo>
                  <a:moveTo>
                    <a:pt x="1043" y="327"/>
                  </a:moveTo>
                  <a:cubicBezTo>
                    <a:pt x="1043" y="169"/>
                    <a:pt x="1043" y="169"/>
                    <a:pt x="1043" y="169"/>
                  </a:cubicBezTo>
                  <a:cubicBezTo>
                    <a:pt x="1043" y="129"/>
                    <a:pt x="1018" y="98"/>
                    <a:pt x="946" y="98"/>
                  </a:cubicBezTo>
                  <a:cubicBezTo>
                    <a:pt x="906" y="98"/>
                    <a:pt x="874" y="105"/>
                    <a:pt x="852" y="115"/>
                  </a:cubicBezTo>
                  <a:cubicBezTo>
                    <a:pt x="852" y="327"/>
                    <a:pt x="852" y="327"/>
                    <a:pt x="852" y="327"/>
                  </a:cubicBezTo>
                  <a:cubicBezTo>
                    <a:pt x="917" y="327"/>
                    <a:pt x="917" y="327"/>
                    <a:pt x="917" y="327"/>
                  </a:cubicBezTo>
                  <a:cubicBezTo>
                    <a:pt x="917" y="143"/>
                    <a:pt x="917" y="143"/>
                    <a:pt x="917" y="143"/>
                  </a:cubicBezTo>
                  <a:cubicBezTo>
                    <a:pt x="925" y="141"/>
                    <a:pt x="932" y="139"/>
                    <a:pt x="945" y="139"/>
                  </a:cubicBezTo>
                  <a:cubicBezTo>
                    <a:pt x="971" y="139"/>
                    <a:pt x="978" y="154"/>
                    <a:pt x="978" y="170"/>
                  </a:cubicBezTo>
                  <a:cubicBezTo>
                    <a:pt x="978" y="327"/>
                    <a:pt x="978" y="327"/>
                    <a:pt x="978" y="327"/>
                  </a:cubicBezTo>
                  <a:lnTo>
                    <a:pt x="1043" y="327"/>
                  </a:lnTo>
                  <a:close/>
                  <a:moveTo>
                    <a:pt x="810" y="102"/>
                  </a:moveTo>
                  <a:cubicBezTo>
                    <a:pt x="745" y="102"/>
                    <a:pt x="745" y="102"/>
                    <a:pt x="745" y="102"/>
                  </a:cubicBezTo>
                  <a:cubicBezTo>
                    <a:pt x="745" y="327"/>
                    <a:pt x="745" y="327"/>
                    <a:pt x="745" y="327"/>
                  </a:cubicBezTo>
                  <a:cubicBezTo>
                    <a:pt x="810" y="327"/>
                    <a:pt x="810" y="327"/>
                    <a:pt x="810" y="327"/>
                  </a:cubicBezTo>
                  <a:lnTo>
                    <a:pt x="810" y="102"/>
                  </a:lnTo>
                  <a:close/>
                  <a:moveTo>
                    <a:pt x="812" y="38"/>
                  </a:moveTo>
                  <a:cubicBezTo>
                    <a:pt x="812" y="21"/>
                    <a:pt x="796" y="7"/>
                    <a:pt x="777" y="7"/>
                  </a:cubicBezTo>
                  <a:cubicBezTo>
                    <a:pt x="758" y="7"/>
                    <a:pt x="743" y="21"/>
                    <a:pt x="743" y="38"/>
                  </a:cubicBezTo>
                  <a:cubicBezTo>
                    <a:pt x="743" y="55"/>
                    <a:pt x="758" y="68"/>
                    <a:pt x="777" y="68"/>
                  </a:cubicBezTo>
                  <a:cubicBezTo>
                    <a:pt x="796" y="68"/>
                    <a:pt x="812" y="55"/>
                    <a:pt x="812" y="38"/>
                  </a:cubicBezTo>
                  <a:moveTo>
                    <a:pt x="727" y="10"/>
                  </a:moveTo>
                  <a:cubicBezTo>
                    <a:pt x="662" y="10"/>
                    <a:pt x="662" y="10"/>
                    <a:pt x="662" y="10"/>
                  </a:cubicBezTo>
                  <a:cubicBezTo>
                    <a:pt x="621" y="207"/>
                    <a:pt x="621" y="207"/>
                    <a:pt x="621" y="207"/>
                  </a:cubicBezTo>
                  <a:cubicBezTo>
                    <a:pt x="617" y="222"/>
                    <a:pt x="614" y="242"/>
                    <a:pt x="614" y="242"/>
                  </a:cubicBezTo>
                  <a:cubicBezTo>
                    <a:pt x="614" y="242"/>
                    <a:pt x="614" y="242"/>
                    <a:pt x="614" y="242"/>
                  </a:cubicBezTo>
                  <a:cubicBezTo>
                    <a:pt x="614" y="242"/>
                    <a:pt x="611" y="222"/>
                    <a:pt x="607" y="207"/>
                  </a:cubicBezTo>
                  <a:cubicBezTo>
                    <a:pt x="567" y="10"/>
                    <a:pt x="567" y="10"/>
                    <a:pt x="567" y="10"/>
                  </a:cubicBezTo>
                  <a:cubicBezTo>
                    <a:pt x="495" y="10"/>
                    <a:pt x="495" y="10"/>
                    <a:pt x="495" y="10"/>
                  </a:cubicBezTo>
                  <a:cubicBezTo>
                    <a:pt x="582" y="327"/>
                    <a:pt x="582" y="327"/>
                    <a:pt x="582" y="327"/>
                  </a:cubicBezTo>
                  <a:cubicBezTo>
                    <a:pt x="641" y="327"/>
                    <a:pt x="641" y="327"/>
                    <a:pt x="641" y="327"/>
                  </a:cubicBezTo>
                  <a:lnTo>
                    <a:pt x="727" y="10"/>
                  </a:lnTo>
                  <a:close/>
                  <a:moveTo>
                    <a:pt x="353" y="291"/>
                  </a:moveTo>
                  <a:cubicBezTo>
                    <a:pt x="347" y="294"/>
                    <a:pt x="339" y="296"/>
                    <a:pt x="329" y="296"/>
                  </a:cubicBezTo>
                  <a:cubicBezTo>
                    <a:pt x="304" y="296"/>
                    <a:pt x="289" y="284"/>
                    <a:pt x="289" y="258"/>
                  </a:cubicBezTo>
                  <a:cubicBezTo>
                    <a:pt x="289" y="222"/>
                    <a:pt x="314" y="213"/>
                    <a:pt x="353" y="209"/>
                  </a:cubicBezTo>
                  <a:lnTo>
                    <a:pt x="353" y="291"/>
                  </a:lnTo>
                  <a:close/>
                  <a:moveTo>
                    <a:pt x="414" y="315"/>
                  </a:moveTo>
                  <a:cubicBezTo>
                    <a:pt x="414" y="180"/>
                    <a:pt x="414" y="180"/>
                    <a:pt x="414" y="180"/>
                  </a:cubicBezTo>
                  <a:cubicBezTo>
                    <a:pt x="414" y="119"/>
                    <a:pt x="377" y="98"/>
                    <a:pt x="326" y="98"/>
                  </a:cubicBezTo>
                  <a:cubicBezTo>
                    <a:pt x="286" y="98"/>
                    <a:pt x="257" y="108"/>
                    <a:pt x="241" y="115"/>
                  </a:cubicBezTo>
                  <a:cubicBezTo>
                    <a:pt x="255" y="152"/>
                    <a:pt x="255" y="152"/>
                    <a:pt x="255" y="152"/>
                  </a:cubicBezTo>
                  <a:cubicBezTo>
                    <a:pt x="270" y="146"/>
                    <a:pt x="292" y="139"/>
                    <a:pt x="314" y="139"/>
                  </a:cubicBezTo>
                  <a:cubicBezTo>
                    <a:pt x="337" y="139"/>
                    <a:pt x="353" y="145"/>
                    <a:pt x="353" y="169"/>
                  </a:cubicBezTo>
                  <a:cubicBezTo>
                    <a:pt x="353" y="179"/>
                    <a:pt x="353" y="179"/>
                    <a:pt x="353" y="179"/>
                  </a:cubicBezTo>
                  <a:cubicBezTo>
                    <a:pt x="286" y="185"/>
                    <a:pt x="228" y="202"/>
                    <a:pt x="228" y="260"/>
                  </a:cubicBezTo>
                  <a:cubicBezTo>
                    <a:pt x="228" y="307"/>
                    <a:pt x="261" y="331"/>
                    <a:pt x="326" y="331"/>
                  </a:cubicBezTo>
                  <a:cubicBezTo>
                    <a:pt x="365" y="331"/>
                    <a:pt x="395" y="325"/>
                    <a:pt x="414" y="315"/>
                  </a:cubicBezTo>
                  <a:moveTo>
                    <a:pt x="132" y="287"/>
                  </a:moveTo>
                  <a:cubicBezTo>
                    <a:pt x="128" y="289"/>
                    <a:pt x="121" y="290"/>
                    <a:pt x="112" y="290"/>
                  </a:cubicBezTo>
                  <a:cubicBezTo>
                    <a:pt x="79" y="290"/>
                    <a:pt x="65" y="262"/>
                    <a:pt x="65" y="213"/>
                  </a:cubicBezTo>
                  <a:cubicBezTo>
                    <a:pt x="65" y="167"/>
                    <a:pt x="78" y="136"/>
                    <a:pt x="114" y="136"/>
                  </a:cubicBezTo>
                  <a:cubicBezTo>
                    <a:pt x="121" y="136"/>
                    <a:pt x="127" y="137"/>
                    <a:pt x="132" y="139"/>
                  </a:cubicBezTo>
                  <a:lnTo>
                    <a:pt x="132" y="287"/>
                  </a:lnTo>
                  <a:close/>
                  <a:moveTo>
                    <a:pt x="197" y="315"/>
                  </a:moveTo>
                  <a:cubicBezTo>
                    <a:pt x="197" y="0"/>
                    <a:pt x="197" y="0"/>
                    <a:pt x="197" y="0"/>
                  </a:cubicBezTo>
                  <a:cubicBezTo>
                    <a:pt x="132" y="0"/>
                    <a:pt x="132" y="0"/>
                    <a:pt x="132" y="0"/>
                  </a:cubicBezTo>
                  <a:cubicBezTo>
                    <a:pt x="132" y="103"/>
                    <a:pt x="132" y="103"/>
                    <a:pt x="132" y="103"/>
                  </a:cubicBezTo>
                  <a:cubicBezTo>
                    <a:pt x="124" y="101"/>
                    <a:pt x="113" y="100"/>
                    <a:pt x="99" y="100"/>
                  </a:cubicBezTo>
                  <a:cubicBezTo>
                    <a:pt x="41" y="100"/>
                    <a:pt x="0" y="144"/>
                    <a:pt x="0" y="216"/>
                  </a:cubicBezTo>
                  <a:cubicBezTo>
                    <a:pt x="0" y="291"/>
                    <a:pt x="43" y="331"/>
                    <a:pt x="111" y="331"/>
                  </a:cubicBezTo>
                  <a:cubicBezTo>
                    <a:pt x="150" y="331"/>
                    <a:pt x="177" y="326"/>
                    <a:pt x="197" y="315"/>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grpSp>
      <p:pic>
        <p:nvPicPr>
          <p:cNvPr id="2" name="Afbeelding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33954" y="5085184"/>
            <a:ext cx="3118189" cy="379947"/>
          </a:xfrm>
          <a:prstGeom prst="rect">
            <a:avLst/>
          </a:prstGeom>
        </p:spPr>
      </p:pic>
    </p:spTree>
    <p:extLst>
      <p:ext uri="{BB962C8B-B14F-4D97-AF65-F5344CB8AC3E}">
        <p14:creationId xmlns:p14="http://schemas.microsoft.com/office/powerpoint/2010/main" val="3690359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1" nodeType="withEffect">
                                  <p:stCondLst>
                                    <p:cond delay="0"/>
                                  </p:stCondLst>
                                  <p:childTnLst>
                                    <p:set>
                                      <p:cBhvr>
                                        <p:cTn id="6" dur="1" fill="hold">
                                          <p:stCondLst>
                                            <p:cond delay="0"/>
                                          </p:stCondLst>
                                        </p:cTn>
                                        <p:tgtEl>
                                          <p:spTgt spid="6"/>
                                        </p:tgtEl>
                                        <p:attrNameLst>
                                          <p:attrName>style.visibility</p:attrName>
                                        </p:attrNameLst>
                                      </p:cBhvr>
                                      <p:to>
                                        <p:strVal val="hidden"/>
                                      </p:to>
                                    </p:set>
                                  </p:childTnLst>
                                </p:cTn>
                              </p:par>
                              <p:par>
                                <p:cTn id="7" presetID="1" presetClass="exit" presetSubtype="0" fill="hold" grpId="1" nodeType="withEffect">
                                  <p:stCondLst>
                                    <p:cond delay="0"/>
                                  </p:stCondLst>
                                  <p:childTnLst>
                                    <p:set>
                                      <p:cBhvr>
                                        <p:cTn id="8" dur="1" fill="hold">
                                          <p:stCondLst>
                                            <p:cond delay="0"/>
                                          </p:stCondLst>
                                        </p:cTn>
                                        <p:tgtEl>
                                          <p:spTgt spid="7"/>
                                        </p:tgtEl>
                                        <p:attrNameLst>
                                          <p:attrName>style.visibility</p:attrName>
                                        </p:attrNameLst>
                                      </p:cBhvr>
                                      <p:to>
                                        <p:strVal val="hidden"/>
                                      </p:to>
                                    </p:set>
                                  </p:childTnLst>
                                </p:cTn>
                              </p:par>
                              <p:par>
                                <p:cTn id="9" presetID="1" presetClass="exit" presetSubtype="0" fill="hold" grpId="1" nodeType="withEffect">
                                  <p:stCondLst>
                                    <p:cond delay="0"/>
                                  </p:stCondLst>
                                  <p:childTnLst>
                                    <p:set>
                                      <p:cBhvr>
                                        <p:cTn id="10" dur="1" fill="hold">
                                          <p:stCondLst>
                                            <p:cond delay="0"/>
                                          </p:stCondLst>
                                        </p:cTn>
                                        <p:tgtEl>
                                          <p:spTgt spid="8"/>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grpId="2"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par>
                                <p:cTn id="17" presetID="1" presetClass="entr" presetSubtype="0" fill="hold" grpId="2"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par>
                                <p:cTn id="19" presetID="42" presetClass="path" presetSubtype="0" accel="43429" decel="56571" fill="hold" grpId="0" nodeType="withEffect">
                                  <p:stCondLst>
                                    <p:cond delay="0"/>
                                  </p:stCondLst>
                                  <p:childTnLst>
                                    <p:animMotion origin="layout" path="M -2.5E-6 1.85185E-6 L -0.57725 -0.62894 " pathEditMode="fixed" rAng="0" ptsTypes="AA">
                                      <p:cBhvr>
                                        <p:cTn id="20" dur="2750" spd="-100000" fill="hold"/>
                                        <p:tgtEl>
                                          <p:spTgt spid="6"/>
                                        </p:tgtEl>
                                        <p:attrNameLst>
                                          <p:attrName>ppt_x</p:attrName>
                                          <p:attrName>ppt_y</p:attrName>
                                        </p:attrNameLst>
                                      </p:cBhvr>
                                      <p:rCtr x="-28872" y="-31458"/>
                                    </p:animMotion>
                                  </p:childTnLst>
                                </p:cTn>
                              </p:par>
                              <p:par>
                                <p:cTn id="21" presetID="42" presetClass="path" presetSubtype="0" accel="43429" decel="56571" fill="hold" grpId="0" nodeType="withEffect">
                                  <p:stCondLst>
                                    <p:cond delay="0"/>
                                  </p:stCondLst>
                                  <p:childTnLst>
                                    <p:animMotion origin="layout" path="M -5.55556E-7 2.96296E-6 L 0.58351 -0.5956 " pathEditMode="fixed" rAng="0" ptsTypes="AA">
                                      <p:cBhvr>
                                        <p:cTn id="22" dur="2750" spd="-100000" fill="hold"/>
                                        <p:tgtEl>
                                          <p:spTgt spid="7"/>
                                        </p:tgtEl>
                                        <p:attrNameLst>
                                          <p:attrName>ppt_x</p:attrName>
                                          <p:attrName>ppt_y</p:attrName>
                                        </p:attrNameLst>
                                      </p:cBhvr>
                                      <p:rCtr x="29167" y="-29792"/>
                                    </p:animMotion>
                                  </p:childTnLst>
                                </p:cTn>
                              </p:par>
                              <p:par>
                                <p:cTn id="23" presetID="42" presetClass="path" presetSubtype="0" accel="43429" decel="56571" fill="hold" grpId="0" nodeType="withEffect">
                                  <p:stCondLst>
                                    <p:cond delay="0"/>
                                  </p:stCondLst>
                                  <p:childTnLst>
                                    <p:animMotion origin="layout" path="M -0.00313 -2.96296E-6 L -0.00156 0.69051 " pathEditMode="fixed" rAng="0" ptsTypes="AA">
                                      <p:cBhvr>
                                        <p:cTn id="24" dur="2750" spd="-100000" fill="hold"/>
                                        <p:tgtEl>
                                          <p:spTgt spid="8"/>
                                        </p:tgtEl>
                                        <p:attrNameLst>
                                          <p:attrName>ppt_x</p:attrName>
                                          <p:attrName>ppt_y</p:attrName>
                                        </p:attrNameLst>
                                      </p:cBhvr>
                                      <p:rCtr x="69" y="34514"/>
                                    </p:animMotion>
                                  </p:childTnLst>
                                </p:cTn>
                              </p:par>
                              <p:par>
                                <p:cTn id="25" presetID="10" presetClass="entr" presetSubtype="0" fill="hold" nodeType="withEffect">
                                  <p:stCondLst>
                                    <p:cond delay="200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1750"/>
                                        <p:tgtEl>
                                          <p:spTgt spid="9"/>
                                        </p:tgtEl>
                                      </p:cBhvr>
                                    </p:animEffect>
                                  </p:childTnLst>
                                </p:cTn>
                              </p:par>
                            </p:childTnLst>
                          </p:cTn>
                        </p:par>
                        <p:par>
                          <p:cTn id="28" fill="hold">
                            <p:stCondLst>
                              <p:cond delay="3750"/>
                            </p:stCondLst>
                            <p:childTnLst>
                              <p:par>
                                <p:cTn id="29" presetID="10" presetClass="entr" presetSubtype="0" fill="hold" nodeType="after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fade">
                                      <p:cBhvr>
                                        <p:cTn id="31" dur="1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6" grpId="2" animBg="1"/>
      <p:bldP spid="7" grpId="0" animBg="1"/>
      <p:bldP spid="7" grpId="1" animBg="1"/>
      <p:bldP spid="7" grpId="2" animBg="1"/>
      <p:bldP spid="8" grpId="0" animBg="1"/>
      <p:bldP spid="8" grpId="1" animBg="1"/>
      <p:bldP spid="8" grpId="2"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Logo">
    <p:spTree>
      <p:nvGrpSpPr>
        <p:cNvPr id="1" name=""/>
        <p:cNvGrpSpPr/>
        <p:nvPr/>
      </p:nvGrpSpPr>
      <p:grpSpPr>
        <a:xfrm>
          <a:off x="0" y="0"/>
          <a:ext cx="0" cy="0"/>
          <a:chOff x="0" y="0"/>
          <a:chExt cx="0" cy="0"/>
        </a:xfrm>
      </p:grpSpPr>
      <p:grpSp>
        <p:nvGrpSpPr>
          <p:cNvPr id="3" name="Groep 2"/>
          <p:cNvGrpSpPr/>
          <p:nvPr/>
        </p:nvGrpSpPr>
        <p:grpSpPr>
          <a:xfrm>
            <a:off x="3379548" y="2144291"/>
            <a:ext cx="2399654" cy="2555452"/>
            <a:chOff x="2892426" y="1908175"/>
            <a:chExt cx="3340099" cy="3556956"/>
          </a:xfrm>
        </p:grpSpPr>
        <p:grpSp>
          <p:nvGrpSpPr>
            <p:cNvPr id="9" name="Groep 8"/>
            <p:cNvGrpSpPr/>
            <p:nvPr/>
          </p:nvGrpSpPr>
          <p:grpSpPr>
            <a:xfrm>
              <a:off x="2892426" y="1908175"/>
              <a:ext cx="3340099" cy="3024188"/>
              <a:chOff x="2892426" y="1908175"/>
              <a:chExt cx="3340099" cy="3024188"/>
            </a:xfrm>
          </p:grpSpPr>
          <p:sp>
            <p:nvSpPr>
              <p:cNvPr id="10" name="AutoShape 3"/>
              <p:cNvSpPr>
                <a:spLocks noChangeAspect="1" noChangeArrowheads="1" noTextEdit="1"/>
              </p:cNvSpPr>
              <p:nvPr/>
            </p:nvSpPr>
            <p:spPr bwMode="auto">
              <a:xfrm>
                <a:off x="2894013" y="1908175"/>
                <a:ext cx="3338512" cy="302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1" name="Oval 5"/>
              <p:cNvSpPr>
                <a:spLocks noChangeArrowheads="1"/>
              </p:cNvSpPr>
              <p:nvPr/>
            </p:nvSpPr>
            <p:spPr bwMode="auto">
              <a:xfrm>
                <a:off x="2892426" y="2108200"/>
                <a:ext cx="2703512" cy="27035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2" name="Oval 6"/>
              <p:cNvSpPr>
                <a:spLocks noChangeArrowheads="1"/>
              </p:cNvSpPr>
              <p:nvPr/>
            </p:nvSpPr>
            <p:spPr bwMode="auto">
              <a:xfrm>
                <a:off x="3157538" y="2224088"/>
                <a:ext cx="2701925" cy="27035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3" name="Oval 7"/>
              <p:cNvSpPr>
                <a:spLocks noChangeArrowheads="1"/>
              </p:cNvSpPr>
              <p:nvPr/>
            </p:nvSpPr>
            <p:spPr bwMode="auto">
              <a:xfrm>
                <a:off x="3530600" y="1908175"/>
                <a:ext cx="2701925" cy="27035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4" name="Oval 8"/>
              <p:cNvSpPr>
                <a:spLocks noChangeArrowheads="1"/>
              </p:cNvSpPr>
              <p:nvPr/>
            </p:nvSpPr>
            <p:spPr bwMode="auto">
              <a:xfrm>
                <a:off x="2892426" y="2108200"/>
                <a:ext cx="2703512" cy="2703513"/>
              </a:xfrm>
              <a:prstGeom prst="ellipse">
                <a:avLst/>
              </a:prstGeom>
              <a:solidFill>
                <a:srgbClr val="9DCD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5" name="Freeform 9"/>
              <p:cNvSpPr>
                <a:spLocks/>
              </p:cNvSpPr>
              <p:nvPr/>
            </p:nvSpPr>
            <p:spPr bwMode="auto">
              <a:xfrm>
                <a:off x="3838575" y="4433888"/>
                <a:ext cx="1714500" cy="493713"/>
              </a:xfrm>
              <a:custGeom>
                <a:avLst/>
                <a:gdLst>
                  <a:gd name="T0" fmla="*/ 1109 w 1109"/>
                  <a:gd name="T1" fmla="*/ 0 h 319"/>
                  <a:gd name="T2" fmla="*/ 721 w 1109"/>
                  <a:gd name="T3" fmla="*/ 114 h 319"/>
                  <a:gd name="T4" fmla="*/ 262 w 1109"/>
                  <a:gd name="T5" fmla="*/ 244 h 319"/>
                  <a:gd name="T6" fmla="*/ 0 w 1109"/>
                  <a:gd name="T7" fmla="*/ 204 h 319"/>
                  <a:gd name="T8" fmla="*/ 434 w 1109"/>
                  <a:gd name="T9" fmla="*/ 319 h 319"/>
                  <a:gd name="T10" fmla="*/ 1109 w 1109"/>
                  <a:gd name="T11" fmla="*/ 0 h 319"/>
                </a:gdLst>
                <a:ahLst/>
                <a:cxnLst>
                  <a:cxn ang="0">
                    <a:pos x="T0" y="T1"/>
                  </a:cxn>
                  <a:cxn ang="0">
                    <a:pos x="T2" y="T3"/>
                  </a:cxn>
                  <a:cxn ang="0">
                    <a:pos x="T4" y="T5"/>
                  </a:cxn>
                  <a:cxn ang="0">
                    <a:pos x="T6" y="T7"/>
                  </a:cxn>
                  <a:cxn ang="0">
                    <a:pos x="T8" y="T9"/>
                  </a:cxn>
                  <a:cxn ang="0">
                    <a:pos x="T10" y="T11"/>
                  </a:cxn>
                </a:cxnLst>
                <a:rect l="0" t="0" r="r" b="b"/>
                <a:pathLst>
                  <a:path w="1109" h="319">
                    <a:moveTo>
                      <a:pt x="1109" y="0"/>
                    </a:moveTo>
                    <a:cubicBezTo>
                      <a:pt x="994" y="66"/>
                      <a:pt x="862" y="107"/>
                      <a:pt x="721" y="114"/>
                    </a:cubicBezTo>
                    <a:cubicBezTo>
                      <a:pt x="588" y="196"/>
                      <a:pt x="431" y="244"/>
                      <a:pt x="262" y="244"/>
                    </a:cubicBezTo>
                    <a:cubicBezTo>
                      <a:pt x="171" y="244"/>
                      <a:pt x="83" y="230"/>
                      <a:pt x="0" y="204"/>
                    </a:cubicBezTo>
                    <a:cubicBezTo>
                      <a:pt x="127" y="277"/>
                      <a:pt x="276" y="319"/>
                      <a:pt x="434" y="319"/>
                    </a:cubicBezTo>
                    <a:cubicBezTo>
                      <a:pt x="706" y="319"/>
                      <a:pt x="949" y="195"/>
                      <a:pt x="1109" y="0"/>
                    </a:cubicBezTo>
                  </a:path>
                </a:pathLst>
              </a:custGeom>
              <a:solidFill>
                <a:srgbClr val="95D4E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6" name="Freeform 10"/>
              <p:cNvSpPr>
                <a:spLocks/>
              </p:cNvSpPr>
              <p:nvPr/>
            </p:nvSpPr>
            <p:spPr bwMode="auto">
              <a:xfrm>
                <a:off x="3157538" y="2403475"/>
                <a:ext cx="1795462" cy="2408238"/>
              </a:xfrm>
              <a:custGeom>
                <a:avLst/>
                <a:gdLst>
                  <a:gd name="T0" fmla="*/ 441 w 1162"/>
                  <a:gd name="T1" fmla="*/ 0 h 1558"/>
                  <a:gd name="T2" fmla="*/ 0 w 1162"/>
                  <a:gd name="T3" fmla="*/ 759 h 1558"/>
                  <a:gd name="T4" fmla="*/ 441 w 1162"/>
                  <a:gd name="T5" fmla="*/ 1518 h 1558"/>
                  <a:gd name="T6" fmla="*/ 703 w 1162"/>
                  <a:gd name="T7" fmla="*/ 1558 h 1558"/>
                  <a:gd name="T8" fmla="*/ 1162 w 1162"/>
                  <a:gd name="T9" fmla="*/ 1428 h 1558"/>
                  <a:gd name="T10" fmla="*/ 1162 w 1162"/>
                  <a:gd name="T11" fmla="*/ 1428 h 1558"/>
                  <a:gd name="T12" fmla="*/ 1116 w 1162"/>
                  <a:gd name="T13" fmla="*/ 1429 h 1558"/>
                  <a:gd name="T14" fmla="*/ 242 w 1162"/>
                  <a:gd name="T15" fmla="*/ 555 h 1558"/>
                  <a:gd name="T16" fmla="*/ 441 w 1162"/>
                  <a:gd name="T17" fmla="*/ 0 h 15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2" h="1558">
                    <a:moveTo>
                      <a:pt x="441" y="0"/>
                    </a:moveTo>
                    <a:cubicBezTo>
                      <a:pt x="178" y="150"/>
                      <a:pt x="0" y="434"/>
                      <a:pt x="0" y="759"/>
                    </a:cubicBezTo>
                    <a:cubicBezTo>
                      <a:pt x="0" y="1084"/>
                      <a:pt x="178" y="1367"/>
                      <a:pt x="441" y="1518"/>
                    </a:cubicBezTo>
                    <a:cubicBezTo>
                      <a:pt x="524" y="1544"/>
                      <a:pt x="612" y="1558"/>
                      <a:pt x="703" y="1558"/>
                    </a:cubicBezTo>
                    <a:cubicBezTo>
                      <a:pt x="872" y="1558"/>
                      <a:pt x="1029" y="1510"/>
                      <a:pt x="1162" y="1428"/>
                    </a:cubicBezTo>
                    <a:cubicBezTo>
                      <a:pt x="1162" y="1428"/>
                      <a:pt x="1162" y="1428"/>
                      <a:pt x="1162" y="1428"/>
                    </a:cubicBezTo>
                    <a:cubicBezTo>
                      <a:pt x="1147" y="1429"/>
                      <a:pt x="1132" y="1429"/>
                      <a:pt x="1116" y="1429"/>
                    </a:cubicBezTo>
                    <a:cubicBezTo>
                      <a:pt x="633" y="1429"/>
                      <a:pt x="242" y="1038"/>
                      <a:pt x="242" y="555"/>
                    </a:cubicBezTo>
                    <a:cubicBezTo>
                      <a:pt x="242" y="344"/>
                      <a:pt x="316" y="151"/>
                      <a:pt x="441" y="0"/>
                    </a:cubicBezTo>
                  </a:path>
                </a:pathLst>
              </a:custGeom>
              <a:solidFill>
                <a:srgbClr val="46B39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7" name="Freeform 11"/>
              <p:cNvSpPr>
                <a:spLocks/>
              </p:cNvSpPr>
              <p:nvPr/>
            </p:nvSpPr>
            <p:spPr bwMode="auto">
              <a:xfrm>
                <a:off x="4171950" y="1908175"/>
                <a:ext cx="2060575" cy="2525713"/>
              </a:xfrm>
              <a:custGeom>
                <a:avLst/>
                <a:gdLst>
                  <a:gd name="T0" fmla="*/ 459 w 1333"/>
                  <a:gd name="T1" fmla="*/ 0 h 1634"/>
                  <a:gd name="T2" fmla="*/ 0 w 1333"/>
                  <a:gd name="T3" fmla="*/ 131 h 1634"/>
                  <a:gd name="T4" fmla="*/ 46 w 1333"/>
                  <a:gd name="T5" fmla="*/ 129 h 1634"/>
                  <a:gd name="T6" fmla="*/ 481 w 1333"/>
                  <a:gd name="T7" fmla="*/ 245 h 1634"/>
                  <a:gd name="T8" fmla="*/ 1092 w 1333"/>
                  <a:gd name="T9" fmla="*/ 1079 h 1634"/>
                  <a:gd name="T10" fmla="*/ 893 w 1333"/>
                  <a:gd name="T11" fmla="*/ 1634 h 1634"/>
                  <a:gd name="T12" fmla="*/ 1333 w 1333"/>
                  <a:gd name="T13" fmla="*/ 875 h 1634"/>
                  <a:gd name="T14" fmla="*/ 459 w 1333"/>
                  <a:gd name="T15" fmla="*/ 0 h 163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33" h="1634">
                    <a:moveTo>
                      <a:pt x="459" y="0"/>
                    </a:moveTo>
                    <a:cubicBezTo>
                      <a:pt x="291" y="0"/>
                      <a:pt x="133" y="48"/>
                      <a:pt x="0" y="131"/>
                    </a:cubicBezTo>
                    <a:cubicBezTo>
                      <a:pt x="15" y="130"/>
                      <a:pt x="31" y="129"/>
                      <a:pt x="46" y="129"/>
                    </a:cubicBezTo>
                    <a:cubicBezTo>
                      <a:pt x="204" y="129"/>
                      <a:pt x="353" y="171"/>
                      <a:pt x="481" y="245"/>
                    </a:cubicBezTo>
                    <a:cubicBezTo>
                      <a:pt x="835" y="356"/>
                      <a:pt x="1092" y="687"/>
                      <a:pt x="1092" y="1079"/>
                    </a:cubicBezTo>
                    <a:cubicBezTo>
                      <a:pt x="1092" y="1290"/>
                      <a:pt x="1018" y="1483"/>
                      <a:pt x="893" y="1634"/>
                    </a:cubicBezTo>
                    <a:cubicBezTo>
                      <a:pt x="1156" y="1483"/>
                      <a:pt x="1333" y="1200"/>
                      <a:pt x="1333" y="875"/>
                    </a:cubicBezTo>
                    <a:cubicBezTo>
                      <a:pt x="1333" y="392"/>
                      <a:pt x="942" y="0"/>
                      <a:pt x="459" y="0"/>
                    </a:cubicBezTo>
                  </a:path>
                </a:pathLst>
              </a:custGeom>
              <a:solidFill>
                <a:srgbClr val="95D4E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8" name="Freeform 12"/>
              <p:cNvSpPr>
                <a:spLocks/>
              </p:cNvSpPr>
              <p:nvPr/>
            </p:nvSpPr>
            <p:spPr bwMode="auto">
              <a:xfrm>
                <a:off x="3838575" y="2108200"/>
                <a:ext cx="1076325" cy="295275"/>
              </a:xfrm>
              <a:custGeom>
                <a:avLst/>
                <a:gdLst>
                  <a:gd name="T0" fmla="*/ 262 w 697"/>
                  <a:gd name="T1" fmla="*/ 0 h 191"/>
                  <a:gd name="T2" fmla="*/ 216 w 697"/>
                  <a:gd name="T3" fmla="*/ 2 h 191"/>
                  <a:gd name="T4" fmla="*/ 216 w 697"/>
                  <a:gd name="T5" fmla="*/ 2 h 191"/>
                  <a:gd name="T6" fmla="*/ 0 w 697"/>
                  <a:gd name="T7" fmla="*/ 191 h 191"/>
                  <a:gd name="T8" fmla="*/ 434 w 697"/>
                  <a:gd name="T9" fmla="*/ 75 h 191"/>
                  <a:gd name="T10" fmla="*/ 697 w 697"/>
                  <a:gd name="T11" fmla="*/ 116 h 191"/>
                  <a:gd name="T12" fmla="*/ 262 w 697"/>
                  <a:gd name="T13" fmla="*/ 0 h 191"/>
                </a:gdLst>
                <a:ahLst/>
                <a:cxnLst>
                  <a:cxn ang="0">
                    <a:pos x="T0" y="T1"/>
                  </a:cxn>
                  <a:cxn ang="0">
                    <a:pos x="T2" y="T3"/>
                  </a:cxn>
                  <a:cxn ang="0">
                    <a:pos x="T4" y="T5"/>
                  </a:cxn>
                  <a:cxn ang="0">
                    <a:pos x="T6" y="T7"/>
                  </a:cxn>
                  <a:cxn ang="0">
                    <a:pos x="T8" y="T9"/>
                  </a:cxn>
                  <a:cxn ang="0">
                    <a:pos x="T10" y="T11"/>
                  </a:cxn>
                  <a:cxn ang="0">
                    <a:pos x="T12" y="T13"/>
                  </a:cxn>
                </a:cxnLst>
                <a:rect l="0" t="0" r="r" b="b"/>
                <a:pathLst>
                  <a:path w="697" h="191">
                    <a:moveTo>
                      <a:pt x="262" y="0"/>
                    </a:moveTo>
                    <a:cubicBezTo>
                      <a:pt x="247" y="0"/>
                      <a:pt x="231" y="1"/>
                      <a:pt x="216" y="2"/>
                    </a:cubicBezTo>
                    <a:cubicBezTo>
                      <a:pt x="216" y="2"/>
                      <a:pt x="216" y="2"/>
                      <a:pt x="216" y="2"/>
                    </a:cubicBezTo>
                    <a:cubicBezTo>
                      <a:pt x="134" y="52"/>
                      <a:pt x="61" y="116"/>
                      <a:pt x="0" y="191"/>
                    </a:cubicBezTo>
                    <a:cubicBezTo>
                      <a:pt x="127" y="117"/>
                      <a:pt x="276" y="75"/>
                      <a:pt x="434" y="75"/>
                    </a:cubicBezTo>
                    <a:cubicBezTo>
                      <a:pt x="525" y="75"/>
                      <a:pt x="614" y="89"/>
                      <a:pt x="697" y="116"/>
                    </a:cubicBezTo>
                    <a:cubicBezTo>
                      <a:pt x="569" y="42"/>
                      <a:pt x="420" y="0"/>
                      <a:pt x="262" y="0"/>
                    </a:cubicBezTo>
                  </a:path>
                </a:pathLst>
              </a:custGeom>
              <a:solidFill>
                <a:srgbClr val="46B39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9" name="Freeform 13"/>
              <p:cNvSpPr>
                <a:spLocks/>
              </p:cNvSpPr>
              <p:nvPr/>
            </p:nvSpPr>
            <p:spPr bwMode="auto">
              <a:xfrm>
                <a:off x="4914900" y="2287588"/>
                <a:ext cx="944562" cy="2322513"/>
              </a:xfrm>
              <a:custGeom>
                <a:avLst/>
                <a:gdLst>
                  <a:gd name="T0" fmla="*/ 0 w 611"/>
                  <a:gd name="T1" fmla="*/ 0 h 1503"/>
                  <a:gd name="T2" fmla="*/ 440 w 611"/>
                  <a:gd name="T3" fmla="*/ 759 h 1503"/>
                  <a:gd name="T4" fmla="*/ 24 w 611"/>
                  <a:gd name="T5" fmla="*/ 1503 h 1503"/>
                  <a:gd name="T6" fmla="*/ 412 w 611"/>
                  <a:gd name="T7" fmla="*/ 1389 h 1503"/>
                  <a:gd name="T8" fmla="*/ 611 w 611"/>
                  <a:gd name="T9" fmla="*/ 834 h 1503"/>
                  <a:gd name="T10" fmla="*/ 0 w 611"/>
                  <a:gd name="T11" fmla="*/ 0 h 1503"/>
                </a:gdLst>
                <a:ahLst/>
                <a:cxnLst>
                  <a:cxn ang="0">
                    <a:pos x="T0" y="T1"/>
                  </a:cxn>
                  <a:cxn ang="0">
                    <a:pos x="T2" y="T3"/>
                  </a:cxn>
                  <a:cxn ang="0">
                    <a:pos x="T4" y="T5"/>
                  </a:cxn>
                  <a:cxn ang="0">
                    <a:pos x="T6" y="T7"/>
                  </a:cxn>
                  <a:cxn ang="0">
                    <a:pos x="T8" y="T9"/>
                  </a:cxn>
                  <a:cxn ang="0">
                    <a:pos x="T10" y="T11"/>
                  </a:cxn>
                </a:cxnLst>
                <a:rect l="0" t="0" r="r" b="b"/>
                <a:pathLst>
                  <a:path w="611" h="1503">
                    <a:moveTo>
                      <a:pt x="0" y="0"/>
                    </a:moveTo>
                    <a:cubicBezTo>
                      <a:pt x="263" y="150"/>
                      <a:pt x="440" y="434"/>
                      <a:pt x="440" y="759"/>
                    </a:cubicBezTo>
                    <a:cubicBezTo>
                      <a:pt x="440" y="1073"/>
                      <a:pt x="274" y="1349"/>
                      <a:pt x="24" y="1503"/>
                    </a:cubicBezTo>
                    <a:cubicBezTo>
                      <a:pt x="165" y="1496"/>
                      <a:pt x="297" y="1455"/>
                      <a:pt x="412" y="1389"/>
                    </a:cubicBezTo>
                    <a:cubicBezTo>
                      <a:pt x="537" y="1238"/>
                      <a:pt x="611" y="1045"/>
                      <a:pt x="611" y="834"/>
                    </a:cubicBezTo>
                    <a:cubicBezTo>
                      <a:pt x="611" y="442"/>
                      <a:pt x="354" y="111"/>
                      <a:pt x="0" y="0"/>
                    </a:cubicBezTo>
                  </a:path>
                </a:pathLst>
              </a:custGeom>
              <a:solidFill>
                <a:srgbClr val="2AB9D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0" name="Freeform 14"/>
              <p:cNvSpPr>
                <a:spLocks/>
              </p:cNvSpPr>
              <p:nvPr/>
            </p:nvSpPr>
            <p:spPr bwMode="auto">
              <a:xfrm>
                <a:off x="3530600" y="2224088"/>
                <a:ext cx="2065337" cy="2387600"/>
              </a:xfrm>
              <a:custGeom>
                <a:avLst/>
                <a:gdLst>
                  <a:gd name="T0" fmla="*/ 633 w 1336"/>
                  <a:gd name="T1" fmla="*/ 0 h 1545"/>
                  <a:gd name="T2" fmla="*/ 199 w 1336"/>
                  <a:gd name="T3" fmla="*/ 116 h 1545"/>
                  <a:gd name="T4" fmla="*/ 0 w 1336"/>
                  <a:gd name="T5" fmla="*/ 671 h 1545"/>
                  <a:gd name="T6" fmla="*/ 874 w 1336"/>
                  <a:gd name="T7" fmla="*/ 1545 h 1545"/>
                  <a:gd name="T8" fmla="*/ 920 w 1336"/>
                  <a:gd name="T9" fmla="*/ 1544 h 1545"/>
                  <a:gd name="T10" fmla="*/ 1336 w 1336"/>
                  <a:gd name="T11" fmla="*/ 800 h 1545"/>
                  <a:gd name="T12" fmla="*/ 896 w 1336"/>
                  <a:gd name="T13" fmla="*/ 41 h 1545"/>
                  <a:gd name="T14" fmla="*/ 633 w 1336"/>
                  <a:gd name="T15" fmla="*/ 0 h 154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36" h="1545">
                    <a:moveTo>
                      <a:pt x="633" y="0"/>
                    </a:moveTo>
                    <a:cubicBezTo>
                      <a:pt x="475" y="0"/>
                      <a:pt x="326" y="42"/>
                      <a:pt x="199" y="116"/>
                    </a:cubicBezTo>
                    <a:cubicBezTo>
                      <a:pt x="74" y="267"/>
                      <a:pt x="0" y="460"/>
                      <a:pt x="0" y="671"/>
                    </a:cubicBezTo>
                    <a:cubicBezTo>
                      <a:pt x="0" y="1154"/>
                      <a:pt x="391" y="1545"/>
                      <a:pt x="874" y="1545"/>
                    </a:cubicBezTo>
                    <a:cubicBezTo>
                      <a:pt x="890" y="1545"/>
                      <a:pt x="905" y="1545"/>
                      <a:pt x="920" y="1544"/>
                    </a:cubicBezTo>
                    <a:cubicBezTo>
                      <a:pt x="1170" y="1390"/>
                      <a:pt x="1336" y="1114"/>
                      <a:pt x="1336" y="800"/>
                    </a:cubicBezTo>
                    <a:cubicBezTo>
                      <a:pt x="1336" y="475"/>
                      <a:pt x="1159" y="191"/>
                      <a:pt x="896" y="41"/>
                    </a:cubicBezTo>
                    <a:cubicBezTo>
                      <a:pt x="813" y="14"/>
                      <a:pt x="724" y="0"/>
                      <a:pt x="633" y="0"/>
                    </a:cubicBezTo>
                  </a:path>
                </a:pathLst>
              </a:custGeom>
              <a:solidFill>
                <a:srgbClr val="00A69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grpSp>
            <p:nvGrpSpPr>
              <p:cNvPr id="21" name="Groep 20"/>
              <p:cNvGrpSpPr/>
              <p:nvPr/>
            </p:nvGrpSpPr>
            <p:grpSpPr>
              <a:xfrm>
                <a:off x="4710113" y="3565525"/>
                <a:ext cx="1095374" cy="322263"/>
                <a:chOff x="4710113" y="3565525"/>
                <a:chExt cx="1095374" cy="322263"/>
              </a:xfrm>
            </p:grpSpPr>
            <p:sp>
              <p:nvSpPr>
                <p:cNvPr id="23" name="Freeform 15"/>
                <p:cNvSpPr>
                  <a:spLocks/>
                </p:cNvSpPr>
                <p:nvPr/>
              </p:nvSpPr>
              <p:spPr bwMode="auto">
                <a:xfrm>
                  <a:off x="4710113" y="3641725"/>
                  <a:ext cx="111125" cy="177800"/>
                </a:xfrm>
                <a:custGeom>
                  <a:avLst/>
                  <a:gdLst>
                    <a:gd name="T0" fmla="*/ 72 w 72"/>
                    <a:gd name="T1" fmla="*/ 107 h 115"/>
                    <a:gd name="T2" fmla="*/ 45 w 72"/>
                    <a:gd name="T3" fmla="*/ 115 h 115"/>
                    <a:gd name="T4" fmla="*/ 12 w 72"/>
                    <a:gd name="T5" fmla="*/ 100 h 115"/>
                    <a:gd name="T6" fmla="*/ 0 w 72"/>
                    <a:gd name="T7" fmla="*/ 57 h 115"/>
                    <a:gd name="T8" fmla="*/ 13 w 72"/>
                    <a:gd name="T9" fmla="*/ 14 h 115"/>
                    <a:gd name="T10" fmla="*/ 45 w 72"/>
                    <a:gd name="T11" fmla="*/ 0 h 115"/>
                    <a:gd name="T12" fmla="*/ 72 w 72"/>
                    <a:gd name="T13" fmla="*/ 8 h 115"/>
                    <a:gd name="T14" fmla="*/ 66 w 72"/>
                    <a:gd name="T15" fmla="*/ 26 h 115"/>
                    <a:gd name="T16" fmla="*/ 52 w 72"/>
                    <a:gd name="T17" fmla="*/ 21 h 115"/>
                    <a:gd name="T18" fmla="*/ 32 w 72"/>
                    <a:gd name="T19" fmla="*/ 57 h 115"/>
                    <a:gd name="T20" fmla="*/ 37 w 72"/>
                    <a:gd name="T21" fmla="*/ 83 h 115"/>
                    <a:gd name="T22" fmla="*/ 52 w 72"/>
                    <a:gd name="T23" fmla="*/ 92 h 115"/>
                    <a:gd name="T24" fmla="*/ 66 w 72"/>
                    <a:gd name="T25" fmla="*/ 87 h 115"/>
                    <a:gd name="T26" fmla="*/ 72 w 72"/>
                    <a:gd name="T27" fmla="*/ 10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2" h="115">
                      <a:moveTo>
                        <a:pt x="72" y="107"/>
                      </a:moveTo>
                      <a:cubicBezTo>
                        <a:pt x="67" y="112"/>
                        <a:pt x="58" y="115"/>
                        <a:pt x="45" y="115"/>
                      </a:cubicBezTo>
                      <a:cubicBezTo>
                        <a:pt x="32" y="115"/>
                        <a:pt x="21" y="110"/>
                        <a:pt x="12" y="100"/>
                      </a:cubicBezTo>
                      <a:cubicBezTo>
                        <a:pt x="4" y="89"/>
                        <a:pt x="0" y="75"/>
                        <a:pt x="0" y="57"/>
                      </a:cubicBezTo>
                      <a:cubicBezTo>
                        <a:pt x="0" y="39"/>
                        <a:pt x="4" y="25"/>
                        <a:pt x="13" y="14"/>
                      </a:cubicBezTo>
                      <a:cubicBezTo>
                        <a:pt x="21" y="5"/>
                        <a:pt x="32" y="0"/>
                        <a:pt x="45" y="0"/>
                      </a:cubicBezTo>
                      <a:cubicBezTo>
                        <a:pt x="57" y="0"/>
                        <a:pt x="66" y="3"/>
                        <a:pt x="72" y="8"/>
                      </a:cubicBezTo>
                      <a:cubicBezTo>
                        <a:pt x="66" y="26"/>
                        <a:pt x="66" y="26"/>
                        <a:pt x="66" y="26"/>
                      </a:cubicBezTo>
                      <a:cubicBezTo>
                        <a:pt x="62" y="23"/>
                        <a:pt x="57" y="21"/>
                        <a:pt x="52" y="21"/>
                      </a:cubicBezTo>
                      <a:cubicBezTo>
                        <a:pt x="39" y="21"/>
                        <a:pt x="32" y="33"/>
                        <a:pt x="32" y="57"/>
                      </a:cubicBezTo>
                      <a:cubicBezTo>
                        <a:pt x="32" y="68"/>
                        <a:pt x="34" y="77"/>
                        <a:pt x="37" y="83"/>
                      </a:cubicBezTo>
                      <a:cubicBezTo>
                        <a:pt x="41" y="89"/>
                        <a:pt x="46" y="92"/>
                        <a:pt x="52" y="92"/>
                      </a:cubicBezTo>
                      <a:cubicBezTo>
                        <a:pt x="58" y="92"/>
                        <a:pt x="62" y="90"/>
                        <a:pt x="66" y="87"/>
                      </a:cubicBezTo>
                      <a:lnTo>
                        <a:pt x="72" y="10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4" name="Freeform 16"/>
                <p:cNvSpPr>
                  <a:spLocks noEditPoints="1"/>
                </p:cNvSpPr>
                <p:nvPr/>
              </p:nvSpPr>
              <p:spPr bwMode="auto">
                <a:xfrm>
                  <a:off x="4860925" y="3641725"/>
                  <a:ext cx="152400" cy="177800"/>
                </a:xfrm>
                <a:custGeom>
                  <a:avLst/>
                  <a:gdLst>
                    <a:gd name="T0" fmla="*/ 98 w 98"/>
                    <a:gd name="T1" fmla="*/ 57 h 115"/>
                    <a:gd name="T2" fmla="*/ 86 w 98"/>
                    <a:gd name="T3" fmla="*/ 98 h 115"/>
                    <a:gd name="T4" fmla="*/ 49 w 98"/>
                    <a:gd name="T5" fmla="*/ 115 h 115"/>
                    <a:gd name="T6" fmla="*/ 13 w 98"/>
                    <a:gd name="T7" fmla="*/ 98 h 115"/>
                    <a:gd name="T8" fmla="*/ 0 w 98"/>
                    <a:gd name="T9" fmla="*/ 57 h 115"/>
                    <a:gd name="T10" fmla="*/ 12 w 98"/>
                    <a:gd name="T11" fmla="*/ 16 h 115"/>
                    <a:gd name="T12" fmla="*/ 49 w 98"/>
                    <a:gd name="T13" fmla="*/ 0 h 115"/>
                    <a:gd name="T14" fmla="*/ 85 w 98"/>
                    <a:gd name="T15" fmla="*/ 16 h 115"/>
                    <a:gd name="T16" fmla="*/ 98 w 98"/>
                    <a:gd name="T17" fmla="*/ 57 h 115"/>
                    <a:gd name="T18" fmla="*/ 66 w 98"/>
                    <a:gd name="T19" fmla="*/ 57 h 115"/>
                    <a:gd name="T20" fmla="*/ 49 w 98"/>
                    <a:gd name="T21" fmla="*/ 20 h 115"/>
                    <a:gd name="T22" fmla="*/ 32 w 98"/>
                    <a:gd name="T23" fmla="*/ 57 h 115"/>
                    <a:gd name="T24" fmla="*/ 49 w 98"/>
                    <a:gd name="T25" fmla="*/ 93 h 115"/>
                    <a:gd name="T26" fmla="*/ 66 w 98"/>
                    <a:gd name="T27" fmla="*/ 5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8" h="115">
                      <a:moveTo>
                        <a:pt x="98" y="57"/>
                      </a:moveTo>
                      <a:cubicBezTo>
                        <a:pt x="98" y="74"/>
                        <a:pt x="94" y="88"/>
                        <a:pt x="86" y="98"/>
                      </a:cubicBezTo>
                      <a:cubicBezTo>
                        <a:pt x="77" y="109"/>
                        <a:pt x="65" y="115"/>
                        <a:pt x="49" y="115"/>
                      </a:cubicBezTo>
                      <a:cubicBezTo>
                        <a:pt x="33" y="115"/>
                        <a:pt x="21" y="109"/>
                        <a:pt x="13" y="98"/>
                      </a:cubicBezTo>
                      <a:cubicBezTo>
                        <a:pt x="4" y="88"/>
                        <a:pt x="0" y="74"/>
                        <a:pt x="0" y="57"/>
                      </a:cubicBezTo>
                      <a:cubicBezTo>
                        <a:pt x="0" y="40"/>
                        <a:pt x="4" y="26"/>
                        <a:pt x="12" y="16"/>
                      </a:cubicBezTo>
                      <a:cubicBezTo>
                        <a:pt x="21" y="5"/>
                        <a:pt x="33" y="0"/>
                        <a:pt x="49" y="0"/>
                      </a:cubicBezTo>
                      <a:cubicBezTo>
                        <a:pt x="64" y="0"/>
                        <a:pt x="77" y="5"/>
                        <a:pt x="85" y="16"/>
                      </a:cubicBezTo>
                      <a:cubicBezTo>
                        <a:pt x="94" y="26"/>
                        <a:pt x="98" y="40"/>
                        <a:pt x="98" y="57"/>
                      </a:cubicBezTo>
                      <a:close/>
                      <a:moveTo>
                        <a:pt x="66" y="57"/>
                      </a:moveTo>
                      <a:cubicBezTo>
                        <a:pt x="66" y="32"/>
                        <a:pt x="60" y="20"/>
                        <a:pt x="49" y="20"/>
                      </a:cubicBezTo>
                      <a:cubicBezTo>
                        <a:pt x="38" y="20"/>
                        <a:pt x="32" y="32"/>
                        <a:pt x="32" y="57"/>
                      </a:cubicBezTo>
                      <a:cubicBezTo>
                        <a:pt x="32" y="81"/>
                        <a:pt x="38" y="93"/>
                        <a:pt x="49" y="93"/>
                      </a:cubicBezTo>
                      <a:cubicBezTo>
                        <a:pt x="60" y="93"/>
                        <a:pt x="66" y="81"/>
                        <a:pt x="66" y="5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5" name="Rectangle 17"/>
                <p:cNvSpPr>
                  <a:spLocks noChangeArrowheads="1"/>
                </p:cNvSpPr>
                <p:nvPr/>
              </p:nvSpPr>
              <p:spPr bwMode="auto">
                <a:xfrm>
                  <a:off x="5064125" y="3565525"/>
                  <a:ext cx="49212" cy="2508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6" name="Rectangle 18"/>
                <p:cNvSpPr>
                  <a:spLocks noChangeArrowheads="1"/>
                </p:cNvSpPr>
                <p:nvPr/>
              </p:nvSpPr>
              <p:spPr bwMode="auto">
                <a:xfrm>
                  <a:off x="5173663" y="3565525"/>
                  <a:ext cx="47625" cy="2508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7" name="Freeform 19"/>
                <p:cNvSpPr>
                  <a:spLocks noEditPoints="1"/>
                </p:cNvSpPr>
                <p:nvPr/>
              </p:nvSpPr>
              <p:spPr bwMode="auto">
                <a:xfrm>
                  <a:off x="5273675" y="3641725"/>
                  <a:ext cx="150812" cy="177800"/>
                </a:xfrm>
                <a:custGeom>
                  <a:avLst/>
                  <a:gdLst>
                    <a:gd name="T0" fmla="*/ 97 w 97"/>
                    <a:gd name="T1" fmla="*/ 59 h 115"/>
                    <a:gd name="T2" fmla="*/ 30 w 97"/>
                    <a:gd name="T3" fmla="*/ 69 h 115"/>
                    <a:gd name="T4" fmla="*/ 57 w 97"/>
                    <a:gd name="T5" fmla="*/ 93 h 115"/>
                    <a:gd name="T6" fmla="*/ 86 w 97"/>
                    <a:gd name="T7" fmla="*/ 87 h 115"/>
                    <a:gd name="T8" fmla="*/ 93 w 97"/>
                    <a:gd name="T9" fmla="*/ 107 h 115"/>
                    <a:gd name="T10" fmla="*/ 53 w 97"/>
                    <a:gd name="T11" fmla="*/ 115 h 115"/>
                    <a:gd name="T12" fmla="*/ 14 w 97"/>
                    <a:gd name="T13" fmla="*/ 99 h 115"/>
                    <a:gd name="T14" fmla="*/ 0 w 97"/>
                    <a:gd name="T15" fmla="*/ 57 h 115"/>
                    <a:gd name="T16" fmla="*/ 13 w 97"/>
                    <a:gd name="T17" fmla="*/ 15 h 115"/>
                    <a:gd name="T18" fmla="*/ 50 w 97"/>
                    <a:gd name="T19" fmla="*/ 0 h 115"/>
                    <a:gd name="T20" fmla="*/ 86 w 97"/>
                    <a:gd name="T21" fmla="*/ 15 h 115"/>
                    <a:gd name="T22" fmla="*/ 97 w 97"/>
                    <a:gd name="T23" fmla="*/ 59 h 115"/>
                    <a:gd name="T24" fmla="*/ 67 w 97"/>
                    <a:gd name="T25" fmla="*/ 47 h 115"/>
                    <a:gd name="T26" fmla="*/ 48 w 97"/>
                    <a:gd name="T27" fmla="*/ 19 h 115"/>
                    <a:gd name="T28" fmla="*/ 33 w 97"/>
                    <a:gd name="T29" fmla="*/ 27 h 115"/>
                    <a:gd name="T30" fmla="*/ 28 w 97"/>
                    <a:gd name="T31" fmla="*/ 53 h 115"/>
                    <a:gd name="T32" fmla="*/ 67 w 97"/>
                    <a:gd name="T33" fmla="*/ 4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7" h="115">
                      <a:moveTo>
                        <a:pt x="97" y="59"/>
                      </a:moveTo>
                      <a:cubicBezTo>
                        <a:pt x="30" y="69"/>
                        <a:pt x="30" y="69"/>
                        <a:pt x="30" y="69"/>
                      </a:cubicBezTo>
                      <a:cubicBezTo>
                        <a:pt x="32" y="85"/>
                        <a:pt x="41" y="93"/>
                        <a:pt x="57" y="93"/>
                      </a:cubicBezTo>
                      <a:cubicBezTo>
                        <a:pt x="68" y="93"/>
                        <a:pt x="78" y="91"/>
                        <a:pt x="86" y="87"/>
                      </a:cubicBezTo>
                      <a:cubicBezTo>
                        <a:pt x="93" y="107"/>
                        <a:pt x="93" y="107"/>
                        <a:pt x="93" y="107"/>
                      </a:cubicBezTo>
                      <a:cubicBezTo>
                        <a:pt x="82" y="112"/>
                        <a:pt x="69" y="115"/>
                        <a:pt x="53" y="115"/>
                      </a:cubicBezTo>
                      <a:cubicBezTo>
                        <a:pt x="36" y="115"/>
                        <a:pt x="23" y="110"/>
                        <a:pt x="14" y="99"/>
                      </a:cubicBezTo>
                      <a:cubicBezTo>
                        <a:pt x="4" y="89"/>
                        <a:pt x="0" y="75"/>
                        <a:pt x="0" y="57"/>
                      </a:cubicBezTo>
                      <a:cubicBezTo>
                        <a:pt x="0" y="39"/>
                        <a:pt x="4" y="26"/>
                        <a:pt x="13" y="15"/>
                      </a:cubicBezTo>
                      <a:cubicBezTo>
                        <a:pt x="22" y="5"/>
                        <a:pt x="34" y="0"/>
                        <a:pt x="50" y="0"/>
                      </a:cubicBezTo>
                      <a:cubicBezTo>
                        <a:pt x="66" y="0"/>
                        <a:pt x="78" y="5"/>
                        <a:pt x="86" y="15"/>
                      </a:cubicBezTo>
                      <a:cubicBezTo>
                        <a:pt x="94" y="26"/>
                        <a:pt x="97" y="40"/>
                        <a:pt x="97" y="59"/>
                      </a:cubicBezTo>
                      <a:close/>
                      <a:moveTo>
                        <a:pt x="67" y="47"/>
                      </a:moveTo>
                      <a:cubicBezTo>
                        <a:pt x="67" y="28"/>
                        <a:pt x="61" y="19"/>
                        <a:pt x="48" y="19"/>
                      </a:cubicBezTo>
                      <a:cubicBezTo>
                        <a:pt x="42" y="19"/>
                        <a:pt x="37" y="22"/>
                        <a:pt x="33" y="27"/>
                      </a:cubicBezTo>
                      <a:cubicBezTo>
                        <a:pt x="29" y="33"/>
                        <a:pt x="28" y="42"/>
                        <a:pt x="28" y="53"/>
                      </a:cubicBezTo>
                      <a:lnTo>
                        <a:pt x="67" y="4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8" name="Freeform 20"/>
                <p:cNvSpPr>
                  <a:spLocks noEditPoints="1"/>
                </p:cNvSpPr>
                <p:nvPr/>
              </p:nvSpPr>
              <p:spPr bwMode="auto">
                <a:xfrm>
                  <a:off x="5461000" y="3641725"/>
                  <a:ext cx="150812" cy="246063"/>
                </a:xfrm>
                <a:custGeom>
                  <a:avLst/>
                  <a:gdLst>
                    <a:gd name="T0" fmla="*/ 97 w 97"/>
                    <a:gd name="T1" fmla="*/ 114 h 159"/>
                    <a:gd name="T2" fmla="*/ 83 w 97"/>
                    <a:gd name="T3" fmla="*/ 148 h 159"/>
                    <a:gd name="T4" fmla="*/ 48 w 97"/>
                    <a:gd name="T5" fmla="*/ 159 h 159"/>
                    <a:gd name="T6" fmla="*/ 7 w 97"/>
                    <a:gd name="T7" fmla="*/ 151 h 159"/>
                    <a:gd name="T8" fmla="*/ 15 w 97"/>
                    <a:gd name="T9" fmla="*/ 130 h 159"/>
                    <a:gd name="T10" fmla="*/ 42 w 97"/>
                    <a:gd name="T11" fmla="*/ 137 h 159"/>
                    <a:gd name="T12" fmla="*/ 65 w 97"/>
                    <a:gd name="T13" fmla="*/ 116 h 159"/>
                    <a:gd name="T14" fmla="*/ 65 w 97"/>
                    <a:gd name="T15" fmla="*/ 110 h 159"/>
                    <a:gd name="T16" fmla="*/ 46 w 97"/>
                    <a:gd name="T17" fmla="*/ 114 h 159"/>
                    <a:gd name="T18" fmla="*/ 13 w 97"/>
                    <a:gd name="T19" fmla="*/ 99 h 159"/>
                    <a:gd name="T20" fmla="*/ 0 w 97"/>
                    <a:gd name="T21" fmla="*/ 60 h 159"/>
                    <a:gd name="T22" fmla="*/ 15 w 97"/>
                    <a:gd name="T23" fmla="*/ 16 h 159"/>
                    <a:gd name="T24" fmla="*/ 57 w 97"/>
                    <a:gd name="T25" fmla="*/ 0 h 159"/>
                    <a:gd name="T26" fmla="*/ 97 w 97"/>
                    <a:gd name="T27" fmla="*/ 8 h 159"/>
                    <a:gd name="T28" fmla="*/ 97 w 97"/>
                    <a:gd name="T29" fmla="*/ 114 h 159"/>
                    <a:gd name="T30" fmla="*/ 65 w 97"/>
                    <a:gd name="T31" fmla="*/ 93 h 159"/>
                    <a:gd name="T32" fmla="*/ 65 w 97"/>
                    <a:gd name="T33" fmla="*/ 20 h 159"/>
                    <a:gd name="T34" fmla="*/ 55 w 97"/>
                    <a:gd name="T35" fmla="*/ 18 h 159"/>
                    <a:gd name="T36" fmla="*/ 32 w 97"/>
                    <a:gd name="T37" fmla="*/ 58 h 159"/>
                    <a:gd name="T38" fmla="*/ 55 w 97"/>
                    <a:gd name="T39" fmla="*/ 95 h 159"/>
                    <a:gd name="T40" fmla="*/ 65 w 97"/>
                    <a:gd name="T41" fmla="*/ 93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7" h="159">
                      <a:moveTo>
                        <a:pt x="97" y="114"/>
                      </a:moveTo>
                      <a:cubicBezTo>
                        <a:pt x="97" y="129"/>
                        <a:pt x="92" y="140"/>
                        <a:pt x="83" y="148"/>
                      </a:cubicBezTo>
                      <a:cubicBezTo>
                        <a:pt x="75" y="156"/>
                        <a:pt x="63" y="159"/>
                        <a:pt x="48" y="159"/>
                      </a:cubicBezTo>
                      <a:cubicBezTo>
                        <a:pt x="30" y="159"/>
                        <a:pt x="17" y="157"/>
                        <a:pt x="7" y="151"/>
                      </a:cubicBezTo>
                      <a:cubicBezTo>
                        <a:pt x="15" y="130"/>
                        <a:pt x="15" y="130"/>
                        <a:pt x="15" y="130"/>
                      </a:cubicBezTo>
                      <a:cubicBezTo>
                        <a:pt x="23" y="135"/>
                        <a:pt x="32" y="137"/>
                        <a:pt x="42" y="137"/>
                      </a:cubicBezTo>
                      <a:cubicBezTo>
                        <a:pt x="58" y="137"/>
                        <a:pt x="65" y="130"/>
                        <a:pt x="65" y="116"/>
                      </a:cubicBezTo>
                      <a:cubicBezTo>
                        <a:pt x="65" y="110"/>
                        <a:pt x="65" y="110"/>
                        <a:pt x="65" y="110"/>
                      </a:cubicBezTo>
                      <a:cubicBezTo>
                        <a:pt x="61" y="112"/>
                        <a:pt x="55" y="114"/>
                        <a:pt x="46" y="114"/>
                      </a:cubicBezTo>
                      <a:cubicBezTo>
                        <a:pt x="33" y="114"/>
                        <a:pt x="22" y="109"/>
                        <a:pt x="13" y="99"/>
                      </a:cubicBezTo>
                      <a:cubicBezTo>
                        <a:pt x="5" y="89"/>
                        <a:pt x="0" y="76"/>
                        <a:pt x="0" y="60"/>
                      </a:cubicBezTo>
                      <a:cubicBezTo>
                        <a:pt x="0" y="41"/>
                        <a:pt x="5" y="26"/>
                        <a:pt x="15" y="16"/>
                      </a:cubicBezTo>
                      <a:cubicBezTo>
                        <a:pt x="25" y="5"/>
                        <a:pt x="39" y="0"/>
                        <a:pt x="57" y="0"/>
                      </a:cubicBezTo>
                      <a:cubicBezTo>
                        <a:pt x="75" y="0"/>
                        <a:pt x="88" y="3"/>
                        <a:pt x="97" y="8"/>
                      </a:cubicBezTo>
                      <a:lnTo>
                        <a:pt x="97" y="114"/>
                      </a:lnTo>
                      <a:close/>
                      <a:moveTo>
                        <a:pt x="65" y="93"/>
                      </a:moveTo>
                      <a:cubicBezTo>
                        <a:pt x="65" y="20"/>
                        <a:pt x="65" y="20"/>
                        <a:pt x="65" y="20"/>
                      </a:cubicBezTo>
                      <a:cubicBezTo>
                        <a:pt x="63" y="19"/>
                        <a:pt x="60" y="18"/>
                        <a:pt x="55" y="18"/>
                      </a:cubicBezTo>
                      <a:cubicBezTo>
                        <a:pt x="40" y="18"/>
                        <a:pt x="32" y="32"/>
                        <a:pt x="32" y="58"/>
                      </a:cubicBezTo>
                      <a:cubicBezTo>
                        <a:pt x="32" y="83"/>
                        <a:pt x="40" y="95"/>
                        <a:pt x="55" y="95"/>
                      </a:cubicBezTo>
                      <a:cubicBezTo>
                        <a:pt x="59" y="95"/>
                        <a:pt x="63" y="94"/>
                        <a:pt x="65" y="9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9" name="Freeform 21"/>
                <p:cNvSpPr>
                  <a:spLocks noEditPoints="1"/>
                </p:cNvSpPr>
                <p:nvPr/>
              </p:nvSpPr>
              <p:spPr bwMode="auto">
                <a:xfrm>
                  <a:off x="5654675" y="3641725"/>
                  <a:ext cx="150812" cy="177800"/>
                </a:xfrm>
                <a:custGeom>
                  <a:avLst/>
                  <a:gdLst>
                    <a:gd name="T0" fmla="*/ 97 w 98"/>
                    <a:gd name="T1" fmla="*/ 59 h 115"/>
                    <a:gd name="T2" fmla="*/ 30 w 98"/>
                    <a:gd name="T3" fmla="*/ 69 h 115"/>
                    <a:gd name="T4" fmla="*/ 57 w 98"/>
                    <a:gd name="T5" fmla="*/ 93 h 115"/>
                    <a:gd name="T6" fmla="*/ 86 w 98"/>
                    <a:gd name="T7" fmla="*/ 87 h 115"/>
                    <a:gd name="T8" fmla="*/ 93 w 98"/>
                    <a:gd name="T9" fmla="*/ 107 h 115"/>
                    <a:gd name="T10" fmla="*/ 54 w 98"/>
                    <a:gd name="T11" fmla="*/ 115 h 115"/>
                    <a:gd name="T12" fmla="*/ 14 w 98"/>
                    <a:gd name="T13" fmla="*/ 99 h 115"/>
                    <a:gd name="T14" fmla="*/ 0 w 98"/>
                    <a:gd name="T15" fmla="*/ 57 h 115"/>
                    <a:gd name="T16" fmla="*/ 13 w 98"/>
                    <a:gd name="T17" fmla="*/ 15 h 115"/>
                    <a:gd name="T18" fmla="*/ 50 w 98"/>
                    <a:gd name="T19" fmla="*/ 0 h 115"/>
                    <a:gd name="T20" fmla="*/ 86 w 98"/>
                    <a:gd name="T21" fmla="*/ 15 h 115"/>
                    <a:gd name="T22" fmla="*/ 97 w 98"/>
                    <a:gd name="T23" fmla="*/ 59 h 115"/>
                    <a:gd name="T24" fmla="*/ 67 w 98"/>
                    <a:gd name="T25" fmla="*/ 47 h 115"/>
                    <a:gd name="T26" fmla="*/ 49 w 98"/>
                    <a:gd name="T27" fmla="*/ 19 h 115"/>
                    <a:gd name="T28" fmla="*/ 33 w 98"/>
                    <a:gd name="T29" fmla="*/ 27 h 115"/>
                    <a:gd name="T30" fmla="*/ 28 w 98"/>
                    <a:gd name="T31" fmla="*/ 53 h 115"/>
                    <a:gd name="T32" fmla="*/ 67 w 98"/>
                    <a:gd name="T33" fmla="*/ 4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8" h="115">
                      <a:moveTo>
                        <a:pt x="97" y="59"/>
                      </a:moveTo>
                      <a:cubicBezTo>
                        <a:pt x="30" y="69"/>
                        <a:pt x="30" y="69"/>
                        <a:pt x="30" y="69"/>
                      </a:cubicBezTo>
                      <a:cubicBezTo>
                        <a:pt x="33" y="85"/>
                        <a:pt x="42" y="93"/>
                        <a:pt x="57" y="93"/>
                      </a:cubicBezTo>
                      <a:cubicBezTo>
                        <a:pt x="69" y="93"/>
                        <a:pt x="78" y="91"/>
                        <a:pt x="86" y="87"/>
                      </a:cubicBezTo>
                      <a:cubicBezTo>
                        <a:pt x="93" y="107"/>
                        <a:pt x="93" y="107"/>
                        <a:pt x="93" y="107"/>
                      </a:cubicBezTo>
                      <a:cubicBezTo>
                        <a:pt x="83" y="112"/>
                        <a:pt x="69" y="115"/>
                        <a:pt x="54" y="115"/>
                      </a:cubicBezTo>
                      <a:cubicBezTo>
                        <a:pt x="37" y="115"/>
                        <a:pt x="24" y="110"/>
                        <a:pt x="14" y="99"/>
                      </a:cubicBezTo>
                      <a:cubicBezTo>
                        <a:pt x="5" y="89"/>
                        <a:pt x="0" y="75"/>
                        <a:pt x="0" y="57"/>
                      </a:cubicBezTo>
                      <a:cubicBezTo>
                        <a:pt x="0" y="39"/>
                        <a:pt x="4" y="26"/>
                        <a:pt x="13" y="15"/>
                      </a:cubicBezTo>
                      <a:cubicBezTo>
                        <a:pt x="22" y="5"/>
                        <a:pt x="34" y="0"/>
                        <a:pt x="50" y="0"/>
                      </a:cubicBezTo>
                      <a:cubicBezTo>
                        <a:pt x="66" y="0"/>
                        <a:pt x="78" y="5"/>
                        <a:pt x="86" y="15"/>
                      </a:cubicBezTo>
                      <a:cubicBezTo>
                        <a:pt x="94" y="26"/>
                        <a:pt x="98" y="40"/>
                        <a:pt x="97" y="59"/>
                      </a:cubicBezTo>
                      <a:close/>
                      <a:moveTo>
                        <a:pt x="67" y="47"/>
                      </a:moveTo>
                      <a:cubicBezTo>
                        <a:pt x="67" y="28"/>
                        <a:pt x="61" y="19"/>
                        <a:pt x="49" y="19"/>
                      </a:cubicBezTo>
                      <a:cubicBezTo>
                        <a:pt x="42" y="19"/>
                        <a:pt x="37" y="22"/>
                        <a:pt x="33" y="27"/>
                      </a:cubicBezTo>
                      <a:cubicBezTo>
                        <a:pt x="30" y="33"/>
                        <a:pt x="28" y="42"/>
                        <a:pt x="28" y="53"/>
                      </a:cubicBezTo>
                      <a:lnTo>
                        <a:pt x="67" y="4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grpSp>
          <p:sp>
            <p:nvSpPr>
              <p:cNvPr id="22" name="Freeform 22"/>
              <p:cNvSpPr>
                <a:spLocks noEditPoints="1"/>
              </p:cNvSpPr>
              <p:nvPr/>
            </p:nvSpPr>
            <p:spPr bwMode="auto">
              <a:xfrm>
                <a:off x="3392488" y="3017838"/>
                <a:ext cx="2012950" cy="512763"/>
              </a:xfrm>
              <a:custGeom>
                <a:avLst/>
                <a:gdLst>
                  <a:gd name="T0" fmla="*/ 1236 w 1303"/>
                  <a:gd name="T1" fmla="*/ 102 h 331"/>
                  <a:gd name="T2" fmla="*/ 1301 w 1303"/>
                  <a:gd name="T3" fmla="*/ 327 h 331"/>
                  <a:gd name="T4" fmla="*/ 1303 w 1303"/>
                  <a:gd name="T5" fmla="*/ 38 h 331"/>
                  <a:gd name="T6" fmla="*/ 1234 w 1303"/>
                  <a:gd name="T7" fmla="*/ 38 h 331"/>
                  <a:gd name="T8" fmla="*/ 1303 w 1303"/>
                  <a:gd name="T9" fmla="*/ 38 h 331"/>
                  <a:gd name="T10" fmla="*/ 1202 w 1303"/>
                  <a:gd name="T11" fmla="*/ 276 h 331"/>
                  <a:gd name="T12" fmla="*/ 1133 w 1303"/>
                  <a:gd name="T13" fmla="*/ 213 h 331"/>
                  <a:gd name="T14" fmla="*/ 1202 w 1303"/>
                  <a:gd name="T15" fmla="*/ 150 h 331"/>
                  <a:gd name="T16" fmla="*/ 1160 w 1303"/>
                  <a:gd name="T17" fmla="*/ 98 h 331"/>
                  <a:gd name="T18" fmla="*/ 1160 w 1303"/>
                  <a:gd name="T19" fmla="*/ 331 h 331"/>
                  <a:gd name="T20" fmla="*/ 1043 w 1303"/>
                  <a:gd name="T21" fmla="*/ 327 h 331"/>
                  <a:gd name="T22" fmla="*/ 946 w 1303"/>
                  <a:gd name="T23" fmla="*/ 98 h 331"/>
                  <a:gd name="T24" fmla="*/ 852 w 1303"/>
                  <a:gd name="T25" fmla="*/ 327 h 331"/>
                  <a:gd name="T26" fmla="*/ 917 w 1303"/>
                  <a:gd name="T27" fmla="*/ 143 h 331"/>
                  <a:gd name="T28" fmla="*/ 978 w 1303"/>
                  <a:gd name="T29" fmla="*/ 170 h 331"/>
                  <a:gd name="T30" fmla="*/ 1043 w 1303"/>
                  <a:gd name="T31" fmla="*/ 327 h 331"/>
                  <a:gd name="T32" fmla="*/ 745 w 1303"/>
                  <a:gd name="T33" fmla="*/ 102 h 331"/>
                  <a:gd name="T34" fmla="*/ 810 w 1303"/>
                  <a:gd name="T35" fmla="*/ 327 h 331"/>
                  <a:gd name="T36" fmla="*/ 812 w 1303"/>
                  <a:gd name="T37" fmla="*/ 38 h 331"/>
                  <a:gd name="T38" fmla="*/ 743 w 1303"/>
                  <a:gd name="T39" fmla="*/ 38 h 331"/>
                  <a:gd name="T40" fmla="*/ 812 w 1303"/>
                  <a:gd name="T41" fmla="*/ 38 h 331"/>
                  <a:gd name="T42" fmla="*/ 662 w 1303"/>
                  <a:gd name="T43" fmla="*/ 10 h 331"/>
                  <a:gd name="T44" fmla="*/ 614 w 1303"/>
                  <a:gd name="T45" fmla="*/ 242 h 331"/>
                  <a:gd name="T46" fmla="*/ 607 w 1303"/>
                  <a:gd name="T47" fmla="*/ 207 h 331"/>
                  <a:gd name="T48" fmla="*/ 495 w 1303"/>
                  <a:gd name="T49" fmla="*/ 10 h 331"/>
                  <a:gd name="T50" fmla="*/ 641 w 1303"/>
                  <a:gd name="T51" fmla="*/ 327 h 331"/>
                  <a:gd name="T52" fmla="*/ 353 w 1303"/>
                  <a:gd name="T53" fmla="*/ 291 h 331"/>
                  <a:gd name="T54" fmla="*/ 289 w 1303"/>
                  <a:gd name="T55" fmla="*/ 258 h 331"/>
                  <a:gd name="T56" fmla="*/ 353 w 1303"/>
                  <a:gd name="T57" fmla="*/ 291 h 331"/>
                  <a:gd name="T58" fmla="*/ 414 w 1303"/>
                  <a:gd name="T59" fmla="*/ 180 h 331"/>
                  <a:gd name="T60" fmla="*/ 241 w 1303"/>
                  <a:gd name="T61" fmla="*/ 115 h 331"/>
                  <a:gd name="T62" fmla="*/ 314 w 1303"/>
                  <a:gd name="T63" fmla="*/ 139 h 331"/>
                  <a:gd name="T64" fmla="*/ 353 w 1303"/>
                  <a:gd name="T65" fmla="*/ 179 h 331"/>
                  <a:gd name="T66" fmla="*/ 326 w 1303"/>
                  <a:gd name="T67" fmla="*/ 331 h 331"/>
                  <a:gd name="T68" fmla="*/ 132 w 1303"/>
                  <a:gd name="T69" fmla="*/ 287 h 331"/>
                  <a:gd name="T70" fmla="*/ 65 w 1303"/>
                  <a:gd name="T71" fmla="*/ 213 h 331"/>
                  <a:gd name="T72" fmla="*/ 132 w 1303"/>
                  <a:gd name="T73" fmla="*/ 139 h 331"/>
                  <a:gd name="T74" fmla="*/ 197 w 1303"/>
                  <a:gd name="T75" fmla="*/ 315 h 331"/>
                  <a:gd name="T76" fmla="*/ 132 w 1303"/>
                  <a:gd name="T77" fmla="*/ 0 h 331"/>
                  <a:gd name="T78" fmla="*/ 99 w 1303"/>
                  <a:gd name="T79" fmla="*/ 100 h 331"/>
                  <a:gd name="T80" fmla="*/ 111 w 1303"/>
                  <a:gd name="T81" fmla="*/ 331 h 3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303" h="331">
                    <a:moveTo>
                      <a:pt x="1301" y="102"/>
                    </a:moveTo>
                    <a:cubicBezTo>
                      <a:pt x="1236" y="102"/>
                      <a:pt x="1236" y="102"/>
                      <a:pt x="1236" y="102"/>
                    </a:cubicBezTo>
                    <a:cubicBezTo>
                      <a:pt x="1236" y="327"/>
                      <a:pt x="1236" y="327"/>
                      <a:pt x="1236" y="327"/>
                    </a:cubicBezTo>
                    <a:cubicBezTo>
                      <a:pt x="1301" y="327"/>
                      <a:pt x="1301" y="327"/>
                      <a:pt x="1301" y="327"/>
                    </a:cubicBezTo>
                    <a:lnTo>
                      <a:pt x="1301" y="102"/>
                    </a:lnTo>
                    <a:close/>
                    <a:moveTo>
                      <a:pt x="1303" y="38"/>
                    </a:moveTo>
                    <a:cubicBezTo>
                      <a:pt x="1303" y="21"/>
                      <a:pt x="1287" y="7"/>
                      <a:pt x="1268" y="7"/>
                    </a:cubicBezTo>
                    <a:cubicBezTo>
                      <a:pt x="1249" y="7"/>
                      <a:pt x="1234" y="21"/>
                      <a:pt x="1234" y="38"/>
                    </a:cubicBezTo>
                    <a:cubicBezTo>
                      <a:pt x="1234" y="55"/>
                      <a:pt x="1249" y="68"/>
                      <a:pt x="1268" y="68"/>
                    </a:cubicBezTo>
                    <a:cubicBezTo>
                      <a:pt x="1287" y="68"/>
                      <a:pt x="1303" y="55"/>
                      <a:pt x="1303" y="38"/>
                    </a:cubicBezTo>
                    <a:moveTo>
                      <a:pt x="1216" y="315"/>
                    </a:moveTo>
                    <a:cubicBezTo>
                      <a:pt x="1202" y="276"/>
                      <a:pt x="1202" y="276"/>
                      <a:pt x="1202" y="276"/>
                    </a:cubicBezTo>
                    <a:cubicBezTo>
                      <a:pt x="1195" y="282"/>
                      <a:pt x="1187" y="285"/>
                      <a:pt x="1175" y="285"/>
                    </a:cubicBezTo>
                    <a:cubicBezTo>
                      <a:pt x="1149" y="285"/>
                      <a:pt x="1133" y="259"/>
                      <a:pt x="1133" y="213"/>
                    </a:cubicBezTo>
                    <a:cubicBezTo>
                      <a:pt x="1133" y="167"/>
                      <a:pt x="1147" y="141"/>
                      <a:pt x="1175" y="141"/>
                    </a:cubicBezTo>
                    <a:cubicBezTo>
                      <a:pt x="1188" y="141"/>
                      <a:pt x="1196" y="146"/>
                      <a:pt x="1202" y="150"/>
                    </a:cubicBezTo>
                    <a:cubicBezTo>
                      <a:pt x="1215" y="114"/>
                      <a:pt x="1215" y="114"/>
                      <a:pt x="1215" y="114"/>
                    </a:cubicBezTo>
                    <a:cubicBezTo>
                      <a:pt x="1205" y="106"/>
                      <a:pt x="1188" y="98"/>
                      <a:pt x="1160" y="98"/>
                    </a:cubicBezTo>
                    <a:cubicBezTo>
                      <a:pt x="1110" y="98"/>
                      <a:pt x="1068" y="138"/>
                      <a:pt x="1068" y="214"/>
                    </a:cubicBezTo>
                    <a:cubicBezTo>
                      <a:pt x="1068" y="290"/>
                      <a:pt x="1107" y="331"/>
                      <a:pt x="1160" y="331"/>
                    </a:cubicBezTo>
                    <a:cubicBezTo>
                      <a:pt x="1189" y="331"/>
                      <a:pt x="1206" y="324"/>
                      <a:pt x="1216" y="315"/>
                    </a:cubicBezTo>
                    <a:moveTo>
                      <a:pt x="1043" y="327"/>
                    </a:moveTo>
                    <a:cubicBezTo>
                      <a:pt x="1043" y="169"/>
                      <a:pt x="1043" y="169"/>
                      <a:pt x="1043" y="169"/>
                    </a:cubicBezTo>
                    <a:cubicBezTo>
                      <a:pt x="1043" y="129"/>
                      <a:pt x="1018" y="98"/>
                      <a:pt x="946" y="98"/>
                    </a:cubicBezTo>
                    <a:cubicBezTo>
                      <a:pt x="906" y="98"/>
                      <a:pt x="874" y="105"/>
                      <a:pt x="852" y="115"/>
                    </a:cubicBezTo>
                    <a:cubicBezTo>
                      <a:pt x="852" y="327"/>
                      <a:pt x="852" y="327"/>
                      <a:pt x="852" y="327"/>
                    </a:cubicBezTo>
                    <a:cubicBezTo>
                      <a:pt x="917" y="327"/>
                      <a:pt x="917" y="327"/>
                      <a:pt x="917" y="327"/>
                    </a:cubicBezTo>
                    <a:cubicBezTo>
                      <a:pt x="917" y="143"/>
                      <a:pt x="917" y="143"/>
                      <a:pt x="917" y="143"/>
                    </a:cubicBezTo>
                    <a:cubicBezTo>
                      <a:pt x="925" y="141"/>
                      <a:pt x="932" y="139"/>
                      <a:pt x="945" y="139"/>
                    </a:cubicBezTo>
                    <a:cubicBezTo>
                      <a:pt x="971" y="139"/>
                      <a:pt x="978" y="154"/>
                      <a:pt x="978" y="170"/>
                    </a:cubicBezTo>
                    <a:cubicBezTo>
                      <a:pt x="978" y="327"/>
                      <a:pt x="978" y="327"/>
                      <a:pt x="978" y="327"/>
                    </a:cubicBezTo>
                    <a:lnTo>
                      <a:pt x="1043" y="327"/>
                    </a:lnTo>
                    <a:close/>
                    <a:moveTo>
                      <a:pt x="810" y="102"/>
                    </a:moveTo>
                    <a:cubicBezTo>
                      <a:pt x="745" y="102"/>
                      <a:pt x="745" y="102"/>
                      <a:pt x="745" y="102"/>
                    </a:cubicBezTo>
                    <a:cubicBezTo>
                      <a:pt x="745" y="327"/>
                      <a:pt x="745" y="327"/>
                      <a:pt x="745" y="327"/>
                    </a:cubicBezTo>
                    <a:cubicBezTo>
                      <a:pt x="810" y="327"/>
                      <a:pt x="810" y="327"/>
                      <a:pt x="810" y="327"/>
                    </a:cubicBezTo>
                    <a:lnTo>
                      <a:pt x="810" y="102"/>
                    </a:lnTo>
                    <a:close/>
                    <a:moveTo>
                      <a:pt x="812" y="38"/>
                    </a:moveTo>
                    <a:cubicBezTo>
                      <a:pt x="812" y="21"/>
                      <a:pt x="796" y="7"/>
                      <a:pt x="777" y="7"/>
                    </a:cubicBezTo>
                    <a:cubicBezTo>
                      <a:pt x="758" y="7"/>
                      <a:pt x="743" y="21"/>
                      <a:pt x="743" y="38"/>
                    </a:cubicBezTo>
                    <a:cubicBezTo>
                      <a:pt x="743" y="55"/>
                      <a:pt x="758" y="68"/>
                      <a:pt x="777" y="68"/>
                    </a:cubicBezTo>
                    <a:cubicBezTo>
                      <a:pt x="796" y="68"/>
                      <a:pt x="812" y="55"/>
                      <a:pt x="812" y="38"/>
                    </a:cubicBezTo>
                    <a:moveTo>
                      <a:pt x="727" y="10"/>
                    </a:moveTo>
                    <a:cubicBezTo>
                      <a:pt x="662" y="10"/>
                      <a:pt x="662" y="10"/>
                      <a:pt x="662" y="10"/>
                    </a:cubicBezTo>
                    <a:cubicBezTo>
                      <a:pt x="621" y="207"/>
                      <a:pt x="621" y="207"/>
                      <a:pt x="621" y="207"/>
                    </a:cubicBezTo>
                    <a:cubicBezTo>
                      <a:pt x="617" y="222"/>
                      <a:pt x="614" y="242"/>
                      <a:pt x="614" y="242"/>
                    </a:cubicBezTo>
                    <a:cubicBezTo>
                      <a:pt x="614" y="242"/>
                      <a:pt x="614" y="242"/>
                      <a:pt x="614" y="242"/>
                    </a:cubicBezTo>
                    <a:cubicBezTo>
                      <a:pt x="614" y="242"/>
                      <a:pt x="611" y="222"/>
                      <a:pt x="607" y="207"/>
                    </a:cubicBezTo>
                    <a:cubicBezTo>
                      <a:pt x="567" y="10"/>
                      <a:pt x="567" y="10"/>
                      <a:pt x="567" y="10"/>
                    </a:cubicBezTo>
                    <a:cubicBezTo>
                      <a:pt x="495" y="10"/>
                      <a:pt x="495" y="10"/>
                      <a:pt x="495" y="10"/>
                    </a:cubicBezTo>
                    <a:cubicBezTo>
                      <a:pt x="582" y="327"/>
                      <a:pt x="582" y="327"/>
                      <a:pt x="582" y="327"/>
                    </a:cubicBezTo>
                    <a:cubicBezTo>
                      <a:pt x="641" y="327"/>
                      <a:pt x="641" y="327"/>
                      <a:pt x="641" y="327"/>
                    </a:cubicBezTo>
                    <a:lnTo>
                      <a:pt x="727" y="10"/>
                    </a:lnTo>
                    <a:close/>
                    <a:moveTo>
                      <a:pt x="353" y="291"/>
                    </a:moveTo>
                    <a:cubicBezTo>
                      <a:pt x="347" y="294"/>
                      <a:pt x="339" y="296"/>
                      <a:pt x="329" y="296"/>
                    </a:cubicBezTo>
                    <a:cubicBezTo>
                      <a:pt x="304" y="296"/>
                      <a:pt x="289" y="284"/>
                      <a:pt x="289" y="258"/>
                    </a:cubicBezTo>
                    <a:cubicBezTo>
                      <a:pt x="289" y="222"/>
                      <a:pt x="314" y="213"/>
                      <a:pt x="353" y="209"/>
                    </a:cubicBezTo>
                    <a:lnTo>
                      <a:pt x="353" y="291"/>
                    </a:lnTo>
                    <a:close/>
                    <a:moveTo>
                      <a:pt x="414" y="315"/>
                    </a:moveTo>
                    <a:cubicBezTo>
                      <a:pt x="414" y="180"/>
                      <a:pt x="414" y="180"/>
                      <a:pt x="414" y="180"/>
                    </a:cubicBezTo>
                    <a:cubicBezTo>
                      <a:pt x="414" y="119"/>
                      <a:pt x="377" y="98"/>
                      <a:pt x="326" y="98"/>
                    </a:cubicBezTo>
                    <a:cubicBezTo>
                      <a:pt x="286" y="98"/>
                      <a:pt x="257" y="108"/>
                      <a:pt x="241" y="115"/>
                    </a:cubicBezTo>
                    <a:cubicBezTo>
                      <a:pt x="255" y="152"/>
                      <a:pt x="255" y="152"/>
                      <a:pt x="255" y="152"/>
                    </a:cubicBezTo>
                    <a:cubicBezTo>
                      <a:pt x="270" y="146"/>
                      <a:pt x="292" y="139"/>
                      <a:pt x="314" y="139"/>
                    </a:cubicBezTo>
                    <a:cubicBezTo>
                      <a:pt x="337" y="139"/>
                      <a:pt x="353" y="145"/>
                      <a:pt x="353" y="169"/>
                    </a:cubicBezTo>
                    <a:cubicBezTo>
                      <a:pt x="353" y="179"/>
                      <a:pt x="353" y="179"/>
                      <a:pt x="353" y="179"/>
                    </a:cubicBezTo>
                    <a:cubicBezTo>
                      <a:pt x="286" y="185"/>
                      <a:pt x="228" y="202"/>
                      <a:pt x="228" y="260"/>
                    </a:cubicBezTo>
                    <a:cubicBezTo>
                      <a:pt x="228" y="307"/>
                      <a:pt x="261" y="331"/>
                      <a:pt x="326" y="331"/>
                    </a:cubicBezTo>
                    <a:cubicBezTo>
                      <a:pt x="365" y="331"/>
                      <a:pt x="395" y="325"/>
                      <a:pt x="414" y="315"/>
                    </a:cubicBezTo>
                    <a:moveTo>
                      <a:pt x="132" y="287"/>
                    </a:moveTo>
                    <a:cubicBezTo>
                      <a:pt x="128" y="289"/>
                      <a:pt x="121" y="290"/>
                      <a:pt x="112" y="290"/>
                    </a:cubicBezTo>
                    <a:cubicBezTo>
                      <a:pt x="79" y="290"/>
                      <a:pt x="65" y="262"/>
                      <a:pt x="65" y="213"/>
                    </a:cubicBezTo>
                    <a:cubicBezTo>
                      <a:pt x="65" y="167"/>
                      <a:pt x="78" y="136"/>
                      <a:pt x="114" y="136"/>
                    </a:cubicBezTo>
                    <a:cubicBezTo>
                      <a:pt x="121" y="136"/>
                      <a:pt x="127" y="137"/>
                      <a:pt x="132" y="139"/>
                    </a:cubicBezTo>
                    <a:lnTo>
                      <a:pt x="132" y="287"/>
                    </a:lnTo>
                    <a:close/>
                    <a:moveTo>
                      <a:pt x="197" y="315"/>
                    </a:moveTo>
                    <a:cubicBezTo>
                      <a:pt x="197" y="0"/>
                      <a:pt x="197" y="0"/>
                      <a:pt x="197" y="0"/>
                    </a:cubicBezTo>
                    <a:cubicBezTo>
                      <a:pt x="132" y="0"/>
                      <a:pt x="132" y="0"/>
                      <a:pt x="132" y="0"/>
                    </a:cubicBezTo>
                    <a:cubicBezTo>
                      <a:pt x="132" y="103"/>
                      <a:pt x="132" y="103"/>
                      <a:pt x="132" y="103"/>
                    </a:cubicBezTo>
                    <a:cubicBezTo>
                      <a:pt x="124" y="101"/>
                      <a:pt x="113" y="100"/>
                      <a:pt x="99" y="100"/>
                    </a:cubicBezTo>
                    <a:cubicBezTo>
                      <a:pt x="41" y="100"/>
                      <a:pt x="0" y="144"/>
                      <a:pt x="0" y="216"/>
                    </a:cubicBezTo>
                    <a:cubicBezTo>
                      <a:pt x="0" y="291"/>
                      <a:pt x="43" y="331"/>
                      <a:pt x="111" y="331"/>
                    </a:cubicBezTo>
                    <a:cubicBezTo>
                      <a:pt x="150" y="331"/>
                      <a:pt x="177" y="326"/>
                      <a:pt x="197" y="315"/>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grpSp>
        <p:pic>
          <p:nvPicPr>
            <p:cNvPr id="2" name="Afbeelding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33954" y="5085184"/>
              <a:ext cx="3118189" cy="379947"/>
            </a:xfrm>
            <a:prstGeom prst="rect">
              <a:avLst/>
            </a:prstGeom>
          </p:spPr>
        </p:pic>
      </p:grpSp>
      <p:sp>
        <p:nvSpPr>
          <p:cNvPr id="4" name="Titel 3"/>
          <p:cNvSpPr>
            <a:spLocks noGrp="1"/>
          </p:cNvSpPr>
          <p:nvPr>
            <p:ph type="title"/>
          </p:nvPr>
        </p:nvSpPr>
        <p:spPr>
          <a:xfrm>
            <a:off x="457200" y="548680"/>
            <a:ext cx="8229600" cy="1143000"/>
          </a:xfrm>
        </p:spPr>
        <p:txBody>
          <a:bodyPr>
            <a:normAutofit/>
          </a:bodyPr>
          <a:lstStyle>
            <a:lvl1pPr algn="ctr">
              <a:defRPr sz="2800" b="1"/>
            </a:lvl1pPr>
          </a:lstStyle>
          <a:p>
            <a:r>
              <a:rPr lang="nl-NL" smtClean="0"/>
              <a:t>Klik om de stijl te bewerken</a:t>
            </a:r>
            <a:endParaRPr lang="nl-NL"/>
          </a:p>
        </p:txBody>
      </p:sp>
    </p:spTree>
    <p:extLst>
      <p:ext uri="{BB962C8B-B14F-4D97-AF65-F5344CB8AC3E}">
        <p14:creationId xmlns:p14="http://schemas.microsoft.com/office/powerpoint/2010/main" val="650653695"/>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2880">
          <p15:clr>
            <a:srgbClr val="FBAE40"/>
          </p15:clr>
        </p15:guide>
        <p15:guide id="2" orient="horz" pos="216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Basisdia wit met cirkels">
    <p:spTree>
      <p:nvGrpSpPr>
        <p:cNvPr id="1" name=""/>
        <p:cNvGrpSpPr/>
        <p:nvPr/>
      </p:nvGrpSpPr>
      <p:grpSpPr>
        <a:xfrm>
          <a:off x="0" y="0"/>
          <a:ext cx="0" cy="0"/>
          <a:chOff x="0" y="0"/>
          <a:chExt cx="0" cy="0"/>
        </a:xfrm>
      </p:grpSpPr>
      <p:pic>
        <p:nvPicPr>
          <p:cNvPr id="8" name="Afbeelding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el 1"/>
          <p:cNvSpPr>
            <a:spLocks noGrp="1"/>
          </p:cNvSpPr>
          <p:nvPr>
            <p:ph type="title"/>
          </p:nvPr>
        </p:nvSpPr>
        <p:spPr>
          <a:xfrm>
            <a:off x="1681336" y="230975"/>
            <a:ext cx="6995120" cy="864096"/>
          </a:xfrm>
        </p:spPr>
        <p:txBody>
          <a:bodyPr anchor="b">
            <a:noAutofit/>
          </a:bodyPr>
          <a:lstStyle>
            <a:lvl1pPr algn="l">
              <a:defRPr sz="2800" b="1">
                <a:solidFill>
                  <a:schemeClr val="accent1"/>
                </a:solidFill>
              </a:defRPr>
            </a:lvl1pPr>
          </a:lstStyle>
          <a:p>
            <a:r>
              <a:rPr lang="nl-NL" smtClean="0"/>
              <a:t>Klik om de stijl te bewerken</a:t>
            </a:r>
            <a:endParaRPr lang="nl-NL" dirty="0"/>
          </a:p>
        </p:txBody>
      </p:sp>
      <p:sp>
        <p:nvSpPr>
          <p:cNvPr id="3" name="Tijdelijke aanduiding voor inhoud 2"/>
          <p:cNvSpPr>
            <a:spLocks noGrp="1"/>
          </p:cNvSpPr>
          <p:nvPr>
            <p:ph idx="1"/>
          </p:nvPr>
        </p:nvSpPr>
        <p:spPr>
          <a:xfrm>
            <a:off x="971600" y="1556792"/>
            <a:ext cx="7715200" cy="4569371"/>
          </a:xfrm>
        </p:spPr>
        <p:txBody>
          <a:bodyPr>
            <a:normAutofit/>
          </a:bodyPr>
          <a:lstStyle>
            <a:lvl1pPr marL="0" indent="0">
              <a:buNone/>
              <a:defRPr sz="2000"/>
            </a:lvl1pPr>
            <a:lvl2pPr marL="177800" indent="-177800">
              <a:buFont typeface="Arial" panose="020B0604020202020204" pitchFamily="34" charset="0"/>
              <a:buChar char="•"/>
              <a:defRPr sz="2000"/>
            </a:lvl2pPr>
            <a:lvl3pPr marL="355600" indent="-177800">
              <a:defRPr sz="2000"/>
            </a:lvl3pPr>
            <a:lvl4pPr marL="449263" indent="-177800">
              <a:defRPr sz="2000"/>
            </a:lvl4pPr>
            <a:lvl5pPr marL="627063" indent="-177800">
              <a:defRPr sz="2000"/>
            </a:lvl5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dirty="0"/>
          </a:p>
        </p:txBody>
      </p:sp>
      <p:sp>
        <p:nvSpPr>
          <p:cNvPr id="4" name="Tijdelijke aanduiding voor datum 3"/>
          <p:cNvSpPr>
            <a:spLocks noGrp="1"/>
          </p:cNvSpPr>
          <p:nvPr>
            <p:ph type="dt" sz="half" idx="10"/>
          </p:nvPr>
        </p:nvSpPr>
        <p:spPr/>
        <p:txBody>
          <a:bodyPr/>
          <a:lstStyle/>
          <a:p>
            <a:fld id="{7FA125C9-EEBD-4E64-8220-20BC7D16BB5E}" type="datetimeFigureOut">
              <a:rPr lang="nl-NL" smtClean="0"/>
              <a:t>4-11-2021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FEBE6F7D-6C70-4F5F-AFE4-DE36813D0709}" type="slidenum">
              <a:rPr lang="nl-NL" smtClean="0"/>
              <a:t>‹nr.›</a:t>
            </a:fld>
            <a:endParaRPr lang="nl-NL"/>
          </a:p>
        </p:txBody>
      </p:sp>
    </p:spTree>
    <p:extLst>
      <p:ext uri="{BB962C8B-B14F-4D97-AF65-F5344CB8AC3E}">
        <p14:creationId xmlns:p14="http://schemas.microsoft.com/office/powerpoint/2010/main" val="267120009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143000" y="1122363"/>
            <a:ext cx="6858000" cy="2387600"/>
          </a:xfrm>
        </p:spPr>
        <p:txBody>
          <a:bodyPr anchor="b"/>
          <a:lstStyle>
            <a:lvl1pPr algn="ctr">
              <a:defRPr sz="4500"/>
            </a:lvl1pPr>
          </a:lstStyle>
          <a:p>
            <a:r>
              <a:rPr lang="nl-NL" smtClean="0"/>
              <a:t>Klik om de stijl te bewerken</a:t>
            </a:r>
            <a:endParaRPr lang="nl-NL"/>
          </a:p>
        </p:txBody>
      </p:sp>
      <p:sp>
        <p:nvSpPr>
          <p:cNvPr id="3" name="Ondertitel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7FA125C9-EEBD-4E64-8220-20BC7D16BB5E}" type="datetimeFigureOut">
              <a:rPr lang="nl-NL" smtClean="0"/>
              <a:t>4-11-2021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FEBE6F7D-6C70-4F5F-AFE4-DE36813D0709}" type="slidenum">
              <a:rPr lang="nl-NL" smtClean="0"/>
              <a:t>‹nr.›</a:t>
            </a:fld>
            <a:endParaRPr lang="nl-NL"/>
          </a:p>
        </p:txBody>
      </p:sp>
    </p:spTree>
    <p:extLst>
      <p:ext uri="{BB962C8B-B14F-4D97-AF65-F5344CB8AC3E}">
        <p14:creationId xmlns:p14="http://schemas.microsoft.com/office/powerpoint/2010/main" val="105439284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dirty="0" smtClean="0"/>
              <a:t>Klik om de stijl te bewerken</a:t>
            </a:r>
            <a:endParaRPr lang="nl-NL" dirty="0"/>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A125C9-EEBD-4E64-8220-20BC7D16BB5E}" type="datetimeFigureOut">
              <a:rPr lang="nl-NL" smtClean="0"/>
              <a:t>4-11-2021</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BE6F7D-6C70-4F5F-AFE4-DE36813D0709}" type="slidenum">
              <a:rPr lang="nl-NL" smtClean="0"/>
              <a:t>‹nr.›</a:t>
            </a:fld>
            <a:endParaRPr lang="nl-NL"/>
          </a:p>
        </p:txBody>
      </p:sp>
    </p:spTree>
    <p:extLst>
      <p:ext uri="{BB962C8B-B14F-4D97-AF65-F5344CB8AC3E}">
        <p14:creationId xmlns:p14="http://schemas.microsoft.com/office/powerpoint/2010/main" val="271421088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Lst>
  <p:timing>
    <p:tnLst>
      <p:par>
        <p:cTn id="1" dur="indefinite" restart="never" nodeType="tmRoot"/>
      </p:par>
    </p:tnLst>
  </p:timing>
  <p:txStyles>
    <p:titleStyle>
      <a:lvl1pPr algn="l" defTabSz="914400" rtl="0" eaLnBrk="1" latinLnBrk="0" hangingPunct="1">
        <a:spcBef>
          <a:spcPct val="0"/>
        </a:spcBef>
        <a:buNone/>
        <a:defRPr sz="4400" kern="1200">
          <a:solidFill>
            <a:schemeClr val="accent1"/>
          </a:solidFill>
          <a:latin typeface="+mj-lt"/>
          <a:ea typeface="+mj-ea"/>
          <a:cs typeface="+mj-cs"/>
        </a:defRPr>
      </a:lvl1pPr>
    </p:titleStyle>
    <p:bodyStyle>
      <a:lvl1pPr marL="177800" indent="-1778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a:bodyPr>
          <a:lstStyle/>
          <a:p>
            <a:r>
              <a:rPr lang="nl-NL" dirty="0" smtClean="0"/>
              <a:t>Algemene indruk </a:t>
            </a:r>
            <a:endParaRPr lang="nl-NL" dirty="0"/>
          </a:p>
        </p:txBody>
      </p:sp>
      <p:sp>
        <p:nvSpPr>
          <p:cNvPr id="3" name="Ondertitel 2"/>
          <p:cNvSpPr>
            <a:spLocks noGrp="1"/>
          </p:cNvSpPr>
          <p:nvPr>
            <p:ph type="subTitle" idx="1"/>
          </p:nvPr>
        </p:nvSpPr>
        <p:spPr/>
        <p:txBody>
          <a:bodyPr/>
          <a:lstStyle/>
          <a:p>
            <a:r>
              <a:rPr lang="nl-NL" b="1" dirty="0" smtClean="0">
                <a:solidFill>
                  <a:srgbClr val="FF0000"/>
                </a:solidFill>
              </a:rPr>
              <a:t>Inventariseren wensen en behoeften deel 1 </a:t>
            </a:r>
            <a:endParaRPr lang="nl-NL" b="1" dirty="0">
              <a:solidFill>
                <a:srgbClr val="FF0000"/>
              </a:solidFill>
            </a:endParaRPr>
          </a:p>
        </p:txBody>
      </p:sp>
    </p:spTree>
    <p:extLst>
      <p:ext uri="{BB962C8B-B14F-4D97-AF65-F5344CB8AC3E}">
        <p14:creationId xmlns:p14="http://schemas.microsoft.com/office/powerpoint/2010/main" val="819715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Beoordelingslijst algemene gedeelte</a:t>
            </a:r>
            <a:endParaRPr lang="nl-NL" dirty="0"/>
          </a:p>
        </p:txBody>
      </p:sp>
      <p:graphicFrame>
        <p:nvGraphicFramePr>
          <p:cNvPr id="4" name="Tijdelijke aanduiding voor inhoud 3"/>
          <p:cNvGraphicFramePr>
            <a:graphicFrameLocks noGrp="1"/>
          </p:cNvGraphicFramePr>
          <p:nvPr>
            <p:ph idx="1"/>
            <p:extLst>
              <p:ext uri="{D42A27DB-BD31-4B8C-83A1-F6EECF244321}">
                <p14:modId xmlns:p14="http://schemas.microsoft.com/office/powerpoint/2010/main" val="393110315"/>
              </p:ext>
            </p:extLst>
          </p:nvPr>
        </p:nvGraphicFramePr>
        <p:xfrm>
          <a:off x="2" y="1628800"/>
          <a:ext cx="8676455" cy="4913979"/>
        </p:xfrm>
        <a:graphic>
          <a:graphicData uri="http://schemas.openxmlformats.org/drawingml/2006/table">
            <a:tbl>
              <a:tblPr>
                <a:tableStyleId>{5C22544A-7EE6-4342-B048-85BDC9FD1C3A}</a:tableStyleId>
              </a:tblPr>
              <a:tblGrid>
                <a:gridCol w="353526">
                  <a:extLst>
                    <a:ext uri="{9D8B030D-6E8A-4147-A177-3AD203B41FA5}">
                      <a16:colId xmlns:a16="http://schemas.microsoft.com/office/drawing/2014/main" val="1591337453"/>
                    </a:ext>
                  </a:extLst>
                </a:gridCol>
                <a:gridCol w="7105229">
                  <a:extLst>
                    <a:ext uri="{9D8B030D-6E8A-4147-A177-3AD203B41FA5}">
                      <a16:colId xmlns:a16="http://schemas.microsoft.com/office/drawing/2014/main" val="1714721902"/>
                    </a:ext>
                  </a:extLst>
                </a:gridCol>
                <a:gridCol w="575507">
                  <a:extLst>
                    <a:ext uri="{9D8B030D-6E8A-4147-A177-3AD203B41FA5}">
                      <a16:colId xmlns:a16="http://schemas.microsoft.com/office/drawing/2014/main" val="2055405856"/>
                    </a:ext>
                  </a:extLst>
                </a:gridCol>
                <a:gridCol w="642193">
                  <a:extLst>
                    <a:ext uri="{9D8B030D-6E8A-4147-A177-3AD203B41FA5}">
                      <a16:colId xmlns:a16="http://schemas.microsoft.com/office/drawing/2014/main" val="3378930436"/>
                    </a:ext>
                  </a:extLst>
                </a:gridCol>
              </a:tblGrid>
              <a:tr h="45514">
                <a:tc gridSpan="2">
                  <a:txBody>
                    <a:bodyPr/>
                    <a:lstStyle/>
                    <a:p>
                      <a:pPr>
                        <a:lnSpc>
                          <a:spcPct val="110000"/>
                        </a:lnSpc>
                        <a:spcAft>
                          <a:spcPts val="0"/>
                        </a:spcAft>
                      </a:pPr>
                      <a:r>
                        <a:rPr lang="nl-NL" sz="1800" spc="30">
                          <a:effectLst/>
                        </a:rPr>
                        <a:t>Beoordelingslijst                            </a:t>
                      </a:r>
                      <a:endParaRPr lang="nl-NL" sz="1800" spc="30">
                        <a:effectLst/>
                        <a:latin typeface="Courier New" panose="02070309020205020404" pitchFamily="49" charset="0"/>
                        <a:ea typeface="Times New Roman" panose="02020603050405020304" pitchFamily="18" charset="0"/>
                        <a:cs typeface="Times New Roman" panose="02020603050405020304" pitchFamily="18" charset="0"/>
                      </a:endParaRPr>
                    </a:p>
                  </a:txBody>
                  <a:tcPr marL="44450" marR="44450" marT="0" marB="0"/>
                </a:tc>
                <a:tc hMerge="1">
                  <a:txBody>
                    <a:bodyPr/>
                    <a:lstStyle/>
                    <a:p>
                      <a:endParaRPr lang="nl-NL"/>
                    </a:p>
                  </a:txBody>
                  <a:tcPr/>
                </a:tc>
                <a:tc>
                  <a:txBody>
                    <a:bodyPr/>
                    <a:lstStyle/>
                    <a:p>
                      <a:pPr>
                        <a:lnSpc>
                          <a:spcPct val="110000"/>
                        </a:lnSpc>
                        <a:spcAft>
                          <a:spcPts val="0"/>
                        </a:spcAft>
                      </a:pPr>
                      <a:r>
                        <a:rPr lang="nl-NL" sz="900" spc="30">
                          <a:effectLst/>
                        </a:rPr>
                        <a:t>JA</a:t>
                      </a:r>
                      <a:endParaRPr lang="nl-N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tc>
                <a:tc>
                  <a:txBody>
                    <a:bodyPr/>
                    <a:lstStyle/>
                    <a:p>
                      <a:pPr>
                        <a:lnSpc>
                          <a:spcPct val="110000"/>
                        </a:lnSpc>
                        <a:spcAft>
                          <a:spcPts val="0"/>
                        </a:spcAft>
                      </a:pPr>
                      <a:r>
                        <a:rPr lang="nl-NL" sz="900" spc="30">
                          <a:effectLst/>
                        </a:rPr>
                        <a:t>NEE</a:t>
                      </a:r>
                      <a:endParaRPr lang="nl-N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tc>
                <a:extLst>
                  <a:ext uri="{0D108BD9-81ED-4DB2-BD59-A6C34878D82A}">
                    <a16:rowId xmlns:a16="http://schemas.microsoft.com/office/drawing/2014/main" val="2807313072"/>
                  </a:ext>
                </a:extLst>
              </a:tr>
              <a:tr h="333546">
                <a:tc gridSpan="4">
                  <a:txBody>
                    <a:bodyPr/>
                    <a:lstStyle/>
                    <a:p>
                      <a:pPr>
                        <a:lnSpc>
                          <a:spcPct val="110000"/>
                        </a:lnSpc>
                        <a:spcAft>
                          <a:spcPts val="0"/>
                        </a:spcAft>
                      </a:pPr>
                      <a:r>
                        <a:rPr lang="nl-NL" sz="1800" spc="30">
                          <a:effectLst/>
                        </a:rPr>
                        <a:t>Algemene indruk</a:t>
                      </a:r>
                      <a:endParaRPr lang="nl-NL" sz="1800" spc="30">
                        <a:effectLst/>
                        <a:latin typeface="Courier New" panose="02070309020205020404" pitchFamily="49" charset="0"/>
                        <a:ea typeface="Times New Roman" panose="02020603050405020304" pitchFamily="18" charset="0"/>
                        <a:cs typeface="Times New Roman" panose="02020603050405020304" pitchFamily="18" charset="0"/>
                      </a:endParaRPr>
                    </a:p>
                  </a:txBody>
                  <a:tcPr marL="44450" marR="44450" marT="0" marB="0"/>
                </a:tc>
                <a:tc hMerge="1">
                  <a:txBody>
                    <a:bodyPr/>
                    <a:lstStyle/>
                    <a:p>
                      <a:endParaRPr lang="nl-NL"/>
                    </a:p>
                  </a:txBody>
                  <a:tcPr/>
                </a:tc>
                <a:tc hMerge="1">
                  <a:txBody>
                    <a:bodyPr/>
                    <a:lstStyle/>
                    <a:p>
                      <a:endParaRPr lang="nl-NL"/>
                    </a:p>
                  </a:txBody>
                  <a:tcPr/>
                </a:tc>
                <a:tc hMerge="1">
                  <a:txBody>
                    <a:bodyPr/>
                    <a:lstStyle/>
                    <a:p>
                      <a:endParaRPr lang="nl-NL"/>
                    </a:p>
                  </a:txBody>
                  <a:tcPr/>
                </a:tc>
                <a:extLst>
                  <a:ext uri="{0D108BD9-81ED-4DB2-BD59-A6C34878D82A}">
                    <a16:rowId xmlns:a16="http://schemas.microsoft.com/office/drawing/2014/main" val="1732042789"/>
                  </a:ext>
                </a:extLst>
              </a:tr>
              <a:tr h="923071">
                <a:tc>
                  <a:txBody>
                    <a:bodyPr/>
                    <a:lstStyle/>
                    <a:p>
                      <a:pPr>
                        <a:lnSpc>
                          <a:spcPct val="110000"/>
                        </a:lnSpc>
                        <a:spcAft>
                          <a:spcPts val="0"/>
                        </a:spcAft>
                      </a:pPr>
                      <a:r>
                        <a:rPr lang="nl-NL" sz="1800" spc="30">
                          <a:effectLst/>
                        </a:rPr>
                        <a:t>1</a:t>
                      </a:r>
                      <a:endParaRPr lang="nl-NL" sz="1800" spc="30">
                        <a:effectLst/>
                        <a:latin typeface="Courier New" panose="02070309020205020404" pitchFamily="49" charset="0"/>
                        <a:ea typeface="Times New Roman" panose="02020603050405020304" pitchFamily="18" charset="0"/>
                        <a:cs typeface="Times New Roman" panose="02020603050405020304" pitchFamily="18" charset="0"/>
                      </a:endParaRPr>
                    </a:p>
                  </a:txBody>
                  <a:tcPr marL="44450" marR="44450" marT="0" marB="0"/>
                </a:tc>
                <a:tc>
                  <a:txBody>
                    <a:bodyPr/>
                    <a:lstStyle/>
                    <a:p>
                      <a:pPr>
                        <a:lnSpc>
                          <a:spcPct val="110000"/>
                        </a:lnSpc>
                        <a:spcAft>
                          <a:spcPts val="0"/>
                        </a:spcAft>
                      </a:pPr>
                      <a:r>
                        <a:rPr lang="nl-NL" sz="1800" spc="30">
                          <a:effectLst/>
                        </a:rPr>
                        <a:t>Beschrijft de algemene gegevens (anoniem) naam, geslacht, leeftijd, naam van de school, groep, data van de observaties, data van gesprekken, data van dossier onderzoek.) </a:t>
                      </a:r>
                      <a:endParaRPr lang="nl-NL"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tc>
                <a:tc>
                  <a:txBody>
                    <a:bodyPr/>
                    <a:lstStyle/>
                    <a:p>
                      <a:pPr>
                        <a:lnSpc>
                          <a:spcPct val="110000"/>
                        </a:lnSpc>
                        <a:spcAft>
                          <a:spcPts val="0"/>
                        </a:spcAft>
                      </a:pPr>
                      <a:r>
                        <a:rPr lang="nl-NL" sz="900" spc="30">
                          <a:effectLst/>
                        </a:rPr>
                        <a:t> </a:t>
                      </a:r>
                      <a:endParaRPr lang="nl-N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tc>
                <a:tc>
                  <a:txBody>
                    <a:bodyPr/>
                    <a:lstStyle/>
                    <a:p>
                      <a:pPr>
                        <a:lnSpc>
                          <a:spcPct val="110000"/>
                        </a:lnSpc>
                        <a:spcAft>
                          <a:spcPts val="0"/>
                        </a:spcAft>
                      </a:pPr>
                      <a:r>
                        <a:rPr lang="nl-NL" sz="900" spc="30">
                          <a:effectLst/>
                        </a:rPr>
                        <a:t> </a:t>
                      </a:r>
                      <a:endParaRPr lang="nl-NL" sz="800" spc="30">
                        <a:effectLst/>
                        <a:latin typeface="Courier New" panose="02070309020205020404" pitchFamily="49" charset="0"/>
                        <a:ea typeface="Times New Roman" panose="02020603050405020304" pitchFamily="18" charset="0"/>
                        <a:cs typeface="Times New Roman" panose="02020603050405020304" pitchFamily="18" charset="0"/>
                      </a:endParaRPr>
                    </a:p>
                  </a:txBody>
                  <a:tcPr marL="44450" marR="44450" marT="0" marB="0"/>
                </a:tc>
                <a:extLst>
                  <a:ext uri="{0D108BD9-81ED-4DB2-BD59-A6C34878D82A}">
                    <a16:rowId xmlns:a16="http://schemas.microsoft.com/office/drawing/2014/main" val="361870680"/>
                  </a:ext>
                </a:extLst>
              </a:tr>
              <a:tr h="1213310">
                <a:tc>
                  <a:txBody>
                    <a:bodyPr/>
                    <a:lstStyle/>
                    <a:p>
                      <a:pPr>
                        <a:lnSpc>
                          <a:spcPct val="110000"/>
                        </a:lnSpc>
                        <a:spcAft>
                          <a:spcPts val="0"/>
                        </a:spcAft>
                      </a:pPr>
                      <a:r>
                        <a:rPr lang="nl-NL" sz="1800" spc="30">
                          <a:effectLst/>
                        </a:rPr>
                        <a:t>2</a:t>
                      </a:r>
                    </a:p>
                    <a:p>
                      <a:pPr>
                        <a:lnSpc>
                          <a:spcPct val="110000"/>
                        </a:lnSpc>
                        <a:spcAft>
                          <a:spcPts val="0"/>
                        </a:spcAft>
                      </a:pPr>
                      <a:r>
                        <a:rPr lang="nl-NL" sz="1800" spc="30">
                          <a:effectLst/>
                        </a:rPr>
                        <a:t> </a:t>
                      </a:r>
                    </a:p>
                    <a:p>
                      <a:pPr>
                        <a:lnSpc>
                          <a:spcPct val="110000"/>
                        </a:lnSpc>
                        <a:spcAft>
                          <a:spcPts val="0"/>
                        </a:spcAft>
                      </a:pPr>
                      <a:r>
                        <a:rPr lang="nl-NL" sz="1800" spc="30">
                          <a:effectLst/>
                        </a:rPr>
                        <a:t> </a:t>
                      </a:r>
                      <a:endParaRPr lang="nl-NL" sz="1800" spc="30">
                        <a:effectLst/>
                        <a:latin typeface="Courier New" panose="02070309020205020404" pitchFamily="49" charset="0"/>
                        <a:ea typeface="Times New Roman" panose="02020603050405020304" pitchFamily="18" charset="0"/>
                        <a:cs typeface="Times New Roman" panose="02020603050405020304" pitchFamily="18" charset="0"/>
                      </a:endParaRPr>
                    </a:p>
                  </a:txBody>
                  <a:tcPr marL="44450" marR="44450" marT="0" marB="0"/>
                </a:tc>
                <a:tc>
                  <a:txBody>
                    <a:bodyPr/>
                    <a:lstStyle/>
                    <a:p>
                      <a:pPr>
                        <a:lnSpc>
                          <a:spcPct val="110000"/>
                        </a:lnSpc>
                        <a:spcAft>
                          <a:spcPts val="0"/>
                        </a:spcAft>
                      </a:pPr>
                      <a:r>
                        <a:rPr lang="nl-NL" sz="1800" spc="30" dirty="0">
                          <a:effectLst/>
                        </a:rPr>
                        <a:t>Geeft een objectieve beschrijving van de leerling (uiterlijke &amp; typerende kenmerken, lichaamsbouw &amp; houding, algemene gezondheidstoestand en eventuele beperkingen).De beschrijving is op zo’n manier dat een buitenstaander op basis van de beschrijving de persoon kan aanwijzen.</a:t>
                      </a:r>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tc>
                <a:tc>
                  <a:txBody>
                    <a:bodyPr/>
                    <a:lstStyle/>
                    <a:p>
                      <a:pPr>
                        <a:lnSpc>
                          <a:spcPct val="110000"/>
                        </a:lnSpc>
                        <a:spcAft>
                          <a:spcPts val="0"/>
                        </a:spcAft>
                      </a:pPr>
                      <a:r>
                        <a:rPr lang="nl-NL" sz="900" spc="30">
                          <a:effectLst/>
                        </a:rPr>
                        <a:t> </a:t>
                      </a:r>
                      <a:endParaRPr lang="nl-N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tc>
                <a:tc>
                  <a:txBody>
                    <a:bodyPr/>
                    <a:lstStyle/>
                    <a:p>
                      <a:pPr>
                        <a:lnSpc>
                          <a:spcPct val="110000"/>
                        </a:lnSpc>
                        <a:spcAft>
                          <a:spcPts val="0"/>
                        </a:spcAft>
                      </a:pPr>
                      <a:r>
                        <a:rPr lang="nl-NL" sz="900" spc="30">
                          <a:effectLst/>
                        </a:rPr>
                        <a:t> </a:t>
                      </a:r>
                      <a:endParaRPr lang="nl-NL" sz="800" spc="30">
                        <a:effectLst/>
                        <a:latin typeface="Courier New" panose="02070309020205020404" pitchFamily="49" charset="0"/>
                        <a:ea typeface="Times New Roman" panose="02020603050405020304" pitchFamily="18" charset="0"/>
                        <a:cs typeface="Times New Roman" panose="02020603050405020304" pitchFamily="18" charset="0"/>
                      </a:endParaRPr>
                    </a:p>
                  </a:txBody>
                  <a:tcPr marL="44450" marR="44450" marT="0" marB="0"/>
                </a:tc>
                <a:extLst>
                  <a:ext uri="{0D108BD9-81ED-4DB2-BD59-A6C34878D82A}">
                    <a16:rowId xmlns:a16="http://schemas.microsoft.com/office/drawing/2014/main" val="3441633988"/>
                  </a:ext>
                </a:extLst>
              </a:tr>
              <a:tr h="350354">
                <a:tc gridSpan="4">
                  <a:txBody>
                    <a:bodyPr/>
                    <a:lstStyle/>
                    <a:p>
                      <a:pPr>
                        <a:lnSpc>
                          <a:spcPct val="110000"/>
                        </a:lnSpc>
                        <a:spcAft>
                          <a:spcPts val="0"/>
                        </a:spcAft>
                      </a:pPr>
                      <a:r>
                        <a:rPr lang="nl-NL" sz="1800" spc="30">
                          <a:effectLst/>
                        </a:rPr>
                        <a:t>Geschiedenis, gezinssituatie, leefwereld</a:t>
                      </a:r>
                      <a:endParaRPr lang="nl-NL" sz="1800" spc="30">
                        <a:effectLst/>
                        <a:latin typeface="Courier New" panose="02070309020205020404" pitchFamily="49" charset="0"/>
                        <a:ea typeface="Times New Roman" panose="02020603050405020304" pitchFamily="18" charset="0"/>
                        <a:cs typeface="Times New Roman" panose="02020603050405020304" pitchFamily="18" charset="0"/>
                      </a:endParaRPr>
                    </a:p>
                  </a:txBody>
                  <a:tcPr marL="44450" marR="44450" marT="0" marB="0"/>
                </a:tc>
                <a:tc hMerge="1">
                  <a:txBody>
                    <a:bodyPr/>
                    <a:lstStyle/>
                    <a:p>
                      <a:endParaRPr lang="nl-NL"/>
                    </a:p>
                  </a:txBody>
                  <a:tcPr/>
                </a:tc>
                <a:tc hMerge="1">
                  <a:txBody>
                    <a:bodyPr/>
                    <a:lstStyle/>
                    <a:p>
                      <a:endParaRPr lang="nl-NL"/>
                    </a:p>
                  </a:txBody>
                  <a:tcPr/>
                </a:tc>
                <a:tc hMerge="1">
                  <a:txBody>
                    <a:bodyPr/>
                    <a:lstStyle/>
                    <a:p>
                      <a:endParaRPr lang="nl-NL"/>
                    </a:p>
                  </a:txBody>
                  <a:tcPr/>
                </a:tc>
                <a:extLst>
                  <a:ext uri="{0D108BD9-81ED-4DB2-BD59-A6C34878D82A}">
                    <a16:rowId xmlns:a16="http://schemas.microsoft.com/office/drawing/2014/main" val="669806416"/>
                  </a:ext>
                </a:extLst>
              </a:tr>
              <a:tr h="598963">
                <a:tc>
                  <a:txBody>
                    <a:bodyPr/>
                    <a:lstStyle/>
                    <a:p>
                      <a:pPr>
                        <a:lnSpc>
                          <a:spcPct val="110000"/>
                        </a:lnSpc>
                        <a:spcAft>
                          <a:spcPts val="0"/>
                        </a:spcAft>
                      </a:pPr>
                      <a:r>
                        <a:rPr lang="nl-NL" sz="1800" spc="30">
                          <a:effectLst/>
                        </a:rPr>
                        <a:t>3</a:t>
                      </a:r>
                      <a:endParaRPr lang="nl-NL" sz="1800" spc="30">
                        <a:effectLst/>
                        <a:latin typeface="Courier New" panose="02070309020205020404" pitchFamily="49" charset="0"/>
                        <a:ea typeface="Times New Roman" panose="02020603050405020304" pitchFamily="18" charset="0"/>
                        <a:cs typeface="Times New Roman" panose="02020603050405020304" pitchFamily="18" charset="0"/>
                      </a:endParaRPr>
                    </a:p>
                  </a:txBody>
                  <a:tcPr marL="44450" marR="44450" marT="0" marB="0"/>
                </a:tc>
                <a:tc>
                  <a:txBody>
                    <a:bodyPr/>
                    <a:lstStyle/>
                    <a:p>
                      <a:pPr>
                        <a:lnSpc>
                          <a:spcPct val="110000"/>
                        </a:lnSpc>
                        <a:spcAft>
                          <a:spcPts val="0"/>
                        </a:spcAft>
                      </a:pPr>
                      <a:r>
                        <a:rPr lang="nl-NL" sz="1800" spc="30">
                          <a:effectLst/>
                        </a:rPr>
                        <a:t>Geeft een kernachtige beschrijving van de geschiedenis, de gezinssituatie en de leefwereld van de leerling.</a:t>
                      </a:r>
                      <a:endParaRPr lang="nl-NL"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tc>
                <a:tc>
                  <a:txBody>
                    <a:bodyPr/>
                    <a:lstStyle/>
                    <a:p>
                      <a:pPr>
                        <a:lnSpc>
                          <a:spcPct val="110000"/>
                        </a:lnSpc>
                        <a:spcAft>
                          <a:spcPts val="0"/>
                        </a:spcAft>
                      </a:pPr>
                      <a:r>
                        <a:rPr lang="nl-NL" sz="900" spc="30">
                          <a:effectLst/>
                        </a:rPr>
                        <a:t> </a:t>
                      </a:r>
                      <a:endParaRPr lang="nl-N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tc>
                <a:tc>
                  <a:txBody>
                    <a:bodyPr/>
                    <a:lstStyle/>
                    <a:p>
                      <a:pPr>
                        <a:lnSpc>
                          <a:spcPct val="110000"/>
                        </a:lnSpc>
                        <a:spcAft>
                          <a:spcPts val="0"/>
                        </a:spcAft>
                      </a:pPr>
                      <a:r>
                        <a:rPr lang="nl-NL" sz="900" spc="30">
                          <a:effectLst/>
                        </a:rPr>
                        <a:t> </a:t>
                      </a:r>
                      <a:endParaRPr lang="nl-NL" sz="800" spc="30">
                        <a:effectLst/>
                        <a:latin typeface="Courier New" panose="02070309020205020404" pitchFamily="49" charset="0"/>
                        <a:ea typeface="Times New Roman" panose="02020603050405020304" pitchFamily="18" charset="0"/>
                        <a:cs typeface="Times New Roman" panose="02020603050405020304" pitchFamily="18" charset="0"/>
                      </a:endParaRPr>
                    </a:p>
                  </a:txBody>
                  <a:tcPr marL="44450" marR="44450" marT="0" marB="0"/>
                </a:tc>
                <a:extLst>
                  <a:ext uri="{0D108BD9-81ED-4DB2-BD59-A6C34878D82A}">
                    <a16:rowId xmlns:a16="http://schemas.microsoft.com/office/drawing/2014/main" val="4102956744"/>
                  </a:ext>
                </a:extLst>
              </a:tr>
              <a:tr h="465757">
                <a:tc gridSpan="2">
                  <a:txBody>
                    <a:bodyPr/>
                    <a:lstStyle/>
                    <a:p>
                      <a:pPr>
                        <a:lnSpc>
                          <a:spcPct val="110000"/>
                        </a:lnSpc>
                        <a:spcAft>
                          <a:spcPts val="0"/>
                        </a:spcAft>
                      </a:pPr>
                      <a:r>
                        <a:rPr lang="nl-NL" sz="1800" spc="30">
                          <a:effectLst/>
                        </a:rPr>
                        <a:t>Gezondheidstoestand</a:t>
                      </a:r>
                      <a:endParaRPr lang="nl-NL"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tc>
                <a:tc hMerge="1">
                  <a:txBody>
                    <a:bodyPr/>
                    <a:lstStyle/>
                    <a:p>
                      <a:endParaRPr lang="nl-NL"/>
                    </a:p>
                  </a:txBody>
                  <a:tcPr/>
                </a:tc>
                <a:tc>
                  <a:txBody>
                    <a:bodyPr/>
                    <a:lstStyle/>
                    <a:p>
                      <a:pPr>
                        <a:lnSpc>
                          <a:spcPct val="110000"/>
                        </a:lnSpc>
                        <a:spcAft>
                          <a:spcPts val="0"/>
                        </a:spcAft>
                      </a:pPr>
                      <a:r>
                        <a:rPr lang="nl-NL" sz="900" spc="30">
                          <a:effectLst/>
                        </a:rPr>
                        <a:t> </a:t>
                      </a:r>
                      <a:endParaRPr lang="nl-N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tc>
                <a:tc>
                  <a:txBody>
                    <a:bodyPr/>
                    <a:lstStyle/>
                    <a:p>
                      <a:pPr>
                        <a:lnSpc>
                          <a:spcPct val="110000"/>
                        </a:lnSpc>
                        <a:spcAft>
                          <a:spcPts val="0"/>
                        </a:spcAft>
                      </a:pPr>
                      <a:r>
                        <a:rPr lang="nl-NL" sz="900" spc="30">
                          <a:effectLst/>
                        </a:rPr>
                        <a:t> </a:t>
                      </a:r>
                      <a:endParaRPr lang="nl-NL" sz="800" spc="30">
                        <a:effectLst/>
                        <a:latin typeface="Courier New" panose="02070309020205020404" pitchFamily="49" charset="0"/>
                        <a:ea typeface="Times New Roman" panose="02020603050405020304" pitchFamily="18" charset="0"/>
                        <a:cs typeface="Times New Roman" panose="02020603050405020304" pitchFamily="18" charset="0"/>
                      </a:endParaRPr>
                    </a:p>
                  </a:txBody>
                  <a:tcPr marL="44450" marR="44450" marT="0" marB="0"/>
                </a:tc>
                <a:extLst>
                  <a:ext uri="{0D108BD9-81ED-4DB2-BD59-A6C34878D82A}">
                    <a16:rowId xmlns:a16="http://schemas.microsoft.com/office/drawing/2014/main" val="3580633183"/>
                  </a:ext>
                </a:extLst>
              </a:tr>
              <a:tr h="722685">
                <a:tc>
                  <a:txBody>
                    <a:bodyPr/>
                    <a:lstStyle/>
                    <a:p>
                      <a:pPr>
                        <a:lnSpc>
                          <a:spcPct val="110000"/>
                        </a:lnSpc>
                        <a:spcAft>
                          <a:spcPts val="0"/>
                        </a:spcAft>
                      </a:pPr>
                      <a:r>
                        <a:rPr lang="nl-NL" sz="1800" spc="30">
                          <a:effectLst/>
                        </a:rPr>
                        <a:t>4.</a:t>
                      </a:r>
                      <a:endParaRPr lang="nl-NL" sz="1800" spc="30">
                        <a:effectLst/>
                        <a:latin typeface="Courier New" panose="02070309020205020404" pitchFamily="49" charset="0"/>
                        <a:ea typeface="Times New Roman" panose="02020603050405020304" pitchFamily="18" charset="0"/>
                        <a:cs typeface="Times New Roman" panose="02020603050405020304" pitchFamily="18" charset="0"/>
                      </a:endParaRPr>
                    </a:p>
                  </a:txBody>
                  <a:tcPr marL="44450" marR="44450" marT="0" marB="0"/>
                </a:tc>
                <a:tc>
                  <a:txBody>
                    <a:bodyPr/>
                    <a:lstStyle/>
                    <a:p>
                      <a:pPr>
                        <a:lnSpc>
                          <a:spcPct val="110000"/>
                        </a:lnSpc>
                        <a:spcAft>
                          <a:spcPts val="0"/>
                        </a:spcAft>
                      </a:pPr>
                      <a:r>
                        <a:rPr lang="nl-NL" sz="1800" spc="30" dirty="0">
                          <a:effectLst/>
                        </a:rPr>
                        <a:t>Geeft een kernachtige beschrijving van de gezondheidstoestand, eventuele stoornissen, beperkingen of handicaps van de leerling</a:t>
                      </a:r>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tc>
                <a:tc>
                  <a:txBody>
                    <a:bodyPr/>
                    <a:lstStyle/>
                    <a:p>
                      <a:pPr>
                        <a:lnSpc>
                          <a:spcPct val="110000"/>
                        </a:lnSpc>
                        <a:spcAft>
                          <a:spcPts val="0"/>
                        </a:spcAft>
                      </a:pPr>
                      <a:r>
                        <a:rPr lang="nl-NL" sz="900" spc="30">
                          <a:effectLst/>
                        </a:rPr>
                        <a:t> </a:t>
                      </a:r>
                      <a:endParaRPr lang="nl-N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tc>
                <a:tc>
                  <a:txBody>
                    <a:bodyPr/>
                    <a:lstStyle/>
                    <a:p>
                      <a:pPr>
                        <a:lnSpc>
                          <a:spcPct val="110000"/>
                        </a:lnSpc>
                        <a:spcAft>
                          <a:spcPts val="0"/>
                        </a:spcAft>
                      </a:pPr>
                      <a:r>
                        <a:rPr lang="nl-NL" sz="900" spc="30" dirty="0">
                          <a:effectLst/>
                        </a:rPr>
                        <a:t> </a:t>
                      </a:r>
                      <a:endParaRPr lang="nl-NL" sz="800" spc="3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44450" marR="44450" marT="0" marB="0"/>
                </a:tc>
                <a:extLst>
                  <a:ext uri="{0D108BD9-81ED-4DB2-BD59-A6C34878D82A}">
                    <a16:rowId xmlns:a16="http://schemas.microsoft.com/office/drawing/2014/main" val="1173904347"/>
                  </a:ext>
                </a:extLst>
              </a:tr>
            </a:tbl>
          </a:graphicData>
        </a:graphic>
      </p:graphicFrame>
    </p:spTree>
    <p:extLst>
      <p:ext uri="{BB962C8B-B14F-4D97-AF65-F5344CB8AC3E}">
        <p14:creationId xmlns:p14="http://schemas.microsoft.com/office/powerpoint/2010/main" val="39430708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Privacywetgeving</a:t>
            </a:r>
            <a:endParaRPr lang="nl-NL" dirty="0"/>
          </a:p>
        </p:txBody>
      </p:sp>
      <p:sp>
        <p:nvSpPr>
          <p:cNvPr id="3" name="Tijdelijke aanduiding voor inhoud 2"/>
          <p:cNvSpPr>
            <a:spLocks noGrp="1"/>
          </p:cNvSpPr>
          <p:nvPr>
            <p:ph idx="1"/>
          </p:nvPr>
        </p:nvSpPr>
        <p:spPr/>
        <p:txBody>
          <a:bodyPr/>
          <a:lstStyle/>
          <a:p>
            <a:pPr marL="342900" indent="-342900">
              <a:buFontTx/>
              <a:buChar char="-"/>
            </a:pPr>
            <a:r>
              <a:rPr lang="nl-NL" dirty="0" smtClean="0"/>
              <a:t>Vraag of je gebruik mag maken van het </a:t>
            </a:r>
            <a:r>
              <a:rPr lang="nl-NL" dirty="0" err="1" smtClean="0"/>
              <a:t>kinddossier</a:t>
            </a:r>
            <a:endParaRPr lang="nl-NL" dirty="0" smtClean="0"/>
          </a:p>
          <a:p>
            <a:pPr marL="342900" indent="-342900">
              <a:buFontTx/>
              <a:buChar char="-"/>
            </a:pPr>
            <a:r>
              <a:rPr lang="nl-NL" dirty="0" smtClean="0"/>
              <a:t>Houd rekening met de AVG </a:t>
            </a:r>
          </a:p>
          <a:p>
            <a:pPr marL="342900" indent="-342900">
              <a:buFontTx/>
              <a:buChar char="-"/>
            </a:pPr>
            <a:r>
              <a:rPr lang="nl-NL" dirty="0" smtClean="0"/>
              <a:t>Gebruik geen echte namen</a:t>
            </a:r>
          </a:p>
          <a:p>
            <a:pPr marL="342900" indent="-342900">
              <a:buFontTx/>
              <a:buChar char="-"/>
            </a:pPr>
            <a:r>
              <a:rPr lang="nl-NL" dirty="0" smtClean="0"/>
              <a:t>Gebruik fictieve namen en geef ook aan dat dit een fictieve naam is</a:t>
            </a:r>
          </a:p>
          <a:p>
            <a:pPr marL="342900" indent="-342900">
              <a:buFontTx/>
              <a:buChar char="-"/>
            </a:pPr>
            <a:r>
              <a:rPr lang="nl-NL" dirty="0" smtClean="0"/>
              <a:t>Bv. kind x speelt met kind y </a:t>
            </a:r>
            <a:endParaRPr lang="nl-NL" dirty="0"/>
          </a:p>
        </p:txBody>
      </p:sp>
      <p:sp>
        <p:nvSpPr>
          <p:cNvPr id="4" name="AutoShape 2" descr="Update algemene voorwaarden, want de AVG komt eraan! :: Antagonist"/>
          <p:cNvSpPr>
            <a:spLocks noChangeAspect="1" noChangeArrowheads="1"/>
          </p:cNvSpPr>
          <p:nvPr/>
        </p:nvSpPr>
        <p:spPr bwMode="auto">
          <a:xfrm>
            <a:off x="3702521" y="4149080"/>
            <a:ext cx="2952750" cy="155257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pic>
        <p:nvPicPr>
          <p:cNvPr id="5" name="Afbeelding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58563" y="3607805"/>
            <a:ext cx="5632296" cy="2961498"/>
          </a:xfrm>
          <a:prstGeom prst="rect">
            <a:avLst/>
          </a:prstGeom>
        </p:spPr>
      </p:pic>
    </p:spTree>
    <p:extLst>
      <p:ext uri="{BB962C8B-B14F-4D97-AF65-F5344CB8AC3E}">
        <p14:creationId xmlns:p14="http://schemas.microsoft.com/office/powerpoint/2010/main" val="26246233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Algemene gegevens </a:t>
            </a:r>
            <a:endParaRPr lang="nl-NL" dirty="0"/>
          </a:p>
        </p:txBody>
      </p:sp>
      <p:sp>
        <p:nvSpPr>
          <p:cNvPr id="3" name="Tijdelijke aanduiding voor inhoud 2"/>
          <p:cNvSpPr>
            <a:spLocks noGrp="1"/>
          </p:cNvSpPr>
          <p:nvPr>
            <p:ph idx="1"/>
          </p:nvPr>
        </p:nvSpPr>
        <p:spPr/>
        <p:txBody>
          <a:bodyPr>
            <a:normAutofit/>
          </a:bodyPr>
          <a:lstStyle/>
          <a:p>
            <a:r>
              <a:rPr lang="nl-NL" dirty="0" smtClean="0"/>
              <a:t>Naam van het kind: let op privacy</a:t>
            </a:r>
          </a:p>
          <a:p>
            <a:r>
              <a:rPr lang="nl-NL" dirty="0" smtClean="0"/>
              <a:t>Geboortedatum:</a:t>
            </a:r>
          </a:p>
          <a:p>
            <a:r>
              <a:rPr lang="nl-NL" dirty="0" smtClean="0"/>
              <a:t>Datum van plaatsing:</a:t>
            </a:r>
          </a:p>
          <a:p>
            <a:r>
              <a:rPr lang="nl-NL" dirty="0" smtClean="0"/>
              <a:t>Groep:</a:t>
            </a:r>
          </a:p>
          <a:p>
            <a:r>
              <a:rPr lang="nl-NL" dirty="0" smtClean="0"/>
              <a:t>Begeleidster(s):</a:t>
            </a:r>
          </a:p>
          <a:p>
            <a:r>
              <a:rPr lang="nl-NL" dirty="0" smtClean="0"/>
              <a:t>Naam van de instelling:</a:t>
            </a:r>
          </a:p>
          <a:p>
            <a:r>
              <a:rPr lang="nl-NL" dirty="0" smtClean="0"/>
              <a:t>Data van observaties: </a:t>
            </a:r>
          </a:p>
          <a:p>
            <a:r>
              <a:rPr lang="nl-NL" dirty="0" smtClean="0"/>
              <a:t>Data van gesprekken :                                                                                                                                                               </a:t>
            </a:r>
          </a:p>
        </p:txBody>
      </p:sp>
    </p:spTree>
    <p:extLst>
      <p:ext uri="{BB962C8B-B14F-4D97-AF65-F5344CB8AC3E}">
        <p14:creationId xmlns:p14="http://schemas.microsoft.com/office/powerpoint/2010/main" val="18252222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t>Objectieve beschrijving van het kind </a:t>
            </a:r>
            <a:endParaRPr lang="nl-NL" dirty="0"/>
          </a:p>
        </p:txBody>
      </p:sp>
      <p:sp>
        <p:nvSpPr>
          <p:cNvPr id="3" name="Tijdelijke aanduiding voor inhoud 2"/>
          <p:cNvSpPr>
            <a:spLocks noGrp="1"/>
          </p:cNvSpPr>
          <p:nvPr>
            <p:ph idx="1"/>
          </p:nvPr>
        </p:nvSpPr>
        <p:spPr/>
        <p:txBody>
          <a:bodyPr/>
          <a:lstStyle/>
          <a:p>
            <a:r>
              <a:rPr lang="nl-NL" dirty="0" smtClean="0"/>
              <a:t>Beschrijf het kind/ de jongere in het kort. </a:t>
            </a:r>
          </a:p>
          <a:p>
            <a:r>
              <a:rPr lang="nl-NL" dirty="0" smtClean="0"/>
              <a:t>Denk hierbij o.a. aan:</a:t>
            </a:r>
          </a:p>
          <a:p>
            <a:pPr marL="342900" indent="-342900">
              <a:buFont typeface="Arial" panose="020B0604020202020204" pitchFamily="34" charset="0"/>
              <a:buChar char="•"/>
            </a:pPr>
            <a:r>
              <a:rPr lang="nl-NL" dirty="0" smtClean="0"/>
              <a:t>Uiterlijke kenmerken</a:t>
            </a:r>
          </a:p>
          <a:p>
            <a:pPr marL="342900" indent="-342900">
              <a:buFont typeface="Arial" panose="020B0604020202020204" pitchFamily="34" charset="0"/>
              <a:buChar char="•"/>
            </a:pPr>
            <a:r>
              <a:rPr lang="nl-NL" dirty="0" smtClean="0"/>
              <a:t>Typerende kenmerken</a:t>
            </a:r>
          </a:p>
          <a:p>
            <a:pPr marL="342900" indent="-342900">
              <a:buFont typeface="Arial" panose="020B0604020202020204" pitchFamily="34" charset="0"/>
              <a:buChar char="•"/>
            </a:pPr>
            <a:r>
              <a:rPr lang="nl-NL" dirty="0" smtClean="0"/>
              <a:t>Lichaamsbouw, lichaamshouding, lengte, gewicht</a:t>
            </a:r>
          </a:p>
          <a:p>
            <a:endParaRPr lang="nl-NL" dirty="0" smtClean="0"/>
          </a:p>
          <a:p>
            <a:r>
              <a:rPr lang="nl-NL" dirty="0" smtClean="0"/>
              <a:t>Algemene gezondheidstoestand</a:t>
            </a:r>
          </a:p>
          <a:p>
            <a:r>
              <a:rPr lang="nl-NL" dirty="0" smtClean="0"/>
              <a:t>Eventuele beperkingen. </a:t>
            </a:r>
          </a:p>
          <a:p>
            <a:endParaRPr lang="nl-NL" dirty="0"/>
          </a:p>
          <a:p>
            <a:r>
              <a:rPr lang="nl-NL" b="1" dirty="0" smtClean="0">
                <a:solidFill>
                  <a:schemeClr val="accent6"/>
                </a:solidFill>
              </a:rPr>
              <a:t>De beschrijving moet zo duidelijk zijn dat een buitenstaander het kind moet kunnen herkennen en aanwijzen. </a:t>
            </a:r>
            <a:endParaRPr lang="nl-NL" b="1" dirty="0">
              <a:solidFill>
                <a:schemeClr val="accent6"/>
              </a:solidFill>
            </a:endParaRPr>
          </a:p>
        </p:txBody>
      </p:sp>
      <p:pic>
        <p:nvPicPr>
          <p:cNvPr id="4" name="Afbeelding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17889" y="5384311"/>
            <a:ext cx="1797930" cy="1203573"/>
          </a:xfrm>
          <a:prstGeom prst="rect">
            <a:avLst/>
          </a:prstGeom>
        </p:spPr>
      </p:pic>
    </p:spTree>
    <p:extLst>
      <p:ext uri="{BB962C8B-B14F-4D97-AF65-F5344CB8AC3E}">
        <p14:creationId xmlns:p14="http://schemas.microsoft.com/office/powerpoint/2010/main" val="30115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95536" y="1161534"/>
            <a:ext cx="7024744" cy="1143000"/>
          </a:xfrm>
        </p:spPr>
        <p:txBody>
          <a:bodyPr/>
          <a:lstStyle/>
          <a:p>
            <a:r>
              <a:rPr lang="nl-NL" dirty="0" smtClean="0"/>
              <a:t>Beschrijf in deze volgorde de algemene indruk :</a:t>
            </a:r>
            <a:endParaRPr lang="nl-NL" dirty="0"/>
          </a:p>
        </p:txBody>
      </p:sp>
      <p:sp>
        <p:nvSpPr>
          <p:cNvPr id="3" name="Tijdelijke aanduiding voor inhoud 2"/>
          <p:cNvSpPr>
            <a:spLocks noGrp="1"/>
          </p:cNvSpPr>
          <p:nvPr>
            <p:ph idx="1"/>
          </p:nvPr>
        </p:nvSpPr>
        <p:spPr>
          <a:xfrm>
            <a:off x="775560" y="2239794"/>
            <a:ext cx="7416824" cy="4608512"/>
          </a:xfrm>
        </p:spPr>
        <p:txBody>
          <a:bodyPr>
            <a:normAutofit/>
          </a:bodyPr>
          <a:lstStyle/>
          <a:p>
            <a:pPr marL="342900" indent="-342900">
              <a:buFont typeface="Arial" panose="020B0604020202020204" pitchFamily="34" charset="0"/>
              <a:buChar char="•"/>
            </a:pPr>
            <a:r>
              <a:rPr lang="nl-NL" dirty="0" smtClean="0"/>
              <a:t>Welk kind, </a:t>
            </a:r>
            <a:r>
              <a:rPr lang="nl-NL" dirty="0" smtClean="0"/>
              <a:t>leeftijd, geslacht </a:t>
            </a:r>
            <a:endParaRPr lang="nl-NL" dirty="0" smtClean="0"/>
          </a:p>
          <a:p>
            <a:pPr marL="342900" indent="-342900">
              <a:buFont typeface="Arial" panose="020B0604020202020204" pitchFamily="34" charset="0"/>
              <a:buChar char="•"/>
            </a:pPr>
            <a:r>
              <a:rPr lang="nl-NL" dirty="0" smtClean="0"/>
              <a:t>Uiterlijke kenmerken ( kleur ogen, haar, huidskleur) </a:t>
            </a:r>
          </a:p>
          <a:p>
            <a:pPr marL="342900" indent="-342900">
              <a:buFont typeface="Arial" panose="020B0604020202020204" pitchFamily="34" charset="0"/>
              <a:buChar char="•"/>
            </a:pPr>
            <a:r>
              <a:rPr lang="nl-NL" dirty="0" smtClean="0"/>
              <a:t>Lengte, gewicht ( als het mogelijk is )</a:t>
            </a:r>
          </a:p>
          <a:p>
            <a:pPr marL="342900" indent="-342900">
              <a:buFont typeface="Arial" panose="020B0604020202020204" pitchFamily="34" charset="0"/>
              <a:buChar char="•"/>
            </a:pPr>
            <a:r>
              <a:rPr lang="nl-NL" dirty="0" smtClean="0"/>
              <a:t>Afkomst</a:t>
            </a:r>
            <a:endParaRPr lang="nl-NL" dirty="0"/>
          </a:p>
          <a:p>
            <a:pPr marL="342900" indent="-342900">
              <a:buFont typeface="Arial" panose="020B0604020202020204" pitchFamily="34" charset="0"/>
              <a:buChar char="•"/>
            </a:pPr>
            <a:r>
              <a:rPr lang="nl-NL" dirty="0" smtClean="0"/>
              <a:t>Geloof ( als dat van belang is. Bv. Moslim kinderen mogen geen varkensvlees of juist alleen halal vlees)</a:t>
            </a:r>
          </a:p>
          <a:p>
            <a:pPr marL="342900" indent="-342900">
              <a:buFont typeface="Arial" panose="020B0604020202020204" pitchFamily="34" charset="0"/>
              <a:buChar char="•"/>
            </a:pPr>
            <a:r>
              <a:rPr lang="nl-NL" dirty="0" smtClean="0"/>
              <a:t>Welke dagen het kind op de groep is </a:t>
            </a:r>
            <a:endParaRPr lang="nl-NL" dirty="0"/>
          </a:p>
          <a:p>
            <a:pPr marL="342900" indent="-342900">
              <a:buFont typeface="Arial" panose="020B0604020202020204" pitchFamily="34" charset="0"/>
              <a:buChar char="•"/>
            </a:pPr>
            <a:r>
              <a:rPr lang="nl-NL" dirty="0" smtClean="0"/>
              <a:t>Typerende kenmerken van het kind ( bv. heeft een harde stem vergeleken met andere kinderen)</a:t>
            </a:r>
          </a:p>
          <a:p>
            <a:pPr marL="342900" indent="-342900">
              <a:buFont typeface="Arial" panose="020B0604020202020204" pitchFamily="34" charset="0"/>
              <a:buChar char="•"/>
            </a:pPr>
            <a:r>
              <a:rPr lang="nl-NL" dirty="0" smtClean="0"/>
              <a:t>Allergieën / beperkingen </a:t>
            </a:r>
            <a:r>
              <a:rPr lang="nl-NL" dirty="0" smtClean="0">
                <a:sym typeface="Wingdings" pitchFamily="2" charset="2"/>
              </a:rPr>
              <a:t> heeft een luie oog en draagt daarom een pleister op zijn rechteroog. </a:t>
            </a:r>
          </a:p>
          <a:p>
            <a:endParaRPr lang="nl-NL" dirty="0" smtClean="0">
              <a:sym typeface="Wingdings" pitchFamily="2" charset="2"/>
            </a:endParaRPr>
          </a:p>
          <a:p>
            <a:pPr marL="68580" indent="0">
              <a:buNone/>
            </a:pPr>
            <a:endParaRPr lang="nl-NL" dirty="0" smtClean="0"/>
          </a:p>
          <a:p>
            <a:endParaRPr lang="nl-NL" dirty="0" smtClean="0"/>
          </a:p>
          <a:p>
            <a:endParaRPr lang="nl-NL" dirty="0" smtClean="0"/>
          </a:p>
          <a:p>
            <a:endParaRPr lang="nl-NL" dirty="0"/>
          </a:p>
        </p:txBody>
      </p:sp>
      <p:pic>
        <p:nvPicPr>
          <p:cNvPr id="5" name="Afbeelding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23889" y="220866"/>
            <a:ext cx="2136237" cy="1512168"/>
          </a:xfrm>
          <a:prstGeom prst="rect">
            <a:avLst/>
          </a:prstGeom>
        </p:spPr>
      </p:pic>
    </p:spTree>
    <p:extLst>
      <p:ext uri="{BB962C8B-B14F-4D97-AF65-F5344CB8AC3E}">
        <p14:creationId xmlns:p14="http://schemas.microsoft.com/office/powerpoint/2010/main" val="27262983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Voorbeeldbeschrijving  algemene indruk Evy </a:t>
            </a:r>
            <a:endParaRPr lang="nl-NL" dirty="0"/>
          </a:p>
        </p:txBody>
      </p:sp>
      <p:sp>
        <p:nvSpPr>
          <p:cNvPr id="3" name="Tijdelijke aanduiding voor inhoud 2"/>
          <p:cNvSpPr>
            <a:spLocks noGrp="1"/>
          </p:cNvSpPr>
          <p:nvPr>
            <p:ph idx="1"/>
          </p:nvPr>
        </p:nvSpPr>
        <p:spPr/>
        <p:txBody>
          <a:bodyPr>
            <a:normAutofit lnSpcReduction="10000"/>
          </a:bodyPr>
          <a:lstStyle/>
          <a:p>
            <a:r>
              <a:rPr lang="nl-NL" dirty="0" smtClean="0"/>
              <a:t>Haar </a:t>
            </a:r>
            <a:r>
              <a:rPr lang="nl-NL" dirty="0"/>
              <a:t>naam is Evy en ze is geboren op 27 januari 2016. Evy komt zoals normaal 2 dagdelen in de week spelen bij peuterspeelzaal Eden in Dordrecht. </a:t>
            </a:r>
          </a:p>
          <a:p>
            <a:r>
              <a:rPr lang="nl-NL" dirty="0"/>
              <a:t> </a:t>
            </a:r>
          </a:p>
          <a:p>
            <a:r>
              <a:rPr lang="nl-NL" dirty="0"/>
              <a:t>Evy </a:t>
            </a:r>
            <a:r>
              <a:rPr lang="nl-NL" dirty="0" smtClean="0"/>
              <a:t> is een meisje van 3 jaar en heeft kort stijl haar tot haar schouders. Ze heeft blauwe ogen en een lichte blanke huid met een aardbeienvlekje in haar nek. Ze is iets </a:t>
            </a:r>
            <a:r>
              <a:rPr lang="nl-NL" dirty="0"/>
              <a:t>voller </a:t>
            </a:r>
            <a:r>
              <a:rPr lang="nl-NL" dirty="0" smtClean="0"/>
              <a:t>van postuur ten opzichte van haar leeftijdsgenoten. Ze is 104 cm lang. Evy draagt een bril, omdat zij niet goed ziet. </a:t>
            </a:r>
            <a:r>
              <a:rPr lang="nl-NL" dirty="0"/>
              <a:t>Ze loopt stabiel, maar rent nog wat wankel. </a:t>
            </a:r>
            <a:r>
              <a:rPr lang="nl-NL" dirty="0" smtClean="0"/>
              <a:t>Evy heeft een </a:t>
            </a:r>
            <a:r>
              <a:rPr lang="nl-NL" dirty="0"/>
              <a:t>pinda </a:t>
            </a:r>
            <a:r>
              <a:rPr lang="nl-NL" dirty="0" smtClean="0"/>
              <a:t>allergie waar rekening </a:t>
            </a:r>
            <a:r>
              <a:rPr lang="nl-NL" dirty="0"/>
              <a:t>mee gehouden moet </a:t>
            </a:r>
            <a:r>
              <a:rPr lang="nl-NL" dirty="0" smtClean="0"/>
              <a:t>worden. Zodra </a:t>
            </a:r>
            <a:r>
              <a:rPr lang="nl-NL" dirty="0" err="1" smtClean="0"/>
              <a:t>Evie</a:t>
            </a:r>
            <a:r>
              <a:rPr lang="nl-NL" dirty="0" smtClean="0"/>
              <a:t> in </a:t>
            </a:r>
            <a:r>
              <a:rPr lang="nl-NL" dirty="0" err="1" smtClean="0"/>
              <a:t>aanranking</a:t>
            </a:r>
            <a:r>
              <a:rPr lang="nl-NL" dirty="0" smtClean="0"/>
              <a:t> komt met pinda’s moet er contact opgenomen worden met de moeder en direct de huisarts benaderd worden. Evy trekt regelmatig </a:t>
            </a:r>
            <a:r>
              <a:rPr lang="nl-NL" dirty="0" err="1" smtClean="0"/>
              <a:t>Frozen</a:t>
            </a:r>
            <a:r>
              <a:rPr lang="nl-NL" dirty="0" smtClean="0"/>
              <a:t> kleding aan ,omdat ze fan is van </a:t>
            </a:r>
            <a:r>
              <a:rPr lang="nl-NL" dirty="0" err="1" smtClean="0"/>
              <a:t>Frozen</a:t>
            </a:r>
            <a:r>
              <a:rPr lang="nl-NL" dirty="0" smtClean="0"/>
              <a:t>. Ze wil regelmatig vertellen over Anna en Elsa op de groep. Evy is een spraakzame, betrokken meisje met een open houding. </a:t>
            </a:r>
            <a:endParaRPr lang="nl-NL" dirty="0"/>
          </a:p>
          <a:p>
            <a:endParaRPr lang="nl-NL" dirty="0"/>
          </a:p>
        </p:txBody>
      </p:sp>
    </p:spTree>
    <p:extLst>
      <p:ext uri="{BB962C8B-B14F-4D97-AF65-F5344CB8AC3E}">
        <p14:creationId xmlns:p14="http://schemas.microsoft.com/office/powerpoint/2010/main" val="32221633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907704" y="260648"/>
            <a:ext cx="6880610" cy="685880"/>
          </a:xfrm>
        </p:spPr>
        <p:txBody>
          <a:bodyPr>
            <a:normAutofit fontScale="90000"/>
          </a:bodyPr>
          <a:lstStyle/>
          <a:p>
            <a:r>
              <a:rPr lang="nl-NL" dirty="0" smtClean="0"/>
              <a:t>Voorbeeldbeschrijving algemene indruk kind X </a:t>
            </a:r>
            <a:endParaRPr lang="nl-NL" dirty="0"/>
          </a:p>
        </p:txBody>
      </p:sp>
      <p:sp>
        <p:nvSpPr>
          <p:cNvPr id="3" name="Tijdelijke aanduiding voor inhoud 2"/>
          <p:cNvSpPr>
            <a:spLocks noGrp="1"/>
          </p:cNvSpPr>
          <p:nvPr>
            <p:ph idx="1"/>
          </p:nvPr>
        </p:nvSpPr>
        <p:spPr>
          <a:xfrm>
            <a:off x="1187624" y="853965"/>
            <a:ext cx="6912768" cy="5822364"/>
          </a:xfrm>
        </p:spPr>
        <p:txBody>
          <a:bodyPr>
            <a:normAutofit fontScale="25000" lnSpcReduction="20000"/>
          </a:bodyPr>
          <a:lstStyle/>
          <a:p>
            <a:pPr marL="68580" indent="0">
              <a:buNone/>
            </a:pPr>
            <a:endParaRPr lang="nl-NL" b="1" dirty="0"/>
          </a:p>
          <a:p>
            <a:r>
              <a:rPr lang="nl-NL" sz="7200" dirty="0" smtClean="0"/>
              <a:t>Kind X is een meisje van 9 jaar en zit in groep 5 a. </a:t>
            </a:r>
          </a:p>
          <a:p>
            <a:r>
              <a:rPr lang="nl-NL" sz="7200" dirty="0"/>
              <a:t>Het </a:t>
            </a:r>
            <a:r>
              <a:rPr lang="nl-NL" sz="7200" dirty="0" smtClean="0"/>
              <a:t>meisje heeft half lang donkerblond haar en bruine ogen. Ook heeft ze een licht getinte huid met sproeten op haar wangen. </a:t>
            </a:r>
          </a:p>
          <a:p>
            <a:endParaRPr lang="nl-NL" sz="7200" dirty="0" smtClean="0"/>
          </a:p>
          <a:p>
            <a:r>
              <a:rPr lang="nl-NL" sz="7200" dirty="0" smtClean="0"/>
              <a:t>Kind x heeft </a:t>
            </a:r>
            <a:r>
              <a:rPr lang="nl-NL" sz="7200" dirty="0"/>
              <a:t>korte benen, een wat grotere romp </a:t>
            </a:r>
            <a:r>
              <a:rPr lang="nl-NL" sz="7200" dirty="0" smtClean="0"/>
              <a:t>t.o.v. haar klasgenoten en </a:t>
            </a:r>
            <a:r>
              <a:rPr lang="nl-NL" sz="7200" dirty="0"/>
              <a:t>lange armen. Haar lengte is: 1.39 en ze weegt 47 kilo. </a:t>
            </a:r>
          </a:p>
          <a:p>
            <a:r>
              <a:rPr lang="nl-NL" sz="7200" dirty="0" smtClean="0"/>
              <a:t>Het </a:t>
            </a:r>
            <a:r>
              <a:rPr lang="nl-NL" sz="7200" dirty="0"/>
              <a:t>valt op dat kind X (een meisje) opmerkelijk zwaarder en groter is dan de andere leerlingen van de groep. Het kind heeft overgewicht</a:t>
            </a:r>
            <a:r>
              <a:rPr lang="nl-NL" sz="7200" dirty="0" smtClean="0"/>
              <a:t>.</a:t>
            </a:r>
          </a:p>
          <a:p>
            <a:endParaRPr lang="nl-NL" sz="7200" dirty="0" smtClean="0"/>
          </a:p>
          <a:p>
            <a:r>
              <a:rPr lang="nl-NL" sz="7200" dirty="0" smtClean="0"/>
              <a:t>Bekend </a:t>
            </a:r>
            <a:r>
              <a:rPr lang="nl-NL" sz="7200" dirty="0"/>
              <a:t>is dat het kind koemelk-allergie heeft. Ze mag absoluut niets waar koemelk in zit. </a:t>
            </a:r>
            <a:br>
              <a:rPr lang="nl-NL" sz="7200" dirty="0"/>
            </a:br>
            <a:r>
              <a:rPr lang="nl-NL" sz="7200" dirty="0"/>
              <a:t>Het meisje heeft dyslexie en een vorm van faalangst </a:t>
            </a:r>
            <a:r>
              <a:rPr lang="nl-NL" sz="7200" dirty="0" smtClean="0"/>
              <a:t>volgens de moeder. Ze is bang om fouten te maken. </a:t>
            </a:r>
          </a:p>
          <a:p>
            <a:endParaRPr lang="nl-NL" sz="7200" dirty="0" smtClean="0"/>
          </a:p>
          <a:p>
            <a:r>
              <a:rPr lang="nl-NL" sz="7200" dirty="0" smtClean="0"/>
              <a:t>Ze </a:t>
            </a:r>
            <a:r>
              <a:rPr lang="nl-NL" sz="7200" dirty="0"/>
              <a:t>draagt een bril tijdens het lezen. </a:t>
            </a:r>
            <a:r>
              <a:rPr lang="nl-NL" sz="7200" dirty="0" smtClean="0"/>
              <a:t>Opvallend aan haar is dat </a:t>
            </a:r>
            <a:r>
              <a:rPr lang="nl-NL" sz="7200" dirty="0"/>
              <a:t>ze het wat moeilijker </a:t>
            </a:r>
            <a:r>
              <a:rPr lang="nl-NL" sz="7200" dirty="0" smtClean="0"/>
              <a:t>vindt </a:t>
            </a:r>
            <a:r>
              <a:rPr lang="nl-NL" sz="7200" dirty="0"/>
              <a:t>om te praten in een grote groep en daardoor een beetje gaat stotteren </a:t>
            </a:r>
            <a:r>
              <a:rPr lang="nl-NL" sz="7200" dirty="0" smtClean="0"/>
              <a:t>als ze gaat praten. Kind x geeft aan dat dit door haar zenuwen komt. Ze wordt zenuwachtig als ze voor een groep moet praten.</a:t>
            </a:r>
          </a:p>
          <a:p>
            <a:r>
              <a:rPr lang="nl-NL" sz="7200" dirty="0"/>
              <a:t/>
            </a:r>
            <a:br>
              <a:rPr lang="nl-NL" sz="7200" dirty="0"/>
            </a:br>
            <a:r>
              <a:rPr lang="nl-NL" sz="7200" dirty="0"/>
              <a:t>Wat ik ook opmerkelijk vind is dat het kind minder vriendinnen en vriendjes heeft dan de anderen in de groep. Ik kom hier nog op terug in de sociaal-affectieve ontwikkeling. </a:t>
            </a:r>
          </a:p>
        </p:txBody>
      </p:sp>
    </p:spTree>
    <p:extLst>
      <p:ext uri="{BB962C8B-B14F-4D97-AF65-F5344CB8AC3E}">
        <p14:creationId xmlns:p14="http://schemas.microsoft.com/office/powerpoint/2010/main" val="165892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71600" y="764704"/>
            <a:ext cx="6408712" cy="864096"/>
          </a:xfrm>
        </p:spPr>
        <p:txBody>
          <a:bodyPr/>
          <a:lstStyle/>
          <a:p>
            <a:r>
              <a:rPr lang="nl-NL" dirty="0" smtClean="0"/>
              <a:t>Voorbeeldbeschrijving algemene indruk kind Y</a:t>
            </a:r>
            <a:endParaRPr lang="nl-NL" dirty="0"/>
          </a:p>
        </p:txBody>
      </p:sp>
      <p:sp>
        <p:nvSpPr>
          <p:cNvPr id="3" name="Tijdelijke aanduiding voor inhoud 2"/>
          <p:cNvSpPr>
            <a:spLocks noGrp="1"/>
          </p:cNvSpPr>
          <p:nvPr>
            <p:ph idx="1"/>
          </p:nvPr>
        </p:nvSpPr>
        <p:spPr>
          <a:xfrm>
            <a:off x="971600" y="1772816"/>
            <a:ext cx="7272808" cy="4752528"/>
          </a:xfrm>
        </p:spPr>
        <p:txBody>
          <a:bodyPr>
            <a:normAutofit/>
          </a:bodyPr>
          <a:lstStyle/>
          <a:p>
            <a:r>
              <a:rPr lang="nl-NL" dirty="0" smtClean="0"/>
              <a:t>Kind </a:t>
            </a:r>
            <a:r>
              <a:rPr lang="nl-NL" dirty="0"/>
              <a:t>Y</a:t>
            </a:r>
            <a:r>
              <a:rPr lang="nl-NL" dirty="0" smtClean="0"/>
              <a:t> </a:t>
            </a:r>
            <a:r>
              <a:rPr lang="nl-NL" dirty="0"/>
              <a:t>is een jongen van 18 maanden oud. Hij heeft blond krullend haar tot net boven zijn schouders en blauwe </a:t>
            </a:r>
            <a:r>
              <a:rPr lang="nl-NL" dirty="0" smtClean="0"/>
              <a:t>ogen.  Hij is ……..cm lang en zijn gewicht is passend bij zijn leeftijd. In het dossier staat vermeld dat hij geadopteerd is en oorspronkelijk uit Colombia komt.</a:t>
            </a:r>
          </a:p>
          <a:p>
            <a:r>
              <a:rPr lang="nl-NL" dirty="0" smtClean="0"/>
              <a:t>In de middag slaapt hij met een </a:t>
            </a:r>
            <a:r>
              <a:rPr lang="nl-NL" dirty="0" err="1" smtClean="0"/>
              <a:t>woezel</a:t>
            </a:r>
            <a:r>
              <a:rPr lang="nl-NL" dirty="0" smtClean="0"/>
              <a:t> knuffel aan zijn speentje. Als die kwijt is wil hij niet meer naar bed. </a:t>
            </a:r>
          </a:p>
          <a:p>
            <a:r>
              <a:rPr lang="nl-NL" dirty="0" smtClean="0"/>
              <a:t>Kind </a:t>
            </a:r>
            <a:r>
              <a:rPr lang="nl-NL" dirty="0"/>
              <a:t>Y</a:t>
            </a:r>
            <a:r>
              <a:rPr lang="nl-NL" dirty="0" smtClean="0"/>
              <a:t> </a:t>
            </a:r>
            <a:r>
              <a:rPr lang="nl-NL" dirty="0"/>
              <a:t>heeft een luide stem, wanneer je hem hoort praten lijkt het net of hij gilt. </a:t>
            </a:r>
            <a:r>
              <a:rPr lang="nl-NL" dirty="0" smtClean="0"/>
              <a:t>Verder heeft  hij geen </a:t>
            </a:r>
            <a:r>
              <a:rPr lang="nl-NL" dirty="0"/>
              <a:t>allergieën of </a:t>
            </a:r>
            <a:r>
              <a:rPr lang="nl-NL" dirty="0" smtClean="0"/>
              <a:t>beperkingen</a:t>
            </a:r>
            <a:r>
              <a:rPr lang="nl-NL" dirty="0"/>
              <a:t>. </a:t>
            </a:r>
            <a:endParaRPr lang="nl-NL" dirty="0" smtClean="0"/>
          </a:p>
          <a:p>
            <a:r>
              <a:rPr lang="nl-NL" dirty="0" smtClean="0"/>
              <a:t>Vroeger </a:t>
            </a:r>
            <a:r>
              <a:rPr lang="nl-NL" dirty="0"/>
              <a:t>heeft hij medicijnen moeten slikken voor een lichte astma. Inmiddels is hij hier overheen gegroeid. Tegenwoordig slikt hij geen medicijnen meer. </a:t>
            </a:r>
            <a:endParaRPr lang="nl-NL" dirty="0" smtClean="0"/>
          </a:p>
          <a:p>
            <a:pPr marL="68580" indent="0">
              <a:buNone/>
            </a:pPr>
            <a:endParaRPr lang="nl-NL" dirty="0"/>
          </a:p>
          <a:p>
            <a:endParaRPr lang="nl-NL" dirty="0" smtClean="0"/>
          </a:p>
          <a:p>
            <a:endParaRPr lang="nl-NL" dirty="0"/>
          </a:p>
          <a:p>
            <a:endParaRPr lang="nl-NL" dirty="0"/>
          </a:p>
        </p:txBody>
      </p:sp>
    </p:spTree>
    <p:extLst>
      <p:ext uri="{BB962C8B-B14F-4D97-AF65-F5344CB8AC3E}">
        <p14:creationId xmlns:p14="http://schemas.microsoft.com/office/powerpoint/2010/main" val="35961260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Geschiedenis, leefwereld, gezinssituatie  </a:t>
            </a:r>
            <a:endParaRPr lang="nl-NL" dirty="0"/>
          </a:p>
        </p:txBody>
      </p:sp>
      <p:sp>
        <p:nvSpPr>
          <p:cNvPr id="3" name="Tijdelijke aanduiding voor inhoud 2"/>
          <p:cNvSpPr>
            <a:spLocks noGrp="1"/>
          </p:cNvSpPr>
          <p:nvPr>
            <p:ph idx="1"/>
          </p:nvPr>
        </p:nvSpPr>
        <p:spPr/>
        <p:txBody>
          <a:bodyPr/>
          <a:lstStyle/>
          <a:p>
            <a:pPr marL="342900" indent="-342900">
              <a:buFont typeface="Arial" panose="020B0604020202020204" pitchFamily="34" charset="0"/>
              <a:buChar char="•"/>
            </a:pPr>
            <a:r>
              <a:rPr lang="nl-NL" dirty="0" smtClean="0"/>
              <a:t>Zijn er bijzonderheden die het kind heeft meegemaakt in het verleden die van belang zijn?</a:t>
            </a:r>
          </a:p>
          <a:p>
            <a:pPr marL="342900" indent="-342900">
              <a:buFont typeface="Arial" panose="020B0604020202020204" pitchFamily="34" charset="0"/>
              <a:buChar char="•"/>
            </a:pPr>
            <a:r>
              <a:rPr lang="nl-NL" dirty="0" smtClean="0"/>
              <a:t>Waar woont hij en met wie samen ? (gezinsleden) </a:t>
            </a:r>
          </a:p>
          <a:p>
            <a:pPr marL="342900" indent="-342900">
              <a:buFont typeface="Arial" panose="020B0604020202020204" pitchFamily="34" charset="0"/>
              <a:buChar char="•"/>
            </a:pPr>
            <a:r>
              <a:rPr lang="nl-NL" dirty="0" smtClean="0"/>
              <a:t>Is het een samengesteld gezin / of zijn ouders gescheiden ?</a:t>
            </a:r>
          </a:p>
          <a:p>
            <a:pPr marL="342900" indent="-342900">
              <a:buFont typeface="Arial" panose="020B0604020202020204" pitchFamily="34" charset="0"/>
              <a:buChar char="•"/>
            </a:pPr>
            <a:r>
              <a:rPr lang="nl-NL" dirty="0" smtClean="0"/>
              <a:t>Wat is de sociaal-culturele achtergrond ( als deze van belang is)</a:t>
            </a:r>
          </a:p>
        </p:txBody>
      </p:sp>
    </p:spTree>
    <p:extLst>
      <p:ext uri="{BB962C8B-B14F-4D97-AF65-F5344CB8AC3E}">
        <p14:creationId xmlns:p14="http://schemas.microsoft.com/office/powerpoint/2010/main" val="10911007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Gezondheidstoestand </a:t>
            </a:r>
            <a:endParaRPr lang="nl-NL" dirty="0"/>
          </a:p>
        </p:txBody>
      </p:sp>
      <p:sp>
        <p:nvSpPr>
          <p:cNvPr id="3" name="Tijdelijke aanduiding voor inhoud 2"/>
          <p:cNvSpPr>
            <a:spLocks noGrp="1"/>
          </p:cNvSpPr>
          <p:nvPr>
            <p:ph idx="1"/>
          </p:nvPr>
        </p:nvSpPr>
        <p:spPr/>
        <p:txBody>
          <a:bodyPr/>
          <a:lstStyle/>
          <a:p>
            <a:pPr marL="342900" indent="-342900">
              <a:buFont typeface="Arial" panose="020B0604020202020204" pitchFamily="34" charset="0"/>
              <a:buChar char="•"/>
            </a:pPr>
            <a:r>
              <a:rPr lang="nl-NL" dirty="0" smtClean="0"/>
              <a:t>Hoe is de gezondheid van het kind? Zijn er bijzonderheden ?</a:t>
            </a:r>
          </a:p>
          <a:p>
            <a:pPr marL="342900" indent="-342900">
              <a:buFont typeface="Arial" panose="020B0604020202020204" pitchFamily="34" charset="0"/>
              <a:buChar char="•"/>
            </a:pPr>
            <a:r>
              <a:rPr lang="nl-NL" dirty="0" smtClean="0"/>
              <a:t>Moet er ergens op gelet worden?</a:t>
            </a:r>
          </a:p>
          <a:p>
            <a:pPr marL="342900" indent="-342900">
              <a:buFont typeface="Arial" panose="020B0604020202020204" pitchFamily="34" charset="0"/>
              <a:buChar char="•"/>
            </a:pPr>
            <a:r>
              <a:rPr lang="nl-NL" dirty="0" smtClean="0"/>
              <a:t>Zijn er aandoeningen of beperkingen ?</a:t>
            </a:r>
          </a:p>
          <a:p>
            <a:endParaRPr lang="nl-NL" dirty="0"/>
          </a:p>
        </p:txBody>
      </p:sp>
    </p:spTree>
    <p:extLst>
      <p:ext uri="{BB962C8B-B14F-4D97-AF65-F5344CB8AC3E}">
        <p14:creationId xmlns:p14="http://schemas.microsoft.com/office/powerpoint/2010/main" val="42374528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331137" y="908720"/>
            <a:ext cx="8784976" cy="5112568"/>
          </a:xfrm>
        </p:spPr>
        <p:txBody>
          <a:bodyPr>
            <a:noAutofit/>
          </a:bodyPr>
          <a:lstStyle/>
          <a:p>
            <a:pPr algn="l"/>
            <a:r>
              <a:rPr lang="nl-NL" sz="2400" dirty="0" smtClean="0"/>
              <a:t>* Je neemt </a:t>
            </a:r>
            <a:r>
              <a:rPr lang="nl-NL" sz="2400" dirty="0"/>
              <a:t>kennis van Privacywetgeving (Algemene verordening gegevensbescherming/AVG) in relatie tot observeren, rapporteren, inventariseren wensen en behoeften </a:t>
            </a:r>
            <a:r>
              <a:rPr lang="nl-NL" sz="2400" dirty="0" smtClean="0"/>
              <a:t>enz.</a:t>
            </a:r>
            <a:br>
              <a:rPr lang="nl-NL" sz="2400" dirty="0" smtClean="0"/>
            </a:br>
            <a:r>
              <a:rPr lang="nl-NL" sz="2400" dirty="0" smtClean="0"/>
              <a:t/>
            </a:r>
            <a:br>
              <a:rPr lang="nl-NL" sz="2400" dirty="0" smtClean="0"/>
            </a:br>
            <a:r>
              <a:rPr lang="nl-NL" sz="2400" dirty="0" smtClean="0"/>
              <a:t>* Je frist je kennis op over rapporteren</a:t>
            </a:r>
            <a:br>
              <a:rPr lang="nl-NL" sz="2400" dirty="0" smtClean="0"/>
            </a:br>
            <a:r>
              <a:rPr lang="nl-NL" sz="2400" dirty="0"/>
              <a:t/>
            </a:r>
            <a:br>
              <a:rPr lang="nl-NL" sz="2400" dirty="0"/>
            </a:br>
            <a:r>
              <a:rPr lang="nl-NL" sz="2400" dirty="0" smtClean="0"/>
              <a:t>* Je </a:t>
            </a:r>
            <a:r>
              <a:rPr lang="nl-NL" sz="2400" dirty="0"/>
              <a:t>hebt kennis van de formatieve </a:t>
            </a:r>
            <a:r>
              <a:rPr lang="nl-NL" sz="2400" dirty="0" smtClean="0"/>
              <a:t>toets Inventariseren </a:t>
            </a:r>
            <a:r>
              <a:rPr lang="nl-NL" sz="2400" dirty="0"/>
              <a:t>wensen en behoeften (uitleg formatieve toets</a:t>
            </a:r>
            <a:r>
              <a:rPr lang="nl-NL" sz="2400" dirty="0" smtClean="0"/>
              <a:t>)</a:t>
            </a:r>
            <a:br>
              <a:rPr lang="nl-NL" sz="2400" dirty="0" smtClean="0"/>
            </a:br>
            <a:r>
              <a:rPr lang="nl-NL" sz="2400" dirty="0"/>
              <a:t/>
            </a:r>
            <a:br>
              <a:rPr lang="nl-NL" sz="2400" dirty="0"/>
            </a:br>
            <a:r>
              <a:rPr lang="nl-NL" sz="2400" dirty="0" smtClean="0"/>
              <a:t>* Je </a:t>
            </a:r>
            <a:r>
              <a:rPr lang="nl-NL" sz="2400" dirty="0"/>
              <a:t>hebt kennis van het beschrijven van de algemene </a:t>
            </a:r>
            <a:r>
              <a:rPr lang="nl-NL" sz="2400" dirty="0" smtClean="0"/>
              <a:t>indruk. </a:t>
            </a:r>
            <a:r>
              <a:rPr lang="nl-NL" sz="2400" dirty="0"/>
              <a:t/>
            </a:r>
            <a:br>
              <a:rPr lang="nl-NL" sz="2400" dirty="0"/>
            </a:br>
            <a:endParaRPr lang="nl-NL" sz="2400" dirty="0"/>
          </a:p>
        </p:txBody>
      </p:sp>
      <p:sp>
        <p:nvSpPr>
          <p:cNvPr id="3" name="Ondertitel 2"/>
          <p:cNvSpPr>
            <a:spLocks noGrp="1"/>
          </p:cNvSpPr>
          <p:nvPr>
            <p:ph type="subTitle" idx="1"/>
          </p:nvPr>
        </p:nvSpPr>
        <p:spPr>
          <a:xfrm>
            <a:off x="1143000" y="692696"/>
            <a:ext cx="6858000" cy="1008112"/>
          </a:xfrm>
        </p:spPr>
        <p:txBody>
          <a:bodyPr>
            <a:normAutofit/>
          </a:bodyPr>
          <a:lstStyle/>
          <a:p>
            <a:r>
              <a:rPr lang="nl-NL" sz="2800" b="1" dirty="0" smtClean="0">
                <a:solidFill>
                  <a:schemeClr val="accent6"/>
                </a:solidFill>
              </a:rPr>
              <a:t>Lesdoelen </a:t>
            </a:r>
            <a:endParaRPr lang="nl-NL" sz="2800" b="1" dirty="0">
              <a:solidFill>
                <a:schemeClr val="accent6"/>
              </a:solidFill>
            </a:endParaRPr>
          </a:p>
        </p:txBody>
      </p:sp>
    </p:spTree>
    <p:extLst>
      <p:ext uri="{BB962C8B-B14F-4D97-AF65-F5344CB8AC3E}">
        <p14:creationId xmlns:p14="http://schemas.microsoft.com/office/powerpoint/2010/main" val="2436235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Karaktereigenschappen uitdelen </a:t>
            </a:r>
            <a:endParaRPr lang="nl-NL" dirty="0"/>
          </a:p>
        </p:txBody>
      </p:sp>
      <p:graphicFrame>
        <p:nvGraphicFramePr>
          <p:cNvPr id="4" name="Tijdelijke aanduiding voor inhoud 3"/>
          <p:cNvGraphicFramePr>
            <a:graphicFrameLocks noGrp="1"/>
          </p:cNvGraphicFramePr>
          <p:nvPr>
            <p:ph idx="1"/>
            <p:extLst>
              <p:ext uri="{D42A27DB-BD31-4B8C-83A1-F6EECF244321}">
                <p14:modId xmlns:p14="http://schemas.microsoft.com/office/powerpoint/2010/main" val="1110427372"/>
              </p:ext>
            </p:extLst>
          </p:nvPr>
        </p:nvGraphicFramePr>
        <p:xfrm>
          <a:off x="1043607" y="1095057"/>
          <a:ext cx="7416825" cy="5546789"/>
        </p:xfrm>
        <a:graphic>
          <a:graphicData uri="http://schemas.openxmlformats.org/drawingml/2006/table">
            <a:tbl>
              <a:tblPr firstRow="1" firstCol="1" bandRow="1">
                <a:tableStyleId>{5C22544A-7EE6-4342-B048-85BDC9FD1C3A}</a:tableStyleId>
              </a:tblPr>
              <a:tblGrid>
                <a:gridCol w="1904137">
                  <a:extLst>
                    <a:ext uri="{9D8B030D-6E8A-4147-A177-3AD203B41FA5}">
                      <a16:colId xmlns:a16="http://schemas.microsoft.com/office/drawing/2014/main" val="2499785028"/>
                    </a:ext>
                  </a:extLst>
                </a:gridCol>
                <a:gridCol w="1837319">
                  <a:extLst>
                    <a:ext uri="{9D8B030D-6E8A-4147-A177-3AD203B41FA5}">
                      <a16:colId xmlns:a16="http://schemas.microsoft.com/office/drawing/2014/main" val="2922694625"/>
                    </a:ext>
                  </a:extLst>
                </a:gridCol>
                <a:gridCol w="1837319">
                  <a:extLst>
                    <a:ext uri="{9D8B030D-6E8A-4147-A177-3AD203B41FA5}">
                      <a16:colId xmlns:a16="http://schemas.microsoft.com/office/drawing/2014/main" val="2217983614"/>
                    </a:ext>
                  </a:extLst>
                </a:gridCol>
                <a:gridCol w="1838050">
                  <a:extLst>
                    <a:ext uri="{9D8B030D-6E8A-4147-A177-3AD203B41FA5}">
                      <a16:colId xmlns:a16="http://schemas.microsoft.com/office/drawing/2014/main" val="1652401015"/>
                    </a:ext>
                  </a:extLst>
                </a:gridCol>
              </a:tblGrid>
              <a:tr h="147708">
                <a:tc gridSpan="4">
                  <a:txBody>
                    <a:bodyPr/>
                    <a:lstStyle/>
                    <a:p>
                      <a:pPr algn="ctr">
                        <a:lnSpc>
                          <a:spcPct val="110000"/>
                        </a:lnSpc>
                        <a:spcAft>
                          <a:spcPts val="0"/>
                        </a:spcAft>
                      </a:pPr>
                      <a:r>
                        <a:rPr lang="nl-NL" sz="700" spc="30">
                          <a:effectLst/>
                        </a:rPr>
                        <a:t>KARAKTEREIGENSCHAPPEN</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hMerge="1">
                  <a:txBody>
                    <a:bodyPr/>
                    <a:lstStyle/>
                    <a:p>
                      <a:endParaRPr lang="nl-NL"/>
                    </a:p>
                  </a:txBody>
                  <a:tcPr/>
                </a:tc>
                <a:tc hMerge="1">
                  <a:txBody>
                    <a:bodyPr/>
                    <a:lstStyle/>
                    <a:p>
                      <a:endParaRPr lang="nl-NL"/>
                    </a:p>
                  </a:txBody>
                  <a:tcPr/>
                </a:tc>
                <a:tc hMerge="1">
                  <a:txBody>
                    <a:bodyPr/>
                    <a:lstStyle/>
                    <a:p>
                      <a:endParaRPr lang="nl-NL"/>
                    </a:p>
                  </a:txBody>
                  <a:tcPr/>
                </a:tc>
                <a:extLst>
                  <a:ext uri="{0D108BD9-81ED-4DB2-BD59-A6C34878D82A}">
                    <a16:rowId xmlns:a16="http://schemas.microsoft.com/office/drawing/2014/main" val="1935752577"/>
                  </a:ext>
                </a:extLst>
              </a:tr>
              <a:tr h="147708">
                <a:tc>
                  <a:txBody>
                    <a:bodyPr/>
                    <a:lstStyle/>
                    <a:p>
                      <a:pPr>
                        <a:lnSpc>
                          <a:spcPct val="110000"/>
                        </a:lnSpc>
                        <a:spcAft>
                          <a:spcPts val="0"/>
                        </a:spcAft>
                      </a:pPr>
                      <a:r>
                        <a:rPr lang="en-US" sz="700" spc="30">
                          <a:effectLst/>
                        </a:rPr>
                        <a:t>☐</a:t>
                      </a:r>
                      <a:r>
                        <a:rPr lang="nl-NL" sz="700" spc="30">
                          <a:effectLst/>
                        </a:rPr>
                        <a:t>   Aanhankelijk</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Gezellig</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Nors</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Samenwerkend</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extLst>
                  <a:ext uri="{0D108BD9-81ED-4DB2-BD59-A6C34878D82A}">
                    <a16:rowId xmlns:a16="http://schemas.microsoft.com/office/drawing/2014/main" val="3092115893"/>
                  </a:ext>
                </a:extLst>
              </a:tr>
              <a:tr h="147708">
                <a:tc>
                  <a:txBody>
                    <a:bodyPr/>
                    <a:lstStyle/>
                    <a:p>
                      <a:pPr>
                        <a:lnSpc>
                          <a:spcPct val="110000"/>
                        </a:lnSpc>
                        <a:spcAft>
                          <a:spcPts val="0"/>
                        </a:spcAft>
                      </a:pPr>
                      <a:r>
                        <a:rPr lang="en-US" sz="700" spc="30">
                          <a:effectLst/>
                        </a:rPr>
                        <a:t>☐</a:t>
                      </a:r>
                      <a:r>
                        <a:rPr lang="nl-NL" sz="700" spc="30">
                          <a:effectLst/>
                        </a:rPr>
                        <a:t>   Aanpassend</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Grappig</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Onafhankelijk</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Scherpzinnig</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extLst>
                  <a:ext uri="{0D108BD9-81ED-4DB2-BD59-A6C34878D82A}">
                    <a16:rowId xmlns:a16="http://schemas.microsoft.com/office/drawing/2014/main" val="4290015767"/>
                  </a:ext>
                </a:extLst>
              </a:tr>
              <a:tr h="147708">
                <a:tc>
                  <a:txBody>
                    <a:bodyPr/>
                    <a:lstStyle/>
                    <a:p>
                      <a:pPr>
                        <a:lnSpc>
                          <a:spcPct val="110000"/>
                        </a:lnSpc>
                        <a:spcAft>
                          <a:spcPts val="0"/>
                        </a:spcAft>
                      </a:pPr>
                      <a:r>
                        <a:rPr lang="en-US" sz="700" spc="30" dirty="0">
                          <a:effectLst/>
                        </a:rPr>
                        <a:t>☐</a:t>
                      </a:r>
                      <a:r>
                        <a:rPr lang="nl-NL" sz="700" spc="30" dirty="0">
                          <a:effectLst/>
                        </a:rPr>
                        <a:t>   Achterdochtig</a:t>
                      </a:r>
                      <a:endParaRPr lang="nl-N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Grillig</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Onberekenbaar</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Slordig</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extLst>
                  <a:ext uri="{0D108BD9-81ED-4DB2-BD59-A6C34878D82A}">
                    <a16:rowId xmlns:a16="http://schemas.microsoft.com/office/drawing/2014/main" val="3859628837"/>
                  </a:ext>
                </a:extLst>
              </a:tr>
              <a:tr h="147708">
                <a:tc>
                  <a:txBody>
                    <a:bodyPr/>
                    <a:lstStyle/>
                    <a:p>
                      <a:pPr>
                        <a:lnSpc>
                          <a:spcPct val="110000"/>
                        </a:lnSpc>
                        <a:spcAft>
                          <a:spcPts val="0"/>
                        </a:spcAft>
                      </a:pPr>
                      <a:r>
                        <a:rPr lang="en-US" sz="700" spc="30">
                          <a:effectLst/>
                        </a:rPr>
                        <a:t>☐</a:t>
                      </a:r>
                      <a:r>
                        <a:rPr lang="nl-NL" sz="700" spc="30">
                          <a:effectLst/>
                        </a:rPr>
                        <a:t>   Actief</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Handig</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Onbetrouwbaar</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Slim</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extLst>
                  <a:ext uri="{0D108BD9-81ED-4DB2-BD59-A6C34878D82A}">
                    <a16:rowId xmlns:a16="http://schemas.microsoft.com/office/drawing/2014/main" val="3024852111"/>
                  </a:ext>
                </a:extLst>
              </a:tr>
              <a:tr h="147708">
                <a:tc>
                  <a:txBody>
                    <a:bodyPr/>
                    <a:lstStyle/>
                    <a:p>
                      <a:pPr>
                        <a:lnSpc>
                          <a:spcPct val="110000"/>
                        </a:lnSpc>
                        <a:spcAft>
                          <a:spcPts val="0"/>
                        </a:spcAft>
                      </a:pPr>
                      <a:r>
                        <a:rPr lang="en-US" sz="700" spc="30">
                          <a:effectLst/>
                        </a:rPr>
                        <a:t>☐</a:t>
                      </a:r>
                      <a:r>
                        <a:rPr lang="nl-NL" sz="700" spc="30">
                          <a:effectLst/>
                        </a:rPr>
                        <a:t>   Agressief</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Helder</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Onbevreesd</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Sociaal</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extLst>
                  <a:ext uri="{0D108BD9-81ED-4DB2-BD59-A6C34878D82A}">
                    <a16:rowId xmlns:a16="http://schemas.microsoft.com/office/drawing/2014/main" val="3703391264"/>
                  </a:ext>
                </a:extLst>
              </a:tr>
              <a:tr h="147708">
                <a:tc>
                  <a:txBody>
                    <a:bodyPr/>
                    <a:lstStyle/>
                    <a:p>
                      <a:pPr>
                        <a:lnSpc>
                          <a:spcPct val="110000"/>
                        </a:lnSpc>
                        <a:spcAft>
                          <a:spcPts val="0"/>
                        </a:spcAft>
                      </a:pPr>
                      <a:r>
                        <a:rPr lang="en-US" sz="700" spc="30">
                          <a:effectLst/>
                        </a:rPr>
                        <a:t>☐</a:t>
                      </a:r>
                      <a:r>
                        <a:rPr lang="nl-NL" sz="700" spc="30">
                          <a:effectLst/>
                        </a:rPr>
                        <a:t>   Bedachtzaam</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Heftig</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Onderhoudend</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Somber</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extLst>
                  <a:ext uri="{0D108BD9-81ED-4DB2-BD59-A6C34878D82A}">
                    <a16:rowId xmlns:a16="http://schemas.microsoft.com/office/drawing/2014/main" val="4269206286"/>
                  </a:ext>
                </a:extLst>
              </a:tr>
              <a:tr h="147708">
                <a:tc>
                  <a:txBody>
                    <a:bodyPr/>
                    <a:lstStyle/>
                    <a:p>
                      <a:pPr>
                        <a:lnSpc>
                          <a:spcPct val="110000"/>
                        </a:lnSpc>
                        <a:spcAft>
                          <a:spcPts val="0"/>
                        </a:spcAft>
                      </a:pPr>
                      <a:r>
                        <a:rPr lang="en-US" sz="700" spc="30">
                          <a:effectLst/>
                        </a:rPr>
                        <a:t>☐</a:t>
                      </a:r>
                      <a:r>
                        <a:rPr lang="nl-NL" sz="700" spc="30">
                          <a:effectLst/>
                        </a:rPr>
                        <a:t>   Begaafd</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Humeurig</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Ondeugend</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Speels</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extLst>
                  <a:ext uri="{0D108BD9-81ED-4DB2-BD59-A6C34878D82A}">
                    <a16:rowId xmlns:a16="http://schemas.microsoft.com/office/drawing/2014/main" val="838287607"/>
                  </a:ext>
                </a:extLst>
              </a:tr>
              <a:tr h="147708">
                <a:tc>
                  <a:txBody>
                    <a:bodyPr/>
                    <a:lstStyle/>
                    <a:p>
                      <a:pPr>
                        <a:lnSpc>
                          <a:spcPct val="110000"/>
                        </a:lnSpc>
                        <a:spcAft>
                          <a:spcPts val="0"/>
                        </a:spcAft>
                      </a:pPr>
                      <a:r>
                        <a:rPr lang="en-US" sz="700" spc="30">
                          <a:effectLst/>
                        </a:rPr>
                        <a:t>☐</a:t>
                      </a:r>
                      <a:r>
                        <a:rPr lang="nl-NL" sz="700" spc="30">
                          <a:effectLst/>
                        </a:rPr>
                        <a:t>   Behendig</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Humoristisch</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Ongedurig</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Spontaan</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extLst>
                  <a:ext uri="{0D108BD9-81ED-4DB2-BD59-A6C34878D82A}">
                    <a16:rowId xmlns:a16="http://schemas.microsoft.com/office/drawing/2014/main" val="3566583906"/>
                  </a:ext>
                </a:extLst>
              </a:tr>
              <a:tr h="147708">
                <a:tc>
                  <a:txBody>
                    <a:bodyPr/>
                    <a:lstStyle/>
                    <a:p>
                      <a:pPr>
                        <a:lnSpc>
                          <a:spcPct val="110000"/>
                        </a:lnSpc>
                        <a:spcAft>
                          <a:spcPts val="0"/>
                        </a:spcAft>
                      </a:pPr>
                      <a:r>
                        <a:rPr lang="en-US" sz="700" spc="30">
                          <a:effectLst/>
                        </a:rPr>
                        <a:t>☐</a:t>
                      </a:r>
                      <a:r>
                        <a:rPr lang="nl-NL" sz="700" spc="30">
                          <a:effectLst/>
                        </a:rPr>
                        <a:t>   Behulpzaam</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IJverig</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Onhandig</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Sportief</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extLst>
                  <a:ext uri="{0D108BD9-81ED-4DB2-BD59-A6C34878D82A}">
                    <a16:rowId xmlns:a16="http://schemas.microsoft.com/office/drawing/2014/main" val="3399054348"/>
                  </a:ext>
                </a:extLst>
              </a:tr>
              <a:tr h="147708">
                <a:tc>
                  <a:txBody>
                    <a:bodyPr/>
                    <a:lstStyle/>
                    <a:p>
                      <a:pPr>
                        <a:lnSpc>
                          <a:spcPct val="110000"/>
                        </a:lnSpc>
                        <a:spcAft>
                          <a:spcPts val="0"/>
                        </a:spcAft>
                      </a:pPr>
                      <a:r>
                        <a:rPr lang="en-US" sz="700" spc="30">
                          <a:effectLst/>
                        </a:rPr>
                        <a:t>☐</a:t>
                      </a:r>
                      <a:r>
                        <a:rPr lang="nl-NL" sz="700" spc="30">
                          <a:effectLst/>
                        </a:rPr>
                        <a:t>   Bescheiden</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Inactief</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Onopvallend</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Spottend</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extLst>
                  <a:ext uri="{0D108BD9-81ED-4DB2-BD59-A6C34878D82A}">
                    <a16:rowId xmlns:a16="http://schemas.microsoft.com/office/drawing/2014/main" val="3645556088"/>
                  </a:ext>
                </a:extLst>
              </a:tr>
              <a:tr h="147708">
                <a:tc>
                  <a:txBody>
                    <a:bodyPr/>
                    <a:lstStyle/>
                    <a:p>
                      <a:pPr>
                        <a:lnSpc>
                          <a:spcPct val="110000"/>
                        </a:lnSpc>
                        <a:spcAft>
                          <a:spcPts val="0"/>
                        </a:spcAft>
                      </a:pPr>
                      <a:r>
                        <a:rPr lang="en-US" sz="700" spc="30">
                          <a:effectLst/>
                        </a:rPr>
                        <a:t>☐</a:t>
                      </a:r>
                      <a:r>
                        <a:rPr lang="nl-NL" sz="700" spc="30">
                          <a:effectLst/>
                        </a:rPr>
                        <a:t>   Beschermend</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Innemend</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Onrustig</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Sterk</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extLst>
                  <a:ext uri="{0D108BD9-81ED-4DB2-BD59-A6C34878D82A}">
                    <a16:rowId xmlns:a16="http://schemas.microsoft.com/office/drawing/2014/main" val="3080529139"/>
                  </a:ext>
                </a:extLst>
              </a:tr>
              <a:tr h="147708">
                <a:tc>
                  <a:txBody>
                    <a:bodyPr/>
                    <a:lstStyle/>
                    <a:p>
                      <a:pPr>
                        <a:lnSpc>
                          <a:spcPct val="110000"/>
                        </a:lnSpc>
                        <a:spcAft>
                          <a:spcPts val="0"/>
                        </a:spcAft>
                      </a:pPr>
                      <a:r>
                        <a:rPr lang="en-US" sz="700" spc="30">
                          <a:effectLst/>
                        </a:rPr>
                        <a:t>☐</a:t>
                      </a:r>
                      <a:r>
                        <a:rPr lang="nl-NL" sz="700" spc="30">
                          <a:effectLst/>
                        </a:rPr>
                        <a:t>   Beweeglijk</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Intelligent</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Ontvankelijk</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Stil</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extLst>
                  <a:ext uri="{0D108BD9-81ED-4DB2-BD59-A6C34878D82A}">
                    <a16:rowId xmlns:a16="http://schemas.microsoft.com/office/drawing/2014/main" val="2153646949"/>
                  </a:ext>
                </a:extLst>
              </a:tr>
              <a:tr h="147708">
                <a:tc>
                  <a:txBody>
                    <a:bodyPr/>
                    <a:lstStyle/>
                    <a:p>
                      <a:pPr>
                        <a:lnSpc>
                          <a:spcPct val="110000"/>
                        </a:lnSpc>
                        <a:spcAft>
                          <a:spcPts val="0"/>
                        </a:spcAft>
                      </a:pPr>
                      <a:r>
                        <a:rPr lang="en-US" sz="700" spc="30">
                          <a:effectLst/>
                        </a:rPr>
                        <a:t>☐</a:t>
                      </a:r>
                      <a:r>
                        <a:rPr lang="nl-NL" sz="700" spc="30">
                          <a:effectLst/>
                        </a:rPr>
                        <a:t>   Bezorgd</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Introvert</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Onverdraagzaam</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Strijdlustig</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extLst>
                  <a:ext uri="{0D108BD9-81ED-4DB2-BD59-A6C34878D82A}">
                    <a16:rowId xmlns:a16="http://schemas.microsoft.com/office/drawing/2014/main" val="3054811186"/>
                  </a:ext>
                </a:extLst>
              </a:tr>
              <a:tr h="147708">
                <a:tc>
                  <a:txBody>
                    <a:bodyPr/>
                    <a:lstStyle/>
                    <a:p>
                      <a:pPr>
                        <a:lnSpc>
                          <a:spcPct val="110000"/>
                        </a:lnSpc>
                        <a:spcAft>
                          <a:spcPts val="0"/>
                        </a:spcAft>
                      </a:pPr>
                      <a:r>
                        <a:rPr lang="en-US" sz="700" spc="30">
                          <a:effectLst/>
                        </a:rPr>
                        <a:t>☐</a:t>
                      </a:r>
                      <a:r>
                        <a:rPr lang="nl-NL" sz="700" spc="30">
                          <a:effectLst/>
                        </a:rPr>
                        <a:t>   Blij(Moedig)</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Jaloers</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Onvermoeibaar</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Sympathiek</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extLst>
                  <a:ext uri="{0D108BD9-81ED-4DB2-BD59-A6C34878D82A}">
                    <a16:rowId xmlns:a16="http://schemas.microsoft.com/office/drawing/2014/main" val="1435029900"/>
                  </a:ext>
                </a:extLst>
              </a:tr>
              <a:tr h="147708">
                <a:tc>
                  <a:txBody>
                    <a:bodyPr/>
                    <a:lstStyle/>
                    <a:p>
                      <a:pPr>
                        <a:lnSpc>
                          <a:spcPct val="110000"/>
                        </a:lnSpc>
                        <a:spcAft>
                          <a:spcPts val="0"/>
                        </a:spcAft>
                      </a:pPr>
                      <a:r>
                        <a:rPr lang="en-US" sz="700" spc="30">
                          <a:effectLst/>
                        </a:rPr>
                        <a:t>☐</a:t>
                      </a:r>
                      <a:r>
                        <a:rPr lang="nl-NL" sz="700" spc="30">
                          <a:effectLst/>
                        </a:rPr>
                        <a:t>   Boos(Aardig)</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Kalm</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Onverschrokken</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Tam</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extLst>
                  <a:ext uri="{0D108BD9-81ED-4DB2-BD59-A6C34878D82A}">
                    <a16:rowId xmlns:a16="http://schemas.microsoft.com/office/drawing/2014/main" val="998906089"/>
                  </a:ext>
                </a:extLst>
              </a:tr>
              <a:tr h="147708">
                <a:tc>
                  <a:txBody>
                    <a:bodyPr/>
                    <a:lstStyle/>
                    <a:p>
                      <a:pPr>
                        <a:lnSpc>
                          <a:spcPct val="110000"/>
                        </a:lnSpc>
                        <a:spcAft>
                          <a:spcPts val="0"/>
                        </a:spcAft>
                      </a:pPr>
                      <a:r>
                        <a:rPr lang="en-US" sz="700" spc="30">
                          <a:effectLst/>
                        </a:rPr>
                        <a:t>☐</a:t>
                      </a:r>
                      <a:r>
                        <a:rPr lang="nl-NL" sz="700" spc="30">
                          <a:effectLst/>
                        </a:rPr>
                        <a:t>   Brutaal</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Kieskeurig</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Onverstoorbaar</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Teruggetrokken</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extLst>
                  <a:ext uri="{0D108BD9-81ED-4DB2-BD59-A6C34878D82A}">
                    <a16:rowId xmlns:a16="http://schemas.microsoft.com/office/drawing/2014/main" val="1677234739"/>
                  </a:ext>
                </a:extLst>
              </a:tr>
              <a:tr h="147708">
                <a:tc>
                  <a:txBody>
                    <a:bodyPr/>
                    <a:lstStyle/>
                    <a:p>
                      <a:pPr>
                        <a:lnSpc>
                          <a:spcPct val="110000"/>
                        </a:lnSpc>
                        <a:spcAft>
                          <a:spcPts val="0"/>
                        </a:spcAft>
                      </a:pPr>
                      <a:r>
                        <a:rPr lang="en-US" sz="700" spc="30">
                          <a:effectLst/>
                        </a:rPr>
                        <a:t>☐</a:t>
                      </a:r>
                      <a:r>
                        <a:rPr lang="nl-NL" sz="700" spc="30">
                          <a:effectLst/>
                        </a:rPr>
                        <a:t>   Charmant</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Koppig</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Onzichtbaar</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Tevreden</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extLst>
                  <a:ext uri="{0D108BD9-81ED-4DB2-BD59-A6C34878D82A}">
                    <a16:rowId xmlns:a16="http://schemas.microsoft.com/office/drawing/2014/main" val="981979293"/>
                  </a:ext>
                </a:extLst>
              </a:tr>
              <a:tr h="147708">
                <a:tc>
                  <a:txBody>
                    <a:bodyPr/>
                    <a:lstStyle/>
                    <a:p>
                      <a:pPr>
                        <a:lnSpc>
                          <a:spcPct val="110000"/>
                        </a:lnSpc>
                        <a:spcAft>
                          <a:spcPts val="0"/>
                        </a:spcAft>
                      </a:pPr>
                      <a:r>
                        <a:rPr lang="en-US" sz="700" spc="30">
                          <a:effectLst/>
                        </a:rPr>
                        <a:t>☐</a:t>
                      </a:r>
                      <a:r>
                        <a:rPr lang="nl-NL" sz="700" spc="30">
                          <a:effectLst/>
                        </a:rPr>
                        <a:t>   Creatief</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Krachtig</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Openhartig</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Traag</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extLst>
                  <a:ext uri="{0D108BD9-81ED-4DB2-BD59-A6C34878D82A}">
                    <a16:rowId xmlns:a16="http://schemas.microsoft.com/office/drawing/2014/main" val="1520272797"/>
                  </a:ext>
                </a:extLst>
              </a:tr>
              <a:tr h="147708">
                <a:tc>
                  <a:txBody>
                    <a:bodyPr/>
                    <a:lstStyle/>
                    <a:p>
                      <a:pPr>
                        <a:lnSpc>
                          <a:spcPct val="110000"/>
                        </a:lnSpc>
                        <a:spcAft>
                          <a:spcPts val="0"/>
                        </a:spcAft>
                      </a:pPr>
                      <a:r>
                        <a:rPr lang="en-US" sz="700" spc="30">
                          <a:effectLst/>
                        </a:rPr>
                        <a:t>☐</a:t>
                      </a:r>
                      <a:r>
                        <a:rPr lang="nl-NL" sz="700" spc="30">
                          <a:effectLst/>
                        </a:rPr>
                        <a:t>   Dankbaar</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Kwetsbaar</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Opgewekt</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Trots</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extLst>
                  <a:ext uri="{0D108BD9-81ED-4DB2-BD59-A6C34878D82A}">
                    <a16:rowId xmlns:a16="http://schemas.microsoft.com/office/drawing/2014/main" val="1158120820"/>
                  </a:ext>
                </a:extLst>
              </a:tr>
              <a:tr h="147708">
                <a:tc>
                  <a:txBody>
                    <a:bodyPr/>
                    <a:lstStyle/>
                    <a:p>
                      <a:pPr>
                        <a:lnSpc>
                          <a:spcPct val="110000"/>
                        </a:lnSpc>
                        <a:spcAft>
                          <a:spcPts val="0"/>
                        </a:spcAft>
                      </a:pPr>
                      <a:r>
                        <a:rPr lang="en-US" sz="700" spc="30">
                          <a:effectLst/>
                        </a:rPr>
                        <a:t>☐</a:t>
                      </a:r>
                      <a:r>
                        <a:rPr lang="nl-NL" sz="700" spc="30">
                          <a:effectLst/>
                        </a:rPr>
                        <a:t>   Dapper</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Langzaam</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Opmerkzaam</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Trouw</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extLst>
                  <a:ext uri="{0D108BD9-81ED-4DB2-BD59-A6C34878D82A}">
                    <a16:rowId xmlns:a16="http://schemas.microsoft.com/office/drawing/2014/main" val="3083993531"/>
                  </a:ext>
                </a:extLst>
              </a:tr>
              <a:tr h="147708">
                <a:tc>
                  <a:txBody>
                    <a:bodyPr/>
                    <a:lstStyle/>
                    <a:p>
                      <a:pPr>
                        <a:lnSpc>
                          <a:spcPct val="110000"/>
                        </a:lnSpc>
                        <a:spcAft>
                          <a:spcPts val="0"/>
                        </a:spcAft>
                      </a:pPr>
                      <a:r>
                        <a:rPr lang="en-US" sz="700" spc="30">
                          <a:effectLst/>
                        </a:rPr>
                        <a:t>☐</a:t>
                      </a:r>
                      <a:r>
                        <a:rPr lang="nl-NL" sz="700" spc="30">
                          <a:effectLst/>
                        </a:rPr>
                        <a:t>   Dominant </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Lawaaierig</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Oppervlakkig</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Verantwoordelijk</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extLst>
                  <a:ext uri="{0D108BD9-81ED-4DB2-BD59-A6C34878D82A}">
                    <a16:rowId xmlns:a16="http://schemas.microsoft.com/office/drawing/2014/main" val="4260255381"/>
                  </a:ext>
                </a:extLst>
              </a:tr>
              <a:tr h="147708">
                <a:tc>
                  <a:txBody>
                    <a:bodyPr/>
                    <a:lstStyle/>
                    <a:p>
                      <a:pPr>
                        <a:lnSpc>
                          <a:spcPct val="110000"/>
                        </a:lnSpc>
                        <a:spcAft>
                          <a:spcPts val="0"/>
                        </a:spcAft>
                      </a:pPr>
                      <a:r>
                        <a:rPr lang="en-US" sz="700" spc="30">
                          <a:effectLst/>
                        </a:rPr>
                        <a:t>☐</a:t>
                      </a:r>
                      <a:r>
                        <a:rPr lang="nl-NL" sz="700" spc="30">
                          <a:effectLst/>
                        </a:rPr>
                        <a:t>   Driftig</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Leergierig</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Opvallend</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Verdraagzaam</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extLst>
                  <a:ext uri="{0D108BD9-81ED-4DB2-BD59-A6C34878D82A}">
                    <a16:rowId xmlns:a16="http://schemas.microsoft.com/office/drawing/2014/main" val="4144952816"/>
                  </a:ext>
                </a:extLst>
              </a:tr>
              <a:tr h="147708">
                <a:tc>
                  <a:txBody>
                    <a:bodyPr/>
                    <a:lstStyle/>
                    <a:p>
                      <a:pPr>
                        <a:lnSpc>
                          <a:spcPct val="110000"/>
                        </a:lnSpc>
                        <a:spcAft>
                          <a:spcPts val="0"/>
                        </a:spcAft>
                      </a:pPr>
                      <a:r>
                        <a:rPr lang="en-US" sz="700" spc="30">
                          <a:effectLst/>
                        </a:rPr>
                        <a:t>☐</a:t>
                      </a:r>
                      <a:r>
                        <a:rPr lang="nl-NL" sz="700" spc="30">
                          <a:effectLst/>
                        </a:rPr>
                        <a:t>   Druk</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Leidinggevend</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Ordelijk</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Verstandig</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extLst>
                  <a:ext uri="{0D108BD9-81ED-4DB2-BD59-A6C34878D82A}">
                    <a16:rowId xmlns:a16="http://schemas.microsoft.com/office/drawing/2014/main" val="2194037219"/>
                  </a:ext>
                </a:extLst>
              </a:tr>
              <a:tr h="147708">
                <a:tc>
                  <a:txBody>
                    <a:bodyPr/>
                    <a:lstStyle/>
                    <a:p>
                      <a:pPr>
                        <a:lnSpc>
                          <a:spcPct val="110000"/>
                        </a:lnSpc>
                        <a:spcAft>
                          <a:spcPts val="0"/>
                        </a:spcAft>
                      </a:pPr>
                      <a:r>
                        <a:rPr lang="en-US" sz="700" spc="30">
                          <a:effectLst/>
                        </a:rPr>
                        <a:t>☐</a:t>
                      </a:r>
                      <a:r>
                        <a:rPr lang="nl-NL" sz="700" spc="30">
                          <a:effectLst/>
                        </a:rPr>
                        <a:t>   Doorzettend</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Levendig</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Paniekerig</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Vlug</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extLst>
                  <a:ext uri="{0D108BD9-81ED-4DB2-BD59-A6C34878D82A}">
                    <a16:rowId xmlns:a16="http://schemas.microsoft.com/office/drawing/2014/main" val="3248115364"/>
                  </a:ext>
                </a:extLst>
              </a:tr>
              <a:tr h="147708">
                <a:tc>
                  <a:txBody>
                    <a:bodyPr/>
                    <a:lstStyle/>
                    <a:p>
                      <a:pPr>
                        <a:lnSpc>
                          <a:spcPct val="110000"/>
                        </a:lnSpc>
                        <a:spcAft>
                          <a:spcPts val="0"/>
                        </a:spcAft>
                      </a:pPr>
                      <a:r>
                        <a:rPr lang="en-US" sz="700" spc="30">
                          <a:effectLst/>
                        </a:rPr>
                        <a:t>☐</a:t>
                      </a:r>
                      <a:r>
                        <a:rPr lang="nl-NL" sz="700" spc="30">
                          <a:effectLst/>
                        </a:rPr>
                        <a:t>   Eerlijk</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Lief</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Passief</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Volgzaam</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extLst>
                  <a:ext uri="{0D108BD9-81ED-4DB2-BD59-A6C34878D82A}">
                    <a16:rowId xmlns:a16="http://schemas.microsoft.com/office/drawing/2014/main" val="3961659285"/>
                  </a:ext>
                </a:extLst>
              </a:tr>
              <a:tr h="147708">
                <a:tc>
                  <a:txBody>
                    <a:bodyPr/>
                    <a:lstStyle/>
                    <a:p>
                      <a:pPr>
                        <a:lnSpc>
                          <a:spcPct val="110000"/>
                        </a:lnSpc>
                        <a:spcAft>
                          <a:spcPts val="0"/>
                        </a:spcAft>
                      </a:pPr>
                      <a:r>
                        <a:rPr lang="en-US" sz="700" spc="30">
                          <a:effectLst/>
                        </a:rPr>
                        <a:t>☐</a:t>
                      </a:r>
                      <a:r>
                        <a:rPr lang="nl-NL" sz="700" spc="30">
                          <a:effectLst/>
                        </a:rPr>
                        <a:t>   Eigenwijs</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Lui</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Plaagzuchtig</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Volwassen</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extLst>
                  <a:ext uri="{0D108BD9-81ED-4DB2-BD59-A6C34878D82A}">
                    <a16:rowId xmlns:a16="http://schemas.microsoft.com/office/drawing/2014/main" val="1980631201"/>
                  </a:ext>
                </a:extLst>
              </a:tr>
              <a:tr h="147708">
                <a:tc>
                  <a:txBody>
                    <a:bodyPr/>
                    <a:lstStyle/>
                    <a:p>
                      <a:pPr>
                        <a:lnSpc>
                          <a:spcPct val="110000"/>
                        </a:lnSpc>
                        <a:spcAft>
                          <a:spcPts val="0"/>
                        </a:spcAft>
                      </a:pPr>
                      <a:r>
                        <a:rPr lang="en-US" sz="700" spc="30">
                          <a:effectLst/>
                        </a:rPr>
                        <a:t>☐</a:t>
                      </a:r>
                      <a:r>
                        <a:rPr lang="nl-NL" sz="700" spc="30">
                          <a:effectLst/>
                        </a:rPr>
                        <a:t>   Expressief</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Luchtig</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Plezierig</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Voorzichtig</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extLst>
                  <a:ext uri="{0D108BD9-81ED-4DB2-BD59-A6C34878D82A}">
                    <a16:rowId xmlns:a16="http://schemas.microsoft.com/office/drawing/2014/main" val="1266694305"/>
                  </a:ext>
                </a:extLst>
              </a:tr>
              <a:tr h="147708">
                <a:tc>
                  <a:txBody>
                    <a:bodyPr/>
                    <a:lstStyle/>
                    <a:p>
                      <a:pPr>
                        <a:lnSpc>
                          <a:spcPct val="110000"/>
                        </a:lnSpc>
                        <a:spcAft>
                          <a:spcPts val="0"/>
                        </a:spcAft>
                      </a:pPr>
                      <a:r>
                        <a:rPr lang="en-US" sz="700" spc="30">
                          <a:effectLst/>
                        </a:rPr>
                        <a:t>☐</a:t>
                      </a:r>
                      <a:r>
                        <a:rPr lang="nl-NL" sz="700" spc="30">
                          <a:effectLst/>
                        </a:rPr>
                        <a:t>   Extravert</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Lusteloos</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Populair</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Waakzaam</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extLst>
                  <a:ext uri="{0D108BD9-81ED-4DB2-BD59-A6C34878D82A}">
                    <a16:rowId xmlns:a16="http://schemas.microsoft.com/office/drawing/2014/main" val="3767916493"/>
                  </a:ext>
                </a:extLst>
              </a:tr>
              <a:tr h="147708">
                <a:tc>
                  <a:txBody>
                    <a:bodyPr/>
                    <a:lstStyle/>
                    <a:p>
                      <a:pPr>
                        <a:lnSpc>
                          <a:spcPct val="110000"/>
                        </a:lnSpc>
                        <a:spcAft>
                          <a:spcPts val="0"/>
                        </a:spcAft>
                      </a:pPr>
                      <a:r>
                        <a:rPr lang="en-US" sz="700" spc="30">
                          <a:effectLst/>
                        </a:rPr>
                        <a:t>☐</a:t>
                      </a:r>
                      <a:r>
                        <a:rPr lang="nl-NL" sz="700" spc="30">
                          <a:effectLst/>
                        </a:rPr>
                        <a:t>   Enthousiast</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Mensenschuw</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Praktisch</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Werklustig</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extLst>
                  <a:ext uri="{0D108BD9-81ED-4DB2-BD59-A6C34878D82A}">
                    <a16:rowId xmlns:a16="http://schemas.microsoft.com/office/drawing/2014/main" val="1454386560"/>
                  </a:ext>
                </a:extLst>
              </a:tr>
              <a:tr h="147708">
                <a:tc>
                  <a:txBody>
                    <a:bodyPr/>
                    <a:lstStyle/>
                    <a:p>
                      <a:pPr>
                        <a:lnSpc>
                          <a:spcPct val="110000"/>
                        </a:lnSpc>
                        <a:spcAft>
                          <a:spcPts val="0"/>
                        </a:spcAft>
                      </a:pPr>
                      <a:r>
                        <a:rPr lang="en-US" sz="700" spc="30">
                          <a:effectLst/>
                        </a:rPr>
                        <a:t>☐</a:t>
                      </a:r>
                      <a:r>
                        <a:rPr lang="nl-NL" sz="700" spc="30">
                          <a:effectLst/>
                        </a:rPr>
                        <a:t>   Fel</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Mild</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Plichtsgetrouw</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Wild</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extLst>
                  <a:ext uri="{0D108BD9-81ED-4DB2-BD59-A6C34878D82A}">
                    <a16:rowId xmlns:a16="http://schemas.microsoft.com/office/drawing/2014/main" val="2646250743"/>
                  </a:ext>
                </a:extLst>
              </a:tr>
              <a:tr h="147708">
                <a:tc>
                  <a:txBody>
                    <a:bodyPr/>
                    <a:lstStyle/>
                    <a:p>
                      <a:pPr>
                        <a:lnSpc>
                          <a:spcPct val="110000"/>
                        </a:lnSpc>
                        <a:spcAft>
                          <a:spcPts val="0"/>
                        </a:spcAft>
                      </a:pPr>
                      <a:r>
                        <a:rPr lang="en-US" sz="700" spc="30">
                          <a:effectLst/>
                        </a:rPr>
                        <a:t>☐</a:t>
                      </a:r>
                      <a:r>
                        <a:rPr lang="nl-NL" sz="700" spc="30">
                          <a:effectLst/>
                        </a:rPr>
                        <a:t>   Flexibel</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Moedig</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Prikkelbaar</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Wispelturig</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extLst>
                  <a:ext uri="{0D108BD9-81ED-4DB2-BD59-A6C34878D82A}">
                    <a16:rowId xmlns:a16="http://schemas.microsoft.com/office/drawing/2014/main" val="4051655678"/>
                  </a:ext>
                </a:extLst>
              </a:tr>
              <a:tr h="147708">
                <a:tc>
                  <a:txBody>
                    <a:bodyPr/>
                    <a:lstStyle/>
                    <a:p>
                      <a:pPr>
                        <a:lnSpc>
                          <a:spcPct val="110000"/>
                        </a:lnSpc>
                        <a:spcAft>
                          <a:spcPts val="0"/>
                        </a:spcAft>
                      </a:pPr>
                      <a:r>
                        <a:rPr lang="en-US" sz="700" spc="30">
                          <a:effectLst/>
                        </a:rPr>
                        <a:t>☐</a:t>
                      </a:r>
                      <a:r>
                        <a:rPr lang="nl-NL" sz="700" spc="30">
                          <a:effectLst/>
                        </a:rPr>
                        <a:t>   Geduldig</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Muzikaal</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Praktisch</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Zachtaardig</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extLst>
                  <a:ext uri="{0D108BD9-81ED-4DB2-BD59-A6C34878D82A}">
                    <a16:rowId xmlns:a16="http://schemas.microsoft.com/office/drawing/2014/main" val="4006031832"/>
                  </a:ext>
                </a:extLst>
              </a:tr>
              <a:tr h="147708">
                <a:tc>
                  <a:txBody>
                    <a:bodyPr/>
                    <a:lstStyle/>
                    <a:p>
                      <a:pPr>
                        <a:lnSpc>
                          <a:spcPct val="110000"/>
                        </a:lnSpc>
                        <a:spcAft>
                          <a:spcPts val="0"/>
                        </a:spcAft>
                      </a:pPr>
                      <a:r>
                        <a:rPr lang="en-US" sz="700" spc="30">
                          <a:effectLst/>
                        </a:rPr>
                        <a:t>☐</a:t>
                      </a:r>
                      <a:r>
                        <a:rPr lang="nl-NL" sz="700" spc="30">
                          <a:effectLst/>
                        </a:rPr>
                        <a:t>   Gehaast</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Nauwkeurig</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Respectvol</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Zelfbewust</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extLst>
                  <a:ext uri="{0D108BD9-81ED-4DB2-BD59-A6C34878D82A}">
                    <a16:rowId xmlns:a16="http://schemas.microsoft.com/office/drawing/2014/main" val="25774260"/>
                  </a:ext>
                </a:extLst>
              </a:tr>
              <a:tr h="192191">
                <a:tc>
                  <a:txBody>
                    <a:bodyPr/>
                    <a:lstStyle/>
                    <a:p>
                      <a:pPr>
                        <a:lnSpc>
                          <a:spcPct val="110000"/>
                        </a:lnSpc>
                        <a:spcAft>
                          <a:spcPts val="0"/>
                        </a:spcAft>
                      </a:pPr>
                      <a:r>
                        <a:rPr lang="en-US" sz="700" spc="30">
                          <a:effectLst/>
                        </a:rPr>
                        <a:t>☐</a:t>
                      </a:r>
                      <a:r>
                        <a:rPr lang="nl-NL" sz="700" spc="30">
                          <a:effectLst/>
                        </a:rPr>
                        <a:t>   Gehoorzaam</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Nerveus</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Roekeloos</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dirty="0">
                          <a:effectLst/>
                        </a:rPr>
                        <a:t>☐</a:t>
                      </a:r>
                      <a:r>
                        <a:rPr lang="nl-NL" sz="700" spc="30" dirty="0">
                          <a:effectLst/>
                        </a:rPr>
                        <a:t>   Zelfstandig</a:t>
                      </a:r>
                      <a:endParaRPr lang="nl-N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extLst>
                  <a:ext uri="{0D108BD9-81ED-4DB2-BD59-A6C34878D82A}">
                    <a16:rowId xmlns:a16="http://schemas.microsoft.com/office/drawing/2014/main" val="2432178607"/>
                  </a:ext>
                </a:extLst>
              </a:tr>
              <a:tr h="184818">
                <a:tc>
                  <a:txBody>
                    <a:bodyPr/>
                    <a:lstStyle/>
                    <a:p>
                      <a:pPr>
                        <a:lnSpc>
                          <a:spcPct val="110000"/>
                        </a:lnSpc>
                        <a:spcAft>
                          <a:spcPts val="0"/>
                        </a:spcAft>
                      </a:pPr>
                      <a:r>
                        <a:rPr lang="en-US" sz="700" spc="30">
                          <a:effectLst/>
                        </a:rPr>
                        <a:t>☐</a:t>
                      </a:r>
                      <a:r>
                        <a:rPr lang="nl-NL" sz="700" spc="30">
                          <a:effectLst/>
                        </a:rPr>
                        <a:t>   Gevoelig</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Net</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Rusteloos</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dirty="0">
                          <a:effectLst/>
                        </a:rPr>
                        <a:t>☐</a:t>
                      </a:r>
                      <a:r>
                        <a:rPr lang="nl-NL" sz="700" spc="30" dirty="0">
                          <a:effectLst/>
                        </a:rPr>
                        <a:t>   Zelfverzekerd</a:t>
                      </a:r>
                      <a:endParaRPr lang="nl-N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extLst>
                  <a:ext uri="{0D108BD9-81ED-4DB2-BD59-A6C34878D82A}">
                    <a16:rowId xmlns:a16="http://schemas.microsoft.com/office/drawing/2014/main" val="2382766750"/>
                  </a:ext>
                </a:extLst>
              </a:tr>
              <a:tr h="147708">
                <a:tc>
                  <a:txBody>
                    <a:bodyPr/>
                    <a:lstStyle/>
                    <a:p>
                      <a:pPr>
                        <a:lnSpc>
                          <a:spcPct val="110000"/>
                        </a:lnSpc>
                        <a:spcAft>
                          <a:spcPts val="0"/>
                        </a:spcAft>
                      </a:pPr>
                      <a:r>
                        <a:rPr lang="en-US" sz="700" spc="30">
                          <a:effectLst/>
                        </a:rPr>
                        <a:t>☐</a:t>
                      </a:r>
                      <a:r>
                        <a:rPr lang="nl-NL" sz="700" spc="30">
                          <a:effectLst/>
                        </a:rPr>
                        <a:t>   Gesloten</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Nieuwsgierig</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Rustig</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dirty="0">
                          <a:effectLst/>
                        </a:rPr>
                        <a:t>☐</a:t>
                      </a:r>
                      <a:r>
                        <a:rPr lang="nl-NL" sz="700" spc="30" dirty="0">
                          <a:effectLst/>
                        </a:rPr>
                        <a:t>   Zorgzaam</a:t>
                      </a:r>
                      <a:endParaRPr lang="nl-N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extLst>
                  <a:ext uri="{0D108BD9-81ED-4DB2-BD59-A6C34878D82A}">
                    <a16:rowId xmlns:a16="http://schemas.microsoft.com/office/drawing/2014/main" val="206171729"/>
                  </a:ext>
                </a:extLst>
              </a:tr>
            </a:tbl>
          </a:graphicData>
        </a:graphic>
      </p:graphicFrame>
    </p:spTree>
    <p:extLst>
      <p:ext uri="{BB962C8B-B14F-4D97-AF65-F5344CB8AC3E}">
        <p14:creationId xmlns:p14="http://schemas.microsoft.com/office/powerpoint/2010/main" val="6758247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Karaktereigenschappen </a:t>
            </a:r>
            <a:endParaRPr lang="nl-NL" dirty="0"/>
          </a:p>
        </p:txBody>
      </p:sp>
      <p:sp>
        <p:nvSpPr>
          <p:cNvPr id="3" name="Tijdelijke aanduiding voor inhoud 2"/>
          <p:cNvSpPr>
            <a:spLocks noGrp="1"/>
          </p:cNvSpPr>
          <p:nvPr>
            <p:ph idx="1"/>
          </p:nvPr>
        </p:nvSpPr>
        <p:spPr/>
        <p:txBody>
          <a:bodyPr/>
          <a:lstStyle/>
          <a:p>
            <a:r>
              <a:rPr lang="nl-NL" b="1" dirty="0" smtClean="0"/>
              <a:t>Beschrijf karaktereigenschappen bij de algemene indruk. </a:t>
            </a:r>
          </a:p>
          <a:p>
            <a:endParaRPr lang="nl-NL" dirty="0"/>
          </a:p>
          <a:p>
            <a:r>
              <a:rPr lang="nl-NL" dirty="0" smtClean="0"/>
              <a:t>1. De studenten krijgen de hand-out met alle karaktereigenschappen en vullen voor zichzelf een exemplaar in maar ook 1 voor een klasgenoot. </a:t>
            </a:r>
          </a:p>
          <a:p>
            <a:r>
              <a:rPr lang="nl-NL" dirty="0" smtClean="0"/>
              <a:t>(ieder krijgt 2 vellen)  Beschrijf een algemene indruk van elkaar.  Lever dit in bij de docent. De volgende les starten we hiermee. We gaan raden over wie de beschrijving gaat.</a:t>
            </a:r>
          </a:p>
          <a:p>
            <a:endParaRPr lang="nl-NL" dirty="0" smtClean="0"/>
          </a:p>
          <a:p>
            <a:r>
              <a:rPr lang="nl-NL" dirty="0" smtClean="0"/>
              <a:t>2. Observeer op je stage welke karaktereigenschappen van toepassing zijn bij het kind dat je hebt uitgekozen. </a:t>
            </a:r>
            <a:endParaRPr lang="nl-NL" dirty="0"/>
          </a:p>
        </p:txBody>
      </p:sp>
    </p:spTree>
    <p:extLst>
      <p:ext uri="{BB962C8B-B14F-4D97-AF65-F5344CB8AC3E}">
        <p14:creationId xmlns:p14="http://schemas.microsoft.com/office/powerpoint/2010/main" val="25804071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Nu aan de slag </a:t>
            </a:r>
            <a:endParaRPr lang="nl-NL" dirty="0"/>
          </a:p>
        </p:txBody>
      </p:sp>
      <p:sp>
        <p:nvSpPr>
          <p:cNvPr id="3" name="Tijdelijke aanduiding voor inhoud 2"/>
          <p:cNvSpPr>
            <a:spLocks noGrp="1"/>
          </p:cNvSpPr>
          <p:nvPr>
            <p:ph idx="1"/>
          </p:nvPr>
        </p:nvSpPr>
        <p:spPr/>
        <p:txBody>
          <a:bodyPr/>
          <a:lstStyle/>
          <a:p>
            <a:pPr marL="342900" indent="-342900">
              <a:buFontTx/>
              <a:buChar char="-"/>
            </a:pPr>
            <a:r>
              <a:rPr lang="nl-NL" b="1" dirty="0" smtClean="0"/>
              <a:t>Bespreek de opdracht op je stage</a:t>
            </a:r>
          </a:p>
          <a:p>
            <a:pPr marL="342900" indent="-342900">
              <a:buFontTx/>
              <a:buChar char="-"/>
            </a:pPr>
            <a:r>
              <a:rPr lang="nl-NL" b="1" dirty="0" smtClean="0"/>
              <a:t>Kies een kind uit</a:t>
            </a:r>
          </a:p>
          <a:p>
            <a:pPr marL="342900" indent="-342900">
              <a:buFontTx/>
              <a:buChar char="-"/>
            </a:pPr>
            <a:r>
              <a:rPr lang="nl-NL" b="1" dirty="0" smtClean="0"/>
              <a:t>Observeer en kies de karaktereigenschappen die bij het kind passen</a:t>
            </a:r>
          </a:p>
          <a:p>
            <a:pPr marL="342900" indent="-342900">
              <a:buFontTx/>
              <a:buChar char="-"/>
            </a:pPr>
            <a:r>
              <a:rPr lang="nl-NL" b="1" dirty="0" smtClean="0"/>
              <a:t>Beschrijf het algemene deel van de inventarisatie van het kind . (algemene gegevens, algemene indruk, geschiedenis, leefwereld gezinssituatie, gezondheidstoestand en beperkingen)</a:t>
            </a:r>
          </a:p>
          <a:p>
            <a:pPr marL="342900" indent="-342900">
              <a:buFontTx/>
              <a:buChar char="-"/>
            </a:pPr>
            <a:endParaRPr lang="nl-NL" b="1" dirty="0"/>
          </a:p>
          <a:p>
            <a:pPr marL="342900" indent="-342900">
              <a:buFontTx/>
              <a:buChar char="-"/>
            </a:pPr>
            <a:endParaRPr lang="nl-NL" b="1" dirty="0" smtClean="0">
              <a:solidFill>
                <a:srgbClr val="FF0000"/>
              </a:solidFill>
            </a:endParaRPr>
          </a:p>
          <a:p>
            <a:pPr marL="342900" indent="-342900">
              <a:buFontTx/>
              <a:buChar char="-"/>
            </a:pPr>
            <a:r>
              <a:rPr lang="nl-NL" b="1" dirty="0" smtClean="0">
                <a:solidFill>
                  <a:srgbClr val="FF0000"/>
                </a:solidFill>
              </a:rPr>
              <a:t>Deze uitgewerkte versie de volgende les meenemen! </a:t>
            </a:r>
            <a:endParaRPr lang="nl-NL" b="1" dirty="0">
              <a:solidFill>
                <a:srgbClr val="FF0000"/>
              </a:solidFill>
            </a:endParaRPr>
          </a:p>
        </p:txBody>
      </p:sp>
    </p:spTree>
    <p:extLst>
      <p:ext uri="{BB962C8B-B14F-4D97-AF65-F5344CB8AC3E}">
        <p14:creationId xmlns:p14="http://schemas.microsoft.com/office/powerpoint/2010/main" val="24645868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Relatie met examen  </a:t>
            </a:r>
            <a:endParaRPr lang="nl-NL" dirty="0"/>
          </a:p>
        </p:txBody>
      </p:sp>
      <p:sp>
        <p:nvSpPr>
          <p:cNvPr id="3" name="Tijdelijke aanduiding voor inhoud 2"/>
          <p:cNvSpPr>
            <a:spLocks noGrp="1"/>
          </p:cNvSpPr>
          <p:nvPr>
            <p:ph idx="1"/>
          </p:nvPr>
        </p:nvSpPr>
        <p:spPr/>
        <p:txBody>
          <a:bodyPr>
            <a:normAutofit/>
          </a:bodyPr>
          <a:lstStyle/>
          <a:p>
            <a:pPr marL="342900" indent="-342900">
              <a:buFont typeface="Arial" panose="020B0604020202020204" pitchFamily="34" charset="0"/>
              <a:buChar char="•"/>
            </a:pPr>
            <a:endParaRPr lang="nl-NL" dirty="0"/>
          </a:p>
          <a:p>
            <a:endParaRPr lang="nl-NL" dirty="0"/>
          </a:p>
          <a:p>
            <a:endParaRPr lang="nl-NL" dirty="0"/>
          </a:p>
        </p:txBody>
      </p:sp>
      <p:sp>
        <p:nvSpPr>
          <p:cNvPr id="4" name="Rechthoek 3"/>
          <p:cNvSpPr/>
          <p:nvPr/>
        </p:nvSpPr>
        <p:spPr>
          <a:xfrm>
            <a:off x="683568" y="1700808"/>
            <a:ext cx="8280920" cy="4982903"/>
          </a:xfrm>
          <a:prstGeom prst="rect">
            <a:avLst/>
          </a:prstGeom>
        </p:spPr>
        <p:txBody>
          <a:bodyPr wrap="square">
            <a:spAutoFit/>
          </a:bodyPr>
          <a:lstStyle/>
          <a:p>
            <a:r>
              <a:rPr lang="nl-NL" sz="1400" dirty="0" smtClean="0">
                <a:latin typeface="Calibri" panose="020F0502020204030204" pitchFamily="34" charset="0"/>
                <a:ea typeface="Calibri" panose="020F0502020204030204" pitchFamily="34" charset="0"/>
                <a:cs typeface="Calibri" panose="020F0502020204030204" pitchFamily="34" charset="0"/>
              </a:rPr>
              <a:t>Examen C: </a:t>
            </a:r>
            <a:endParaRPr lang="nl-NL" sz="1400" dirty="0">
              <a:latin typeface="Calibri" panose="020F0502020204030204" pitchFamily="34" charset="0"/>
              <a:ea typeface="Calibri" panose="020F0502020204030204" pitchFamily="34" charset="0"/>
              <a:cs typeface="Calibri" panose="020F0502020204030204" pitchFamily="34" charset="0"/>
            </a:endParaRPr>
          </a:p>
          <a:p>
            <a:pPr>
              <a:lnSpc>
                <a:spcPct val="110000"/>
              </a:lnSpc>
              <a:spcAft>
                <a:spcPts val="0"/>
              </a:spcAft>
            </a:pPr>
            <a:r>
              <a:rPr lang="nl-NL" sz="1400" dirty="0" smtClean="0">
                <a:latin typeface="Calibri" panose="020F0502020204030204" pitchFamily="34" charset="0"/>
                <a:ea typeface="Calibri" panose="020F0502020204030204" pitchFamily="34" charset="0"/>
                <a:cs typeface="Calibri" panose="020F0502020204030204" pitchFamily="34" charset="0"/>
              </a:rPr>
              <a:t>Plannen, voorbereiden en uitvoeren van activiteiten </a:t>
            </a:r>
            <a:br>
              <a:rPr lang="nl-NL" sz="1400" dirty="0" smtClean="0">
                <a:latin typeface="Calibri" panose="020F0502020204030204" pitchFamily="34" charset="0"/>
                <a:ea typeface="Calibri" panose="020F0502020204030204" pitchFamily="34" charset="0"/>
                <a:cs typeface="Calibri" panose="020F0502020204030204" pitchFamily="34" charset="0"/>
              </a:rPr>
            </a:br>
            <a:endParaRPr lang="nl-NL" sz="1400" dirty="0" smtClean="0">
              <a:latin typeface="Calibri" panose="020F0502020204030204" pitchFamily="34" charset="0"/>
              <a:ea typeface="Calibri" panose="020F0502020204030204" pitchFamily="34" charset="0"/>
              <a:cs typeface="Calibri" panose="020F0502020204030204" pitchFamily="34" charset="0"/>
            </a:endParaRPr>
          </a:p>
          <a:p>
            <a:r>
              <a:rPr lang="nl-NL" sz="1400" dirty="0" smtClean="0">
                <a:latin typeface="Calibri" panose="020F0502020204030204" pitchFamily="34" charset="0"/>
                <a:ea typeface="Calibri" panose="020F0502020204030204" pitchFamily="34" charset="0"/>
                <a:cs typeface="Calibri" panose="020F0502020204030204" pitchFamily="34" charset="0"/>
              </a:rPr>
              <a:t>Examen D: </a:t>
            </a:r>
          </a:p>
          <a:p>
            <a:r>
              <a:rPr lang="nl-NL" sz="1400" dirty="0">
                <a:latin typeface="Calibri" panose="020F0502020204030204" pitchFamily="34" charset="0"/>
                <a:cs typeface="Calibri" panose="020F0502020204030204" pitchFamily="34" charset="0"/>
              </a:rPr>
              <a:t>PW 3: methodisch werken, schrijven van een plan van aanpak</a:t>
            </a:r>
          </a:p>
          <a:p>
            <a:r>
              <a:rPr lang="nl-NL" sz="1400" dirty="0">
                <a:latin typeface="Calibri" panose="020F0502020204030204" pitchFamily="34" charset="0"/>
                <a:cs typeface="Calibri" panose="020F0502020204030204" pitchFamily="34" charset="0"/>
              </a:rPr>
              <a:t>PW 4 GPM: methodisch werken, schrijven van een begeleidingsplan</a:t>
            </a:r>
            <a:endParaRPr lang="nl-NL" sz="1400" dirty="0">
              <a:latin typeface="Calibri" panose="020F0502020204030204" pitchFamily="34" charset="0"/>
              <a:ea typeface="Calibri" panose="020F0502020204030204" pitchFamily="34" charset="0"/>
              <a:cs typeface="Calibri" panose="020F0502020204030204" pitchFamily="34" charset="0"/>
            </a:endParaRPr>
          </a:p>
          <a:p>
            <a:endParaRPr lang="nl-NL" sz="1400" dirty="0" smtClean="0">
              <a:latin typeface="Calibri" panose="020F0502020204030204" pitchFamily="34" charset="0"/>
              <a:ea typeface="Calibri" panose="020F0502020204030204" pitchFamily="34" charset="0"/>
              <a:cs typeface="Calibri" panose="020F0502020204030204" pitchFamily="34" charset="0"/>
            </a:endParaRPr>
          </a:p>
          <a:p>
            <a:pPr>
              <a:lnSpc>
                <a:spcPct val="110000"/>
              </a:lnSpc>
              <a:spcAft>
                <a:spcPts val="0"/>
              </a:spcAft>
            </a:pPr>
            <a:r>
              <a:rPr lang="nl-NL" sz="1400" dirty="0" smtClean="0">
                <a:latin typeface="Calibri" panose="020F0502020204030204" pitchFamily="34" charset="0"/>
                <a:ea typeface="Calibri" panose="020F0502020204030204" pitchFamily="34" charset="0"/>
                <a:cs typeface="Calibri" panose="020F0502020204030204" pitchFamily="34" charset="0"/>
              </a:rPr>
              <a:t>PM: </a:t>
            </a:r>
          </a:p>
          <a:p>
            <a:pPr marL="285750" indent="-285750">
              <a:lnSpc>
                <a:spcPct val="110000"/>
              </a:lnSpc>
              <a:spcAft>
                <a:spcPts val="0"/>
              </a:spcAft>
              <a:buFont typeface="Arial" panose="020B0604020202020204" pitchFamily="34" charset="0"/>
              <a:buChar char="•"/>
            </a:pPr>
            <a:r>
              <a:rPr lang="nl-NL" sz="1400" dirty="0" smtClean="0">
                <a:latin typeface="Calibri" panose="020F0502020204030204" pitchFamily="34" charset="0"/>
                <a:ea typeface="Calibri" panose="020F0502020204030204" pitchFamily="34" charset="0"/>
                <a:cs typeface="Calibri" panose="020F0502020204030204" pitchFamily="34" charset="0"/>
              </a:rPr>
              <a:t>B1-K1-W1</a:t>
            </a:r>
            <a:r>
              <a:rPr lang="nl-NL" sz="1400" dirty="0">
                <a:latin typeface="Calibri" panose="020F0502020204030204" pitchFamily="34" charset="0"/>
                <a:ea typeface="Calibri" panose="020F0502020204030204" pitchFamily="34" charset="0"/>
                <a:cs typeface="Calibri" panose="020F0502020204030204" pitchFamily="34" charset="0"/>
              </a:rPr>
              <a:t>: inventariseert de wensen en behoeften van het kind</a:t>
            </a:r>
          </a:p>
          <a:p>
            <a:pPr marL="285750" indent="-285750">
              <a:lnSpc>
                <a:spcPct val="110000"/>
              </a:lnSpc>
              <a:spcAft>
                <a:spcPts val="0"/>
              </a:spcAft>
              <a:buFont typeface="Arial" panose="020B0604020202020204" pitchFamily="34" charset="0"/>
              <a:buChar char="•"/>
            </a:pPr>
            <a:r>
              <a:rPr lang="nl-NL" sz="1400" dirty="0">
                <a:latin typeface="Calibri" panose="020F0502020204030204" pitchFamily="34" charset="0"/>
                <a:ea typeface="Calibri" panose="020F0502020204030204" pitchFamily="34" charset="0"/>
                <a:cs typeface="Calibri" panose="020F0502020204030204" pitchFamily="34" charset="0"/>
              </a:rPr>
              <a:t>P1-K1-W3: maakt een plan van aanpak voor de begeleiding</a:t>
            </a:r>
          </a:p>
          <a:p>
            <a:pPr marL="285750" indent="-285750">
              <a:lnSpc>
                <a:spcPct val="110000"/>
              </a:lnSpc>
              <a:spcAft>
                <a:spcPts val="0"/>
              </a:spcAft>
              <a:buFont typeface="Arial" panose="020B0604020202020204" pitchFamily="34" charset="0"/>
              <a:buChar char="•"/>
            </a:pPr>
            <a:r>
              <a:rPr lang="nl-NL" sz="1400" dirty="0">
                <a:latin typeface="Calibri" panose="020F0502020204030204" pitchFamily="34" charset="0"/>
                <a:ea typeface="Calibri" panose="020F0502020204030204" pitchFamily="34" charset="0"/>
                <a:cs typeface="Calibri" panose="020F0502020204030204" pitchFamily="34" charset="0"/>
              </a:rPr>
              <a:t>P1-K1-W4: zorgt voor de uitvoering van een dagprogramma</a:t>
            </a:r>
          </a:p>
          <a:p>
            <a:pPr marL="285750" indent="-285750">
              <a:lnSpc>
                <a:spcPct val="110000"/>
              </a:lnSpc>
              <a:spcAft>
                <a:spcPts val="0"/>
              </a:spcAft>
              <a:buFont typeface="Arial" panose="020B0604020202020204" pitchFamily="34" charset="0"/>
              <a:buChar char="•"/>
            </a:pPr>
            <a:r>
              <a:rPr lang="nl-NL" sz="1400" dirty="0">
                <a:latin typeface="Calibri" panose="020F0502020204030204" pitchFamily="34" charset="0"/>
                <a:ea typeface="Calibri" panose="020F0502020204030204" pitchFamily="34" charset="0"/>
                <a:cs typeface="Calibri" panose="020F0502020204030204" pitchFamily="34" charset="0"/>
              </a:rPr>
              <a:t>B1-K1-W8: evalueert de werkzaamheden</a:t>
            </a:r>
          </a:p>
          <a:p>
            <a:r>
              <a:rPr lang="nl-NL" sz="1400" i="1" dirty="0">
                <a:solidFill>
                  <a:srgbClr val="7F7F7F"/>
                </a:solidFill>
                <a:latin typeface="Calibri" panose="020F0502020204030204" pitchFamily="34" charset="0"/>
                <a:ea typeface="Times New Roman" panose="02020603050405020304" pitchFamily="18" charset="0"/>
                <a:cs typeface="Calibri" panose="020F0502020204030204" pitchFamily="34" charset="0"/>
              </a:rPr>
              <a:t>De werkprocessen van examen C worden hier verder niet genoemd. Deze zijn ondergebracht bij activiteiten &amp; VVE</a:t>
            </a:r>
            <a:r>
              <a:rPr lang="nl-NL" sz="1400" i="1" dirty="0" smtClean="0">
                <a:solidFill>
                  <a:srgbClr val="7F7F7F"/>
                </a:solidFill>
                <a:latin typeface="Calibri" panose="020F0502020204030204" pitchFamily="34" charset="0"/>
                <a:ea typeface="Times New Roman" panose="02020603050405020304" pitchFamily="18" charset="0"/>
                <a:cs typeface="Calibri" panose="020F0502020204030204" pitchFamily="34" charset="0"/>
              </a:rPr>
              <a:t>.</a:t>
            </a:r>
          </a:p>
          <a:p>
            <a:endParaRPr lang="nl-NL" sz="1400" i="1" dirty="0">
              <a:solidFill>
                <a:srgbClr val="7F7F7F"/>
              </a:solidFill>
              <a:latin typeface="Calibri" panose="020F0502020204030204" pitchFamily="34" charset="0"/>
              <a:cs typeface="Calibri" panose="020F0502020204030204" pitchFamily="34" charset="0"/>
            </a:endParaRPr>
          </a:p>
          <a:p>
            <a:r>
              <a:rPr lang="nl-NL" sz="1400" dirty="0" smtClean="0">
                <a:latin typeface="Calibri" panose="020F0502020204030204" pitchFamily="34" charset="0"/>
                <a:cs typeface="Calibri" panose="020F0502020204030204" pitchFamily="34" charset="0"/>
              </a:rPr>
              <a:t>GPM: </a:t>
            </a:r>
          </a:p>
          <a:p>
            <a:r>
              <a:rPr lang="nl-NL" sz="1400" dirty="0" smtClean="0">
                <a:latin typeface="Calibri" panose="020F0502020204030204" pitchFamily="34" charset="0"/>
                <a:cs typeface="Calibri" panose="020F0502020204030204" pitchFamily="34" charset="0"/>
              </a:rPr>
              <a:t>B1-K1-W1</a:t>
            </a:r>
            <a:r>
              <a:rPr lang="nl-NL" sz="1400" dirty="0">
                <a:latin typeface="Calibri" panose="020F0502020204030204" pitchFamily="34" charset="0"/>
                <a:cs typeface="Calibri" panose="020F0502020204030204" pitchFamily="34" charset="0"/>
              </a:rPr>
              <a:t>: inventariseert de wensen en behoeften van het kind</a:t>
            </a:r>
          </a:p>
          <a:p>
            <a:r>
              <a:rPr lang="nl-NL" sz="1400" dirty="0">
                <a:latin typeface="Calibri" panose="020F0502020204030204" pitchFamily="34" charset="0"/>
                <a:cs typeface="Calibri" panose="020F0502020204030204" pitchFamily="34" charset="0"/>
              </a:rPr>
              <a:t>P1-K1-W3: Ontwikkelt (mede) een begeleidingsplan</a:t>
            </a:r>
          </a:p>
          <a:p>
            <a:r>
              <a:rPr lang="nl-NL" sz="1400" dirty="0">
                <a:latin typeface="Calibri" panose="020F0502020204030204" pitchFamily="34" charset="0"/>
                <a:cs typeface="Calibri" panose="020F0502020204030204" pitchFamily="34" charset="0"/>
              </a:rPr>
              <a:t>P1-K1-W4: biedt gespecialiseerde kinderopvang</a:t>
            </a:r>
          </a:p>
          <a:p>
            <a:r>
              <a:rPr lang="nl-NL" sz="1400" dirty="0">
                <a:latin typeface="Calibri" panose="020F0502020204030204" pitchFamily="34" charset="0"/>
                <a:cs typeface="Calibri" panose="020F0502020204030204" pitchFamily="34" charset="0"/>
              </a:rPr>
              <a:t>B1-K1-W8: evalueert de werkzaamheden</a:t>
            </a:r>
          </a:p>
          <a:p>
            <a:r>
              <a:rPr lang="nl-NL" sz="1400" i="1" dirty="0">
                <a:latin typeface="Calibri" panose="020F0502020204030204" pitchFamily="34" charset="0"/>
                <a:cs typeface="Calibri" panose="020F0502020204030204" pitchFamily="34" charset="0"/>
              </a:rPr>
              <a:t>De werkprocessen van examen C worden hier verder niet genoemd. Deze zijn ondergebracht bij activiteiten &amp; VVE.</a:t>
            </a:r>
            <a:endParaRPr lang="nl-NL" sz="1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001561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Inleiding rapporteren</a:t>
            </a:r>
            <a:endParaRPr lang="nl-NL" dirty="0"/>
          </a:p>
        </p:txBody>
      </p:sp>
      <p:sp>
        <p:nvSpPr>
          <p:cNvPr id="3" name="Tijdelijke aanduiding voor inhoud 2"/>
          <p:cNvSpPr>
            <a:spLocks noGrp="1"/>
          </p:cNvSpPr>
          <p:nvPr>
            <p:ph idx="1"/>
          </p:nvPr>
        </p:nvSpPr>
        <p:spPr/>
        <p:txBody>
          <a:bodyPr/>
          <a:lstStyle/>
          <a:p>
            <a:r>
              <a:rPr lang="nl-NL" dirty="0"/>
              <a:t>In het pedagogisch werk ben je niet alleen handelend met mensen bezig. Er komt ook veel administratie bij kijken. Je rapporteert, dat wil zeggen dat je verslag uitbrengt van situaties die je hebt waargenomen. Dat doe je mondeling als je ervaringen uitwisselt met je collega’s. Maar je legt gegevens ook vast op papier of op de computer</a:t>
            </a:r>
            <a:r>
              <a:rPr lang="nl-NL" dirty="0" smtClean="0"/>
              <a:t>.</a:t>
            </a:r>
          </a:p>
          <a:p>
            <a:endParaRPr lang="nl-NL" dirty="0"/>
          </a:p>
          <a:p>
            <a:r>
              <a:rPr lang="nl-NL" b="1" i="1" dirty="0" smtClean="0"/>
              <a:t>Hoofdstuk 8 en 9 uit het boek ‘methodiek PW’</a:t>
            </a:r>
            <a:endParaRPr lang="nl-NL" b="1" i="1" dirty="0"/>
          </a:p>
        </p:txBody>
      </p:sp>
    </p:spTree>
    <p:extLst>
      <p:ext uri="{BB962C8B-B14F-4D97-AF65-F5344CB8AC3E}">
        <p14:creationId xmlns:p14="http://schemas.microsoft.com/office/powerpoint/2010/main" val="31931791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Mondeling of schriftelijk</a:t>
            </a:r>
            <a:endParaRPr lang="nl-NL" dirty="0"/>
          </a:p>
        </p:txBody>
      </p:sp>
      <p:sp>
        <p:nvSpPr>
          <p:cNvPr id="3" name="Tijdelijke aanduiding voor inhoud 2"/>
          <p:cNvSpPr>
            <a:spLocks noGrp="1"/>
          </p:cNvSpPr>
          <p:nvPr>
            <p:ph idx="1"/>
          </p:nvPr>
        </p:nvSpPr>
        <p:spPr/>
        <p:txBody>
          <a:bodyPr/>
          <a:lstStyle/>
          <a:p>
            <a:r>
              <a:rPr lang="nl-NL" dirty="0" smtClean="0"/>
              <a:t>Schriftelijk </a:t>
            </a:r>
            <a:r>
              <a:rPr lang="nl-NL" dirty="0"/>
              <a:t>of mondeling verslag doen van gebeurtenissen of situaties die zijn waargenomen noem </a:t>
            </a:r>
            <a:r>
              <a:rPr lang="nl-NL" dirty="0" smtClean="0"/>
              <a:t>je </a:t>
            </a:r>
            <a:r>
              <a:rPr lang="nl-NL" b="1" dirty="0" smtClean="0"/>
              <a:t>rapporteren.</a:t>
            </a:r>
          </a:p>
          <a:p>
            <a:endParaRPr lang="nl-NL" b="1" dirty="0"/>
          </a:p>
        </p:txBody>
      </p:sp>
    </p:spTree>
    <p:extLst>
      <p:ext uri="{BB962C8B-B14F-4D97-AF65-F5344CB8AC3E}">
        <p14:creationId xmlns:p14="http://schemas.microsoft.com/office/powerpoint/2010/main" val="19490211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De functie van rapporteren </a:t>
            </a:r>
            <a:endParaRPr lang="nl-NL" dirty="0"/>
          </a:p>
        </p:txBody>
      </p:sp>
      <p:sp>
        <p:nvSpPr>
          <p:cNvPr id="3" name="Tijdelijke aanduiding voor inhoud 2"/>
          <p:cNvSpPr>
            <a:spLocks noGrp="1"/>
          </p:cNvSpPr>
          <p:nvPr>
            <p:ph idx="1"/>
          </p:nvPr>
        </p:nvSpPr>
        <p:spPr/>
        <p:txBody>
          <a:bodyPr/>
          <a:lstStyle/>
          <a:p>
            <a:r>
              <a:rPr lang="nl-NL" dirty="0" smtClean="0"/>
              <a:t>Als je in een team werkt, verzamelt ieder teamlid informatie. Al die informatie geeft een compleet beeld van de persoon die je begeleidt. </a:t>
            </a:r>
          </a:p>
          <a:p>
            <a:r>
              <a:rPr lang="nl-NL" dirty="0" smtClean="0"/>
              <a:t>Het is belangrijk dat je informatie zorgvuldig en volledig wordt uitgewisseld. </a:t>
            </a:r>
          </a:p>
          <a:p>
            <a:endParaRPr lang="nl-NL" dirty="0"/>
          </a:p>
          <a:p>
            <a:r>
              <a:rPr lang="nl-NL" dirty="0" smtClean="0"/>
              <a:t>Je rapporteert om te: </a:t>
            </a:r>
          </a:p>
          <a:p>
            <a:pPr marL="342900" indent="-342900">
              <a:buFont typeface="Arial" panose="020B0604020202020204" pitchFamily="34" charset="0"/>
              <a:buChar char="•"/>
            </a:pPr>
            <a:r>
              <a:rPr lang="nl-NL" dirty="0"/>
              <a:t>informeren;</a:t>
            </a:r>
          </a:p>
          <a:p>
            <a:pPr marL="342900" indent="-342900">
              <a:buFont typeface="Arial" panose="020B0604020202020204" pitchFamily="34" charset="0"/>
              <a:buChar char="•"/>
            </a:pPr>
            <a:r>
              <a:rPr lang="nl-NL" dirty="0"/>
              <a:t>evalueren;</a:t>
            </a:r>
          </a:p>
          <a:p>
            <a:pPr marL="342900" indent="-342900">
              <a:buFont typeface="Arial" panose="020B0604020202020204" pitchFamily="34" charset="0"/>
              <a:buChar char="•"/>
            </a:pPr>
            <a:r>
              <a:rPr lang="nl-NL" dirty="0"/>
              <a:t>adviseren;</a:t>
            </a:r>
          </a:p>
          <a:p>
            <a:pPr marL="342900" indent="-342900">
              <a:buFont typeface="Arial" panose="020B0604020202020204" pitchFamily="34" charset="0"/>
              <a:buChar char="•"/>
            </a:pPr>
            <a:r>
              <a:rPr lang="nl-NL" dirty="0"/>
              <a:t>verantwoorden;</a:t>
            </a:r>
          </a:p>
          <a:p>
            <a:pPr marL="342900" indent="-342900">
              <a:buFont typeface="Arial" panose="020B0604020202020204" pitchFamily="34" charset="0"/>
              <a:buChar char="•"/>
            </a:pPr>
            <a:r>
              <a:rPr lang="nl-NL" dirty="0"/>
              <a:t>signaleren.</a:t>
            </a:r>
          </a:p>
          <a:p>
            <a:endParaRPr lang="nl-NL" dirty="0"/>
          </a:p>
        </p:txBody>
      </p:sp>
    </p:spTree>
    <p:extLst>
      <p:ext uri="{BB962C8B-B14F-4D97-AF65-F5344CB8AC3E}">
        <p14:creationId xmlns:p14="http://schemas.microsoft.com/office/powerpoint/2010/main" val="2498648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additive="base">
                                        <p:cTn id="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anim calcmode="lin" valueType="num">
                                      <p:cBhvr additive="base">
                                        <p:cTn id="1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anim calcmode="lin" valueType="num">
                                      <p:cBhvr additive="base">
                                        <p:cTn id="1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anim calcmode="lin" valueType="num">
                                      <p:cBhvr additive="base">
                                        <p:cTn id="1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anim calcmode="lin" valueType="num">
                                      <p:cBhvr additive="base">
                                        <p:cTn id="2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Mondeling of schriftelijk rapporteren </a:t>
            </a:r>
            <a:endParaRPr lang="nl-NL" dirty="0"/>
          </a:p>
        </p:txBody>
      </p:sp>
      <p:sp>
        <p:nvSpPr>
          <p:cNvPr id="3" name="Tijdelijke aanduiding voor inhoud 2"/>
          <p:cNvSpPr>
            <a:spLocks noGrp="1"/>
          </p:cNvSpPr>
          <p:nvPr>
            <p:ph idx="1"/>
          </p:nvPr>
        </p:nvSpPr>
        <p:spPr/>
        <p:txBody>
          <a:bodyPr/>
          <a:lstStyle/>
          <a:p>
            <a:pPr marL="342900" indent="-342900">
              <a:buFont typeface="Arial" panose="020B0604020202020204" pitchFamily="34" charset="0"/>
              <a:buChar char="•"/>
            </a:pPr>
            <a:r>
              <a:rPr lang="nl-NL" dirty="0"/>
              <a:t>In de praktijk geef je regelmatig mondeling informatie door. </a:t>
            </a:r>
            <a:endParaRPr lang="nl-NL" dirty="0" smtClean="0"/>
          </a:p>
          <a:p>
            <a:pPr marL="342900" indent="-342900">
              <a:buFont typeface="Arial" panose="020B0604020202020204" pitchFamily="34" charset="0"/>
              <a:buChar char="•"/>
            </a:pPr>
            <a:r>
              <a:rPr lang="nl-NL" dirty="0" smtClean="0"/>
              <a:t>Je </a:t>
            </a:r>
            <a:r>
              <a:rPr lang="nl-NL" dirty="0"/>
              <a:t>bent je er vaak niet eens van bewust</a:t>
            </a:r>
            <a:r>
              <a:rPr lang="nl-NL" dirty="0" smtClean="0"/>
              <a:t>.</a:t>
            </a:r>
          </a:p>
          <a:p>
            <a:pPr marL="342900" indent="-342900">
              <a:buFont typeface="Arial" panose="020B0604020202020204" pitchFamily="34" charset="0"/>
              <a:buChar char="•"/>
            </a:pPr>
            <a:r>
              <a:rPr lang="nl-NL" dirty="0" smtClean="0"/>
              <a:t>Het </a:t>
            </a:r>
            <a:r>
              <a:rPr lang="nl-NL" dirty="0"/>
              <a:t>gebeurt vaak even tussendoor, tijdens je werk</a:t>
            </a:r>
            <a:r>
              <a:rPr lang="nl-NL" dirty="0" smtClean="0"/>
              <a:t>.</a:t>
            </a:r>
          </a:p>
          <a:p>
            <a:pPr marL="342900" indent="-342900">
              <a:buFont typeface="Arial" panose="020B0604020202020204" pitchFamily="34" charset="0"/>
              <a:buChar char="•"/>
            </a:pPr>
            <a:r>
              <a:rPr lang="nl-NL" dirty="0" smtClean="0"/>
              <a:t> </a:t>
            </a:r>
            <a:r>
              <a:rPr lang="nl-NL" dirty="0"/>
              <a:t>Collega’s of ouders vragen je om informatie of je brengt zelf verslag uit van iets dat is voorgevallen</a:t>
            </a:r>
            <a:r>
              <a:rPr lang="nl-NL" dirty="0" smtClean="0"/>
              <a:t>.</a:t>
            </a:r>
          </a:p>
          <a:p>
            <a:endParaRPr lang="nl-NL" dirty="0"/>
          </a:p>
          <a:p>
            <a:r>
              <a:rPr lang="nl-NL" dirty="0" smtClean="0"/>
              <a:t>Boek blz. 102</a:t>
            </a:r>
            <a:endParaRPr lang="nl-NL" dirty="0"/>
          </a:p>
        </p:txBody>
      </p:sp>
    </p:spTree>
    <p:extLst>
      <p:ext uri="{BB962C8B-B14F-4D97-AF65-F5344CB8AC3E}">
        <p14:creationId xmlns:p14="http://schemas.microsoft.com/office/powerpoint/2010/main" val="38121730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Schriftelijk rapporteren</a:t>
            </a:r>
            <a:endParaRPr lang="nl-NL" dirty="0"/>
          </a:p>
        </p:txBody>
      </p:sp>
      <p:sp>
        <p:nvSpPr>
          <p:cNvPr id="3" name="Tijdelijke aanduiding voor inhoud 2"/>
          <p:cNvSpPr>
            <a:spLocks noGrp="1"/>
          </p:cNvSpPr>
          <p:nvPr>
            <p:ph idx="1"/>
          </p:nvPr>
        </p:nvSpPr>
        <p:spPr/>
        <p:txBody>
          <a:bodyPr/>
          <a:lstStyle/>
          <a:p>
            <a:r>
              <a:rPr lang="nl-NL" dirty="0"/>
              <a:t>Er zijn heel veel situaties in het pedagogisch werk waarbij je schriftelijk rapporteert. </a:t>
            </a:r>
            <a:endParaRPr lang="nl-NL" dirty="0" smtClean="0"/>
          </a:p>
          <a:p>
            <a:r>
              <a:rPr lang="nl-NL" dirty="0" smtClean="0"/>
              <a:t>Je </a:t>
            </a:r>
            <a:r>
              <a:rPr lang="nl-NL" dirty="0"/>
              <a:t>doet het bijvoorbeeld wanneer informatie bewaard moet blijven, als mondelinge rapportage niet uitkomt of om te voorkomen dat je de informatie vergeet. </a:t>
            </a:r>
            <a:endParaRPr lang="nl-NL" dirty="0" smtClean="0"/>
          </a:p>
          <a:p>
            <a:pPr marL="342900" indent="-342900">
              <a:buFont typeface="Arial" panose="020B0604020202020204" pitchFamily="34" charset="0"/>
              <a:buChar char="•"/>
            </a:pPr>
            <a:r>
              <a:rPr lang="nl-NL" i="1" dirty="0" smtClean="0"/>
              <a:t>Schriftelijk </a:t>
            </a:r>
            <a:r>
              <a:rPr lang="nl-NL" i="1" dirty="0"/>
              <a:t>rapporteren</a:t>
            </a:r>
            <a:r>
              <a:rPr lang="nl-NL" dirty="0"/>
              <a:t> heeft voordelen. Op die manier kun je de informatie gemakkelijk delen met anderen. Je kunt het lezen als het jou uitkomt en je kunt het herlezen om de inhoud beter te begrijpen. </a:t>
            </a:r>
            <a:endParaRPr lang="nl-NL" dirty="0" smtClean="0"/>
          </a:p>
          <a:p>
            <a:endParaRPr lang="nl-NL" dirty="0"/>
          </a:p>
          <a:p>
            <a:r>
              <a:rPr lang="nl-NL" dirty="0" smtClean="0"/>
              <a:t>Blz. 103</a:t>
            </a:r>
          </a:p>
          <a:p>
            <a:endParaRPr lang="nl-NL" dirty="0"/>
          </a:p>
        </p:txBody>
      </p:sp>
    </p:spTree>
    <p:extLst>
      <p:ext uri="{BB962C8B-B14F-4D97-AF65-F5344CB8AC3E}">
        <p14:creationId xmlns:p14="http://schemas.microsoft.com/office/powerpoint/2010/main" val="650837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372816" y="404664"/>
            <a:ext cx="6912768" cy="864096"/>
          </a:xfrm>
        </p:spPr>
        <p:txBody>
          <a:bodyPr>
            <a:normAutofit fontScale="90000"/>
          </a:bodyPr>
          <a:lstStyle/>
          <a:p>
            <a:pPr algn="ctr"/>
            <a:r>
              <a:rPr lang="nl-NL" dirty="0" smtClean="0"/>
              <a:t>Rapporteren ‘’inventariseren van wensen en behoeften </a:t>
            </a:r>
            <a:endParaRPr lang="nl-NL" dirty="0"/>
          </a:p>
        </p:txBody>
      </p:sp>
      <p:sp>
        <p:nvSpPr>
          <p:cNvPr id="3" name="Tijdelijke aanduiding voor inhoud 2"/>
          <p:cNvSpPr>
            <a:spLocks noGrp="1"/>
          </p:cNvSpPr>
          <p:nvPr>
            <p:ph idx="1"/>
          </p:nvPr>
        </p:nvSpPr>
        <p:spPr/>
        <p:txBody>
          <a:bodyPr/>
          <a:lstStyle/>
          <a:p>
            <a:r>
              <a:rPr lang="nl-NL" b="1" dirty="0" smtClean="0"/>
              <a:t>Beginsituatie = </a:t>
            </a:r>
          </a:p>
          <a:p>
            <a:pPr marL="342900" indent="-342900">
              <a:buFont typeface="Arial" panose="020B0604020202020204" pitchFamily="34" charset="0"/>
              <a:buChar char="•"/>
            </a:pPr>
            <a:endParaRPr lang="nl-NL" b="1" dirty="0" smtClean="0"/>
          </a:p>
          <a:p>
            <a:pPr marL="342900" indent="-342900">
              <a:buFont typeface="Arial" panose="020B0604020202020204" pitchFamily="34" charset="0"/>
              <a:buChar char="•"/>
            </a:pPr>
            <a:r>
              <a:rPr lang="nl-NL" b="1" dirty="0" smtClean="0"/>
              <a:t>Algemene gegevens</a:t>
            </a:r>
          </a:p>
          <a:p>
            <a:pPr marL="342900" indent="-342900">
              <a:buFont typeface="Arial" panose="020B0604020202020204" pitchFamily="34" charset="0"/>
              <a:buChar char="•"/>
            </a:pPr>
            <a:r>
              <a:rPr lang="nl-NL" b="1" dirty="0" smtClean="0"/>
              <a:t>Algemene indruk </a:t>
            </a:r>
          </a:p>
          <a:p>
            <a:pPr marL="342900" indent="-342900">
              <a:buFont typeface="Arial" panose="020B0604020202020204" pitchFamily="34" charset="0"/>
              <a:buChar char="•"/>
            </a:pPr>
            <a:r>
              <a:rPr lang="nl-NL" b="1" dirty="0" smtClean="0"/>
              <a:t>Geschiedenis, gezinssituatie leefwereld</a:t>
            </a:r>
          </a:p>
          <a:p>
            <a:pPr marL="342900" indent="-342900">
              <a:buFont typeface="Arial" panose="020B0604020202020204" pitchFamily="34" charset="0"/>
              <a:buChar char="•"/>
            </a:pPr>
            <a:r>
              <a:rPr lang="nl-NL" b="1" dirty="0" smtClean="0"/>
              <a:t>Gezondheidstoestand, beperkingen</a:t>
            </a:r>
          </a:p>
          <a:p>
            <a:pPr marL="342900" indent="-342900">
              <a:buFont typeface="Arial" panose="020B0604020202020204" pitchFamily="34" charset="0"/>
              <a:buChar char="•"/>
            </a:pPr>
            <a:r>
              <a:rPr lang="nl-NL" b="1" dirty="0" smtClean="0"/>
              <a:t>Beschrijving van de lichamelijke ontwikkeling</a:t>
            </a:r>
          </a:p>
          <a:p>
            <a:pPr marL="342900" indent="-342900">
              <a:buFont typeface="Arial" panose="020B0604020202020204" pitchFamily="34" charset="0"/>
              <a:buChar char="•"/>
            </a:pPr>
            <a:r>
              <a:rPr lang="nl-NL" b="1" dirty="0" smtClean="0"/>
              <a:t>Beschrijving van de cognitieve ontwikkeling</a:t>
            </a:r>
          </a:p>
          <a:p>
            <a:pPr marL="342900" indent="-342900">
              <a:buFont typeface="Arial" panose="020B0604020202020204" pitchFamily="34" charset="0"/>
              <a:buChar char="•"/>
            </a:pPr>
            <a:r>
              <a:rPr lang="nl-NL" b="1" dirty="0" smtClean="0"/>
              <a:t>Beschrijving van de sociale-affectieve ontwikkeling ( sociale, </a:t>
            </a:r>
            <a:r>
              <a:rPr lang="nl-NL" b="1" dirty="0" err="1" smtClean="0"/>
              <a:t>persoonlijkheids</a:t>
            </a:r>
            <a:r>
              <a:rPr lang="nl-NL" b="1" dirty="0" smtClean="0"/>
              <a:t>, emotionele ontwikkeling &amp; seksuele ontwikkeling) </a:t>
            </a:r>
            <a:endParaRPr lang="nl-NL" dirty="0" smtClean="0"/>
          </a:p>
          <a:p>
            <a:pPr marL="342900" indent="-342900">
              <a:buFont typeface="Arial" panose="020B0604020202020204" pitchFamily="34" charset="0"/>
              <a:buChar char="•"/>
            </a:pPr>
            <a:endParaRPr lang="nl-NL" dirty="0" smtClean="0"/>
          </a:p>
          <a:p>
            <a:pPr marL="342900" indent="-342900">
              <a:buFont typeface="Arial" panose="020B0604020202020204" pitchFamily="34" charset="0"/>
              <a:buChar char="•"/>
            </a:pPr>
            <a:endParaRPr lang="nl-NL" dirty="0" smtClean="0"/>
          </a:p>
        </p:txBody>
      </p:sp>
    </p:spTree>
    <p:extLst>
      <p:ext uri="{BB962C8B-B14F-4D97-AF65-F5344CB8AC3E}">
        <p14:creationId xmlns:p14="http://schemas.microsoft.com/office/powerpoint/2010/main" val="1158052165"/>
      </p:ext>
    </p:extLst>
  </p:cSld>
  <p:clrMapOvr>
    <a:masterClrMapping/>
  </p:clrMapOvr>
  <p:timing>
    <p:tnLst>
      <p:par>
        <p:cTn id="1" dur="indefinite" restart="never" nodeType="tmRoot"/>
      </p:par>
    </p:tnLst>
  </p:timing>
</p:sld>
</file>

<file path=ppt/theme/theme1.xml><?xml version="1.0" encoding="utf-8"?>
<a:theme xmlns:a="http://schemas.openxmlformats.org/drawingml/2006/main" name="Thema davinci">
  <a:themeElements>
    <a:clrScheme name="daVinci">
      <a:dk1>
        <a:sysClr val="windowText" lastClr="000000"/>
      </a:dk1>
      <a:lt1>
        <a:sysClr val="window" lastClr="FFFFFF"/>
      </a:lt1>
      <a:dk2>
        <a:srgbClr val="8FCEA5"/>
      </a:dk2>
      <a:lt2>
        <a:srgbClr val="39BBA0"/>
      </a:lt2>
      <a:accent1>
        <a:srgbClr val="00B29C"/>
      </a:accent1>
      <a:accent2>
        <a:srgbClr val="00BFE0"/>
      </a:accent2>
      <a:accent3>
        <a:srgbClr val="7CD3EB"/>
      </a:accent3>
      <a:accent4>
        <a:srgbClr val="39BBA0"/>
      </a:accent4>
      <a:accent5>
        <a:srgbClr val="39BBA0"/>
      </a:accent5>
      <a:accent6>
        <a:srgbClr val="00B29C"/>
      </a:accent6>
      <a:hlink>
        <a:srgbClr val="000000"/>
      </a:hlink>
      <a:folHlink>
        <a:srgbClr val="000000"/>
      </a:folHlink>
    </a:clrScheme>
    <a:fontScheme name="daVinci">
      <a:majorFont>
        <a:latin typeface="Corbel"/>
        <a:ea typeface=""/>
        <a:cs typeface=""/>
      </a:majorFont>
      <a:minorFont>
        <a:latin typeface="Corbel"/>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Thema davinci" id="{27F477E3-8943-4205-9EC5-F6ABD993EAF0}" vid="{F26BCA1F-EE09-4C38-8449-3EAF28F315B9}"/>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1781B86A0F9304B9129DFE2B80E32BD" ma:contentTypeVersion="14" ma:contentTypeDescription="Create a new document." ma:contentTypeScope="" ma:versionID="2d3d7137212dc3200585b01a6c83c880">
  <xsd:schema xmlns:xsd="http://www.w3.org/2001/XMLSchema" xmlns:xs="http://www.w3.org/2001/XMLSchema" xmlns:p="http://schemas.microsoft.com/office/2006/metadata/properties" xmlns:ns3="baa8c48b-5f73-4068-bac6-831706ff2add" xmlns:ns4="ae88b579-0995-42e4-96ef-e06a7a57ddf9" targetNamespace="http://schemas.microsoft.com/office/2006/metadata/properties" ma:root="true" ma:fieldsID="88712351b9f3dc4e10c7fd70413b7246" ns3:_="" ns4:_="">
    <xsd:import namespace="baa8c48b-5f73-4068-bac6-831706ff2add"/>
    <xsd:import namespace="ae88b579-0995-42e4-96ef-e06a7a57ddf9"/>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4:SharedWithUsers" minOccurs="0"/>
                <xsd:element ref="ns4:SharedWithDetails" minOccurs="0"/>
                <xsd:element ref="ns4:SharingHintHash" minOccurs="0"/>
                <xsd:element ref="ns3:MediaServiceGenerationTime" minOccurs="0"/>
                <xsd:element ref="ns3:MediaServiceEventHashCode" minOccurs="0"/>
                <xsd:element ref="ns3:MediaServiceDateTaken" minOccurs="0"/>
                <xsd:element ref="ns3:MediaServiceAutoKeyPoints" minOccurs="0"/>
                <xsd:element ref="ns3:MediaServiceKeyPoints" minOccurs="0"/>
                <xsd:element ref="ns3:MediaLengthInSeconds"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aa8c48b-5f73-4068-bac6-831706ff2ad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MediaLengthInSeconds" ma:hidden="true" ma:internalName="MediaLengthInSeconds" ma:readOnly="true">
      <xsd:simpleType>
        <xsd:restriction base="dms:Unknown"/>
      </xsd:simpleType>
    </xsd:element>
    <xsd:element name="MediaServiceLocation" ma:index="21"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e88b579-0995-42e4-96ef-e06a7a57ddf9"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9E1DD4B-95C9-45E3-989C-91D4E1EA8CA3}">
  <ds:schemaRefs>
    <ds:schemaRef ds:uri="http://purl.org/dc/elements/1.1/"/>
    <ds:schemaRef ds:uri="http://schemas.microsoft.com/office/2006/metadata/properties"/>
    <ds:schemaRef ds:uri="ae88b579-0995-42e4-96ef-e06a7a57ddf9"/>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baa8c48b-5f73-4068-bac6-831706ff2add"/>
    <ds:schemaRef ds:uri="http://www.w3.org/XML/1998/namespace"/>
    <ds:schemaRef ds:uri="http://purl.org/dc/dcmitype/"/>
  </ds:schemaRefs>
</ds:datastoreItem>
</file>

<file path=customXml/itemProps2.xml><?xml version="1.0" encoding="utf-8"?>
<ds:datastoreItem xmlns:ds="http://schemas.openxmlformats.org/officeDocument/2006/customXml" ds:itemID="{7EAB4407-82AE-4E99-8107-030F670CAA5F}">
  <ds:schemaRefs>
    <ds:schemaRef ds:uri="http://schemas.microsoft.com/sharepoint/v3/contenttype/forms"/>
  </ds:schemaRefs>
</ds:datastoreItem>
</file>

<file path=customXml/itemProps3.xml><?xml version="1.0" encoding="utf-8"?>
<ds:datastoreItem xmlns:ds="http://schemas.openxmlformats.org/officeDocument/2006/customXml" ds:itemID="{24175807-8134-4E00-B485-4D6784E69FF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aa8c48b-5f73-4068-bac6-831706ff2add"/>
    <ds:schemaRef ds:uri="ae88b579-0995-42e4-96ef-e06a7a57ddf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Thema davinci</Template>
  <TotalTime>588</TotalTime>
  <Words>1989</Words>
  <Application>Microsoft Office PowerPoint</Application>
  <PresentationFormat>Diavoorstelling (4:3)</PresentationFormat>
  <Paragraphs>323</Paragraphs>
  <Slides>22</Slides>
  <Notes>1</Notes>
  <HiddenSlides>0</HiddenSlides>
  <MMClips>0</MMClips>
  <ScaleCrop>false</ScaleCrop>
  <HeadingPairs>
    <vt:vector size="6" baseType="variant">
      <vt:variant>
        <vt:lpstr>Gebruikte lettertypen</vt:lpstr>
      </vt:variant>
      <vt:variant>
        <vt:i4>6</vt:i4>
      </vt:variant>
      <vt:variant>
        <vt:lpstr>Thema</vt:lpstr>
      </vt:variant>
      <vt:variant>
        <vt:i4>1</vt:i4>
      </vt:variant>
      <vt:variant>
        <vt:lpstr>Diatitels</vt:lpstr>
      </vt:variant>
      <vt:variant>
        <vt:i4>22</vt:i4>
      </vt:variant>
    </vt:vector>
  </HeadingPairs>
  <TitlesOfParts>
    <vt:vector size="29" baseType="lpstr">
      <vt:lpstr>Arial</vt:lpstr>
      <vt:lpstr>Calibri</vt:lpstr>
      <vt:lpstr>Corbel</vt:lpstr>
      <vt:lpstr>Courier New</vt:lpstr>
      <vt:lpstr>Times New Roman</vt:lpstr>
      <vt:lpstr>Wingdings</vt:lpstr>
      <vt:lpstr>Thema davinci</vt:lpstr>
      <vt:lpstr>Algemene indruk </vt:lpstr>
      <vt:lpstr>* Je neemt kennis van Privacywetgeving (Algemene verordening gegevensbescherming/AVG) in relatie tot observeren, rapporteren, inventariseren wensen en behoeften enz.  * Je frist je kennis op over rapporteren  * Je hebt kennis van de formatieve toets Inventariseren wensen en behoeften (uitleg formatieve toets)  * Je hebt kennis van het beschrijven van de algemene indruk.  </vt:lpstr>
      <vt:lpstr>Relatie met examen  </vt:lpstr>
      <vt:lpstr>Inleiding rapporteren</vt:lpstr>
      <vt:lpstr>Mondeling of schriftelijk</vt:lpstr>
      <vt:lpstr>De functie van rapporteren </vt:lpstr>
      <vt:lpstr>Mondeling of schriftelijk rapporteren </vt:lpstr>
      <vt:lpstr>Schriftelijk rapporteren</vt:lpstr>
      <vt:lpstr>Rapporteren ‘’inventariseren van wensen en behoeften </vt:lpstr>
      <vt:lpstr>Beoordelingslijst algemene gedeelte</vt:lpstr>
      <vt:lpstr>Privacywetgeving</vt:lpstr>
      <vt:lpstr>Algemene gegevens </vt:lpstr>
      <vt:lpstr>Objectieve beschrijving van het kind </vt:lpstr>
      <vt:lpstr>Beschrijf in deze volgorde de algemene indruk :</vt:lpstr>
      <vt:lpstr>Voorbeeldbeschrijving  algemene indruk Evy </vt:lpstr>
      <vt:lpstr>Voorbeeldbeschrijving algemene indruk kind X </vt:lpstr>
      <vt:lpstr>Voorbeeldbeschrijving algemene indruk kind Y</vt:lpstr>
      <vt:lpstr>Geschiedenis, leefwereld, gezinssituatie  </vt:lpstr>
      <vt:lpstr>Gezondheidstoestand </vt:lpstr>
      <vt:lpstr>Karaktereigenschappen uitdelen </vt:lpstr>
      <vt:lpstr>Karaktereigenschappen </vt:lpstr>
      <vt:lpstr>Nu aan de slag </vt:lpstr>
    </vt:vector>
  </TitlesOfParts>
  <Company>Da Vinci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2 Algemene indruk</dc:title>
  <dc:creator>stu</dc:creator>
  <cp:lastModifiedBy>Tugba Sark</cp:lastModifiedBy>
  <cp:revision>27</cp:revision>
  <dcterms:created xsi:type="dcterms:W3CDTF">2011-11-18T09:24:53Z</dcterms:created>
  <dcterms:modified xsi:type="dcterms:W3CDTF">2021-11-04T13:55:02Z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0x01010051781B86A0F9304B9129DFE2B80E32BD</vt:lpwstr>
  </property>
</Properties>
</file>