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4"/>
  </p:sldMasterIdLst>
  <p:notesMasterIdLst>
    <p:notesMasterId r:id="rId15"/>
  </p:notesMasterIdLst>
  <p:handoutMasterIdLst>
    <p:handoutMasterId r:id="rId16"/>
  </p:handoutMasterIdLst>
  <p:sldIdLst>
    <p:sldId id="298" r:id="rId5"/>
    <p:sldId id="256" r:id="rId6"/>
    <p:sldId id="299" r:id="rId7"/>
    <p:sldId id="297" r:id="rId8"/>
    <p:sldId id="300" r:id="rId9"/>
    <p:sldId id="302" r:id="rId10"/>
    <p:sldId id="301" r:id="rId11"/>
    <p:sldId id="288" r:id="rId12"/>
    <p:sldId id="292" r:id="rId13"/>
    <p:sldId id="293" r:id="rId1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4" autoAdjust="0"/>
  </p:normalViewPr>
  <p:slideViewPr>
    <p:cSldViewPr>
      <p:cViewPr varScale="1">
        <p:scale>
          <a:sx n="69" d="100"/>
          <a:sy n="69" d="100"/>
        </p:scale>
        <p:origin x="1416" y="66"/>
      </p:cViewPr>
      <p:guideLst>
        <p:guide orient="horz" pos="2160"/>
        <p:guide pos="2880"/>
      </p:guideLst>
    </p:cSldViewPr>
  </p:slideViewPr>
  <p:outlineViewPr>
    <p:cViewPr>
      <p:scale>
        <a:sx n="33" d="100"/>
        <a:sy n="33" d="100"/>
      </p:scale>
      <p:origin x="0" y="808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DC8D0A1-2471-42CC-A72C-549F011168F2}" type="datetimeFigureOut">
              <a:rPr lang="nl-NL" smtClean="0"/>
              <a:pPr/>
              <a:t>28-6-2021</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872420-97A8-4D82-B4A8-9B9334CF67ED}" type="slidenum">
              <a:rPr lang="nl-NL" smtClean="0"/>
              <a:pPr/>
              <a:t>‹nr.›</a:t>
            </a:fld>
            <a:endParaRPr lang="nl-NL"/>
          </a:p>
        </p:txBody>
      </p:sp>
    </p:spTree>
    <p:extLst>
      <p:ext uri="{BB962C8B-B14F-4D97-AF65-F5344CB8AC3E}">
        <p14:creationId xmlns:p14="http://schemas.microsoft.com/office/powerpoint/2010/main" val="13856085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1D291C-46B4-40EC-9C0B-583DB5F39C53}" type="datetimeFigureOut">
              <a:rPr lang="nl-NL" smtClean="0"/>
              <a:t>28-6-2021</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4D4EE3-FF11-4E72-9A73-4F28685C0A85}" type="slidenum">
              <a:rPr lang="nl-NL" smtClean="0"/>
              <a:t>‹nr.›</a:t>
            </a:fld>
            <a:endParaRPr lang="nl-NL"/>
          </a:p>
        </p:txBody>
      </p:sp>
    </p:spTree>
    <p:extLst>
      <p:ext uri="{BB962C8B-B14F-4D97-AF65-F5344CB8AC3E}">
        <p14:creationId xmlns:p14="http://schemas.microsoft.com/office/powerpoint/2010/main" val="4189902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BD4D4EE3-FF11-4E72-9A73-4F28685C0A85}" type="slidenum">
              <a:rPr lang="nl-NL" smtClean="0"/>
              <a:t>6</a:t>
            </a:fld>
            <a:endParaRPr lang="nl-NL"/>
          </a:p>
        </p:txBody>
      </p:sp>
    </p:spTree>
    <p:extLst>
      <p:ext uri="{BB962C8B-B14F-4D97-AF65-F5344CB8AC3E}">
        <p14:creationId xmlns:p14="http://schemas.microsoft.com/office/powerpoint/2010/main" val="376563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Logo animatie">
    <p:spTree>
      <p:nvGrpSpPr>
        <p:cNvPr id="1" name=""/>
        <p:cNvGrpSpPr/>
        <p:nvPr/>
      </p:nvGrpSpPr>
      <p:grpSpPr>
        <a:xfrm>
          <a:off x="0" y="0"/>
          <a:ext cx="0" cy="0"/>
          <a:chOff x="0" y="0"/>
          <a:chExt cx="0" cy="0"/>
        </a:xfrm>
      </p:grpSpPr>
      <p:sp>
        <p:nvSpPr>
          <p:cNvPr id="6" name="Oval 8"/>
          <p:cNvSpPr>
            <a:spLocks noChangeArrowheads="1"/>
          </p:cNvSpPr>
          <p:nvPr/>
        </p:nvSpPr>
        <p:spPr bwMode="auto">
          <a:xfrm>
            <a:off x="2892425"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7" name="Oval 8"/>
          <p:cNvSpPr>
            <a:spLocks noChangeArrowheads="1"/>
          </p:cNvSpPr>
          <p:nvPr/>
        </p:nvSpPr>
        <p:spPr bwMode="auto">
          <a:xfrm>
            <a:off x="3529806" y="1903413"/>
            <a:ext cx="2703512" cy="2703513"/>
          </a:xfrm>
          <a:prstGeom prst="ellipse">
            <a:avLst/>
          </a:prstGeom>
          <a:solidFill>
            <a:srgbClr val="95D4EA">
              <a:alpha val="80000"/>
            </a:srgbClr>
          </a:solidFill>
          <a:ln>
            <a:noFill/>
          </a:ln>
          <a:extLst/>
        </p:spPr>
        <p:txBody>
          <a:bodyPr vert="horz" wrap="square" lIns="91440" tIns="45720" rIns="91440" bIns="45720" numCol="1" anchor="t" anchorCtr="0" compatLnSpc="1">
            <a:prstTxWarp prst="textNoShape">
              <a:avLst/>
            </a:prstTxWarp>
          </a:bodyPr>
          <a:lstStyle/>
          <a:p>
            <a:endParaRPr lang="nl-NL"/>
          </a:p>
        </p:txBody>
      </p:sp>
      <p:sp>
        <p:nvSpPr>
          <p:cNvPr id="8" name="Oval 8"/>
          <p:cNvSpPr>
            <a:spLocks noChangeArrowheads="1"/>
          </p:cNvSpPr>
          <p:nvPr/>
        </p:nvSpPr>
        <p:spPr bwMode="auto">
          <a:xfrm>
            <a:off x="3264693" y="2166144"/>
            <a:ext cx="2703512" cy="2703513"/>
          </a:xfrm>
          <a:prstGeom prst="ellipse">
            <a:avLst/>
          </a:prstGeom>
          <a:solidFill>
            <a:srgbClr val="95D4EA">
              <a:alpha val="89804"/>
            </a:srgbClr>
          </a:solidFill>
          <a:ln>
            <a:noFill/>
          </a:ln>
          <a:extLst/>
        </p:spPr>
        <p:txBody>
          <a:bodyPr vert="horz" wrap="square" lIns="91440" tIns="45720" rIns="91440" bIns="45720" numCol="1" anchor="t" anchorCtr="0" compatLnSpc="1">
            <a:prstTxWarp prst="textNoShape">
              <a:avLst/>
            </a:prstTxWarp>
          </a:bodyPr>
          <a:lstStyle/>
          <a:p>
            <a:endParaRPr lang="nl-NL"/>
          </a:p>
        </p:txBody>
      </p:sp>
      <p:grpSp>
        <p:nvGrpSpPr>
          <p:cNvPr id="9" name="Groep 8"/>
          <p:cNvGrpSpPr/>
          <p:nvPr/>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spTree>
    <p:extLst>
      <p:ext uri="{BB962C8B-B14F-4D97-AF65-F5344CB8AC3E}">
        <p14:creationId xmlns:p14="http://schemas.microsoft.com/office/powerpoint/2010/main" val="2612993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6"/>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7"/>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8"/>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750"/>
                                        <p:tgtEl>
                                          <p:spTgt spid="9"/>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7" grpId="0" animBg="1"/>
      <p:bldP spid="7" grpId="1" animBg="1"/>
      <p:bldP spid="7" grpId="2" animBg="1"/>
      <p:bldP spid="8" grpId="0" animBg="1"/>
      <p:bldP spid="8" grpId="1" animBg="1"/>
      <p:bldP spid="8"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Logo">
    <p:spTree>
      <p:nvGrpSpPr>
        <p:cNvPr id="1" name=""/>
        <p:cNvGrpSpPr/>
        <p:nvPr/>
      </p:nvGrpSpPr>
      <p:grpSpPr>
        <a:xfrm>
          <a:off x="0" y="0"/>
          <a:ext cx="0" cy="0"/>
          <a:chOff x="0" y="0"/>
          <a:chExt cx="0" cy="0"/>
        </a:xfrm>
      </p:grpSpPr>
      <p:grpSp>
        <p:nvGrpSpPr>
          <p:cNvPr id="3" name="Groep 2"/>
          <p:cNvGrpSpPr/>
          <p:nvPr/>
        </p:nvGrpSpPr>
        <p:grpSpPr>
          <a:xfrm>
            <a:off x="3379548" y="2144291"/>
            <a:ext cx="2399654" cy="2555452"/>
            <a:chOff x="2892426" y="1908175"/>
            <a:chExt cx="3340099" cy="3556956"/>
          </a:xfrm>
        </p:grpSpPr>
        <p:grpSp>
          <p:nvGrpSpPr>
            <p:cNvPr id="9" name="Groep 8"/>
            <p:cNvGrpSpPr/>
            <p:nvPr/>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grpSp>
      <p:sp>
        <p:nvSpPr>
          <p:cNvPr id="4" name="Titel 3"/>
          <p:cNvSpPr>
            <a:spLocks noGrp="1"/>
          </p:cNvSpPr>
          <p:nvPr>
            <p:ph type="title"/>
          </p:nvPr>
        </p:nvSpPr>
        <p:spPr>
          <a:xfrm>
            <a:off x="457200" y="548680"/>
            <a:ext cx="8229600" cy="1143000"/>
          </a:xfrm>
        </p:spPr>
        <p:txBody>
          <a:bodyPr>
            <a:normAutofit/>
          </a:bodyPr>
          <a:lstStyle>
            <a:lvl1pPr algn="ctr">
              <a:defRPr sz="2800" b="1"/>
            </a:lvl1pPr>
          </a:lstStyle>
          <a:p>
            <a:r>
              <a:rPr lang="nl-NL" smtClean="0"/>
              <a:t>Klik om de stijl te bewerken</a:t>
            </a:r>
            <a:endParaRPr lang="nl-NL"/>
          </a:p>
        </p:txBody>
      </p:sp>
    </p:spTree>
    <p:extLst>
      <p:ext uri="{BB962C8B-B14F-4D97-AF65-F5344CB8AC3E}">
        <p14:creationId xmlns:p14="http://schemas.microsoft.com/office/powerpoint/2010/main" val="67747671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sdia wit met cirkels">
    <p:spTree>
      <p:nvGrpSpPr>
        <p:cNvPr id="1" name=""/>
        <p:cNvGrpSpPr/>
        <p:nvPr/>
      </p:nvGrpSpPr>
      <p:grpSpPr>
        <a:xfrm>
          <a:off x="0" y="0"/>
          <a:ext cx="0" cy="0"/>
          <a:chOff x="0" y="0"/>
          <a:chExt cx="0" cy="0"/>
        </a:xfrm>
      </p:grpSpPr>
      <p:pic>
        <p:nvPicPr>
          <p:cNvPr id="8" name="Afbeelding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1681336" y="230975"/>
            <a:ext cx="6995120" cy="864096"/>
          </a:xfrm>
        </p:spPr>
        <p:txBody>
          <a:bodyPr anchor="b">
            <a:noAutofit/>
          </a:bodyPr>
          <a:lstStyle>
            <a:lvl1pPr algn="l">
              <a:defRPr sz="2800" b="1">
                <a:solidFill>
                  <a:schemeClr val="accent1"/>
                </a:solidFill>
              </a:defRPr>
            </a:lvl1pPr>
          </a:lstStyle>
          <a:p>
            <a:r>
              <a:rPr lang="nl-NL" smtClean="0"/>
              <a:t>Klik om de stijl te bewerken</a:t>
            </a:r>
            <a:endParaRPr lang="nl-NL" dirty="0"/>
          </a:p>
        </p:txBody>
      </p:sp>
      <p:sp>
        <p:nvSpPr>
          <p:cNvPr id="3" name="Tijdelijke aanduiding voor inhoud 2"/>
          <p:cNvSpPr>
            <a:spLocks noGrp="1"/>
          </p:cNvSpPr>
          <p:nvPr>
            <p:ph idx="1"/>
          </p:nvPr>
        </p:nvSpPr>
        <p:spPr>
          <a:xfrm>
            <a:off x="971600" y="1556792"/>
            <a:ext cx="7715200" cy="4569371"/>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pPr>
              <a:defRPr/>
            </a:pPr>
            <a:fld id="{074461A0-5470-493D-9F77-B01E7932F213}" type="datetimeFigureOut">
              <a:rPr lang="nl-NL" smtClean="0"/>
              <a:pPr>
                <a:defRPr/>
              </a:pPr>
              <a:t>28-6-2021</a:t>
            </a:fld>
            <a:endParaRPr lang="nl-NL"/>
          </a:p>
        </p:txBody>
      </p:sp>
      <p:sp>
        <p:nvSpPr>
          <p:cNvPr id="5" name="Tijdelijke aanduiding voor voettekst 4"/>
          <p:cNvSpPr>
            <a:spLocks noGrp="1"/>
          </p:cNvSpPr>
          <p:nvPr>
            <p:ph type="ftr" sz="quarter" idx="11"/>
          </p:nvPr>
        </p:nvSpPr>
        <p:spPr/>
        <p:txBody>
          <a:bodyPr/>
          <a:lstStyle/>
          <a:p>
            <a:pPr>
              <a:defRPr/>
            </a:pPr>
            <a:endParaRPr lang="nl-NL"/>
          </a:p>
        </p:txBody>
      </p:sp>
      <p:sp>
        <p:nvSpPr>
          <p:cNvPr id="6" name="Tijdelijke aanduiding voor dianummer 5"/>
          <p:cNvSpPr>
            <a:spLocks noGrp="1"/>
          </p:cNvSpPr>
          <p:nvPr>
            <p:ph type="sldNum" sz="quarter" idx="12"/>
          </p:nvPr>
        </p:nvSpPr>
        <p:spPr/>
        <p:txBody>
          <a:bodyPr/>
          <a:lstStyle/>
          <a:p>
            <a:pPr>
              <a:defRPr/>
            </a:pPr>
            <a:fld id="{0EA322E9-121C-4007-B2AD-71E34025AACB}" type="slidenum">
              <a:rPr lang="nl-NL" smtClean="0"/>
              <a:pPr>
                <a:defRPr/>
              </a:pPr>
              <a:t>‹nr.›</a:t>
            </a:fld>
            <a:endParaRPr lang="nl-NL"/>
          </a:p>
        </p:txBody>
      </p:sp>
    </p:spTree>
    <p:extLst>
      <p:ext uri="{BB962C8B-B14F-4D97-AF65-F5344CB8AC3E}">
        <p14:creationId xmlns:p14="http://schemas.microsoft.com/office/powerpoint/2010/main" val="20216546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nl-NL" smtClean="0"/>
              <a:t>Klik om de stijl te bewerken</a:t>
            </a:r>
            <a:endParaRPr lang="nl-NL"/>
          </a:p>
        </p:txBody>
      </p:sp>
      <p:sp>
        <p:nvSpPr>
          <p:cNvPr id="3" name="Ondertitel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pPr>
              <a:defRPr/>
            </a:pPr>
            <a:fld id="{5C37128D-FEB8-4F9A-B7D0-0EFB0ECB0343}" type="datetimeFigureOut">
              <a:rPr lang="nl-NL" smtClean="0"/>
              <a:pPr>
                <a:defRPr/>
              </a:pPr>
              <a:t>28-6-2021</a:t>
            </a:fld>
            <a:endParaRPr lang="nl-NL"/>
          </a:p>
        </p:txBody>
      </p:sp>
      <p:sp>
        <p:nvSpPr>
          <p:cNvPr id="5" name="Tijdelijke aanduiding voor voettekst 4"/>
          <p:cNvSpPr>
            <a:spLocks noGrp="1"/>
          </p:cNvSpPr>
          <p:nvPr>
            <p:ph type="ftr" sz="quarter" idx="11"/>
          </p:nvPr>
        </p:nvSpPr>
        <p:spPr/>
        <p:txBody>
          <a:bodyPr/>
          <a:lstStyle/>
          <a:p>
            <a:pPr>
              <a:defRPr/>
            </a:pPr>
            <a:endParaRPr lang="nl-NL"/>
          </a:p>
        </p:txBody>
      </p:sp>
      <p:sp>
        <p:nvSpPr>
          <p:cNvPr id="6" name="Tijdelijke aanduiding voor dianummer 5"/>
          <p:cNvSpPr>
            <a:spLocks noGrp="1"/>
          </p:cNvSpPr>
          <p:nvPr>
            <p:ph type="sldNum" sz="quarter" idx="12"/>
          </p:nvPr>
        </p:nvSpPr>
        <p:spPr/>
        <p:txBody>
          <a:bodyPr/>
          <a:lstStyle/>
          <a:p>
            <a:pPr>
              <a:defRPr/>
            </a:pPr>
            <a:fld id="{89426234-F36D-4231-A84F-A04255FBBC5E}" type="slidenum">
              <a:rPr lang="nl-NL" smtClean="0"/>
              <a:pPr>
                <a:defRPr/>
              </a:pPr>
              <a:t>‹nr.›</a:t>
            </a:fld>
            <a:endParaRPr lang="nl-NL"/>
          </a:p>
        </p:txBody>
      </p:sp>
    </p:spTree>
    <p:extLst>
      <p:ext uri="{BB962C8B-B14F-4D97-AF65-F5344CB8AC3E}">
        <p14:creationId xmlns:p14="http://schemas.microsoft.com/office/powerpoint/2010/main" val="23856733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74461A0-5470-493D-9F77-B01E7932F213}" type="datetimeFigureOut">
              <a:rPr lang="nl-NL" smtClean="0"/>
              <a:pPr>
                <a:defRPr/>
              </a:pPr>
              <a:t>28-6-2021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EA322E9-121C-4007-B2AD-71E34025AACB}" type="slidenum">
              <a:rPr lang="nl-NL" smtClean="0"/>
              <a:pPr>
                <a:defRPr/>
              </a:pPr>
              <a:t>‹nr.›</a:t>
            </a:fld>
            <a:endParaRPr lang="nl-NL"/>
          </a:p>
        </p:txBody>
      </p:sp>
    </p:spTree>
    <p:extLst>
      <p:ext uri="{BB962C8B-B14F-4D97-AF65-F5344CB8AC3E}">
        <p14:creationId xmlns:p14="http://schemas.microsoft.com/office/powerpoint/2010/main" val="1316849731"/>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177800" indent="-1778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Methodisch handelen </a:t>
            </a:r>
            <a:endParaRPr lang="nl-NL" dirty="0"/>
          </a:p>
        </p:txBody>
      </p:sp>
      <p:sp>
        <p:nvSpPr>
          <p:cNvPr id="3" name="Ondertitel 2"/>
          <p:cNvSpPr>
            <a:spLocks noGrp="1"/>
          </p:cNvSpPr>
          <p:nvPr>
            <p:ph type="subTitle" idx="4294967295"/>
          </p:nvPr>
        </p:nvSpPr>
        <p:spPr>
          <a:xfrm>
            <a:off x="1331640" y="5013176"/>
            <a:ext cx="6858000" cy="1241822"/>
          </a:xfrm>
        </p:spPr>
        <p:txBody>
          <a:bodyPr/>
          <a:lstStyle/>
          <a:p>
            <a:pPr marL="0" indent="0" algn="ctr">
              <a:buNone/>
            </a:pPr>
            <a:endParaRPr lang="nl-NL" dirty="0" smtClean="0"/>
          </a:p>
        </p:txBody>
      </p:sp>
    </p:spTree>
    <p:extLst>
      <p:ext uri="{BB962C8B-B14F-4D97-AF65-F5344CB8AC3E}">
        <p14:creationId xmlns:p14="http://schemas.microsoft.com/office/powerpoint/2010/main" val="1666344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Seksualiteits</a:t>
            </a:r>
            <a:r>
              <a:rPr lang="nl-NL" dirty="0" smtClean="0"/>
              <a:t> ontwikkeling bij de mens</a:t>
            </a:r>
            <a:endParaRPr lang="nl-NL" dirty="0"/>
          </a:p>
        </p:txBody>
      </p:sp>
      <p:sp>
        <p:nvSpPr>
          <p:cNvPr id="3" name="Tijdelijke aanduiding voor inhoud 2"/>
          <p:cNvSpPr>
            <a:spLocks noGrp="1"/>
          </p:cNvSpPr>
          <p:nvPr>
            <p:ph idx="1"/>
          </p:nvPr>
        </p:nvSpPr>
        <p:spPr/>
        <p:txBody>
          <a:bodyPr/>
          <a:lstStyle/>
          <a:p>
            <a:r>
              <a:rPr lang="nl-NL" dirty="0"/>
              <a:t>https://www.youtube.com/watch?v=507xY57Ck2c</a:t>
            </a:r>
          </a:p>
        </p:txBody>
      </p:sp>
    </p:spTree>
    <p:extLst>
      <p:ext uri="{BB962C8B-B14F-4D97-AF65-F5344CB8AC3E}">
        <p14:creationId xmlns:p14="http://schemas.microsoft.com/office/powerpoint/2010/main" val="1596738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1226517"/>
          </a:xfrm>
        </p:spPr>
        <p:txBody>
          <a:bodyPr>
            <a:normAutofit fontScale="90000"/>
          </a:bodyPr>
          <a:lstStyle/>
          <a:p>
            <a:pPr eaLnBrk="1" fontAlgn="auto" hangingPunct="1">
              <a:spcAft>
                <a:spcPts val="0"/>
              </a:spcAft>
              <a:defRPr/>
            </a:pPr>
            <a:r>
              <a:rPr lang="nl-NL" dirty="0" smtClean="0"/>
              <a:t/>
            </a:r>
            <a:br>
              <a:rPr lang="nl-NL" dirty="0" smtClean="0"/>
            </a:br>
            <a:r>
              <a:rPr lang="nl-NL" dirty="0" smtClean="0"/>
              <a:t>Methodisch handelen </a:t>
            </a:r>
            <a:endParaRPr lang="nl-NL" dirty="0"/>
          </a:p>
        </p:txBody>
      </p:sp>
      <p:sp>
        <p:nvSpPr>
          <p:cNvPr id="12291" name="Ondertitel 2"/>
          <p:cNvSpPr>
            <a:spLocks noGrp="1"/>
          </p:cNvSpPr>
          <p:nvPr>
            <p:ph type="subTitle" idx="1"/>
          </p:nvPr>
        </p:nvSpPr>
        <p:spPr/>
        <p:txBody>
          <a:bodyPr>
            <a:normAutofit fontScale="92500" lnSpcReduction="10000"/>
          </a:bodyPr>
          <a:lstStyle/>
          <a:p>
            <a:pPr eaLnBrk="1" hangingPunct="1"/>
            <a:r>
              <a:rPr lang="nl-NL" sz="3600" dirty="0" smtClean="0"/>
              <a:t>Persoonlijkheidsontwikkeling + </a:t>
            </a:r>
          </a:p>
          <a:p>
            <a:pPr eaLnBrk="1" hangingPunct="1"/>
            <a:r>
              <a:rPr lang="nl-NL" sz="3600" dirty="0" smtClean="0"/>
              <a:t>Emotionele ontwikkeling </a:t>
            </a:r>
          </a:p>
          <a:p>
            <a:pPr eaLnBrk="1" hangingPunct="1"/>
            <a:r>
              <a:rPr lang="nl-NL" sz="3600" dirty="0" smtClean="0"/>
              <a:t>+ seksuele ontwikkeling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87897" y="-139615"/>
            <a:ext cx="6995120" cy="864096"/>
          </a:xfrm>
        </p:spPr>
        <p:txBody>
          <a:bodyPr/>
          <a:lstStyle/>
          <a:p>
            <a:pPr algn="ctr"/>
            <a:r>
              <a:rPr lang="nl-NL" dirty="0" smtClean="0"/>
              <a:t>persoonlijkheidsontwikkeling</a:t>
            </a:r>
            <a:endParaRPr lang="nl-NL" dirty="0"/>
          </a:p>
        </p:txBody>
      </p:sp>
      <p:pic>
        <p:nvPicPr>
          <p:cNvPr id="5" name="Tijdelijke aanduiding voor inhoud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3136074" y="1407148"/>
            <a:ext cx="3163218" cy="4468673"/>
          </a:xfrm>
          <a:prstGeom prst="rect">
            <a:avLst/>
          </a:prstGeom>
          <a:noFill/>
          <a:extLst>
            <a:ext uri="{909E8E84-426E-40DD-AFC4-6F175D3DCCD1}">
              <a14:hiddenFill xmlns:a14="http://schemas.microsoft.com/office/drawing/2010/main">
                <a:solidFill>
                  <a:srgbClr val="FFFFFF"/>
                </a:solidFill>
              </a14:hiddenFill>
            </a:ext>
          </a:extLst>
        </p:spPr>
      </p:pic>
      <p:sp>
        <p:nvSpPr>
          <p:cNvPr id="6" name="Rechthoek met één afgeronde hoek 5"/>
          <p:cNvSpPr/>
          <p:nvPr/>
        </p:nvSpPr>
        <p:spPr>
          <a:xfrm>
            <a:off x="902912" y="2682265"/>
            <a:ext cx="2076845" cy="815899"/>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Inzicht in mogelijkheden </a:t>
            </a:r>
            <a:endParaRPr lang="nl-NL" dirty="0"/>
          </a:p>
        </p:txBody>
      </p:sp>
      <p:sp>
        <p:nvSpPr>
          <p:cNvPr id="7" name="Rechthoek met één afgeronde hoek 6"/>
          <p:cNvSpPr/>
          <p:nvPr/>
        </p:nvSpPr>
        <p:spPr>
          <a:xfrm>
            <a:off x="1547664" y="1484784"/>
            <a:ext cx="2076845" cy="720080"/>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Het hebben van eigen mening</a:t>
            </a:r>
            <a:endParaRPr lang="nl-NL" dirty="0"/>
          </a:p>
        </p:txBody>
      </p:sp>
      <p:sp>
        <p:nvSpPr>
          <p:cNvPr id="8" name="Rechthoek met één afgeronde hoek 7"/>
          <p:cNvSpPr/>
          <p:nvPr/>
        </p:nvSpPr>
        <p:spPr>
          <a:xfrm>
            <a:off x="4303301" y="5847365"/>
            <a:ext cx="1249433" cy="498550"/>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Zelfbeeld </a:t>
            </a:r>
            <a:endParaRPr lang="nl-NL" dirty="0"/>
          </a:p>
        </p:txBody>
      </p:sp>
      <p:sp>
        <p:nvSpPr>
          <p:cNvPr id="9" name="Rechthoek met één afgeronde hoek 8"/>
          <p:cNvSpPr/>
          <p:nvPr/>
        </p:nvSpPr>
        <p:spPr>
          <a:xfrm>
            <a:off x="5552734" y="1092326"/>
            <a:ext cx="2076845" cy="498550"/>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Ontwikkeling van geweten  </a:t>
            </a:r>
            <a:endParaRPr lang="nl-NL" dirty="0"/>
          </a:p>
        </p:txBody>
      </p:sp>
      <p:sp>
        <p:nvSpPr>
          <p:cNvPr id="10" name="Rechthoek met één afgeronde hoek 9"/>
          <p:cNvSpPr/>
          <p:nvPr/>
        </p:nvSpPr>
        <p:spPr>
          <a:xfrm>
            <a:off x="6135556" y="4394113"/>
            <a:ext cx="2678868" cy="936104"/>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Ontwikkeling Karaktereigenschappen van het kind </a:t>
            </a:r>
            <a:endParaRPr lang="nl-NL" dirty="0"/>
          </a:p>
        </p:txBody>
      </p:sp>
      <p:sp>
        <p:nvSpPr>
          <p:cNvPr id="11" name="Rechthoek met één afgeronde hoek 10"/>
          <p:cNvSpPr/>
          <p:nvPr/>
        </p:nvSpPr>
        <p:spPr>
          <a:xfrm>
            <a:off x="6455609" y="3248889"/>
            <a:ext cx="2076845" cy="498550"/>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Kind op voorgrond achtergrond ? </a:t>
            </a:r>
            <a:endParaRPr lang="nl-NL" dirty="0"/>
          </a:p>
        </p:txBody>
      </p:sp>
      <p:sp>
        <p:nvSpPr>
          <p:cNvPr id="13" name="Rechthoek met één afgeronde hoek 12"/>
          <p:cNvSpPr/>
          <p:nvPr/>
        </p:nvSpPr>
        <p:spPr>
          <a:xfrm>
            <a:off x="6436568" y="2056297"/>
            <a:ext cx="2076845" cy="498550"/>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Zelfstandigheid </a:t>
            </a:r>
            <a:r>
              <a:rPr lang="nl-NL" dirty="0" err="1" smtClean="0"/>
              <a:t>vs</a:t>
            </a:r>
            <a:r>
              <a:rPr lang="nl-NL" dirty="0" smtClean="0"/>
              <a:t> afhankelijkheid</a:t>
            </a:r>
            <a:endParaRPr lang="nl-NL" dirty="0"/>
          </a:p>
        </p:txBody>
      </p:sp>
      <p:sp>
        <p:nvSpPr>
          <p:cNvPr id="14" name="Rechthoek met één afgeronde hoek 13"/>
          <p:cNvSpPr/>
          <p:nvPr/>
        </p:nvSpPr>
        <p:spPr>
          <a:xfrm>
            <a:off x="835338" y="4162648"/>
            <a:ext cx="2076845" cy="864096"/>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Initiatiefrijk </a:t>
            </a:r>
            <a:r>
              <a:rPr lang="nl-NL" dirty="0" err="1" smtClean="0"/>
              <a:t>vs</a:t>
            </a:r>
            <a:r>
              <a:rPr lang="nl-NL" dirty="0" smtClean="0"/>
              <a:t> weinig zelfvertrouwen</a:t>
            </a:r>
            <a:endParaRPr lang="nl-NL" dirty="0"/>
          </a:p>
        </p:txBody>
      </p:sp>
    </p:spTree>
    <p:extLst>
      <p:ext uri="{BB962C8B-B14F-4D97-AF65-F5344CB8AC3E}">
        <p14:creationId xmlns:p14="http://schemas.microsoft.com/office/powerpoint/2010/main" val="553702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Persoonlijkheidsontwikkeling </a:t>
            </a:r>
            <a:endParaRPr lang="nl-NL" dirty="0"/>
          </a:p>
        </p:txBody>
      </p:sp>
      <p:sp>
        <p:nvSpPr>
          <p:cNvPr id="3" name="Tijdelijke aanduiding voor inhoud 2"/>
          <p:cNvSpPr>
            <a:spLocks noGrp="1"/>
          </p:cNvSpPr>
          <p:nvPr>
            <p:ph idx="1"/>
          </p:nvPr>
        </p:nvSpPr>
        <p:spPr>
          <a:xfrm>
            <a:off x="395536" y="1097418"/>
            <a:ext cx="8640960" cy="5643949"/>
          </a:xfrm>
        </p:spPr>
        <p:txBody>
          <a:bodyPr>
            <a:normAutofit fontScale="92500" lnSpcReduction="10000"/>
          </a:bodyPr>
          <a:lstStyle/>
          <a:p>
            <a:pPr algn="ctr"/>
            <a:r>
              <a:rPr lang="nl-NL" sz="2400" b="1" dirty="0" smtClean="0"/>
              <a:t>Definitiebepaling: 0ntwikkeling </a:t>
            </a:r>
            <a:r>
              <a:rPr lang="nl-NL" sz="2400" b="1" dirty="0"/>
              <a:t>van gedragingen en karaktereigenschappen waardoor iemand tot een bepaald individu wordt. </a:t>
            </a:r>
            <a:endParaRPr lang="nl-NL" dirty="0"/>
          </a:p>
          <a:p>
            <a:endParaRPr lang="nl-NL" dirty="0"/>
          </a:p>
          <a:p>
            <a:pPr marL="342900" indent="-342900">
              <a:buFont typeface="Arial" panose="020B0604020202020204" pitchFamily="34" charset="0"/>
              <a:buChar char="•"/>
            </a:pPr>
            <a:r>
              <a:rPr lang="nl-NL" dirty="0" smtClean="0"/>
              <a:t>Initiatiefrijk kind ? </a:t>
            </a:r>
          </a:p>
          <a:p>
            <a:pPr marL="342900" indent="-342900">
              <a:buFont typeface="Arial" panose="020B0604020202020204" pitchFamily="34" charset="0"/>
              <a:buChar char="•"/>
            </a:pPr>
            <a:r>
              <a:rPr lang="nl-NL" dirty="0" smtClean="0"/>
              <a:t>Heeft het </a:t>
            </a:r>
            <a:r>
              <a:rPr lang="nl-NL" dirty="0" err="1" smtClean="0"/>
              <a:t>kindzelfvetrouwen</a:t>
            </a:r>
            <a:r>
              <a:rPr lang="nl-NL" dirty="0" smtClean="0"/>
              <a:t> ? </a:t>
            </a:r>
          </a:p>
          <a:p>
            <a:pPr marL="342900" indent="-342900">
              <a:buFont typeface="Arial" panose="020B0604020202020204" pitchFamily="34" charset="0"/>
              <a:buChar char="•"/>
            </a:pPr>
            <a:r>
              <a:rPr lang="nl-NL" dirty="0" smtClean="0"/>
              <a:t>Functioneert het kind op de voorgrond of achtergrond ? </a:t>
            </a:r>
          </a:p>
          <a:p>
            <a:pPr marL="342900" indent="-342900">
              <a:buFont typeface="Arial" panose="020B0604020202020204" pitchFamily="34" charset="0"/>
              <a:buChar char="•"/>
            </a:pPr>
            <a:r>
              <a:rPr lang="nl-NL" dirty="0" smtClean="0"/>
              <a:t>Hoe ontwikkelt het geweten ? </a:t>
            </a:r>
          </a:p>
          <a:p>
            <a:pPr marL="342900" indent="-342900">
              <a:buFont typeface="Arial" panose="020B0604020202020204" pitchFamily="34" charset="0"/>
              <a:buChar char="•"/>
            </a:pPr>
            <a:r>
              <a:rPr lang="nl-NL" dirty="0" smtClean="0"/>
              <a:t>Heeft het kind een eigen mening ? </a:t>
            </a:r>
          </a:p>
          <a:p>
            <a:pPr marL="342900" indent="-342900">
              <a:buFont typeface="Arial" panose="020B0604020202020204" pitchFamily="34" charset="0"/>
              <a:buChar char="•"/>
            </a:pPr>
            <a:r>
              <a:rPr lang="nl-NL" dirty="0" smtClean="0"/>
              <a:t>Hoe is het zelfbeeld /zelfkennis ?</a:t>
            </a:r>
          </a:p>
          <a:p>
            <a:pPr marL="342900" indent="-342900">
              <a:buFont typeface="Arial" panose="020B0604020202020204" pitchFamily="34" charset="0"/>
              <a:buChar char="•"/>
            </a:pPr>
            <a:r>
              <a:rPr lang="nl-NL" dirty="0" smtClean="0"/>
              <a:t>Is het kind zelfstandig of aanhankelijk ? </a:t>
            </a:r>
            <a:r>
              <a:rPr lang="nl-NL" dirty="0"/>
              <a:t>zelfbeeld: hoe denkt iemand over zich zelf?</a:t>
            </a:r>
          </a:p>
          <a:p>
            <a:pPr marL="342900" indent="-342900">
              <a:buFont typeface="Arial" panose="020B0604020202020204" pitchFamily="34" charset="0"/>
              <a:buChar char="•"/>
            </a:pPr>
            <a:r>
              <a:rPr lang="nl-NL" dirty="0"/>
              <a:t>Is iemand assertief/ </a:t>
            </a:r>
            <a:r>
              <a:rPr lang="nl-NL" dirty="0" err="1"/>
              <a:t>subassertief</a:t>
            </a:r>
            <a:r>
              <a:rPr lang="nl-NL" dirty="0"/>
              <a:t>/ agressief? Waaruit blijk dat</a:t>
            </a:r>
          </a:p>
          <a:p>
            <a:pPr marL="342900" indent="-342900">
              <a:buFont typeface="Arial" panose="020B0604020202020204" pitchFamily="34" charset="0"/>
              <a:buChar char="•"/>
            </a:pPr>
            <a:r>
              <a:rPr lang="nl-NL" dirty="0"/>
              <a:t>Hoe is iemand? Welke persoonlijke kenmerken horen bij de persoon? ( het unieke, identiteitsbepalende)</a:t>
            </a:r>
          </a:p>
          <a:p>
            <a:pPr marL="342900" indent="-342900">
              <a:buFont typeface="Arial" panose="020B0604020202020204" pitchFamily="34" charset="0"/>
              <a:buChar char="•"/>
            </a:pPr>
            <a:r>
              <a:rPr lang="nl-NL" dirty="0"/>
              <a:t>Doorzettingsvermogen? Blijft het kind zich lang inspannen om iets af te maken of juist niet?</a:t>
            </a:r>
          </a:p>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endParaRPr lang="nl-NL" dirty="0"/>
          </a:p>
        </p:txBody>
      </p:sp>
    </p:spTree>
    <p:extLst>
      <p:ext uri="{BB962C8B-B14F-4D97-AF65-F5344CB8AC3E}">
        <p14:creationId xmlns:p14="http://schemas.microsoft.com/office/powerpoint/2010/main" val="821398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02718" y="260648"/>
            <a:ext cx="6995120" cy="864096"/>
          </a:xfrm>
        </p:spPr>
        <p:txBody>
          <a:bodyPr/>
          <a:lstStyle/>
          <a:p>
            <a:pPr algn="ctr"/>
            <a:r>
              <a:rPr lang="nl-NL" dirty="0" smtClean="0"/>
              <a:t>Emotionele ontwikkeling </a:t>
            </a:r>
            <a:endParaRPr lang="nl-NL" dirty="0"/>
          </a:p>
        </p:txBody>
      </p:sp>
      <p:pic>
        <p:nvPicPr>
          <p:cNvPr id="4" name="Tijdelijke aanduiding voor inhoud 3" descr="C:\Users\stu\AppData\Local\Microsoft\Windows\INetCache\Content.MSO\9C6C1DF8.tmp"/>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9793" y="2348880"/>
            <a:ext cx="3400970" cy="2392983"/>
          </a:xfrm>
          <a:prstGeom prst="rect">
            <a:avLst/>
          </a:prstGeom>
          <a:noFill/>
          <a:ln>
            <a:noFill/>
          </a:ln>
        </p:spPr>
      </p:pic>
      <p:sp>
        <p:nvSpPr>
          <p:cNvPr id="5" name="Rechthoek met één afgeronde hoek 4"/>
          <p:cNvSpPr/>
          <p:nvPr/>
        </p:nvSpPr>
        <p:spPr>
          <a:xfrm>
            <a:off x="279503" y="3012945"/>
            <a:ext cx="2076845" cy="986613"/>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Meegaan in de stemming van de ander</a:t>
            </a:r>
            <a:endParaRPr lang="nl-NL" dirty="0"/>
          </a:p>
        </p:txBody>
      </p:sp>
      <p:sp>
        <p:nvSpPr>
          <p:cNvPr id="6" name="Rechthoek met één afgeronde hoek 5"/>
          <p:cNvSpPr/>
          <p:nvPr/>
        </p:nvSpPr>
        <p:spPr>
          <a:xfrm>
            <a:off x="3141015" y="1573174"/>
            <a:ext cx="2518525" cy="506983"/>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Tonen van emoties </a:t>
            </a:r>
            <a:endParaRPr lang="nl-NL" dirty="0"/>
          </a:p>
        </p:txBody>
      </p:sp>
      <p:sp>
        <p:nvSpPr>
          <p:cNvPr id="7" name="Rechthoek met één afgeronde hoek 6"/>
          <p:cNvSpPr/>
          <p:nvPr/>
        </p:nvSpPr>
        <p:spPr>
          <a:xfrm>
            <a:off x="3219651" y="5301208"/>
            <a:ext cx="2518525" cy="506983"/>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Grondstemming </a:t>
            </a:r>
            <a:endParaRPr lang="nl-NL" dirty="0"/>
          </a:p>
        </p:txBody>
      </p:sp>
      <p:sp>
        <p:nvSpPr>
          <p:cNvPr id="8" name="Rechthoek met één afgeronde hoek 7"/>
          <p:cNvSpPr/>
          <p:nvPr/>
        </p:nvSpPr>
        <p:spPr>
          <a:xfrm>
            <a:off x="6444208" y="3035571"/>
            <a:ext cx="2165449" cy="763291"/>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Grip op emoties </a:t>
            </a:r>
            <a:endParaRPr lang="nl-NL" dirty="0"/>
          </a:p>
        </p:txBody>
      </p:sp>
    </p:spTree>
    <p:extLst>
      <p:ext uri="{BB962C8B-B14F-4D97-AF65-F5344CB8AC3E}">
        <p14:creationId xmlns:p14="http://schemas.microsoft.com/office/powerpoint/2010/main" val="2947762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Grondstemming </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a:t>Positieve / negatieve grondstemming</a:t>
            </a:r>
          </a:p>
          <a:p>
            <a:pPr marL="342900" indent="-342900">
              <a:buFont typeface="Arial" panose="020B0604020202020204" pitchFamily="34" charset="0"/>
              <a:buChar char="•"/>
            </a:pPr>
            <a:r>
              <a:rPr lang="nl-NL" dirty="0"/>
              <a:t>Humeur/grondstemming: is het kind vooral positief en vrolijk, of juist negatief en boos? Prikkelbare grondstemming ? Vredige grondstemming</a:t>
            </a:r>
          </a:p>
          <a:p>
            <a:endParaRPr lang="nl-NL" dirty="0"/>
          </a:p>
        </p:txBody>
      </p:sp>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1800" y="3284984"/>
            <a:ext cx="3888432" cy="2587574"/>
          </a:xfrm>
          <a:prstGeom prst="rect">
            <a:avLst/>
          </a:prstGeom>
        </p:spPr>
      </p:pic>
    </p:spTree>
    <p:extLst>
      <p:ext uri="{BB962C8B-B14F-4D97-AF65-F5344CB8AC3E}">
        <p14:creationId xmlns:p14="http://schemas.microsoft.com/office/powerpoint/2010/main" val="1626300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87624" y="0"/>
            <a:ext cx="6995120" cy="864096"/>
          </a:xfrm>
        </p:spPr>
        <p:txBody>
          <a:bodyPr/>
          <a:lstStyle/>
          <a:p>
            <a:pPr algn="ctr"/>
            <a:r>
              <a:rPr lang="nl-NL" dirty="0" smtClean="0"/>
              <a:t>Seksuele ontwikkeling </a:t>
            </a:r>
            <a:endParaRPr lang="nl-NL" dirty="0"/>
          </a:p>
        </p:txBody>
      </p:sp>
      <p:pic>
        <p:nvPicPr>
          <p:cNvPr id="4" name="Tijdelijke aanduiding voor inhoud 3"/>
          <p:cNvPicPr>
            <a:picLocks noGrp="1"/>
          </p:cNvPicPr>
          <p:nvPr>
            <p:ph idx="1"/>
          </p:nvPr>
        </p:nvPicPr>
        <p:blipFill>
          <a:blip r:embed="rId2"/>
          <a:stretch>
            <a:fillRect/>
          </a:stretch>
        </p:blipFill>
        <p:spPr>
          <a:xfrm>
            <a:off x="2813440" y="2585736"/>
            <a:ext cx="3312368" cy="2225798"/>
          </a:xfrm>
          <a:prstGeom prst="rect">
            <a:avLst/>
          </a:prstGeom>
        </p:spPr>
      </p:pic>
      <p:sp>
        <p:nvSpPr>
          <p:cNvPr id="6" name="Rechthoek met één afgeronde hoek 5"/>
          <p:cNvSpPr/>
          <p:nvPr/>
        </p:nvSpPr>
        <p:spPr>
          <a:xfrm>
            <a:off x="539552" y="1762271"/>
            <a:ext cx="2518525" cy="506983"/>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Uiting van seksualiteit </a:t>
            </a:r>
            <a:endParaRPr lang="nl-NL" dirty="0"/>
          </a:p>
        </p:txBody>
      </p:sp>
      <p:sp>
        <p:nvSpPr>
          <p:cNvPr id="7" name="Rechthoek met één afgeronde hoek 6"/>
          <p:cNvSpPr/>
          <p:nvPr/>
        </p:nvSpPr>
        <p:spPr>
          <a:xfrm>
            <a:off x="303637" y="3174955"/>
            <a:ext cx="2096025" cy="821673"/>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Seksetyperend rolgedrag </a:t>
            </a:r>
            <a:endParaRPr lang="nl-NL" dirty="0"/>
          </a:p>
        </p:txBody>
      </p:sp>
      <p:sp>
        <p:nvSpPr>
          <p:cNvPr id="8" name="Rechthoek met één afgeronde hoek 7"/>
          <p:cNvSpPr/>
          <p:nvPr/>
        </p:nvSpPr>
        <p:spPr>
          <a:xfrm>
            <a:off x="4139952" y="1243231"/>
            <a:ext cx="2518525" cy="828028"/>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Lichamelijke veranderingen  </a:t>
            </a:r>
            <a:endParaRPr lang="nl-NL" dirty="0"/>
          </a:p>
        </p:txBody>
      </p:sp>
      <p:sp>
        <p:nvSpPr>
          <p:cNvPr id="9" name="Rechthoek met één afgeronde hoek 8"/>
          <p:cNvSpPr/>
          <p:nvPr/>
        </p:nvSpPr>
        <p:spPr>
          <a:xfrm>
            <a:off x="5076056" y="5760851"/>
            <a:ext cx="2518525" cy="506983"/>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Lichaamsbesef </a:t>
            </a:r>
            <a:endParaRPr lang="nl-NL" dirty="0"/>
          </a:p>
        </p:txBody>
      </p:sp>
      <p:sp>
        <p:nvSpPr>
          <p:cNvPr id="10" name="Rechthoek met één afgeronde hoek 9"/>
          <p:cNvSpPr/>
          <p:nvPr/>
        </p:nvSpPr>
        <p:spPr>
          <a:xfrm>
            <a:off x="6504384" y="4323544"/>
            <a:ext cx="2518525" cy="506983"/>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Interesse in andere kinderen </a:t>
            </a:r>
            <a:endParaRPr lang="nl-NL" dirty="0"/>
          </a:p>
        </p:txBody>
      </p:sp>
      <p:sp>
        <p:nvSpPr>
          <p:cNvPr id="11" name="Rechthoek met één afgeronde hoek 10"/>
          <p:cNvSpPr/>
          <p:nvPr/>
        </p:nvSpPr>
        <p:spPr>
          <a:xfrm>
            <a:off x="6539586" y="2423747"/>
            <a:ext cx="2518525" cy="769191"/>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Besef van geslacht: jongetje of meisje ?</a:t>
            </a:r>
            <a:endParaRPr lang="nl-NL" dirty="0"/>
          </a:p>
        </p:txBody>
      </p:sp>
      <p:sp>
        <p:nvSpPr>
          <p:cNvPr id="12" name="Rechthoek met één afgeronde hoek 11"/>
          <p:cNvSpPr/>
          <p:nvPr/>
        </p:nvSpPr>
        <p:spPr>
          <a:xfrm>
            <a:off x="896237" y="5080915"/>
            <a:ext cx="2518525" cy="1232357"/>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nl-NL" dirty="0" smtClean="0"/>
              <a:t>Spelen van spelletjes; doktertje, vadertje moedertje</a:t>
            </a:r>
            <a:endParaRPr lang="nl-NL" dirty="0"/>
          </a:p>
        </p:txBody>
      </p:sp>
    </p:spTree>
    <p:extLst>
      <p:ext uri="{BB962C8B-B14F-4D97-AF65-F5344CB8AC3E}">
        <p14:creationId xmlns:p14="http://schemas.microsoft.com/office/powerpoint/2010/main" val="1732120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Seksuele ontwikkeling denk aan:</a:t>
            </a:r>
            <a:endParaRPr lang="nl-NL" dirty="0"/>
          </a:p>
        </p:txBody>
      </p:sp>
      <p:sp>
        <p:nvSpPr>
          <p:cNvPr id="3" name="Tijdelijke aanduiding voor inhoud 2"/>
          <p:cNvSpPr>
            <a:spLocks noGrp="1"/>
          </p:cNvSpPr>
          <p:nvPr>
            <p:ph idx="1"/>
          </p:nvPr>
        </p:nvSpPr>
        <p:spPr>
          <a:xfrm>
            <a:off x="612648" y="1600200"/>
            <a:ext cx="8207824" cy="4709120"/>
          </a:xfrm>
        </p:spPr>
        <p:txBody>
          <a:bodyPr/>
          <a:lstStyle/>
          <a:p>
            <a:r>
              <a:rPr lang="nl-NL" dirty="0" smtClean="0"/>
              <a:t>Begint bij het </a:t>
            </a:r>
            <a:r>
              <a:rPr lang="nl-NL" dirty="0"/>
              <a:t>leren kennen van het eigen lichaam en het ervaren van lichamelijk genot. Deze ervaringen doet iedereen al in de babytijd op, maar zonder de seksuele gevoelens die grotere kinderen en volwassenen ervaren. </a:t>
            </a:r>
          </a:p>
          <a:p>
            <a:r>
              <a:rPr lang="nl-NL" dirty="0" smtClean="0"/>
              <a:t>Seksualiteit: zoeken </a:t>
            </a:r>
            <a:r>
              <a:rPr lang="nl-NL" dirty="0"/>
              <a:t>en beleven van intens lichamelijk genot. Het hele lichaam is gevoelig voor prettige aanraking, maar de geslachtsorganen zijn dat in het bijzonder. Deze algemene omschrijving geldt deels ook voor kinderen. </a:t>
            </a:r>
            <a:br>
              <a:rPr lang="nl-NL" dirty="0"/>
            </a:br>
            <a:r>
              <a:rPr lang="nl-NL" dirty="0"/>
              <a:t/>
            </a:r>
            <a:br>
              <a:rPr lang="nl-NL" dirty="0"/>
            </a:br>
            <a:r>
              <a:rPr lang="nl-NL" dirty="0"/>
              <a:t/>
            </a:r>
            <a:br>
              <a:rPr lang="nl-NL" dirty="0"/>
            </a:br>
            <a:r>
              <a:rPr lang="nl-NL" dirty="0" smtClean="0"/>
              <a:t>. </a:t>
            </a:r>
            <a:endParaRPr lang="nl-NL" dirty="0"/>
          </a:p>
        </p:txBody>
      </p:sp>
    </p:spTree>
    <p:extLst>
      <p:ext uri="{BB962C8B-B14F-4D97-AF65-F5344CB8AC3E}">
        <p14:creationId xmlns:p14="http://schemas.microsoft.com/office/powerpoint/2010/main" val="3148506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Seksuele ontwikkeling</a:t>
            </a:r>
            <a:endParaRPr lang="nl-NL" dirty="0"/>
          </a:p>
        </p:txBody>
      </p:sp>
      <p:sp>
        <p:nvSpPr>
          <p:cNvPr id="3" name="Tijdelijke aanduiding voor inhoud 2"/>
          <p:cNvSpPr>
            <a:spLocks noGrp="1"/>
          </p:cNvSpPr>
          <p:nvPr>
            <p:ph idx="1"/>
          </p:nvPr>
        </p:nvSpPr>
        <p:spPr/>
        <p:txBody>
          <a:bodyPr/>
          <a:lstStyle/>
          <a:p>
            <a:r>
              <a:rPr lang="nl-NL" dirty="0"/>
              <a:t>Heel jonge kinderen verlangen ook al naar prettige lichamelijke ervaringen, maar bij baby's en dreumesjes zijn de geslachtsorganen waarschijnlijk nog niet gevoeliger dan andere lichaamsdelen. Het lichamelijk genot gaat bij kinderen nog niet gepaard met seksuele gevoelens</a:t>
            </a:r>
            <a:r>
              <a:rPr lang="nl-NL" dirty="0" smtClean="0"/>
              <a:t>.</a:t>
            </a:r>
          </a:p>
          <a:p>
            <a:endParaRPr lang="nl-NL" dirty="0" smtClean="0"/>
          </a:p>
          <a:p>
            <a:pPr marL="342900" indent="-342900">
              <a:buFont typeface="Arial" panose="020B0604020202020204" pitchFamily="34" charset="0"/>
              <a:buChar char="•"/>
            </a:pPr>
            <a:r>
              <a:rPr lang="nl-NL" dirty="0" smtClean="0"/>
              <a:t>Besef hebben van geslacht: jongen /meisje</a:t>
            </a:r>
          </a:p>
          <a:p>
            <a:pPr marL="342900" indent="-342900">
              <a:buFont typeface="Arial" panose="020B0604020202020204" pitchFamily="34" charset="0"/>
              <a:buChar char="•"/>
            </a:pPr>
            <a:r>
              <a:rPr lang="nl-NL" dirty="0" smtClean="0"/>
              <a:t>Seksuele voorkeur etc.</a:t>
            </a:r>
          </a:p>
          <a:p>
            <a:pPr marL="342900" indent="-342900">
              <a:buFont typeface="Arial" panose="020B0604020202020204" pitchFamily="34" charset="0"/>
              <a:buChar char="•"/>
            </a:pPr>
            <a:r>
              <a:rPr lang="nl-NL" dirty="0" smtClean="0"/>
              <a:t>Het zich gedragen als jongen of meisje. </a:t>
            </a:r>
          </a:p>
          <a:p>
            <a:pPr marL="342900" indent="-342900">
              <a:buFont typeface="Arial" panose="020B0604020202020204" pitchFamily="34" charset="0"/>
              <a:buChar char="•"/>
            </a:pPr>
            <a:r>
              <a:rPr lang="nl-NL" dirty="0" smtClean="0"/>
              <a:t>Spelen van doktertje, vadertje moedertje</a:t>
            </a:r>
          </a:p>
          <a:p>
            <a:pPr marL="342900" indent="-342900">
              <a:buFont typeface="Arial" panose="020B0604020202020204" pitchFamily="34" charset="0"/>
              <a:buChar char="•"/>
            </a:pPr>
            <a:r>
              <a:rPr lang="nl-NL" dirty="0" smtClean="0"/>
              <a:t>Lichaamsbesef</a:t>
            </a:r>
          </a:p>
          <a:p>
            <a:pPr marL="342900" indent="-342900">
              <a:buFont typeface="Arial" panose="020B0604020202020204" pitchFamily="34" charset="0"/>
              <a:buChar char="•"/>
            </a:pPr>
            <a:r>
              <a:rPr lang="nl-NL" dirty="0" smtClean="0"/>
              <a:t>Interesse in andere kinderen </a:t>
            </a:r>
            <a:endParaRPr lang="nl-NL" dirty="0"/>
          </a:p>
        </p:txBody>
      </p:sp>
    </p:spTree>
    <p:extLst>
      <p:ext uri="{BB962C8B-B14F-4D97-AF65-F5344CB8AC3E}">
        <p14:creationId xmlns:p14="http://schemas.microsoft.com/office/powerpoint/2010/main" val="16774390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a davinci">
  <a:themeElements>
    <a:clrScheme name="daVinci">
      <a:dk1>
        <a:sysClr val="windowText" lastClr="000000"/>
      </a:dk1>
      <a:lt1>
        <a:sysClr val="window" lastClr="FFFFFF"/>
      </a:lt1>
      <a:dk2>
        <a:srgbClr val="8FCEA5"/>
      </a:dk2>
      <a:lt2>
        <a:srgbClr val="39BBA0"/>
      </a:lt2>
      <a:accent1>
        <a:srgbClr val="00B29C"/>
      </a:accent1>
      <a:accent2>
        <a:srgbClr val="00BFE0"/>
      </a:accent2>
      <a:accent3>
        <a:srgbClr val="7CD3EB"/>
      </a:accent3>
      <a:accent4>
        <a:srgbClr val="39BBA0"/>
      </a:accent4>
      <a:accent5>
        <a:srgbClr val="39BBA0"/>
      </a:accent5>
      <a:accent6>
        <a:srgbClr val="00B29C"/>
      </a:accent6>
      <a:hlink>
        <a:srgbClr val="000000"/>
      </a:hlink>
      <a:folHlink>
        <a:srgbClr val="000000"/>
      </a:folHlink>
    </a:clrScheme>
    <a:fontScheme name="daVinci">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a davinci" id="{27F477E3-8943-4205-9EC5-F6ABD993EAF0}" vid="{F26BCA1F-EE09-4C38-8449-3EAF28F315B9}"/>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5C825F91837374FAE8AB05EF3AF42DC" ma:contentTypeVersion="12" ma:contentTypeDescription="Een nieuw document maken." ma:contentTypeScope="" ma:versionID="c0f1d3f7548465ef11de8bb826a36b1b">
  <xsd:schema xmlns:xsd="http://www.w3.org/2001/XMLSchema" xmlns:xs="http://www.w3.org/2001/XMLSchema" xmlns:p="http://schemas.microsoft.com/office/2006/metadata/properties" xmlns:ns2="8a386cec-7123-4b9f-b667-0e22a9c9d26c" xmlns:ns3="0b7775d8-7b99-4446-bc72-bb9e2902a75e" targetNamespace="http://schemas.microsoft.com/office/2006/metadata/properties" ma:root="true" ma:fieldsID="a66abf5618b8d7803d4070a36058a0fc" ns2:_="" ns3:_="">
    <xsd:import namespace="8a386cec-7123-4b9f-b667-0e22a9c9d26c"/>
    <xsd:import namespace="0b7775d8-7b99-4446-bc72-bb9e2902a75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386cec-7123-4b9f-b667-0e22a9c9d2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b7775d8-7b99-4446-bc72-bb9e2902a75e"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99471D-EB9E-4E7B-AFF2-1CAF89D0C8FB}">
  <ds:schemaRefs>
    <ds:schemaRef ds:uri="http://purl.org/dc/elements/1.1/"/>
    <ds:schemaRef ds:uri="http://schemas.microsoft.com/office/2006/metadata/properties"/>
    <ds:schemaRef ds:uri="ae88b579-0995-42e4-96ef-e06a7a57ddf9"/>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a8c48b-5f73-4068-bac6-831706ff2add"/>
    <ds:schemaRef ds:uri="http://www.w3.org/XML/1998/namespace"/>
    <ds:schemaRef ds:uri="http://purl.org/dc/dcmitype/"/>
  </ds:schemaRefs>
</ds:datastoreItem>
</file>

<file path=customXml/itemProps2.xml><?xml version="1.0" encoding="utf-8"?>
<ds:datastoreItem xmlns:ds="http://schemas.openxmlformats.org/officeDocument/2006/customXml" ds:itemID="{19EC2266-11F2-4529-9A6E-2749BCF8C48C}">
  <ds:schemaRefs>
    <ds:schemaRef ds:uri="http://schemas.microsoft.com/sharepoint/v3/contenttype/forms"/>
  </ds:schemaRefs>
</ds:datastoreItem>
</file>

<file path=customXml/itemProps3.xml><?xml version="1.0" encoding="utf-8"?>
<ds:datastoreItem xmlns:ds="http://schemas.openxmlformats.org/officeDocument/2006/customXml" ds:itemID="{2D9372A6-2A73-424D-B316-5FACB2712CBE}"/>
</file>

<file path=docProps/app.xml><?xml version="1.0" encoding="utf-8"?>
<Properties xmlns="http://schemas.openxmlformats.org/officeDocument/2006/extended-properties" xmlns:vt="http://schemas.openxmlformats.org/officeDocument/2006/docPropsVTypes">
  <Template>Thema davinci</Template>
  <TotalTime>1114</TotalTime>
  <Words>393</Words>
  <Application>Microsoft Office PowerPoint</Application>
  <PresentationFormat>Diavoorstelling (4:3)</PresentationFormat>
  <Paragraphs>63</Paragraphs>
  <Slides>10</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Corbel</vt:lpstr>
      <vt:lpstr>Thema davinci</vt:lpstr>
      <vt:lpstr>Methodisch handelen </vt:lpstr>
      <vt:lpstr> Methodisch handelen </vt:lpstr>
      <vt:lpstr>persoonlijkheidsontwikkeling</vt:lpstr>
      <vt:lpstr>Persoonlijkheidsontwikkeling </vt:lpstr>
      <vt:lpstr>Emotionele ontwikkeling </vt:lpstr>
      <vt:lpstr>Grondstemming </vt:lpstr>
      <vt:lpstr>Seksuele ontwikkeling </vt:lpstr>
      <vt:lpstr>Seksuele ontwikkeling denk aan:</vt:lpstr>
      <vt:lpstr>Seksuele ontwikkeling</vt:lpstr>
      <vt:lpstr>Seksualiteits ontwikkeling bij de mens</vt:lpstr>
    </vt:vector>
  </TitlesOfParts>
  <Company>Da Vinci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Methodische begeleiden algemeen Persoonsbeschrijving</dc:title>
  <dc:creator>vhe</dc:creator>
  <cp:lastModifiedBy>Tugba Sark</cp:lastModifiedBy>
  <cp:revision>111</cp:revision>
  <dcterms:created xsi:type="dcterms:W3CDTF">2011-02-11T09:32:52Z</dcterms:created>
  <dcterms:modified xsi:type="dcterms:W3CDTF">2021-06-28T13:14:13Z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0x01010025C825F91837374FAE8AB05EF3AF42DC</vt:lpwstr>
  </property>
</Properties>
</file>