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9"/>
  </p:notesMasterIdLst>
  <p:sldIdLst>
    <p:sldId id="261" r:id="rId5"/>
    <p:sldId id="269" r:id="rId6"/>
    <p:sldId id="399" r:id="rId7"/>
    <p:sldId id="395" r:id="rId8"/>
    <p:sldId id="396" r:id="rId9"/>
    <p:sldId id="397" r:id="rId10"/>
    <p:sldId id="398" r:id="rId11"/>
    <p:sldId id="400" r:id="rId12"/>
    <p:sldId id="368" r:id="rId13"/>
    <p:sldId id="372" r:id="rId14"/>
    <p:sldId id="376" r:id="rId15"/>
    <p:sldId id="377" r:id="rId16"/>
    <p:sldId id="378" r:id="rId17"/>
    <p:sldId id="379" r:id="rId18"/>
    <p:sldId id="380" r:id="rId19"/>
    <p:sldId id="369" r:id="rId20"/>
    <p:sldId id="373" r:id="rId21"/>
    <p:sldId id="381" r:id="rId22"/>
    <p:sldId id="382" r:id="rId23"/>
    <p:sldId id="383" r:id="rId24"/>
    <p:sldId id="384" r:id="rId25"/>
    <p:sldId id="385" r:id="rId26"/>
    <p:sldId id="370" r:id="rId27"/>
    <p:sldId id="374" r:id="rId28"/>
    <p:sldId id="388" r:id="rId29"/>
    <p:sldId id="389" r:id="rId30"/>
    <p:sldId id="390" r:id="rId31"/>
    <p:sldId id="391" r:id="rId32"/>
    <p:sldId id="392" r:id="rId33"/>
    <p:sldId id="386" r:id="rId34"/>
    <p:sldId id="387" r:id="rId35"/>
    <p:sldId id="393" r:id="rId36"/>
    <p:sldId id="394" r:id="rId37"/>
    <p:sldId id="348" r:id="rId38"/>
  </p:sldIdLst>
  <p:sldSz cx="9144000" cy="6858000" type="screen4x3"/>
  <p:notesSz cx="6858000" cy="9144000"/>
  <p:custDataLst>
    <p:tags r:id="rId40"/>
  </p:custDataLst>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D3EB"/>
    <a:srgbClr val="00BFE0"/>
    <a:srgbClr val="00B29C"/>
    <a:srgbClr val="39BBA0"/>
    <a:srgbClr val="8FCEA5"/>
    <a:srgbClr val="00A590"/>
    <a:srgbClr val="338C7A"/>
    <a:srgbClr val="58AA85"/>
    <a:srgbClr val="95D4EA"/>
    <a:srgbClr val="9DCD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459"/>
    <p:restoredTop sz="94343" autoAdjust="0"/>
  </p:normalViewPr>
  <p:slideViewPr>
    <p:cSldViewPr showGuides="1">
      <p:cViewPr varScale="1">
        <p:scale>
          <a:sx n="73" d="100"/>
          <a:sy n="73" d="100"/>
        </p:scale>
        <p:origin x="105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88B02E-4456-3F41-85E1-2D81A3DDA187}" type="datetimeFigureOut">
              <a:rPr lang="nl-NL" smtClean="0"/>
              <a:t>28-6-2021</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C6642B-4A77-F34E-89F1-7CF536185C28}" type="slidenum">
              <a:rPr lang="nl-NL" smtClean="0"/>
              <a:t>‹nr.›</a:t>
            </a:fld>
            <a:endParaRPr lang="nl-NL"/>
          </a:p>
        </p:txBody>
      </p:sp>
    </p:spTree>
    <p:extLst>
      <p:ext uri="{BB962C8B-B14F-4D97-AF65-F5344CB8AC3E}">
        <p14:creationId xmlns:p14="http://schemas.microsoft.com/office/powerpoint/2010/main" val="105245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Logo animatie">
    <p:spTree>
      <p:nvGrpSpPr>
        <p:cNvPr id="1" name=""/>
        <p:cNvGrpSpPr/>
        <p:nvPr/>
      </p:nvGrpSpPr>
      <p:grpSpPr>
        <a:xfrm>
          <a:off x="0" y="0"/>
          <a:ext cx="0" cy="0"/>
          <a:chOff x="0" y="0"/>
          <a:chExt cx="0" cy="0"/>
        </a:xfrm>
      </p:grpSpPr>
      <p:sp>
        <p:nvSpPr>
          <p:cNvPr id="6" name="Oval 8"/>
          <p:cNvSpPr>
            <a:spLocks noChangeArrowheads="1"/>
          </p:cNvSpPr>
          <p:nvPr userDrawn="1"/>
        </p:nvSpPr>
        <p:spPr bwMode="auto">
          <a:xfrm>
            <a:off x="2892425"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7" name="Oval 8"/>
          <p:cNvSpPr>
            <a:spLocks noChangeArrowheads="1"/>
          </p:cNvSpPr>
          <p:nvPr userDrawn="1"/>
        </p:nvSpPr>
        <p:spPr bwMode="auto">
          <a:xfrm>
            <a:off x="3529806" y="1903413"/>
            <a:ext cx="2703512" cy="2703513"/>
          </a:xfrm>
          <a:prstGeom prst="ellipse">
            <a:avLst/>
          </a:prstGeom>
          <a:solidFill>
            <a:srgbClr val="95D4EA">
              <a:alpha val="80000"/>
            </a:srgbClr>
          </a:solidFill>
          <a:ln>
            <a:noFill/>
          </a:ln>
          <a:extLst/>
        </p:spPr>
        <p:txBody>
          <a:bodyPr vert="horz" wrap="square" lIns="91440" tIns="45720" rIns="91440" bIns="45720" numCol="1" anchor="t" anchorCtr="0" compatLnSpc="1">
            <a:prstTxWarp prst="textNoShape">
              <a:avLst/>
            </a:prstTxWarp>
          </a:bodyPr>
          <a:lstStyle/>
          <a:p>
            <a:endParaRPr lang="nl-NL"/>
          </a:p>
        </p:txBody>
      </p:sp>
      <p:sp>
        <p:nvSpPr>
          <p:cNvPr id="8" name="Oval 8"/>
          <p:cNvSpPr>
            <a:spLocks noChangeArrowheads="1"/>
          </p:cNvSpPr>
          <p:nvPr userDrawn="1"/>
        </p:nvSpPr>
        <p:spPr bwMode="auto">
          <a:xfrm>
            <a:off x="3264693" y="2166144"/>
            <a:ext cx="2703512" cy="2703513"/>
          </a:xfrm>
          <a:prstGeom prst="ellipse">
            <a:avLst/>
          </a:prstGeom>
          <a:solidFill>
            <a:srgbClr val="95D4EA">
              <a:alpha val="89804"/>
            </a:srgbClr>
          </a:solidFill>
          <a:ln>
            <a:noFill/>
          </a:ln>
          <a:extLst/>
        </p:spPr>
        <p:txBody>
          <a:bodyPr vert="horz" wrap="square" lIns="91440" tIns="45720" rIns="91440" bIns="45720" numCol="1" anchor="t" anchorCtr="0" compatLnSpc="1">
            <a:prstTxWarp prst="textNoShape">
              <a:avLst/>
            </a:prstTxWarp>
          </a:bodyPr>
          <a:lstStyle/>
          <a:p>
            <a:endParaRPr lang="nl-NL"/>
          </a:p>
        </p:txBody>
      </p:sp>
      <p:grpSp>
        <p:nvGrpSpPr>
          <p:cNvPr id="9" name="Groep 8"/>
          <p:cNvGrpSpPr/>
          <p:nvPr userDrawn="1"/>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spTree>
    <p:extLst>
      <p:ext uri="{BB962C8B-B14F-4D97-AF65-F5344CB8AC3E}">
        <p14:creationId xmlns:p14="http://schemas.microsoft.com/office/powerpoint/2010/main" val="3397337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1"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xit" presetSubtype="0" fill="hold" grpId="1"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par>
                                <p:cTn id="9" presetID="1" presetClass="exit" presetSubtype="0" fill="hold" grpId="1" nodeType="with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2"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2"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42" presetClass="path" presetSubtype="0" accel="43429" decel="56571" fill="hold" grpId="0" nodeType="withEffect">
                                  <p:stCondLst>
                                    <p:cond delay="0"/>
                                  </p:stCondLst>
                                  <p:childTnLst>
                                    <p:animMotion origin="layout" path="M -2.5E-6 1.85185E-6 L -0.57725 -0.62894 " pathEditMode="fixed" rAng="0" ptsTypes="AA">
                                      <p:cBhvr>
                                        <p:cTn id="20" dur="2750" spd="-100000" fill="hold"/>
                                        <p:tgtEl>
                                          <p:spTgt spid="6"/>
                                        </p:tgtEl>
                                        <p:attrNameLst>
                                          <p:attrName>ppt_x</p:attrName>
                                          <p:attrName>ppt_y</p:attrName>
                                        </p:attrNameLst>
                                      </p:cBhvr>
                                      <p:rCtr x="-28872" y="-31458"/>
                                    </p:animMotion>
                                  </p:childTnLst>
                                </p:cTn>
                              </p:par>
                              <p:par>
                                <p:cTn id="21" presetID="42" presetClass="path" presetSubtype="0" accel="43429" decel="56571" fill="hold" grpId="0" nodeType="withEffect">
                                  <p:stCondLst>
                                    <p:cond delay="0"/>
                                  </p:stCondLst>
                                  <p:childTnLst>
                                    <p:animMotion origin="layout" path="M -5.55556E-7 2.96296E-6 L 0.58351 -0.5956 " pathEditMode="fixed" rAng="0" ptsTypes="AA">
                                      <p:cBhvr>
                                        <p:cTn id="22" dur="2750" spd="-100000" fill="hold"/>
                                        <p:tgtEl>
                                          <p:spTgt spid="7"/>
                                        </p:tgtEl>
                                        <p:attrNameLst>
                                          <p:attrName>ppt_x</p:attrName>
                                          <p:attrName>ppt_y</p:attrName>
                                        </p:attrNameLst>
                                      </p:cBhvr>
                                      <p:rCtr x="29167" y="-29792"/>
                                    </p:animMotion>
                                  </p:childTnLst>
                                </p:cTn>
                              </p:par>
                              <p:par>
                                <p:cTn id="23" presetID="42" presetClass="path" presetSubtype="0" accel="43429" decel="56571" fill="hold" grpId="0" nodeType="withEffect">
                                  <p:stCondLst>
                                    <p:cond delay="0"/>
                                  </p:stCondLst>
                                  <p:childTnLst>
                                    <p:animMotion origin="layout" path="M -0.00313 -2.96296E-6 L -0.00156 0.69051 " pathEditMode="fixed" rAng="0" ptsTypes="AA">
                                      <p:cBhvr>
                                        <p:cTn id="24" dur="2750" spd="-100000" fill="hold"/>
                                        <p:tgtEl>
                                          <p:spTgt spid="8"/>
                                        </p:tgtEl>
                                        <p:attrNameLst>
                                          <p:attrName>ppt_x</p:attrName>
                                          <p:attrName>ppt_y</p:attrName>
                                        </p:attrNameLst>
                                      </p:cBhvr>
                                      <p:rCtr x="69" y="34514"/>
                                    </p:animMotion>
                                  </p:childTnLst>
                                </p:cTn>
                              </p:par>
                              <p:par>
                                <p:cTn id="25" presetID="10" presetClass="entr" presetSubtype="0" fill="hold" nodeType="withEffect">
                                  <p:stCondLst>
                                    <p:cond delay="200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750"/>
                                        <p:tgtEl>
                                          <p:spTgt spid="9"/>
                                        </p:tgtEl>
                                      </p:cBhvr>
                                    </p:animEffect>
                                  </p:childTnLst>
                                </p:cTn>
                              </p:par>
                            </p:childTnLst>
                          </p:cTn>
                        </p:par>
                        <p:par>
                          <p:cTn id="28" fill="hold">
                            <p:stCondLst>
                              <p:cond delay="3750"/>
                            </p:stCondLst>
                            <p:childTnLst>
                              <p:par>
                                <p:cTn id="29" presetID="10" presetClass="entr" presetSubtype="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7" grpId="0" animBg="1"/>
      <p:bldP spid="7" grpId="1" animBg="1"/>
      <p:bldP spid="7" grpId="2" animBg="1"/>
      <p:bldP spid="8" grpId="0" animBg="1"/>
      <p:bldP spid="8" grpId="1" animBg="1"/>
      <p:bldP spid="8" grpId="2"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Logo">
    <p:spTree>
      <p:nvGrpSpPr>
        <p:cNvPr id="1" name=""/>
        <p:cNvGrpSpPr/>
        <p:nvPr/>
      </p:nvGrpSpPr>
      <p:grpSpPr>
        <a:xfrm>
          <a:off x="0" y="0"/>
          <a:ext cx="0" cy="0"/>
          <a:chOff x="0" y="0"/>
          <a:chExt cx="0" cy="0"/>
        </a:xfrm>
      </p:grpSpPr>
      <p:grpSp>
        <p:nvGrpSpPr>
          <p:cNvPr id="3" name="Groep 2"/>
          <p:cNvGrpSpPr/>
          <p:nvPr userDrawn="1"/>
        </p:nvGrpSpPr>
        <p:grpSpPr>
          <a:xfrm>
            <a:off x="3379548" y="2144291"/>
            <a:ext cx="2399654" cy="2555452"/>
            <a:chOff x="2892426" y="1908175"/>
            <a:chExt cx="3340099" cy="3556956"/>
          </a:xfrm>
        </p:grpSpPr>
        <p:grpSp>
          <p:nvGrpSpPr>
            <p:cNvPr id="9" name="Groep 8"/>
            <p:cNvGrpSpPr/>
            <p:nvPr userDrawn="1"/>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grpSp>
      <p:sp>
        <p:nvSpPr>
          <p:cNvPr id="4" name="Titel 3"/>
          <p:cNvSpPr>
            <a:spLocks noGrp="1"/>
          </p:cNvSpPr>
          <p:nvPr>
            <p:ph type="title"/>
          </p:nvPr>
        </p:nvSpPr>
        <p:spPr>
          <a:xfrm>
            <a:off x="457200" y="548680"/>
            <a:ext cx="8229600" cy="1143000"/>
          </a:xfrm>
        </p:spPr>
        <p:txBody>
          <a:bodyPr>
            <a:normAutofit/>
          </a:bodyPr>
          <a:lstStyle>
            <a:lvl1pPr algn="ctr">
              <a:defRPr sz="2800" b="1"/>
            </a:lvl1pPr>
          </a:lstStyle>
          <a:p>
            <a:r>
              <a:rPr lang="nl-NL" smtClean="0"/>
              <a:t>Klik om de stijl te bewerken</a:t>
            </a:r>
            <a:endParaRPr lang="nl-NL"/>
          </a:p>
        </p:txBody>
      </p:sp>
    </p:spTree>
    <p:extLst>
      <p:ext uri="{BB962C8B-B14F-4D97-AF65-F5344CB8AC3E}">
        <p14:creationId xmlns:p14="http://schemas.microsoft.com/office/powerpoint/2010/main" val="166670711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880" userDrawn="1">
          <p15:clr>
            <a:srgbClr val="FBAE40"/>
          </p15:clr>
        </p15:guide>
        <p15:guide id="2" orient="horz"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sisdia wit met cirkels">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title"/>
          </p:nvPr>
        </p:nvSpPr>
        <p:spPr>
          <a:xfrm>
            <a:off x="1681336" y="230975"/>
            <a:ext cx="6995120" cy="864096"/>
          </a:xfrm>
        </p:spPr>
        <p:txBody>
          <a:bodyPr anchor="b">
            <a:noAutofit/>
          </a:bodyPr>
          <a:lstStyle>
            <a:lvl1pPr algn="l">
              <a:defRPr sz="2800" b="1">
                <a:solidFill>
                  <a:schemeClr val="accent1"/>
                </a:solidFill>
              </a:defRPr>
            </a:lvl1pPr>
          </a:lstStyle>
          <a:p>
            <a:r>
              <a:rPr lang="nl-NL" dirty="0" smtClean="0"/>
              <a:t>Klik om de stijl te bewerken</a:t>
            </a:r>
            <a:endParaRPr lang="nl-NL" dirty="0"/>
          </a:p>
        </p:txBody>
      </p:sp>
      <p:sp>
        <p:nvSpPr>
          <p:cNvPr id="3" name="Tijdelijke aanduiding voor inhoud 2"/>
          <p:cNvSpPr>
            <a:spLocks noGrp="1"/>
          </p:cNvSpPr>
          <p:nvPr>
            <p:ph idx="1"/>
          </p:nvPr>
        </p:nvSpPr>
        <p:spPr>
          <a:xfrm>
            <a:off x="971600" y="1556792"/>
            <a:ext cx="7715200" cy="4569371"/>
          </a:xfrm>
        </p:spPr>
        <p:txBody>
          <a:bodyPr>
            <a:normAutofit/>
          </a:bodyPr>
          <a:lstStyle>
            <a:lvl1pPr marL="0" indent="0">
              <a:buNone/>
              <a:defRPr sz="2000"/>
            </a:lvl1pPr>
            <a:lvl2pPr marL="177800" indent="-177800">
              <a:buFont typeface="Arial" panose="020B0604020202020204" pitchFamily="34" charset="0"/>
              <a:buChar char="•"/>
              <a:defRPr sz="2000"/>
            </a:lvl2pPr>
            <a:lvl3pPr marL="355600" indent="-177800">
              <a:defRPr sz="2000"/>
            </a:lvl3pPr>
            <a:lvl4pPr marL="449263" indent="-177800">
              <a:defRPr sz="2000"/>
            </a:lvl4pPr>
            <a:lvl5pPr marL="627063" indent="-177800">
              <a:defRPr sz="2000"/>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p>
            <a:fld id="{BC1204EA-3C67-4B4A-B044-8CBC91EF3404}" type="datetimeFigureOut">
              <a:rPr lang="nl-NL" smtClean="0"/>
              <a:t>28-6-2021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0DA6DDE-0033-49FF-BBC5-0D5ABC2DA1E7}" type="slidenum">
              <a:rPr lang="nl-NL" smtClean="0"/>
              <a:t>‹nr.›</a:t>
            </a:fld>
            <a:endParaRPr lang="nl-NL"/>
          </a:p>
        </p:txBody>
      </p:sp>
    </p:spTree>
    <p:extLst>
      <p:ext uri="{BB962C8B-B14F-4D97-AF65-F5344CB8AC3E}">
        <p14:creationId xmlns:p14="http://schemas.microsoft.com/office/powerpoint/2010/main" val="19029006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4500"/>
            </a:lvl1pPr>
          </a:lstStyle>
          <a:p>
            <a:r>
              <a:rPr lang="nl-NL" smtClean="0"/>
              <a:t>Klik om de stijl te bewerken</a:t>
            </a:r>
            <a:endParaRPr lang="nl-NL"/>
          </a:p>
        </p:txBody>
      </p:sp>
      <p:sp>
        <p:nvSpPr>
          <p:cNvPr id="3" name="Ondertitel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270E9344-8B85-422F-A747-4F7DBE665BAB}" type="datetimeFigureOut">
              <a:rPr lang="nl-NL" smtClean="0"/>
              <a:t>28-6-2021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7877C79-B5E3-4420-B939-6B6DAA793F6E}" type="slidenum">
              <a:rPr lang="nl-NL" smtClean="0"/>
              <a:t>‹nr.›</a:t>
            </a:fld>
            <a:endParaRPr lang="nl-NL"/>
          </a:p>
        </p:txBody>
      </p:sp>
    </p:spTree>
    <p:extLst>
      <p:ext uri="{BB962C8B-B14F-4D97-AF65-F5344CB8AC3E}">
        <p14:creationId xmlns:p14="http://schemas.microsoft.com/office/powerpoint/2010/main" val="23152361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1204EA-3C67-4B4A-B044-8CBC91EF3404}" type="datetimeFigureOut">
              <a:rPr lang="nl-NL" smtClean="0"/>
              <a:t>28-6-2021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DA6DDE-0033-49FF-BBC5-0D5ABC2DA1E7}" type="slidenum">
              <a:rPr lang="nl-NL" smtClean="0"/>
              <a:t>‹nr.›</a:t>
            </a:fld>
            <a:endParaRPr lang="nl-NL"/>
          </a:p>
        </p:txBody>
      </p:sp>
    </p:spTree>
    <p:extLst>
      <p:ext uri="{BB962C8B-B14F-4D97-AF65-F5344CB8AC3E}">
        <p14:creationId xmlns:p14="http://schemas.microsoft.com/office/powerpoint/2010/main" val="354278050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5" r:id="rId3"/>
    <p:sldLayoutId id="2147483666" r:id="rId4"/>
  </p:sldLayoutIdLst>
  <p:timing>
    <p:tnLst>
      <p:par>
        <p:cTn id="1" dur="indefinite" restart="never" nodeType="tmRoot"/>
      </p:par>
    </p:tnLst>
  </p:timing>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177800" indent="-1778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app-eu.readspeaker.com/cgi-bin/rsent?customerid=5797&amp;voice=Claire&amp;lang=nl_nl&amp;readid=rs-5a295599765c5" TargetMode="Externa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gnArvcWaH6I"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Methodisch handelen </a:t>
            </a:r>
            <a:br>
              <a:rPr lang="nl-NL" dirty="0" smtClean="0"/>
            </a:br>
            <a:r>
              <a:rPr lang="nl-NL" smtClean="0"/>
              <a:t>Cognitieve ontwikkeling </a:t>
            </a:r>
            <a:endParaRPr lang="nl-NL" dirty="0"/>
          </a:p>
        </p:txBody>
      </p:sp>
    </p:spTree>
    <p:extLst>
      <p:ext uri="{BB962C8B-B14F-4D97-AF65-F5344CB8AC3E}">
        <p14:creationId xmlns:p14="http://schemas.microsoft.com/office/powerpoint/2010/main" val="40544696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a:t>Kijken we naar de verstandelijke ontwikkeling van baby’s, dan is vanaf 6 maanden een begin van denken te zien. Verder valt op dat ze steeds meer vaardigheden leren. De taalontwikkeling is een ander belangrijk aspect van de cognitieve ontwikkeling van baby’s</a:t>
            </a:r>
            <a:r>
              <a:rPr lang="nl-NL" dirty="0" smtClean="0"/>
              <a:t>.</a:t>
            </a:r>
          </a:p>
          <a:p>
            <a:endParaRPr lang="nl-NL" dirty="0"/>
          </a:p>
        </p:txBody>
      </p:sp>
    </p:spTree>
    <p:extLst>
      <p:ext uri="{BB962C8B-B14F-4D97-AF65-F5344CB8AC3E}">
        <p14:creationId xmlns:p14="http://schemas.microsoft.com/office/powerpoint/2010/main" val="12287476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begin van het denken </a:t>
            </a:r>
            <a:endParaRPr lang="nl-NL" dirty="0"/>
          </a:p>
        </p:txBody>
      </p:sp>
      <p:sp>
        <p:nvSpPr>
          <p:cNvPr id="3" name="Tijdelijke aanduiding voor inhoud 2"/>
          <p:cNvSpPr>
            <a:spLocks noGrp="1"/>
          </p:cNvSpPr>
          <p:nvPr>
            <p:ph idx="1"/>
          </p:nvPr>
        </p:nvSpPr>
        <p:spPr/>
        <p:txBody>
          <a:bodyPr>
            <a:normAutofit fontScale="92500" lnSpcReduction="10000"/>
          </a:bodyPr>
          <a:lstStyle/>
          <a:p>
            <a:pPr marL="342900" indent="-342900">
              <a:buFont typeface="Arial" panose="020B0604020202020204" pitchFamily="34" charset="0"/>
              <a:buChar char="•"/>
            </a:pPr>
            <a:r>
              <a:rPr lang="nl-NL" dirty="0"/>
              <a:t>Tussen de 6 en 12 maanden ontwikkelt een baby het vermogen om een beeld in zijn geheugen vast te houden, zonder het te zien. Dit noemen we objectpermanentie</a:t>
            </a:r>
            <a:r>
              <a:rPr lang="nl-NL" dirty="0" smtClean="0"/>
              <a:t>.</a:t>
            </a:r>
          </a:p>
          <a:p>
            <a:pPr marL="342900" indent="-342900">
              <a:buFont typeface="Arial" panose="020B0604020202020204" pitchFamily="34" charset="0"/>
              <a:buChar char="•"/>
            </a:pPr>
            <a:r>
              <a:rPr lang="nl-NL" dirty="0" smtClean="0"/>
              <a:t>Objectpermanentie is het besef dat mensen en voorwerpen blijven bestaan, ook als ze niet zichtbaar zijn. </a:t>
            </a:r>
            <a:endParaRPr lang="nl-NL" dirty="0"/>
          </a:p>
          <a:p>
            <a:pPr marL="342900" indent="-342900">
              <a:buFont typeface="Arial" panose="020B0604020202020204" pitchFamily="34" charset="0"/>
              <a:buChar char="•"/>
            </a:pPr>
            <a:r>
              <a:rPr lang="nl-NL" dirty="0" smtClean="0"/>
              <a:t>Voor een baby onder de 6 maanden geldt: weg is weg. </a:t>
            </a:r>
          </a:p>
          <a:p>
            <a:pPr marL="342900" indent="-342900">
              <a:buFont typeface="Arial" panose="020B0604020202020204" pitchFamily="34" charset="0"/>
              <a:buChar char="•"/>
            </a:pPr>
            <a:endParaRPr lang="nl-NL" dirty="0" smtClean="0"/>
          </a:p>
          <a:p>
            <a:pPr marL="342900" indent="-342900">
              <a:buFont typeface="Arial" panose="020B0604020202020204" pitchFamily="34" charset="0"/>
              <a:buChar char="•"/>
            </a:pPr>
            <a:r>
              <a:rPr lang="nl-NL" dirty="0" smtClean="0"/>
              <a:t>Zolang </a:t>
            </a:r>
            <a:r>
              <a:rPr lang="nl-NL" dirty="0"/>
              <a:t>een baby geen objectpermanentie heeft ontwikkeld, geldt voor hem: weg is weg. De baby zal zijn vertrouwde opvoeder niet missen. </a:t>
            </a:r>
            <a:endParaRPr lang="nl-NL" dirty="0" smtClean="0"/>
          </a:p>
          <a:p>
            <a:pPr marL="342900" indent="-342900">
              <a:buFont typeface="Arial" panose="020B0604020202020204" pitchFamily="34" charset="0"/>
              <a:buChar char="•"/>
            </a:pPr>
            <a:r>
              <a:rPr lang="nl-NL" dirty="0" smtClean="0"/>
              <a:t>Zodra </a:t>
            </a:r>
            <a:r>
              <a:rPr lang="nl-NL" dirty="0"/>
              <a:t>de baby objectpermanentie heeft ontwikkeld, mist hij zijn vader of moeder wel. De baby denkt dat zijn vader en moeder voorgoed en voor altijd weg zijn en nooit meer terugkomen.</a:t>
            </a:r>
          </a:p>
          <a:p>
            <a:endParaRPr lang="nl-NL" dirty="0" smtClean="0"/>
          </a:p>
          <a:p>
            <a:pPr marL="342900" indent="-342900">
              <a:buFont typeface="Arial" panose="020B0604020202020204" pitchFamily="34" charset="0"/>
              <a:buChar char="•"/>
            </a:pPr>
            <a:r>
              <a:rPr lang="nl-NL" dirty="0" smtClean="0"/>
              <a:t>Doordat </a:t>
            </a:r>
            <a:r>
              <a:rPr lang="nl-NL" dirty="0"/>
              <a:t>de baby ervaart dat zijn ouders toch telkens weer terugkomen, neemt zijn scheidingsangst af.</a:t>
            </a:r>
          </a:p>
          <a:p>
            <a:endParaRPr lang="nl-NL" dirty="0"/>
          </a:p>
        </p:txBody>
      </p:sp>
    </p:spTree>
    <p:extLst>
      <p:ext uri="{BB962C8B-B14F-4D97-AF65-F5344CB8AC3E}">
        <p14:creationId xmlns:p14="http://schemas.microsoft.com/office/powerpoint/2010/main" val="2011797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arn(inVertical)">
                                      <p:cBhvr>
                                        <p:cTn id="7" dur="500"/>
                                        <p:tgtEl>
                                          <p:spTgt spid="3">
                                            <p:txEl>
                                              <p:pRg st="4" end="4"/>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barn(inVertical)">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barn(inVertical)">
                                      <p:cBhvr>
                                        <p:cTn id="1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Het aanleren van </a:t>
            </a:r>
            <a:r>
              <a:rPr lang="nl-NL" dirty="0" smtClean="0"/>
              <a:t>vaardigheden</a:t>
            </a:r>
            <a:endParaRPr lang="nl-NL" b="0" dirty="0"/>
          </a:p>
        </p:txBody>
      </p:sp>
      <p:sp>
        <p:nvSpPr>
          <p:cNvPr id="3" name="Tijdelijke aanduiding voor inhoud 2"/>
          <p:cNvSpPr>
            <a:spLocks noGrp="1"/>
          </p:cNvSpPr>
          <p:nvPr>
            <p:ph idx="1"/>
          </p:nvPr>
        </p:nvSpPr>
        <p:spPr/>
        <p:txBody>
          <a:bodyPr/>
          <a:lstStyle/>
          <a:p>
            <a:r>
              <a:rPr lang="nl-NL" dirty="0"/>
              <a:t>Het leren van een baby vertoont drie kenmerken:</a:t>
            </a:r>
          </a:p>
          <a:p>
            <a:pPr marL="457200" indent="-457200">
              <a:buFont typeface="+mj-lt"/>
              <a:buAutoNum type="arabicPeriod"/>
            </a:pPr>
            <a:r>
              <a:rPr lang="nl-NL" dirty="0"/>
              <a:t>Er is sprake van </a:t>
            </a:r>
            <a:r>
              <a:rPr lang="nl-NL" i="1" dirty="0"/>
              <a:t>ervaringsleren</a:t>
            </a:r>
            <a:r>
              <a:rPr lang="nl-NL" dirty="0"/>
              <a:t>: de baby leert de dingen door ze zelf te doen.</a:t>
            </a:r>
          </a:p>
          <a:p>
            <a:pPr marL="457200" indent="-457200">
              <a:buFont typeface="+mj-lt"/>
              <a:buAutoNum type="arabicPeriod"/>
            </a:pPr>
            <a:r>
              <a:rPr lang="nl-NL" dirty="0"/>
              <a:t>Er is sprake van </a:t>
            </a:r>
            <a:r>
              <a:rPr lang="nl-NL" i="1" dirty="0"/>
              <a:t>herhalingsleren</a:t>
            </a:r>
            <a:r>
              <a:rPr lang="nl-NL" dirty="0"/>
              <a:t>: de baby leert de dingen door ze eindeloos te oefenen, te herhalen.</a:t>
            </a:r>
          </a:p>
          <a:p>
            <a:pPr marL="457200" indent="-457200">
              <a:buFont typeface="+mj-lt"/>
              <a:buAutoNum type="arabicPeriod"/>
            </a:pPr>
            <a:r>
              <a:rPr lang="nl-NL" dirty="0"/>
              <a:t>Er is sprake van </a:t>
            </a:r>
            <a:r>
              <a:rPr lang="nl-NL" i="1" dirty="0"/>
              <a:t>imiterend leren</a:t>
            </a:r>
            <a:r>
              <a:rPr lang="nl-NL" dirty="0"/>
              <a:t>: de baby leert de dingen doordat anderen ze, al of niet bewust, voordoen. De baby aapt na.</a:t>
            </a:r>
          </a:p>
          <a:p>
            <a:pPr marL="342900" indent="-342900">
              <a:buFont typeface="Arial" panose="020B0604020202020204" pitchFamily="34" charset="0"/>
              <a:buChar char="•"/>
            </a:pPr>
            <a:endParaRPr lang="nl-NL" dirty="0" smtClean="0"/>
          </a:p>
          <a:p>
            <a:pPr marL="342900" indent="-342900">
              <a:buFont typeface="Arial" panose="020B0604020202020204" pitchFamily="34" charset="0"/>
              <a:buChar char="•"/>
            </a:pPr>
            <a:r>
              <a:rPr lang="nl-NL" dirty="0" smtClean="0"/>
              <a:t>Baby’s </a:t>
            </a:r>
            <a:r>
              <a:rPr lang="nl-NL" dirty="0"/>
              <a:t>(en ook oudere kinderen) zijn erg gevoelig voor de reactie van anderen. Als een kind uitbundig wordt geprezen wanneer het bijvoorbeeld zijn eerste stapjes zet, zet dit hem aan het nog eens te proberen. En nog eens... en nog eens...</a:t>
            </a:r>
          </a:p>
        </p:txBody>
      </p:sp>
    </p:spTree>
    <p:extLst>
      <p:ext uri="{BB962C8B-B14F-4D97-AF65-F5344CB8AC3E}">
        <p14:creationId xmlns:p14="http://schemas.microsoft.com/office/powerpoint/2010/main" val="1514865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Taalontwikkeling </a:t>
            </a:r>
            <a:endParaRPr lang="nl-NL" dirty="0"/>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dirty="0"/>
              <a:t>Een kind leert praten door mensen in zijn omgeving na te bootsen. </a:t>
            </a:r>
            <a:endParaRPr lang="nl-NL" dirty="0" smtClean="0"/>
          </a:p>
          <a:p>
            <a:pPr marL="342900" indent="-342900">
              <a:buFont typeface="Arial" panose="020B0604020202020204" pitchFamily="34" charset="0"/>
              <a:buChar char="•"/>
            </a:pPr>
            <a:r>
              <a:rPr lang="nl-NL" dirty="0" smtClean="0"/>
              <a:t>Al </a:t>
            </a:r>
            <a:r>
              <a:rPr lang="nl-NL" dirty="0"/>
              <a:t>meteen na de geboorte imiteert een baby de mondbewegingen van zijn moeder. Enkele weken na de geboorte komen de eerste geluidjes, eerst nog onbewust, maar vanaf de derde maand meer bewust totdat echt sprake is van brabbelen</a:t>
            </a:r>
            <a:r>
              <a:rPr lang="nl-NL" dirty="0" smtClean="0"/>
              <a:t>.</a:t>
            </a:r>
          </a:p>
          <a:p>
            <a:endParaRPr lang="nl-NL" dirty="0"/>
          </a:p>
          <a:p>
            <a:pPr marL="342900" indent="-342900">
              <a:buFont typeface="Arial" panose="020B0604020202020204" pitchFamily="34" charset="0"/>
              <a:buChar char="•"/>
            </a:pPr>
            <a:r>
              <a:rPr lang="nl-NL" dirty="0"/>
              <a:t>Vanaf 8 maanden probeert een baby actief woorden en klanken na te bootsen: fluister je bijvoorbeeld tegen hem, dan doet hij je na. Ook gebaren doet hij na, zeker als hij daar applaus voor krijgt.</a:t>
            </a:r>
          </a:p>
        </p:txBody>
      </p:sp>
    </p:spTree>
    <p:extLst>
      <p:ext uri="{BB962C8B-B14F-4D97-AF65-F5344CB8AC3E}">
        <p14:creationId xmlns:p14="http://schemas.microsoft.com/office/powerpoint/2010/main" val="16010303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Symboolbewustzijn</a:t>
            </a:r>
            <a:endParaRPr lang="nl-NL" dirty="0"/>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dirty="0"/>
              <a:t>Klanken en woorden krijgen voor een baby steeds meer betekenis. Het kind krijgt door dat ‘mama’ staat voor een bepaalde persoon en dat ‘pop’ verwijst naar een bepaald ding. </a:t>
            </a:r>
            <a:endParaRPr lang="nl-NL" dirty="0" smtClean="0"/>
          </a:p>
          <a:p>
            <a:pPr marL="342900" indent="-342900">
              <a:buFont typeface="Arial" panose="020B0604020202020204" pitchFamily="34" charset="0"/>
              <a:buChar char="•"/>
            </a:pPr>
            <a:r>
              <a:rPr lang="nl-NL" dirty="0" smtClean="0"/>
              <a:t>Dit </a:t>
            </a:r>
            <a:r>
              <a:rPr lang="nl-NL" dirty="0"/>
              <a:t>noemen we </a:t>
            </a:r>
            <a:r>
              <a:rPr lang="nl-NL" i="1" dirty="0"/>
              <a:t>symboolbewustzijn</a:t>
            </a:r>
            <a:r>
              <a:rPr lang="nl-NL" dirty="0"/>
              <a:t>. </a:t>
            </a:r>
          </a:p>
          <a:p>
            <a:pPr marL="342900" indent="-342900">
              <a:buFont typeface="Arial" panose="020B0604020202020204" pitchFamily="34" charset="0"/>
              <a:buChar char="•"/>
            </a:pPr>
            <a:endParaRPr lang="nl-NL" dirty="0" smtClean="0"/>
          </a:p>
          <a:p>
            <a:pPr marL="342900" indent="-342900">
              <a:buFont typeface="Arial" panose="020B0604020202020204" pitchFamily="34" charset="0"/>
              <a:buChar char="•"/>
            </a:pPr>
            <a:r>
              <a:rPr lang="nl-NL" dirty="0" smtClean="0"/>
              <a:t>Dit </a:t>
            </a:r>
            <a:r>
              <a:rPr lang="nl-NL" dirty="0"/>
              <a:t>symboolbewustzijn komt op gang als het kind ongeveer 9 maanden oud is. </a:t>
            </a:r>
          </a:p>
        </p:txBody>
      </p:sp>
    </p:spTree>
    <p:extLst>
      <p:ext uri="{BB962C8B-B14F-4D97-AF65-F5344CB8AC3E}">
        <p14:creationId xmlns:p14="http://schemas.microsoft.com/office/powerpoint/2010/main" val="16913949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Eénwoordzin</a:t>
            </a:r>
            <a:endParaRPr lang="nl-NL" dirty="0"/>
          </a:p>
        </p:txBody>
      </p:sp>
      <p:sp>
        <p:nvSpPr>
          <p:cNvPr id="3" name="Tijdelijke aanduiding voor inhoud 2"/>
          <p:cNvSpPr>
            <a:spLocks noGrp="1"/>
          </p:cNvSpPr>
          <p:nvPr>
            <p:ph idx="1"/>
          </p:nvPr>
        </p:nvSpPr>
        <p:spPr/>
        <p:txBody>
          <a:bodyPr/>
          <a:lstStyle/>
          <a:p>
            <a:r>
              <a:rPr lang="nl-NL" dirty="0"/>
              <a:t>Rond hun eerste verjaardag gaan kinderen zelf woordjes gebruiken. Ze beginnen te spreken in zinnen van één woord. Een </a:t>
            </a:r>
            <a:r>
              <a:rPr lang="nl-NL" b="1" dirty="0" err="1"/>
              <a:t>éénwoordzin</a:t>
            </a:r>
            <a:r>
              <a:rPr lang="nl-NL" dirty="0"/>
              <a:t> kan diverse betekenissen hebben. ‘Pop’ kan betekenen ‘Waar is de pop?’, maar óók ‘Hier is de pop’. </a:t>
            </a:r>
          </a:p>
        </p:txBody>
      </p:sp>
    </p:spTree>
    <p:extLst>
      <p:ext uri="{BB962C8B-B14F-4D97-AF65-F5344CB8AC3E}">
        <p14:creationId xmlns:p14="http://schemas.microsoft.com/office/powerpoint/2010/main" val="3296170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Cognitieve- taalontwikkeling peuters</a:t>
            </a:r>
          </a:p>
        </p:txBody>
      </p:sp>
    </p:spTree>
    <p:extLst>
      <p:ext uri="{BB962C8B-B14F-4D97-AF65-F5344CB8AC3E}">
        <p14:creationId xmlns:p14="http://schemas.microsoft.com/office/powerpoint/2010/main" val="7950835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dirty="0"/>
              <a:t>Een peuter wil de wereld leren kennen. Er is sprake van een exploratiedrang</a:t>
            </a:r>
            <a:r>
              <a:rPr lang="nl-NL" dirty="0" smtClean="0"/>
              <a:t>.</a:t>
            </a:r>
          </a:p>
          <a:p>
            <a:endParaRPr lang="nl-NL" dirty="0"/>
          </a:p>
          <a:p>
            <a:pPr marL="342900" indent="-342900">
              <a:buFont typeface="Arial" panose="020B0604020202020204" pitchFamily="34" charset="0"/>
              <a:buChar char="•"/>
            </a:pPr>
            <a:r>
              <a:rPr lang="nl-NL" dirty="0"/>
              <a:t>Bij het ontdekken van de wereld leren peuters ook steeds meer woorden. </a:t>
            </a:r>
            <a:endParaRPr lang="nl-NL" dirty="0" smtClean="0"/>
          </a:p>
          <a:p>
            <a:pPr marL="342900" indent="-342900">
              <a:buFont typeface="Arial" panose="020B0604020202020204" pitchFamily="34" charset="0"/>
              <a:buChar char="•"/>
            </a:pPr>
            <a:r>
              <a:rPr lang="nl-NL" dirty="0" smtClean="0"/>
              <a:t>Alles </a:t>
            </a:r>
            <a:r>
              <a:rPr lang="nl-NL" dirty="0"/>
              <a:t>wat ze tegenkomen in hun ontdekkingstochten heeft een naam, alles heeft eigenschappen (koud, warm, groot, klein), alles kan ten opzichte van andere dingen geplaatst worden (in, op, boven, onder, naast, tussen), en ga zo maar door.</a:t>
            </a:r>
          </a:p>
        </p:txBody>
      </p:sp>
    </p:spTree>
    <p:extLst>
      <p:ext uri="{BB962C8B-B14F-4D97-AF65-F5344CB8AC3E}">
        <p14:creationId xmlns:p14="http://schemas.microsoft.com/office/powerpoint/2010/main" val="11111636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i="1" dirty="0"/>
              <a:t>Het denken van de peuter is nog erg concreet </a:t>
            </a:r>
          </a:p>
        </p:txBody>
      </p:sp>
      <p:sp>
        <p:nvSpPr>
          <p:cNvPr id="3" name="Tijdelijke aanduiding voor inhoud 2"/>
          <p:cNvSpPr>
            <a:spLocks noGrp="1"/>
          </p:cNvSpPr>
          <p:nvPr>
            <p:ph idx="1"/>
          </p:nvPr>
        </p:nvSpPr>
        <p:spPr/>
        <p:txBody>
          <a:bodyPr/>
          <a:lstStyle/>
          <a:p>
            <a:r>
              <a:rPr lang="nl-NL" b="1" i="1" dirty="0" smtClean="0"/>
              <a:t>Het denken van de peuter is nog erg concreet </a:t>
            </a:r>
          </a:p>
          <a:p>
            <a:r>
              <a:rPr lang="nl-NL" dirty="0"/>
              <a:t>Het denken van de peuter richt zich alleen op wat tastbaar is, wat gezien wordt en waar iets mee kan worden gedaan. </a:t>
            </a:r>
            <a:endParaRPr lang="nl-NL" dirty="0" smtClean="0"/>
          </a:p>
          <a:p>
            <a:r>
              <a:rPr lang="nl-NL" dirty="0" smtClean="0"/>
              <a:t>We </a:t>
            </a:r>
            <a:r>
              <a:rPr lang="nl-NL" dirty="0"/>
              <a:t>spreken van concreet denken. </a:t>
            </a:r>
            <a:endParaRPr lang="nl-NL" dirty="0" smtClean="0"/>
          </a:p>
          <a:p>
            <a:endParaRPr lang="nl-NL" dirty="0"/>
          </a:p>
          <a:p>
            <a:pPr marL="342900" indent="-342900">
              <a:buFont typeface="Arial" panose="020B0604020202020204" pitchFamily="34" charset="0"/>
              <a:buChar char="•"/>
            </a:pPr>
            <a:r>
              <a:rPr lang="nl-NL" dirty="0" smtClean="0"/>
              <a:t>Een </a:t>
            </a:r>
            <a:r>
              <a:rPr lang="nl-NL" dirty="0"/>
              <a:t>peuter die in zijn bedje ligt, kan op dát moment wel bedenken hoe hij eruit komt, maar hij kan dit niet bedenken wanneer hij beneden in de huiskamer zit. </a:t>
            </a:r>
            <a:endParaRPr lang="nl-NL" dirty="0" smtClean="0"/>
          </a:p>
          <a:p>
            <a:pPr marL="342900" indent="-342900">
              <a:buFont typeface="Arial" panose="020B0604020202020204" pitchFamily="34" charset="0"/>
              <a:buChar char="•"/>
            </a:pPr>
            <a:r>
              <a:rPr lang="nl-NL" dirty="0" smtClean="0"/>
              <a:t>Een </a:t>
            </a:r>
            <a:r>
              <a:rPr lang="nl-NL" dirty="0"/>
              <a:t>peuter kan zich wel iets voorstellen bij begrippen als stoel en lepel, maar begrippen als huisraad, meubelen en bestek zeggen hem nog niets.</a:t>
            </a:r>
          </a:p>
        </p:txBody>
      </p:sp>
    </p:spTree>
    <p:extLst>
      <p:ext uri="{BB962C8B-B14F-4D97-AF65-F5344CB8AC3E}">
        <p14:creationId xmlns:p14="http://schemas.microsoft.com/office/powerpoint/2010/main" val="879681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i="1" dirty="0"/>
              <a:t>Het denken van de peuter is magisch (magie = toverkunst</a:t>
            </a:r>
            <a:r>
              <a:rPr lang="nl-NL" i="1" dirty="0" smtClean="0"/>
              <a:t>)</a:t>
            </a:r>
            <a:endParaRPr lang="nl-NL" dirty="0"/>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dirty="0" smtClean="0"/>
              <a:t>Een </a:t>
            </a:r>
            <a:r>
              <a:rPr lang="nl-NL" dirty="0"/>
              <a:t>peuter kan nog geen onderscheid maken tussen wat leeft en wat niet leeft, tussen werkelijkheid en fantasie. </a:t>
            </a:r>
            <a:endParaRPr lang="nl-NL" dirty="0" smtClean="0"/>
          </a:p>
          <a:p>
            <a:pPr marL="342900" indent="-342900">
              <a:buFont typeface="Arial" panose="020B0604020202020204" pitchFamily="34" charset="0"/>
              <a:buChar char="•"/>
            </a:pPr>
            <a:r>
              <a:rPr lang="nl-NL" dirty="0" smtClean="0"/>
              <a:t>Hierdoor </a:t>
            </a:r>
            <a:r>
              <a:rPr lang="nl-NL" dirty="0"/>
              <a:t>gaat hij zelf verklaringen bedenken voor wat hij niet begrijpt. Dat heet magisch denken. In de televisie wonen mensen, als de maan er is dan slaapt de zon, en als moeder een moedervlek heeft dan heeft vader natuurlijk een vadervlek</a:t>
            </a:r>
            <a:r>
              <a:rPr lang="nl-NL" dirty="0" smtClean="0"/>
              <a:t>.</a:t>
            </a:r>
          </a:p>
          <a:p>
            <a:endParaRPr lang="nl-NL" i="1" dirty="0"/>
          </a:p>
          <a:p>
            <a:r>
              <a:rPr lang="nl-NL" dirty="0"/>
              <a:t>In het denken van de peuter is alles mogelijk. Deze manier van denken kan bij de peuter veel angst oproepen. Immers, als alles mogelijk is, is het bijvoorbeeld ook mogelijk dat de wc jou opslokt (net als je plas), of dat de stofzuiger je arm opzuigt (net als de suikerkorrels).</a:t>
            </a:r>
            <a:endParaRPr lang="nl-NL" i="1" dirty="0" smtClean="0"/>
          </a:p>
          <a:p>
            <a:endParaRPr lang="nl-NL" i="1" dirty="0"/>
          </a:p>
          <a:p>
            <a:endParaRPr lang="nl-NL" dirty="0"/>
          </a:p>
        </p:txBody>
      </p:sp>
    </p:spTree>
    <p:extLst>
      <p:ext uri="{BB962C8B-B14F-4D97-AF65-F5344CB8AC3E}">
        <p14:creationId xmlns:p14="http://schemas.microsoft.com/office/powerpoint/2010/main" val="15335223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Methodisch handelen</a:t>
            </a:r>
            <a:endParaRPr lang="nl-NL" dirty="0"/>
          </a:p>
        </p:txBody>
      </p:sp>
      <p:sp>
        <p:nvSpPr>
          <p:cNvPr id="3" name="Ondertitel 2"/>
          <p:cNvSpPr>
            <a:spLocks noGrp="1"/>
          </p:cNvSpPr>
          <p:nvPr>
            <p:ph type="subTitle" idx="1"/>
          </p:nvPr>
        </p:nvSpPr>
        <p:spPr/>
        <p:txBody>
          <a:bodyPr/>
          <a:lstStyle/>
          <a:p>
            <a:r>
              <a:rPr lang="nl-NL" dirty="0" smtClean="0"/>
              <a:t>Periode 2 lesweek 1 </a:t>
            </a:r>
            <a:endParaRPr lang="nl-NL" dirty="0"/>
          </a:p>
        </p:txBody>
      </p:sp>
    </p:spTree>
    <p:extLst>
      <p:ext uri="{BB962C8B-B14F-4D97-AF65-F5344CB8AC3E}">
        <p14:creationId xmlns:p14="http://schemas.microsoft.com/office/powerpoint/2010/main" val="4270660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denken van de peuter is animistisch</a:t>
            </a:r>
            <a:endParaRPr lang="nl-NL" dirty="0"/>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dirty="0"/>
              <a:t>Animistisch denken betekent dat een peuter aan levenloze dingen (dus dat wat niet leeft) menselijke eigenschappen toekent: een kopje dat kapot valt, is stout. Pop moet mee, want anders is pop verdrietig. </a:t>
            </a:r>
            <a:endParaRPr lang="nl-NL" dirty="0" smtClean="0"/>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smtClean="0"/>
              <a:t>De </a:t>
            </a:r>
            <a:r>
              <a:rPr lang="nl-NL" dirty="0"/>
              <a:t>peuter is dus niet in staat om logisch na te denken. Hij heeft nog geen inzicht in oorzaak en gevolg. Als hij een beker omstoot, is voor jou duidelijk wie de schuldige is: de peuter. Voor de peuter is dit niet zo: de beker is stout, die valt. </a:t>
            </a:r>
            <a:endParaRPr lang="nl-NL" dirty="0" smtClean="0"/>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smtClean="0"/>
              <a:t>Andersom </a:t>
            </a:r>
            <a:r>
              <a:rPr lang="nl-NL" dirty="0"/>
              <a:t>kan de peuter zichzelf ook zien als veroorzaker van iets, terwijl hij dat niet is. Hij kan denken dat het programma ‘Thomas de trein’ op tv is, omdat hij dat wil (en niet omdat het half 6 is).</a:t>
            </a:r>
          </a:p>
        </p:txBody>
      </p:sp>
    </p:spTree>
    <p:extLst>
      <p:ext uri="{BB962C8B-B14F-4D97-AF65-F5344CB8AC3E}">
        <p14:creationId xmlns:p14="http://schemas.microsoft.com/office/powerpoint/2010/main" val="16409753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Taalontwikkeling bij </a:t>
            </a:r>
            <a:r>
              <a:rPr lang="nl-NL" dirty="0" smtClean="0"/>
              <a:t>peuters</a:t>
            </a:r>
            <a:endParaRPr lang="nl-NL" b="0" dirty="0"/>
          </a:p>
        </p:txBody>
      </p:sp>
      <p:sp>
        <p:nvSpPr>
          <p:cNvPr id="3" name="Tijdelijke aanduiding voor inhoud 2"/>
          <p:cNvSpPr>
            <a:spLocks noGrp="1"/>
          </p:cNvSpPr>
          <p:nvPr>
            <p:ph idx="1"/>
          </p:nvPr>
        </p:nvSpPr>
        <p:spPr/>
        <p:txBody>
          <a:bodyPr/>
          <a:lstStyle/>
          <a:p>
            <a:r>
              <a:rPr lang="nl-NL" dirty="0"/>
              <a:t>Tijdens de peuterperiode wordt een kind in hoog tempo steeds taalvaardiger. De peuter herkent steeds meer woorden en gaat ook steeds meer woorden actief gebruiken. </a:t>
            </a:r>
            <a:endParaRPr lang="nl-NL" dirty="0" smtClean="0"/>
          </a:p>
          <a:p>
            <a:endParaRPr lang="nl-NL" dirty="0"/>
          </a:p>
          <a:p>
            <a:pPr marL="342900" indent="-342900">
              <a:buFont typeface="Arial" panose="020B0604020202020204" pitchFamily="34" charset="0"/>
              <a:buChar char="•"/>
            </a:pPr>
            <a:r>
              <a:rPr lang="nl-NL" dirty="0" smtClean="0"/>
              <a:t>Eerst </a:t>
            </a:r>
            <a:r>
              <a:rPr lang="nl-NL" dirty="0"/>
              <a:t>zijn het </a:t>
            </a:r>
            <a:r>
              <a:rPr lang="nl-NL" b="1" dirty="0"/>
              <a:t>tweewoordzinnetjes</a:t>
            </a:r>
            <a:r>
              <a:rPr lang="nl-NL" dirty="0"/>
              <a:t>, zoals ‘pop stout’ en ‘poes eten’. Na verloop van tijd worden dit </a:t>
            </a:r>
            <a:r>
              <a:rPr lang="nl-NL" b="1" dirty="0"/>
              <a:t>driewoordzinnen</a:t>
            </a:r>
            <a:r>
              <a:rPr lang="nl-NL" dirty="0"/>
              <a:t> zoals ‘Ivo boos pijn’ en ‘auto Hans nee’.</a:t>
            </a:r>
          </a:p>
          <a:p>
            <a:endParaRPr lang="nl-NL" dirty="0"/>
          </a:p>
          <a:p>
            <a:pPr marL="342900" indent="-342900">
              <a:buFont typeface="Arial" panose="020B0604020202020204" pitchFamily="34" charset="0"/>
              <a:buChar char="•"/>
            </a:pPr>
            <a:r>
              <a:rPr lang="nl-NL" dirty="0" smtClean="0"/>
              <a:t>Het </a:t>
            </a:r>
            <a:r>
              <a:rPr lang="nl-NL" dirty="0"/>
              <a:t>kind gaat nu ook andersoortige woorden gebruiken, zoals voorzetsels (in, op, boven, onder). Ook brengt hij simpele emoties onder woorden, met termen als ‘lachen’, ‘huilen’, ‘boos’, ‘leuk’ en ‘blij’.</a:t>
            </a:r>
          </a:p>
          <a:p>
            <a:endParaRPr lang="nl-NL" dirty="0"/>
          </a:p>
        </p:txBody>
      </p:sp>
    </p:spTree>
    <p:extLst>
      <p:ext uri="{BB962C8B-B14F-4D97-AF65-F5344CB8AC3E}">
        <p14:creationId xmlns:p14="http://schemas.microsoft.com/office/powerpoint/2010/main" val="15163014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Verschillen in </a:t>
            </a:r>
            <a:r>
              <a:rPr lang="nl-NL" dirty="0" smtClean="0"/>
              <a:t>woordenschat</a:t>
            </a:r>
            <a:endParaRPr lang="nl-NL" dirty="0"/>
          </a:p>
        </p:txBody>
      </p:sp>
      <p:sp>
        <p:nvSpPr>
          <p:cNvPr id="3" name="Tijdelijke aanduiding voor inhoud 2"/>
          <p:cNvSpPr>
            <a:spLocks noGrp="1"/>
          </p:cNvSpPr>
          <p:nvPr>
            <p:ph idx="1"/>
          </p:nvPr>
        </p:nvSpPr>
        <p:spPr/>
        <p:txBody>
          <a:bodyPr/>
          <a:lstStyle/>
          <a:p>
            <a:r>
              <a:rPr lang="nl-NL" dirty="0"/>
              <a:t>Kinderen beschikken over een aangeboren vermogen om taal te leren, maar taal zélf is niet aangeboren. Kinderen leren taal van hun omgeving. Twee psychologen (Hart en </a:t>
            </a:r>
            <a:r>
              <a:rPr lang="nl-NL" dirty="0" err="1"/>
              <a:t>Risley</a:t>
            </a:r>
            <a:r>
              <a:rPr lang="nl-NL" dirty="0"/>
              <a:t>) deden daar onderzoek naar. Peuters en kleuters die opgroeien in een gezin met laagopgeleide ouders horen gemiddeld 616 woorden per uur. Peuters en kleuters die opgroeien in een gezin met hoogopgeleide ouders horen gemiddeld 2153 woorden per uur.</a:t>
            </a:r>
          </a:p>
          <a:p>
            <a:r>
              <a:rPr lang="nl-NL" dirty="0"/>
              <a:t/>
            </a:r>
            <a:br>
              <a:rPr lang="nl-NL" dirty="0"/>
            </a:br>
            <a:endParaRPr lang="nl-NL" dirty="0" smtClean="0"/>
          </a:p>
          <a:p>
            <a:endParaRPr lang="nl-NL" dirty="0"/>
          </a:p>
        </p:txBody>
      </p:sp>
    </p:spTree>
    <p:extLst>
      <p:ext uri="{BB962C8B-B14F-4D97-AF65-F5344CB8AC3E}">
        <p14:creationId xmlns:p14="http://schemas.microsoft.com/office/powerpoint/2010/main" val="16991979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Cognitieve- taalontwikkeling </a:t>
            </a:r>
            <a:r>
              <a:rPr lang="nl-NL" dirty="0" smtClean="0"/>
              <a:t>kleuters</a:t>
            </a:r>
            <a:endParaRPr lang="nl-NL" dirty="0"/>
          </a:p>
        </p:txBody>
      </p:sp>
    </p:spTree>
    <p:extLst>
      <p:ext uri="{BB962C8B-B14F-4D97-AF65-F5344CB8AC3E}">
        <p14:creationId xmlns:p14="http://schemas.microsoft.com/office/powerpoint/2010/main" val="1466999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dirty="0"/>
              <a:t/>
            </a:r>
            <a:br>
              <a:rPr lang="nl-NL" dirty="0"/>
            </a:br>
            <a:r>
              <a:rPr lang="nl-NL" dirty="0"/>
              <a:t>Over het algemeen zijn kleuters nieuwsgierig en willen ze graag iets leren en kunnen. Je hoeft ze niet aan te sporen of extra te belonen. Kleuters beschikken over een intrinsieke motivatie om zich iets nieuws eigen te maken</a:t>
            </a:r>
            <a:r>
              <a:rPr lang="nl-NL" dirty="0" smtClean="0"/>
              <a:t>.</a:t>
            </a:r>
          </a:p>
          <a:p>
            <a:endParaRPr lang="nl-NL" dirty="0"/>
          </a:p>
          <a:p>
            <a:pPr marL="342900" indent="-342900">
              <a:buFont typeface="Arial" panose="020B0604020202020204" pitchFamily="34" charset="0"/>
              <a:buChar char="•"/>
            </a:pPr>
            <a:r>
              <a:rPr lang="nl-NL" dirty="0"/>
              <a:t>Het ‘naar school’ gaan komt dus helemaal op het juiste moment. Op de basisschool doet een kleuter veel nieuwe ervaringen op.</a:t>
            </a:r>
          </a:p>
        </p:txBody>
      </p:sp>
    </p:spTree>
    <p:extLst>
      <p:ext uri="{BB962C8B-B14F-4D97-AF65-F5344CB8AC3E}">
        <p14:creationId xmlns:p14="http://schemas.microsoft.com/office/powerpoint/2010/main" val="15145939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Taakgericht bezig zijn </a:t>
            </a:r>
            <a:endParaRPr lang="nl-NL" dirty="0"/>
          </a:p>
        </p:txBody>
      </p:sp>
      <p:sp>
        <p:nvSpPr>
          <p:cNvPr id="3" name="Tijdelijke aanduiding voor inhoud 2"/>
          <p:cNvSpPr>
            <a:spLocks noGrp="1"/>
          </p:cNvSpPr>
          <p:nvPr>
            <p:ph idx="1"/>
          </p:nvPr>
        </p:nvSpPr>
        <p:spPr/>
        <p:txBody>
          <a:bodyPr/>
          <a:lstStyle/>
          <a:p>
            <a:r>
              <a:rPr lang="nl-NL" dirty="0"/>
              <a:t>Een kleuter is graag taakgericht bezig. Hij houdt van opdrachten en werkjes met een duidelijk begin en einde</a:t>
            </a:r>
            <a:r>
              <a:rPr lang="nl-NL" dirty="0" smtClean="0"/>
              <a:t>.</a:t>
            </a:r>
          </a:p>
          <a:p>
            <a:endParaRPr lang="nl-NL" dirty="0"/>
          </a:p>
          <a:p>
            <a:pPr marL="342900" indent="-342900">
              <a:buFont typeface="Arial" panose="020B0604020202020204" pitchFamily="34" charset="0"/>
              <a:buChar char="•"/>
            </a:pPr>
            <a:r>
              <a:rPr lang="nl-NL" dirty="0" smtClean="0"/>
              <a:t> </a:t>
            </a:r>
            <a:r>
              <a:rPr lang="nl-NL" dirty="0"/>
              <a:t>Taakgericht bezig zijn past goed bij de cognitieve ontwikkeling van de kleuter. </a:t>
            </a:r>
            <a:endParaRPr lang="nl-NL" dirty="0" smtClean="0"/>
          </a:p>
          <a:p>
            <a:pPr marL="342900" indent="-342900">
              <a:buFont typeface="Arial" panose="020B0604020202020204" pitchFamily="34" charset="0"/>
              <a:buChar char="•"/>
            </a:pPr>
            <a:r>
              <a:rPr lang="nl-NL" dirty="0" smtClean="0"/>
              <a:t>Daarin </a:t>
            </a:r>
            <a:r>
              <a:rPr lang="nl-NL" dirty="0"/>
              <a:t>zijn ze namelijk bezig met het indelen en ordenen van de wereld. Een kleuter vindt het prettig als dingen een duidelijke ordening </a:t>
            </a:r>
          </a:p>
        </p:txBody>
      </p:sp>
    </p:spTree>
    <p:extLst>
      <p:ext uri="{BB962C8B-B14F-4D97-AF65-F5344CB8AC3E}">
        <p14:creationId xmlns:p14="http://schemas.microsoft.com/office/powerpoint/2010/main" val="20362851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Leren door doen</a:t>
            </a:r>
            <a:endParaRPr lang="nl-NL" dirty="0"/>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dirty="0"/>
              <a:t>Voor alle kinderen geldt dat ze het meeste leren door doen. Zelf doen, zelf ervaren, vergroot betrokkenheid en diepgang bij wat het kind doet. </a:t>
            </a:r>
            <a:endParaRPr lang="nl-NL" dirty="0" smtClean="0"/>
          </a:p>
          <a:p>
            <a:pPr marL="342900" indent="-342900">
              <a:buFont typeface="Arial" panose="020B0604020202020204" pitchFamily="34" charset="0"/>
              <a:buChar char="•"/>
            </a:pPr>
            <a:r>
              <a:rPr lang="nl-NL" dirty="0" smtClean="0"/>
              <a:t>Bij </a:t>
            </a:r>
            <a:r>
              <a:rPr lang="nl-NL" dirty="0"/>
              <a:t>kleuters begint het leren vaak met kijken en imiteren. Ze kijken wat anderen doen en dat doen ze na. Als het niet meteen lukt, gaan ze dingen uitproberen. Al doende leren ze hoe iets moet</a:t>
            </a:r>
            <a:r>
              <a:rPr lang="nl-NL" dirty="0" smtClean="0"/>
              <a:t>.</a:t>
            </a:r>
          </a:p>
          <a:p>
            <a:endParaRPr lang="nl-NL" dirty="0"/>
          </a:p>
          <a:p>
            <a:pPr marL="342900" indent="-342900">
              <a:buFont typeface="Arial" panose="020B0604020202020204" pitchFamily="34" charset="0"/>
              <a:buChar char="•"/>
            </a:pPr>
            <a:r>
              <a:rPr lang="nl-NL" dirty="0"/>
              <a:t>Kijken en imiteren kan ook horen en imiteren zijn, bijvoorbeeld bij het ontwikkelen van de taalvaardigheid en het uitbreiden van de woordenschat.</a:t>
            </a:r>
          </a:p>
        </p:txBody>
      </p:sp>
    </p:spTree>
    <p:extLst>
      <p:ext uri="{BB962C8B-B14F-4D97-AF65-F5344CB8AC3E}">
        <p14:creationId xmlns:p14="http://schemas.microsoft.com/office/powerpoint/2010/main" val="9564202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Uitgaan van wat je ziet</a:t>
            </a:r>
            <a:endParaRPr lang="nl-NL" dirty="0"/>
          </a:p>
        </p:txBody>
      </p:sp>
      <p:sp>
        <p:nvSpPr>
          <p:cNvPr id="3" name="Tijdelijke aanduiding voor inhoud 2"/>
          <p:cNvSpPr>
            <a:spLocks noGrp="1"/>
          </p:cNvSpPr>
          <p:nvPr>
            <p:ph idx="1"/>
          </p:nvPr>
        </p:nvSpPr>
        <p:spPr/>
        <p:txBody>
          <a:bodyPr/>
          <a:lstStyle/>
          <a:p>
            <a:pPr fontAlgn="t"/>
            <a:r>
              <a:rPr lang="nl-NL" dirty="0"/>
              <a:t>Bij een kleuter is het inzicht in oorzaak en gevolg nog erg simpel. Een kleuter gaat vaak af op wat hij ziet.</a:t>
            </a:r>
          </a:p>
          <a:p>
            <a:pPr fontAlgn="t"/>
            <a:r>
              <a:rPr lang="nl-NL" b="1" dirty="0">
                <a:hlinkClick r:id="rId2"/>
              </a:rPr>
              <a:t/>
            </a:r>
            <a:br>
              <a:rPr lang="nl-NL" b="1" dirty="0">
                <a:hlinkClick r:id="rId2"/>
              </a:rPr>
            </a:br>
            <a:endParaRPr lang="nl-NL" dirty="0"/>
          </a:p>
          <a:p>
            <a:endParaRPr lang="nl-NL" dirty="0"/>
          </a:p>
        </p:txBody>
      </p:sp>
    </p:spTree>
    <p:extLst>
      <p:ext uri="{BB962C8B-B14F-4D97-AF65-F5344CB8AC3E}">
        <p14:creationId xmlns:p14="http://schemas.microsoft.com/office/powerpoint/2010/main" val="14260910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Fantasiedenken</a:t>
            </a:r>
            <a:r>
              <a:rPr lang="nl-NL" dirty="0" smtClean="0"/>
              <a:t> </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a:t>Bij kleuters speelt de fantasie nog een grote rol. Dit zie je bijvoorbeeld aan hun geloof in Sinterklaas en hun voorkeur voor sprookjes. Sommige kleuters hebben ook een fantasievriendje dat niet echt bestaat, maar waartegen ze praten en waarmee ze spelen</a:t>
            </a:r>
            <a:r>
              <a:rPr lang="nl-NL" dirty="0" smtClean="0"/>
              <a:t>.</a:t>
            </a:r>
          </a:p>
          <a:p>
            <a:r>
              <a:rPr lang="nl-NL" dirty="0" smtClean="0"/>
              <a:t> </a:t>
            </a:r>
          </a:p>
          <a:p>
            <a:r>
              <a:rPr lang="nl-NL" dirty="0" smtClean="0"/>
              <a:t>De </a:t>
            </a:r>
            <a:r>
              <a:rPr lang="nl-NL" dirty="0"/>
              <a:t>oorzaak van het </a:t>
            </a:r>
            <a:r>
              <a:rPr lang="nl-NL" i="1" dirty="0" err="1"/>
              <a:t>fantasiedenken</a:t>
            </a:r>
            <a:r>
              <a:rPr lang="nl-NL" dirty="0"/>
              <a:t> is dat een kleuter zijn gedachten als waarheid neemt. Voor kleuters is het nog moeilijk te scheiden wat echt gebeurd is en wat niet echt gebeurd is. </a:t>
            </a:r>
            <a:endParaRPr lang="nl-NL" dirty="0" smtClean="0"/>
          </a:p>
          <a:p>
            <a:endParaRPr lang="nl-NL" dirty="0"/>
          </a:p>
          <a:p>
            <a:pPr marL="342900" indent="-342900">
              <a:buFont typeface="Arial" panose="020B0604020202020204" pitchFamily="34" charset="0"/>
              <a:buChar char="•"/>
            </a:pPr>
            <a:r>
              <a:rPr lang="nl-NL" dirty="0"/>
              <a:t>Een kleuter fantaseert om </a:t>
            </a:r>
            <a:r>
              <a:rPr lang="nl-NL" i="1" dirty="0"/>
              <a:t>zichzelf gerust te stellen</a:t>
            </a:r>
            <a:r>
              <a:rPr lang="nl-NL" dirty="0" smtClean="0"/>
              <a:t>.</a:t>
            </a:r>
          </a:p>
          <a:p>
            <a:pPr marL="342900" indent="-342900">
              <a:buFont typeface="Arial" panose="020B0604020202020204" pitchFamily="34" charset="0"/>
              <a:buChar char="•"/>
            </a:pPr>
            <a:r>
              <a:rPr lang="nl-NL" dirty="0"/>
              <a:t>Een kleuter fantaseert om een </a:t>
            </a:r>
            <a:r>
              <a:rPr lang="nl-NL" i="1" dirty="0"/>
              <a:t>oplossing te vinden voor wat hij niet begrijpt</a:t>
            </a:r>
            <a:r>
              <a:rPr lang="nl-NL" dirty="0" smtClean="0"/>
              <a:t>.</a:t>
            </a:r>
          </a:p>
          <a:p>
            <a:pPr marL="342900" indent="-342900">
              <a:buFont typeface="Arial" panose="020B0604020202020204" pitchFamily="34" charset="0"/>
              <a:buChar char="•"/>
            </a:pPr>
            <a:r>
              <a:rPr lang="nl-NL" dirty="0"/>
              <a:t>Een kleuter fantaseert om </a:t>
            </a:r>
            <a:r>
              <a:rPr lang="nl-NL" i="1" dirty="0"/>
              <a:t>een onmogelijke wens toch een beetje vervullen</a:t>
            </a:r>
            <a:r>
              <a:rPr lang="nl-NL" dirty="0"/>
              <a:t>. </a:t>
            </a:r>
            <a:endParaRPr lang="nl-NL" dirty="0" smtClean="0"/>
          </a:p>
          <a:p>
            <a:pPr marL="342900" indent="-342900">
              <a:buFont typeface="Arial" panose="020B0604020202020204" pitchFamily="34" charset="0"/>
              <a:buChar char="•"/>
            </a:pPr>
            <a:r>
              <a:rPr lang="nl-NL" dirty="0"/>
              <a:t>Een kleuter fantaseert om </a:t>
            </a:r>
            <a:r>
              <a:rPr lang="nl-NL" i="1" dirty="0"/>
              <a:t>zijn eigen, nog zwakke ik versterken</a:t>
            </a:r>
            <a:r>
              <a:rPr lang="nl-NL" dirty="0"/>
              <a:t>. </a:t>
            </a:r>
          </a:p>
        </p:txBody>
      </p:sp>
    </p:spTree>
    <p:extLst>
      <p:ext uri="{BB962C8B-B14F-4D97-AF65-F5344CB8AC3E}">
        <p14:creationId xmlns:p14="http://schemas.microsoft.com/office/powerpoint/2010/main" val="840322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Taalontwikkeling</a:t>
            </a:r>
            <a:endParaRPr lang="nl-NL" dirty="0"/>
          </a:p>
        </p:txBody>
      </p:sp>
      <p:sp>
        <p:nvSpPr>
          <p:cNvPr id="3" name="Tijdelijke aanduiding voor inhoud 2"/>
          <p:cNvSpPr>
            <a:spLocks noGrp="1"/>
          </p:cNvSpPr>
          <p:nvPr>
            <p:ph idx="1"/>
          </p:nvPr>
        </p:nvSpPr>
        <p:spPr/>
        <p:txBody>
          <a:bodyPr>
            <a:normAutofit lnSpcReduction="10000"/>
          </a:bodyPr>
          <a:lstStyle/>
          <a:p>
            <a:pPr marL="342900" indent="-342900">
              <a:buFont typeface="Arial" panose="020B0604020202020204" pitchFamily="34" charset="0"/>
              <a:buChar char="•"/>
            </a:pPr>
            <a:r>
              <a:rPr lang="nl-NL" dirty="0"/>
              <a:t>De meeste vierjarige kleuters kunnen spreken in korte, eenvoudige zinnen die goed opgebouwd zijn. Over het algemeen praten ze goed verstaanbaar. </a:t>
            </a:r>
            <a:endParaRPr lang="nl-NL" dirty="0" smtClean="0"/>
          </a:p>
          <a:p>
            <a:pPr marL="342900" indent="-342900">
              <a:buFont typeface="Arial" panose="020B0604020202020204" pitchFamily="34" charset="0"/>
              <a:buChar char="•"/>
            </a:pPr>
            <a:r>
              <a:rPr lang="nl-NL" dirty="0" smtClean="0"/>
              <a:t>Fouten </a:t>
            </a:r>
            <a:r>
              <a:rPr lang="nl-NL" dirty="0"/>
              <a:t>in taalgebruik komen zeker nog wel voor, maar die hebben vooral betrekking op de werkwoordsvorm. </a:t>
            </a:r>
            <a:endParaRPr lang="nl-NL" dirty="0" smtClean="0"/>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smtClean="0"/>
              <a:t>Bijvoorbeeld</a:t>
            </a:r>
            <a:r>
              <a:rPr lang="nl-NL" dirty="0"/>
              <a:t>: ‘Deze heb ik </a:t>
            </a:r>
            <a:r>
              <a:rPr lang="nl-NL" dirty="0" err="1"/>
              <a:t>gekoopt</a:t>
            </a:r>
            <a:r>
              <a:rPr lang="nl-NL" dirty="0"/>
              <a:t>’ of ‘Ik had me gevallen’. In de kleuterfase breidt de </a:t>
            </a:r>
            <a:r>
              <a:rPr lang="nl-NL" i="1" dirty="0"/>
              <a:t>woordenschat</a:t>
            </a:r>
            <a:r>
              <a:rPr lang="nl-NL" dirty="0"/>
              <a:t> zich verder uit. Het gaat daarbij niet alleen om geheel nieuwe woorden, een kleuter leert ook </a:t>
            </a:r>
            <a:r>
              <a:rPr lang="nl-NL" i="1" dirty="0"/>
              <a:t>woordvormen</a:t>
            </a:r>
            <a:r>
              <a:rPr lang="nl-NL" dirty="0"/>
              <a:t> juist gebruiken</a:t>
            </a:r>
            <a:r>
              <a:rPr lang="nl-NL" dirty="0" smtClean="0"/>
              <a:t>.</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Wat een kleuter vertelt, geeft goed weer hoe hij denkt. Je kunt soms duidelijk merken dat hij probeert om greep op de wereld te krijgen. Kleuters stellen vragen over hoe de wereld in elkaar zit en hebben soms een verrassende gedachtegang.</a:t>
            </a:r>
          </a:p>
        </p:txBody>
      </p:sp>
    </p:spTree>
    <p:extLst>
      <p:ext uri="{BB962C8B-B14F-4D97-AF65-F5344CB8AC3E}">
        <p14:creationId xmlns:p14="http://schemas.microsoft.com/office/powerpoint/2010/main" val="2016300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p:nvPr/>
        </p:nvPicPr>
        <p:blipFill>
          <a:blip r:embed="rId2"/>
          <a:stretch>
            <a:fillRect/>
          </a:stretch>
        </p:blipFill>
        <p:spPr>
          <a:xfrm>
            <a:off x="3114461" y="2110484"/>
            <a:ext cx="2969706" cy="3550763"/>
          </a:xfrm>
          <a:prstGeom prst="rect">
            <a:avLst/>
          </a:prstGeom>
        </p:spPr>
      </p:pic>
      <p:sp>
        <p:nvSpPr>
          <p:cNvPr id="6" name="Titel 5"/>
          <p:cNvSpPr>
            <a:spLocks noGrp="1"/>
          </p:cNvSpPr>
          <p:nvPr>
            <p:ph type="ctrTitle"/>
          </p:nvPr>
        </p:nvSpPr>
        <p:spPr>
          <a:xfrm>
            <a:off x="3339175" y="1129810"/>
            <a:ext cx="2520278" cy="576064"/>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normAutofit/>
          </a:bodyPr>
          <a:lstStyle/>
          <a:p>
            <a:pPr algn="ctr"/>
            <a:r>
              <a:rPr lang="nl-NL" sz="2400" dirty="0" smtClean="0"/>
              <a:t>concentratie </a:t>
            </a:r>
            <a:endParaRPr lang="nl-NL" sz="2400" dirty="0"/>
          </a:p>
        </p:txBody>
      </p:sp>
      <p:sp>
        <p:nvSpPr>
          <p:cNvPr id="7" name="Rechthoek met één afgeronde hoek 6"/>
          <p:cNvSpPr/>
          <p:nvPr/>
        </p:nvSpPr>
        <p:spPr>
          <a:xfrm>
            <a:off x="163889" y="4530147"/>
            <a:ext cx="2518525" cy="506983"/>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Ontwikkeling van het denken </a:t>
            </a:r>
            <a:endParaRPr lang="nl-NL" dirty="0"/>
          </a:p>
        </p:txBody>
      </p:sp>
      <p:sp>
        <p:nvSpPr>
          <p:cNvPr id="8" name="Rechthoek met één afgeronde hoek 7"/>
          <p:cNvSpPr/>
          <p:nvPr/>
        </p:nvSpPr>
        <p:spPr>
          <a:xfrm>
            <a:off x="571311" y="1970493"/>
            <a:ext cx="2518525" cy="506983"/>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Ontwikkeling van de taal </a:t>
            </a:r>
            <a:endParaRPr lang="nl-NL" dirty="0"/>
          </a:p>
        </p:txBody>
      </p:sp>
      <p:sp>
        <p:nvSpPr>
          <p:cNvPr id="9" name="Ondertitel 8"/>
          <p:cNvSpPr>
            <a:spLocks noGrp="1"/>
          </p:cNvSpPr>
          <p:nvPr>
            <p:ph type="subTitle" idx="1"/>
          </p:nvPr>
        </p:nvSpPr>
        <p:spPr>
          <a:xfrm>
            <a:off x="5859453" y="5661247"/>
            <a:ext cx="2573707" cy="816492"/>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Verbale/ non-verbale communicatie </a:t>
            </a:r>
            <a:endParaRPr lang="nl-NL" dirty="0"/>
          </a:p>
        </p:txBody>
      </p:sp>
      <p:sp>
        <p:nvSpPr>
          <p:cNvPr id="10" name="Rechthoek met één afgeronde hoek 9"/>
          <p:cNvSpPr/>
          <p:nvPr/>
        </p:nvSpPr>
        <p:spPr>
          <a:xfrm>
            <a:off x="6300192" y="2785421"/>
            <a:ext cx="2518525" cy="506983"/>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Concreet/ abstract denken </a:t>
            </a:r>
            <a:endParaRPr lang="nl-NL" dirty="0"/>
          </a:p>
        </p:txBody>
      </p:sp>
      <p:sp>
        <p:nvSpPr>
          <p:cNvPr id="11" name="Rechthoek met één afgeronde hoek 10"/>
          <p:cNvSpPr/>
          <p:nvPr/>
        </p:nvSpPr>
        <p:spPr>
          <a:xfrm>
            <a:off x="1401096" y="5860418"/>
            <a:ext cx="2518525" cy="506983"/>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Fantaseren </a:t>
            </a:r>
            <a:endParaRPr lang="nl-NL" dirty="0"/>
          </a:p>
        </p:txBody>
      </p:sp>
      <p:sp>
        <p:nvSpPr>
          <p:cNvPr id="12" name="Rechthoek met één afgeronde hoek 11"/>
          <p:cNvSpPr/>
          <p:nvPr/>
        </p:nvSpPr>
        <p:spPr>
          <a:xfrm>
            <a:off x="614922" y="3390274"/>
            <a:ext cx="2067492" cy="506983"/>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Motivatie  </a:t>
            </a:r>
            <a:endParaRPr lang="nl-NL" dirty="0"/>
          </a:p>
        </p:txBody>
      </p:sp>
      <p:sp>
        <p:nvSpPr>
          <p:cNvPr id="13" name="Rechthoek met één afgeronde hoek 12"/>
          <p:cNvSpPr/>
          <p:nvPr/>
        </p:nvSpPr>
        <p:spPr>
          <a:xfrm>
            <a:off x="6516214" y="4023164"/>
            <a:ext cx="2518525" cy="506983"/>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leerhouding </a:t>
            </a:r>
            <a:endParaRPr lang="nl-NL" dirty="0"/>
          </a:p>
        </p:txBody>
      </p:sp>
      <p:sp>
        <p:nvSpPr>
          <p:cNvPr id="14" name="Rechthoek met één afgeronde hoek 13"/>
          <p:cNvSpPr/>
          <p:nvPr/>
        </p:nvSpPr>
        <p:spPr>
          <a:xfrm>
            <a:off x="6084167" y="1603501"/>
            <a:ext cx="2518525" cy="506983"/>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Intelligentie </a:t>
            </a:r>
            <a:endParaRPr lang="nl-NL" dirty="0"/>
          </a:p>
        </p:txBody>
      </p:sp>
      <p:sp>
        <p:nvSpPr>
          <p:cNvPr id="15" name="Tekstvak 14"/>
          <p:cNvSpPr txBox="1"/>
          <p:nvPr/>
        </p:nvSpPr>
        <p:spPr>
          <a:xfrm>
            <a:off x="2682414" y="113109"/>
            <a:ext cx="4464496" cy="461665"/>
          </a:xfrm>
          <a:prstGeom prst="rect">
            <a:avLst/>
          </a:prstGeom>
          <a:noFill/>
        </p:spPr>
        <p:txBody>
          <a:bodyPr wrap="square" rtlCol="0">
            <a:spAutoFit/>
          </a:bodyPr>
          <a:lstStyle/>
          <a:p>
            <a:r>
              <a:rPr lang="nl-NL" sz="2400" b="1" dirty="0" smtClean="0">
                <a:solidFill>
                  <a:schemeClr val="bg2"/>
                </a:solidFill>
              </a:rPr>
              <a:t>Cognitieve ontwikkeling </a:t>
            </a:r>
            <a:endParaRPr lang="nl-NL" sz="2400" b="1" dirty="0">
              <a:solidFill>
                <a:schemeClr val="bg2"/>
              </a:solidFill>
            </a:endParaRPr>
          </a:p>
        </p:txBody>
      </p:sp>
    </p:spTree>
    <p:extLst>
      <p:ext uri="{BB962C8B-B14F-4D97-AF65-F5344CB8AC3E}">
        <p14:creationId xmlns:p14="http://schemas.microsoft.com/office/powerpoint/2010/main" val="37280543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Cognitieve- taalontwikkeling schoolkind</a:t>
            </a:r>
          </a:p>
        </p:txBody>
      </p:sp>
    </p:spTree>
    <p:extLst>
      <p:ext uri="{BB962C8B-B14F-4D97-AF65-F5344CB8AC3E}">
        <p14:creationId xmlns:p14="http://schemas.microsoft.com/office/powerpoint/2010/main" val="9594513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a:t>Op de basisschool is heel goed te zien dat de kinderen een grote cognitieve ontwikkeling doormaken: aan het begin van groep 3 kunnen ze niet of nauwelijks lezen, schrijven, rekenen. Zes jaar later, in groep 8, zijn ze enorm veel vaardiger geworden: een spannend jeugdboek (250 tot 300 pagina’s) lezen ze uit in één dag, ze maken breuken en kunnen vermenigvuldigen en ze slagen erin werkstukken te maken over bijvoorbeeld aardbevingen of vulkanen. </a:t>
            </a:r>
          </a:p>
        </p:txBody>
      </p:sp>
    </p:spTree>
    <p:extLst>
      <p:ext uri="{BB962C8B-B14F-4D97-AF65-F5344CB8AC3E}">
        <p14:creationId xmlns:p14="http://schemas.microsoft.com/office/powerpoint/2010/main" val="11779575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958213" y="1484784"/>
            <a:ext cx="7715200" cy="4569371"/>
          </a:xfrm>
        </p:spPr>
        <p:txBody>
          <a:bodyPr>
            <a:normAutofit lnSpcReduction="10000"/>
          </a:bodyPr>
          <a:lstStyle/>
          <a:p>
            <a:pPr marL="342900" indent="-342900">
              <a:buFont typeface="Arial" panose="020B0604020202020204" pitchFamily="34" charset="0"/>
              <a:buChar char="•"/>
            </a:pPr>
            <a:r>
              <a:rPr lang="nl-NL" b="1" dirty="0" err="1"/>
              <a:t>Realiteitsdenken</a:t>
            </a:r>
            <a:r>
              <a:rPr lang="nl-NL" dirty="0"/>
              <a:t> is het denken waarbij iemand de zaken ziet zoals ze zijn</a:t>
            </a:r>
            <a:r>
              <a:rPr lang="nl-NL" dirty="0" smtClean="0"/>
              <a:t>.</a:t>
            </a:r>
          </a:p>
          <a:p>
            <a:pPr marL="342900" indent="-342900">
              <a:buFont typeface="Arial" panose="020B0604020202020204" pitchFamily="34" charset="0"/>
              <a:buChar char="•"/>
            </a:pPr>
            <a:r>
              <a:rPr lang="nl-NL" dirty="0"/>
              <a:t>Naast het </a:t>
            </a:r>
            <a:r>
              <a:rPr lang="nl-NL" dirty="0" err="1"/>
              <a:t>realiteitsdenken</a:t>
            </a:r>
            <a:r>
              <a:rPr lang="nl-NL" dirty="0"/>
              <a:t> is er sprake van </a:t>
            </a:r>
            <a:r>
              <a:rPr lang="nl-NL" b="1" dirty="0"/>
              <a:t>logisch denken</a:t>
            </a:r>
            <a:r>
              <a:rPr lang="nl-NL" dirty="0"/>
              <a:t>. Gaat een kleuter alleen nog uit van wat hij ziet, een schoolkind snapt dat hij breder moet kijken. Een schoolkind is goed in staat om te zien wat de oorzaak en wat het gevolg is van iets. Het kind is in staat tot ordenen, tot het leggen van logische verbanden</a:t>
            </a:r>
            <a:r>
              <a:rPr lang="nl-NL" dirty="0" smtClean="0"/>
              <a:t>.</a:t>
            </a:r>
          </a:p>
          <a:p>
            <a:endParaRPr lang="nl-NL" dirty="0"/>
          </a:p>
          <a:p>
            <a:pPr marL="342900" indent="-342900">
              <a:buFont typeface="Arial" panose="020B0604020202020204" pitchFamily="34" charset="0"/>
              <a:buChar char="•"/>
            </a:pPr>
            <a:r>
              <a:rPr lang="nl-NL" dirty="0" smtClean="0"/>
              <a:t>Het </a:t>
            </a:r>
            <a:r>
              <a:rPr lang="nl-NL" dirty="0"/>
              <a:t>denken van een schoolkind is nog steeds gericht op concrete situaties, dus op situaties die het kind zelf meemaakt. </a:t>
            </a:r>
            <a:endParaRPr lang="nl-NL" b="1" dirty="0" smtClean="0"/>
          </a:p>
          <a:p>
            <a:pPr marL="342900" indent="-342900">
              <a:buFont typeface="Arial" panose="020B0604020202020204" pitchFamily="34" charset="0"/>
              <a:buChar char="•"/>
            </a:pPr>
            <a:r>
              <a:rPr lang="nl-NL" b="1" dirty="0" smtClean="0"/>
              <a:t>Abstract </a:t>
            </a:r>
            <a:r>
              <a:rPr lang="nl-NL" b="1" dirty="0"/>
              <a:t>denken</a:t>
            </a:r>
            <a:r>
              <a:rPr lang="nl-NL" dirty="0"/>
              <a:t> houdt in: los van de concrete werkelijkheid denken over de symbolische werkelijkheid, dat wil zeggen over de werkelijkheid in vereenvoudigde vorm. Voorbeelden hiervan zijn werken met cijfers of een plattegrond.</a:t>
            </a:r>
          </a:p>
        </p:txBody>
      </p:sp>
    </p:spTree>
    <p:extLst>
      <p:ext uri="{BB962C8B-B14F-4D97-AF65-F5344CB8AC3E}">
        <p14:creationId xmlns:p14="http://schemas.microsoft.com/office/powerpoint/2010/main" val="31123099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Taalontwikkeling </a:t>
            </a:r>
            <a:endParaRPr lang="nl-NL" dirty="0"/>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dirty="0"/>
              <a:t>Bij schoolkinderen verbetert ook het gebruik van grammatica en het combineren van woorden en zinsdelen tot goedlopende zinnen</a:t>
            </a:r>
            <a:r>
              <a:rPr lang="nl-NL" dirty="0" smtClean="0"/>
              <a:t>.</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Schoolkinderen leren ook steeds beter taal effectief te gebruiken in sociale situaties. De kinderen gaan echte gesprekjes met elkaar aan, ze vragen door en willen weten wat een ander zou doen in hun situatie. Ook krijgen ze meer inzicht in hoe zij anderen beïnvloeden</a:t>
            </a:r>
            <a:r>
              <a:rPr lang="nl-NL" dirty="0" smtClean="0"/>
              <a:t>.</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De verbeterde taalvaardigheid vergroot ook hun zelfbeheersing. Oudere schoolkinderen praten tegen zichzelf om hun emoties in goede banen te leiden. Ze zeggen tegen zichzelf dat ze rustig moeten blijven, niet bang hoeven te zijn of dat het geen zin heeft om jaloers te zijn.</a:t>
            </a:r>
          </a:p>
          <a:p>
            <a:endParaRPr lang="nl-NL" dirty="0"/>
          </a:p>
        </p:txBody>
      </p:sp>
    </p:spTree>
    <p:extLst>
      <p:ext uri="{BB962C8B-B14F-4D97-AF65-F5344CB8AC3E}">
        <p14:creationId xmlns:p14="http://schemas.microsoft.com/office/powerpoint/2010/main" val="42289334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39752" y="506250"/>
            <a:ext cx="5040560" cy="6174804"/>
          </a:xfrm>
        </p:spPr>
      </p:pic>
    </p:spTree>
    <p:extLst>
      <p:ext uri="{BB962C8B-B14F-4D97-AF65-F5344CB8AC3E}">
        <p14:creationId xmlns:p14="http://schemas.microsoft.com/office/powerpoint/2010/main" val="5938767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Cognitieve ontwikkeling </a:t>
            </a:r>
            <a:endParaRPr lang="nl-NL" dirty="0"/>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dirty="0" smtClean="0"/>
              <a:t>Ontwikkeling van het denken</a:t>
            </a:r>
          </a:p>
          <a:p>
            <a:pPr marL="342900" indent="-342900">
              <a:buFont typeface="Arial" panose="020B0604020202020204" pitchFamily="34" charset="0"/>
              <a:buChar char="•"/>
            </a:pPr>
            <a:r>
              <a:rPr lang="nl-NL" dirty="0" smtClean="0"/>
              <a:t>Ontwikkeling van het geheugen</a:t>
            </a:r>
          </a:p>
          <a:p>
            <a:pPr marL="342900" indent="-342900">
              <a:buFont typeface="Arial" panose="020B0604020202020204" pitchFamily="34" charset="0"/>
              <a:buChar char="•"/>
            </a:pPr>
            <a:r>
              <a:rPr lang="nl-NL" dirty="0" smtClean="0"/>
              <a:t>Ontwikkeling van de taal </a:t>
            </a:r>
          </a:p>
          <a:p>
            <a:pPr marL="342900" indent="-342900">
              <a:buFont typeface="Arial" panose="020B0604020202020204" pitchFamily="34" charset="0"/>
              <a:buChar char="•"/>
            </a:pPr>
            <a:r>
              <a:rPr lang="nl-NL" dirty="0" smtClean="0"/>
              <a:t>Verbale /non verbale communicatie</a:t>
            </a:r>
          </a:p>
          <a:p>
            <a:pPr marL="342900" indent="-342900">
              <a:buFont typeface="Arial" panose="020B0604020202020204" pitchFamily="34" charset="0"/>
              <a:buChar char="•"/>
            </a:pPr>
            <a:r>
              <a:rPr lang="nl-NL" dirty="0" smtClean="0"/>
              <a:t>Fantaseren  </a:t>
            </a:r>
          </a:p>
          <a:p>
            <a:pPr marL="342900" indent="-342900">
              <a:buFont typeface="Arial" panose="020B0604020202020204" pitchFamily="34" charset="0"/>
              <a:buChar char="•"/>
            </a:pPr>
            <a:r>
              <a:rPr lang="nl-NL" dirty="0" smtClean="0"/>
              <a:t>Intelligentie </a:t>
            </a:r>
          </a:p>
          <a:p>
            <a:pPr marL="342900" indent="-342900">
              <a:buFont typeface="Arial" panose="020B0604020202020204" pitchFamily="34" charset="0"/>
              <a:buChar char="•"/>
            </a:pPr>
            <a:r>
              <a:rPr lang="nl-NL" dirty="0" smtClean="0"/>
              <a:t>Concentratie </a:t>
            </a:r>
          </a:p>
          <a:p>
            <a:pPr marL="342900" indent="-342900">
              <a:buFont typeface="Arial" panose="020B0604020202020204" pitchFamily="34" charset="0"/>
              <a:buChar char="•"/>
            </a:pPr>
            <a:r>
              <a:rPr lang="nl-NL" dirty="0" smtClean="0"/>
              <a:t>Motivatie</a:t>
            </a:r>
          </a:p>
          <a:p>
            <a:pPr marL="342900" indent="-342900">
              <a:buFont typeface="Arial" panose="020B0604020202020204" pitchFamily="34" charset="0"/>
              <a:buChar char="•"/>
            </a:pPr>
            <a:r>
              <a:rPr lang="nl-NL" dirty="0" smtClean="0"/>
              <a:t>Leerhouding</a:t>
            </a:r>
          </a:p>
        </p:txBody>
      </p:sp>
    </p:spTree>
    <p:extLst>
      <p:ext uri="{BB962C8B-B14F-4D97-AF65-F5344CB8AC3E}">
        <p14:creationId xmlns:p14="http://schemas.microsoft.com/office/powerpoint/2010/main" val="2137194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leerproces </a:t>
            </a:r>
            <a:endParaRPr lang="nl-NL" dirty="0"/>
          </a:p>
        </p:txBody>
      </p:sp>
      <p:sp>
        <p:nvSpPr>
          <p:cNvPr id="3" name="Tijdelijke aanduiding voor inhoud 2"/>
          <p:cNvSpPr>
            <a:spLocks noGrp="1"/>
          </p:cNvSpPr>
          <p:nvPr>
            <p:ph idx="1"/>
          </p:nvPr>
        </p:nvSpPr>
        <p:spPr/>
        <p:txBody>
          <a:bodyPr/>
          <a:lstStyle/>
          <a:p>
            <a:r>
              <a:rPr lang="nl-NL" i="1" dirty="0"/>
              <a:t>‘Op de babygroep zingt </a:t>
            </a:r>
            <a:r>
              <a:rPr lang="nl-NL" i="1" dirty="0" err="1"/>
              <a:t>Sanny</a:t>
            </a:r>
            <a:r>
              <a:rPr lang="nl-NL" i="1" dirty="0"/>
              <a:t> liedjes met de kinderen. Ze heeft een kaart in haar hand met daarop een afbeelding van een auto. Ze zingt het liedje ‘klein rood autootje’ en beweegt de kaart over de tafel alsof het rijdt. Terwijl </a:t>
            </a:r>
            <a:r>
              <a:rPr lang="nl-NL" i="1" dirty="0" err="1"/>
              <a:t>Sanny</a:t>
            </a:r>
            <a:r>
              <a:rPr lang="nl-NL" i="1" dirty="0"/>
              <a:t> het volgende liedje zingt, schuift Donovan van 1,5 jaar met zijn hand over de tafel - alsof hij met het autootje rijdt - en doet: </a:t>
            </a:r>
            <a:r>
              <a:rPr lang="nl-NL" i="1" dirty="0" err="1"/>
              <a:t>Brrrrrrm</a:t>
            </a:r>
            <a:r>
              <a:rPr lang="nl-NL" i="1" dirty="0"/>
              <a:t>!‘ </a:t>
            </a:r>
            <a:endParaRPr lang="nl-NL" dirty="0"/>
          </a:p>
          <a:p>
            <a:endParaRPr lang="nl-NL" dirty="0"/>
          </a:p>
        </p:txBody>
      </p:sp>
    </p:spTree>
    <p:extLst>
      <p:ext uri="{BB962C8B-B14F-4D97-AF65-F5344CB8AC3E}">
        <p14:creationId xmlns:p14="http://schemas.microsoft.com/office/powerpoint/2010/main" val="2289400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dirty="0" smtClean="0"/>
              <a:t>Donovan imiteert </a:t>
            </a:r>
            <a:r>
              <a:rPr lang="nl-NL" dirty="0" err="1" smtClean="0"/>
              <a:t>Sanny</a:t>
            </a:r>
            <a:r>
              <a:rPr lang="nl-NL" dirty="0" smtClean="0"/>
              <a:t> </a:t>
            </a:r>
            <a:r>
              <a:rPr lang="nl-NL" dirty="0"/>
              <a:t>imiteert. </a:t>
            </a:r>
            <a:endParaRPr lang="nl-NL" dirty="0" smtClean="0"/>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smtClean="0"/>
              <a:t>Zijn </a:t>
            </a:r>
            <a:r>
              <a:rPr lang="nl-NL" dirty="0"/>
              <a:t>hersenen hebben echter tijd nodig om de informatie te verwerken. Het duurt even om wat hij ziet om te zetten in een actie. </a:t>
            </a:r>
            <a:endParaRPr lang="nl-NL" dirty="0" smtClean="0"/>
          </a:p>
          <a:p>
            <a:pPr marL="342900" indent="-342900">
              <a:buFont typeface="Arial" panose="020B0604020202020204" pitchFamily="34" charset="0"/>
              <a:buChar char="•"/>
            </a:pPr>
            <a:r>
              <a:rPr lang="nl-NL" dirty="0" smtClean="0"/>
              <a:t>Er gebeurt heel veel: </a:t>
            </a:r>
            <a:r>
              <a:rPr lang="nl-NL" dirty="0"/>
              <a:t>oog-handcoördinatie, bewust je hand gebruiken en </a:t>
            </a:r>
            <a:r>
              <a:rPr lang="nl-NL" b="1" i="1" dirty="0"/>
              <a:t>geluiden herkennen en nadoen. </a:t>
            </a:r>
            <a:endParaRPr lang="nl-NL" b="1" i="1" dirty="0" smtClean="0"/>
          </a:p>
          <a:p>
            <a:pPr marL="342900" indent="-342900">
              <a:buFont typeface="Arial" panose="020B0604020202020204" pitchFamily="34" charset="0"/>
              <a:buChar char="•"/>
            </a:pPr>
            <a:r>
              <a:rPr lang="nl-NL" dirty="0" smtClean="0"/>
              <a:t>Dit </a:t>
            </a:r>
            <a:r>
              <a:rPr lang="nl-NL" dirty="0"/>
              <a:t>is het proces van het leren. Hij slaat dingen op, verwerkt ze, haalt ze weer terug en past uiteindelijk zijn (net geleerde) kennis toe.</a:t>
            </a:r>
          </a:p>
        </p:txBody>
      </p:sp>
    </p:spTree>
    <p:extLst>
      <p:ext uri="{BB962C8B-B14F-4D97-AF65-F5344CB8AC3E}">
        <p14:creationId xmlns:p14="http://schemas.microsoft.com/office/powerpoint/2010/main" val="26635143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Video cognitieve ontwikkeling </a:t>
            </a:r>
            <a:endParaRPr lang="nl-NL" dirty="0"/>
          </a:p>
        </p:txBody>
      </p:sp>
      <p:sp>
        <p:nvSpPr>
          <p:cNvPr id="3" name="Tijdelijke aanduiding voor inhoud 2"/>
          <p:cNvSpPr>
            <a:spLocks noGrp="1"/>
          </p:cNvSpPr>
          <p:nvPr>
            <p:ph idx="1"/>
          </p:nvPr>
        </p:nvSpPr>
        <p:spPr/>
        <p:txBody>
          <a:bodyPr/>
          <a:lstStyle/>
          <a:p>
            <a:r>
              <a:rPr lang="nl-NL" dirty="0" smtClean="0">
                <a:hlinkClick r:id="rId2"/>
              </a:rPr>
              <a:t>glasexperiment</a:t>
            </a:r>
            <a:endParaRPr lang="nl-NL" dirty="0"/>
          </a:p>
        </p:txBody>
      </p:sp>
    </p:spTree>
    <p:extLst>
      <p:ext uri="{BB962C8B-B14F-4D97-AF65-F5344CB8AC3E}">
        <p14:creationId xmlns:p14="http://schemas.microsoft.com/office/powerpoint/2010/main" val="401758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392168965"/>
              </p:ext>
            </p:extLst>
          </p:nvPr>
        </p:nvGraphicFramePr>
        <p:xfrm>
          <a:off x="107504" y="0"/>
          <a:ext cx="9036496" cy="6669359"/>
        </p:xfrm>
        <a:graphic>
          <a:graphicData uri="http://schemas.openxmlformats.org/drawingml/2006/table">
            <a:tbl>
              <a:tblPr>
                <a:tableStyleId>{5C22544A-7EE6-4342-B048-85BDC9FD1C3A}</a:tableStyleId>
              </a:tblPr>
              <a:tblGrid>
                <a:gridCol w="362487">
                  <a:extLst>
                    <a:ext uri="{9D8B030D-6E8A-4147-A177-3AD203B41FA5}">
                      <a16:colId xmlns:a16="http://schemas.microsoft.com/office/drawing/2014/main" val="1240965822"/>
                    </a:ext>
                  </a:extLst>
                </a:gridCol>
                <a:gridCol w="3694327">
                  <a:extLst>
                    <a:ext uri="{9D8B030D-6E8A-4147-A177-3AD203B41FA5}">
                      <a16:colId xmlns:a16="http://schemas.microsoft.com/office/drawing/2014/main" val="2456980074"/>
                    </a:ext>
                  </a:extLst>
                </a:gridCol>
                <a:gridCol w="3711452">
                  <a:extLst>
                    <a:ext uri="{9D8B030D-6E8A-4147-A177-3AD203B41FA5}">
                      <a16:colId xmlns:a16="http://schemas.microsoft.com/office/drawing/2014/main" val="145087693"/>
                    </a:ext>
                  </a:extLst>
                </a:gridCol>
                <a:gridCol w="599388">
                  <a:extLst>
                    <a:ext uri="{9D8B030D-6E8A-4147-A177-3AD203B41FA5}">
                      <a16:colId xmlns:a16="http://schemas.microsoft.com/office/drawing/2014/main" val="1870272823"/>
                    </a:ext>
                  </a:extLst>
                </a:gridCol>
                <a:gridCol w="668842">
                  <a:extLst>
                    <a:ext uri="{9D8B030D-6E8A-4147-A177-3AD203B41FA5}">
                      <a16:colId xmlns:a16="http://schemas.microsoft.com/office/drawing/2014/main" val="62096816"/>
                    </a:ext>
                  </a:extLst>
                </a:gridCol>
              </a:tblGrid>
              <a:tr h="917449">
                <a:tc gridSpan="5">
                  <a:txBody>
                    <a:bodyPr/>
                    <a:lstStyle/>
                    <a:p>
                      <a:pPr>
                        <a:lnSpc>
                          <a:spcPct val="120000"/>
                        </a:lnSpc>
                        <a:spcAft>
                          <a:spcPts val="0"/>
                        </a:spcAft>
                      </a:pPr>
                      <a:r>
                        <a:rPr lang="nl-NL" sz="2400" spc="30">
                          <a:effectLst/>
                        </a:rPr>
                        <a:t>Cognitieve-taalontwikkeling</a:t>
                      </a:r>
                      <a:endParaRPr lang="nl-NL" sz="24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1084676376"/>
                  </a:ext>
                </a:extLst>
              </a:tr>
              <a:tr h="1671762">
                <a:tc>
                  <a:txBody>
                    <a:bodyPr/>
                    <a:lstStyle/>
                    <a:p>
                      <a:pPr>
                        <a:lnSpc>
                          <a:spcPct val="120000"/>
                        </a:lnSpc>
                        <a:spcAft>
                          <a:spcPts val="0"/>
                        </a:spcAft>
                      </a:pPr>
                      <a:r>
                        <a:rPr lang="nl-NL" sz="900" spc="30">
                          <a:effectLst/>
                        </a:rPr>
                        <a:t>6.</a:t>
                      </a:r>
                      <a:endParaRPr lang="nl-NL" sz="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tc gridSpan="2">
                  <a:txBody>
                    <a:bodyPr/>
                    <a:lstStyle/>
                    <a:p>
                      <a:pPr>
                        <a:lnSpc>
                          <a:spcPct val="120000"/>
                        </a:lnSpc>
                        <a:spcAft>
                          <a:spcPts val="0"/>
                        </a:spcAft>
                      </a:pPr>
                      <a:r>
                        <a:rPr lang="nl-NL" sz="2400" spc="30">
                          <a:effectLst/>
                        </a:rPr>
                        <a:t>Geeft een herkenbare beschrijving over het verloop van de ontwikkeling waarin terug te lezen is dat er gebruik is gemaakt van de theorie (koppeling theorie en praktijk).</a:t>
                      </a:r>
                      <a:endParaRPr lang="nl-NL"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hMerge="1">
                  <a:txBody>
                    <a:bodyPr/>
                    <a:lstStyle/>
                    <a:p>
                      <a:endParaRPr lang="nl-NL"/>
                    </a:p>
                  </a:txBody>
                  <a:tcPr/>
                </a:tc>
                <a:tc rowSpan="2">
                  <a:txBody>
                    <a:bodyPr/>
                    <a:lstStyle/>
                    <a:p>
                      <a:pPr>
                        <a:lnSpc>
                          <a:spcPct val="120000"/>
                        </a:lnSpc>
                        <a:spcAft>
                          <a:spcPts val="0"/>
                        </a:spcAft>
                      </a:pPr>
                      <a:r>
                        <a:rPr lang="nl-NL" sz="900" spc="30">
                          <a:effectLst/>
                        </a:rPr>
                        <a:t> </a:t>
                      </a:r>
                      <a:endParaRPr lang="nl-NL" sz="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tc rowSpan="2">
                  <a:txBody>
                    <a:bodyPr/>
                    <a:lstStyle/>
                    <a:p>
                      <a:pPr>
                        <a:lnSpc>
                          <a:spcPct val="120000"/>
                        </a:lnSpc>
                        <a:spcAft>
                          <a:spcPts val="0"/>
                        </a:spcAft>
                      </a:pPr>
                      <a:r>
                        <a:rPr lang="nl-NL" sz="900" spc="30">
                          <a:effectLst/>
                        </a:rPr>
                        <a:t> </a:t>
                      </a:r>
                      <a:endParaRPr lang="nl-NL" sz="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810977913"/>
                  </a:ext>
                </a:extLst>
              </a:tr>
              <a:tr h="4080148">
                <a:tc>
                  <a:txBody>
                    <a:bodyPr/>
                    <a:lstStyle/>
                    <a:p>
                      <a:pPr>
                        <a:lnSpc>
                          <a:spcPct val="120000"/>
                        </a:lnSpc>
                        <a:spcAft>
                          <a:spcPts val="0"/>
                        </a:spcAft>
                      </a:pPr>
                      <a:r>
                        <a:rPr lang="nl-NL" sz="900" spc="30">
                          <a:effectLst/>
                        </a:rPr>
                        <a:t> </a:t>
                      </a:r>
                      <a:endParaRPr lang="nl-NL" sz="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tc>
                  <a:txBody>
                    <a:bodyPr/>
                    <a:lstStyle/>
                    <a:p>
                      <a:pPr marL="342900" lvl="0" indent="-342900">
                        <a:lnSpc>
                          <a:spcPct val="120000"/>
                        </a:lnSpc>
                        <a:spcAft>
                          <a:spcPts val="0"/>
                        </a:spcAft>
                        <a:buClr>
                          <a:srgbClr val="808080"/>
                        </a:buClr>
                        <a:buSzPts val="1000"/>
                        <a:buFont typeface="Arial Narrow" panose="020B0606020202030204" pitchFamily="34" charset="0"/>
                        <a:buChar char="-"/>
                      </a:pPr>
                      <a:r>
                        <a:rPr lang="nl-NL" sz="2400" spc="30">
                          <a:effectLst/>
                        </a:rPr>
                        <a:t>denken, </a:t>
                      </a:r>
                    </a:p>
                    <a:p>
                      <a:pPr marL="342900" lvl="0" indent="-342900">
                        <a:lnSpc>
                          <a:spcPct val="120000"/>
                        </a:lnSpc>
                        <a:spcAft>
                          <a:spcPts val="0"/>
                        </a:spcAft>
                        <a:buClr>
                          <a:srgbClr val="808080"/>
                        </a:buClr>
                        <a:buSzPts val="1000"/>
                        <a:buFont typeface="Arial Narrow" panose="020B0606020202030204" pitchFamily="34" charset="0"/>
                        <a:buChar char="-"/>
                      </a:pPr>
                      <a:r>
                        <a:rPr lang="nl-NL" sz="2400" spc="30">
                          <a:effectLst/>
                        </a:rPr>
                        <a:t>leergierigheid, </a:t>
                      </a:r>
                    </a:p>
                    <a:p>
                      <a:pPr marL="342900" lvl="0" indent="-342900">
                        <a:lnSpc>
                          <a:spcPct val="120000"/>
                        </a:lnSpc>
                        <a:spcAft>
                          <a:spcPts val="0"/>
                        </a:spcAft>
                        <a:buClr>
                          <a:srgbClr val="808080"/>
                        </a:buClr>
                        <a:buSzPts val="1000"/>
                        <a:buFont typeface="Arial Narrow" panose="020B0606020202030204" pitchFamily="34" charset="0"/>
                        <a:buChar char="-"/>
                      </a:pPr>
                      <a:r>
                        <a:rPr lang="nl-NL" sz="2400" spc="30">
                          <a:effectLst/>
                        </a:rPr>
                        <a:t>taalontwikkeling en taalbegrip, geheugen, houding/concentratie,</a:t>
                      </a:r>
                      <a:endParaRPr lang="nl-NL" sz="2400" spc="30">
                        <a:effectLst/>
                        <a:latin typeface="Courier New" panose="02070309020205020404" pitchFamily="49" charset="0"/>
                        <a:ea typeface="PMingLiU"/>
                        <a:cs typeface="Times New Roman" panose="02020603050405020304" pitchFamily="18" charset="0"/>
                      </a:endParaRPr>
                    </a:p>
                  </a:txBody>
                  <a:tcPr marL="44450" marR="44450" marT="0" marB="0"/>
                </a:tc>
                <a:tc>
                  <a:txBody>
                    <a:bodyPr/>
                    <a:lstStyle/>
                    <a:p>
                      <a:pPr marL="342900" lvl="0" indent="-342900">
                        <a:lnSpc>
                          <a:spcPct val="120000"/>
                        </a:lnSpc>
                        <a:spcAft>
                          <a:spcPts val="0"/>
                        </a:spcAft>
                        <a:buClr>
                          <a:srgbClr val="808080"/>
                        </a:buClr>
                        <a:buSzPts val="1000"/>
                        <a:buFont typeface="Arial Narrow" panose="020B0606020202030204" pitchFamily="34" charset="0"/>
                        <a:buChar char="-"/>
                      </a:pPr>
                      <a:r>
                        <a:rPr lang="nl-NL" sz="2400" spc="30" dirty="0">
                          <a:effectLst/>
                        </a:rPr>
                        <a:t>werktempo</a:t>
                      </a:r>
                    </a:p>
                    <a:p>
                      <a:pPr marL="342900" lvl="0" indent="-342900">
                        <a:lnSpc>
                          <a:spcPct val="120000"/>
                        </a:lnSpc>
                        <a:spcAft>
                          <a:spcPts val="0"/>
                        </a:spcAft>
                        <a:buClr>
                          <a:srgbClr val="808080"/>
                        </a:buClr>
                        <a:buSzPts val="1000"/>
                        <a:buFont typeface="Arial Narrow" panose="020B0606020202030204" pitchFamily="34" charset="0"/>
                        <a:buChar char="-"/>
                      </a:pPr>
                      <a:r>
                        <a:rPr lang="nl-NL" sz="2400" spc="30" dirty="0">
                          <a:effectLst/>
                        </a:rPr>
                        <a:t>taakbesef/leermotivatie, </a:t>
                      </a:r>
                    </a:p>
                    <a:p>
                      <a:pPr marL="342900" lvl="0" indent="-342900">
                        <a:lnSpc>
                          <a:spcPct val="120000"/>
                        </a:lnSpc>
                        <a:spcAft>
                          <a:spcPts val="0"/>
                        </a:spcAft>
                        <a:buClr>
                          <a:srgbClr val="808080"/>
                        </a:buClr>
                        <a:buSzPts val="1000"/>
                        <a:buFont typeface="Arial Narrow" panose="020B0606020202030204" pitchFamily="34" charset="0"/>
                        <a:buChar char="-"/>
                      </a:pPr>
                      <a:r>
                        <a:rPr lang="nl-NL" sz="2400" spc="30" dirty="0">
                          <a:effectLst/>
                        </a:rPr>
                        <a:t>interesses</a:t>
                      </a:r>
                    </a:p>
                    <a:p>
                      <a:pPr marL="342900" lvl="0" indent="-342900">
                        <a:lnSpc>
                          <a:spcPct val="120000"/>
                        </a:lnSpc>
                        <a:spcAft>
                          <a:spcPts val="0"/>
                        </a:spcAft>
                        <a:buClr>
                          <a:srgbClr val="808080"/>
                        </a:buClr>
                        <a:buSzPts val="1000"/>
                        <a:buFont typeface="Arial Narrow" panose="020B0606020202030204" pitchFamily="34" charset="0"/>
                        <a:buChar char="-"/>
                      </a:pPr>
                      <a:r>
                        <a:rPr lang="nl-NL" sz="2400" spc="30" dirty="0">
                          <a:effectLst/>
                        </a:rPr>
                        <a:t>verbale en non-verbale communicatie, </a:t>
                      </a:r>
                      <a:endParaRPr lang="nl-NL" sz="2400" spc="30" dirty="0">
                        <a:effectLst/>
                        <a:latin typeface="Courier New" panose="02070309020205020404" pitchFamily="49" charset="0"/>
                        <a:ea typeface="PMingLiU"/>
                        <a:cs typeface="Times New Roman" panose="02020603050405020304" pitchFamily="18" charset="0"/>
                      </a:endParaRPr>
                    </a:p>
                  </a:txBody>
                  <a:tcPr marL="44450" marR="44450" marT="0" marB="0"/>
                </a:tc>
                <a:tc vMerge="1">
                  <a:txBody>
                    <a:bodyPr/>
                    <a:lstStyle/>
                    <a:p>
                      <a:endParaRPr lang="nl-NL"/>
                    </a:p>
                  </a:txBody>
                  <a:tcPr/>
                </a:tc>
                <a:tc vMerge="1">
                  <a:txBody>
                    <a:bodyPr/>
                    <a:lstStyle/>
                    <a:p>
                      <a:endParaRPr lang="nl-NL"/>
                    </a:p>
                  </a:txBody>
                  <a:tcPr/>
                </a:tc>
                <a:extLst>
                  <a:ext uri="{0D108BD9-81ED-4DB2-BD59-A6C34878D82A}">
                    <a16:rowId xmlns:a16="http://schemas.microsoft.com/office/drawing/2014/main" val="1012527366"/>
                  </a:ext>
                </a:extLst>
              </a:tr>
            </a:tbl>
          </a:graphicData>
        </a:graphic>
      </p:graphicFrame>
    </p:spTree>
    <p:extLst>
      <p:ext uri="{BB962C8B-B14F-4D97-AF65-F5344CB8AC3E}">
        <p14:creationId xmlns:p14="http://schemas.microsoft.com/office/powerpoint/2010/main" val="2750427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Cognitieve- taalontwikkeling baby </a:t>
            </a:r>
            <a:endParaRPr lang="nl-NL" dirty="0"/>
          </a:p>
        </p:txBody>
      </p:sp>
    </p:spTree>
    <p:extLst>
      <p:ext uri="{BB962C8B-B14F-4D97-AF65-F5344CB8AC3E}">
        <p14:creationId xmlns:p14="http://schemas.microsoft.com/office/powerpoint/2010/main" val="44332548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f534e5abffb1a44ef58cacf872d21180da6393"/>
</p:tagLst>
</file>

<file path=ppt/theme/theme1.xml><?xml version="1.0" encoding="utf-8"?>
<a:theme xmlns:a="http://schemas.openxmlformats.org/drawingml/2006/main" name="Kantoorthema">
  <a:themeElements>
    <a:clrScheme name="daVinci">
      <a:dk1>
        <a:sysClr val="windowText" lastClr="000000"/>
      </a:dk1>
      <a:lt1>
        <a:sysClr val="window" lastClr="FFFFFF"/>
      </a:lt1>
      <a:dk2>
        <a:srgbClr val="8FCEA5"/>
      </a:dk2>
      <a:lt2>
        <a:srgbClr val="39BBA0"/>
      </a:lt2>
      <a:accent1>
        <a:srgbClr val="00B29C"/>
      </a:accent1>
      <a:accent2>
        <a:srgbClr val="00BFE0"/>
      </a:accent2>
      <a:accent3>
        <a:srgbClr val="7CD3EB"/>
      </a:accent3>
      <a:accent4>
        <a:srgbClr val="39BBA0"/>
      </a:accent4>
      <a:accent5>
        <a:srgbClr val="39BBA0"/>
      </a:accent5>
      <a:accent6>
        <a:srgbClr val="00B29C"/>
      </a:accent6>
      <a:hlink>
        <a:srgbClr val="000000"/>
      </a:hlink>
      <a:folHlink>
        <a:srgbClr val="000000"/>
      </a:folHlink>
    </a:clrScheme>
    <a:fontScheme name="daVinci">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5C825F91837374FAE8AB05EF3AF42DC" ma:contentTypeVersion="12" ma:contentTypeDescription="Een nieuw document maken." ma:contentTypeScope="" ma:versionID="c0f1d3f7548465ef11de8bb826a36b1b">
  <xsd:schema xmlns:xsd="http://www.w3.org/2001/XMLSchema" xmlns:xs="http://www.w3.org/2001/XMLSchema" xmlns:p="http://schemas.microsoft.com/office/2006/metadata/properties" xmlns:ns2="8a386cec-7123-4b9f-b667-0e22a9c9d26c" xmlns:ns3="0b7775d8-7b99-4446-bc72-bb9e2902a75e" targetNamespace="http://schemas.microsoft.com/office/2006/metadata/properties" ma:root="true" ma:fieldsID="a66abf5618b8d7803d4070a36058a0fc" ns2:_="" ns3:_="">
    <xsd:import namespace="8a386cec-7123-4b9f-b667-0e22a9c9d26c"/>
    <xsd:import namespace="0b7775d8-7b99-4446-bc72-bb9e2902a75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386cec-7123-4b9f-b667-0e22a9c9d2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b7775d8-7b99-4446-bc72-bb9e2902a75e"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5A84FF1-FF68-4831-886A-42A1A579AB97}">
  <ds:schemaRefs>
    <ds:schemaRef ds:uri="http://schemas.microsoft.com/sharepoint/v3/contenttype/forms"/>
  </ds:schemaRefs>
</ds:datastoreItem>
</file>

<file path=customXml/itemProps2.xml><?xml version="1.0" encoding="utf-8"?>
<ds:datastoreItem xmlns:ds="http://schemas.openxmlformats.org/officeDocument/2006/customXml" ds:itemID="{B74EFC95-01DB-4E55-A1A6-CE21664B4EB1}">
  <ds:schemaRefs>
    <ds:schemaRef ds:uri="http://schemas.microsoft.com/office/2006/metadata/properties"/>
    <ds:schemaRef ds:uri="http://schemas.microsoft.com/office/infopath/2007/PartnerControls"/>
    <ds:schemaRef ds:uri="http://schemas.microsoft.com/office/2006/documentManagement/types"/>
    <ds:schemaRef ds:uri="http://purl.org/dc/terms/"/>
    <ds:schemaRef ds:uri="http://schemas.openxmlformats.org/package/2006/metadata/core-properties"/>
    <ds:schemaRef ds:uri="http://purl.org/dc/elements/1.1/"/>
    <ds:schemaRef ds:uri="http://purl.org/dc/dcmitype/"/>
    <ds:schemaRef ds:uri="ae88b579-0995-42e4-96ef-e06a7a57ddf9"/>
    <ds:schemaRef ds:uri="baa8c48b-5f73-4068-bac6-831706ff2add"/>
    <ds:schemaRef ds:uri="http://www.w3.org/XML/1998/namespace"/>
  </ds:schemaRefs>
</ds:datastoreItem>
</file>

<file path=customXml/itemProps3.xml><?xml version="1.0" encoding="utf-8"?>
<ds:datastoreItem xmlns:ds="http://schemas.openxmlformats.org/officeDocument/2006/customXml" ds:itemID="{BC75E43A-77BD-4648-BB51-50EC5B7CAB50}"/>
</file>

<file path=docProps/app.xml><?xml version="1.0" encoding="utf-8"?>
<Properties xmlns="http://schemas.openxmlformats.org/officeDocument/2006/extended-properties" xmlns:vt="http://schemas.openxmlformats.org/officeDocument/2006/docPropsVTypes">
  <TotalTime>4584</TotalTime>
  <Words>2339</Words>
  <Application>Microsoft Office PowerPoint</Application>
  <PresentationFormat>Diavoorstelling (4:3)</PresentationFormat>
  <Paragraphs>153</Paragraphs>
  <Slides>34</Slides>
  <Notes>0</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34</vt:i4>
      </vt:variant>
    </vt:vector>
  </HeadingPairs>
  <TitlesOfParts>
    <vt:vector size="42" baseType="lpstr">
      <vt:lpstr>Arial</vt:lpstr>
      <vt:lpstr>Arial Narrow</vt:lpstr>
      <vt:lpstr>Calibri</vt:lpstr>
      <vt:lpstr>Corbel</vt:lpstr>
      <vt:lpstr>Courier New</vt:lpstr>
      <vt:lpstr>PMingLiU</vt:lpstr>
      <vt:lpstr>Times New Roman</vt:lpstr>
      <vt:lpstr>Kantoorthema</vt:lpstr>
      <vt:lpstr>Methodisch handelen  Cognitieve ontwikkeling </vt:lpstr>
      <vt:lpstr>Methodisch handelen</vt:lpstr>
      <vt:lpstr>concentratie </vt:lpstr>
      <vt:lpstr>Cognitieve ontwikkeling </vt:lpstr>
      <vt:lpstr>Het leerproces </vt:lpstr>
      <vt:lpstr>PowerPoint-presentatie</vt:lpstr>
      <vt:lpstr>Video cognitieve ontwikkeling </vt:lpstr>
      <vt:lpstr>PowerPoint-presentatie</vt:lpstr>
      <vt:lpstr>Cognitieve- taalontwikkeling baby </vt:lpstr>
      <vt:lpstr>PowerPoint-presentatie</vt:lpstr>
      <vt:lpstr>Het begin van het denken </vt:lpstr>
      <vt:lpstr>Het aanleren van vaardigheden</vt:lpstr>
      <vt:lpstr>Taalontwikkeling </vt:lpstr>
      <vt:lpstr>Symboolbewustzijn</vt:lpstr>
      <vt:lpstr>Eénwoordzin</vt:lpstr>
      <vt:lpstr>Cognitieve- taalontwikkeling peuters</vt:lpstr>
      <vt:lpstr>PowerPoint-presentatie</vt:lpstr>
      <vt:lpstr>Het denken van de peuter is nog erg concreet </vt:lpstr>
      <vt:lpstr>Het denken van de peuter is magisch (magie = toverkunst)</vt:lpstr>
      <vt:lpstr>Het denken van de peuter is animistisch</vt:lpstr>
      <vt:lpstr>Taalontwikkeling bij peuters</vt:lpstr>
      <vt:lpstr>Verschillen in woordenschat</vt:lpstr>
      <vt:lpstr>Cognitieve- taalontwikkeling kleuters</vt:lpstr>
      <vt:lpstr>PowerPoint-presentatie</vt:lpstr>
      <vt:lpstr>Taakgericht bezig zijn </vt:lpstr>
      <vt:lpstr>Leren door doen</vt:lpstr>
      <vt:lpstr>Uitgaan van wat je ziet</vt:lpstr>
      <vt:lpstr>Fantasiedenken </vt:lpstr>
      <vt:lpstr>Taalontwikkeling</vt:lpstr>
      <vt:lpstr>Cognitieve- taalontwikkeling schoolkind</vt:lpstr>
      <vt:lpstr>PowerPoint-presentatie</vt:lpstr>
      <vt:lpstr>PowerPoint-presentatie</vt:lpstr>
      <vt:lpstr>Taalontwikkeling </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 Vinci College</dc:title>
  <dc:creator>www.de-presentatie-architect.nl</dc:creator>
  <cp:lastModifiedBy>Tugba Sark</cp:lastModifiedBy>
  <cp:revision>217</cp:revision>
  <dcterms:created xsi:type="dcterms:W3CDTF">2013-07-30T14:35:54Z</dcterms:created>
  <dcterms:modified xsi:type="dcterms:W3CDTF">2021-06-28T12:45:38Z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0x01010025C825F91837374FAE8AB05EF3AF42DC</vt:lpwstr>
  </property>
</Properties>
</file>