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handoutMasterIdLst>
    <p:handoutMasterId r:id="rId24"/>
  </p:handoutMasterIdLst>
  <p:sldIdLst>
    <p:sldId id="292" r:id="rId5"/>
    <p:sldId id="299" r:id="rId6"/>
    <p:sldId id="293" r:id="rId7"/>
    <p:sldId id="300" r:id="rId8"/>
    <p:sldId id="294" r:id="rId9"/>
    <p:sldId id="301" r:id="rId10"/>
    <p:sldId id="295" r:id="rId11"/>
    <p:sldId id="302" r:id="rId12"/>
    <p:sldId id="296" r:id="rId13"/>
    <p:sldId id="303" r:id="rId14"/>
    <p:sldId id="297" r:id="rId15"/>
    <p:sldId id="298" r:id="rId16"/>
    <p:sldId id="304" r:id="rId17"/>
    <p:sldId id="305" r:id="rId18"/>
    <p:sldId id="306" r:id="rId19"/>
    <p:sldId id="307" r:id="rId20"/>
    <p:sldId id="308" r:id="rId21"/>
    <p:sldId id="309" r:id="rId22"/>
    <p:sldId id="310" r:id="rId23"/>
  </p:sldIdLst>
  <p:sldSz cx="9144000" cy="6858000" type="screen4x3"/>
  <p:notesSz cx="6781800" cy="99187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94" d="100"/>
          <a:sy n="94" d="100"/>
        </p:scale>
        <p:origin x="115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5B2EB-7BEC-4DF4-B874-CCE0A55A0719}" type="datetimeFigureOut">
              <a:rPr lang="nl-NL" smtClean="0"/>
              <a:pPr/>
              <a:t>5-10-2020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0A719A-E1D9-4358-90D7-F8070EEC12B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4270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 animat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2892425" y="2108200"/>
            <a:ext cx="2703512" cy="2703513"/>
          </a:xfrm>
          <a:prstGeom prst="ellipse">
            <a:avLst/>
          </a:prstGeom>
          <a:solidFill>
            <a:srgbClr val="9DCDA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3529806" y="1903413"/>
            <a:ext cx="2703512" cy="2703513"/>
          </a:xfrm>
          <a:prstGeom prst="ellipse">
            <a:avLst/>
          </a:prstGeom>
          <a:solidFill>
            <a:srgbClr val="95D4EA">
              <a:alpha val="80000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3264693" y="2166144"/>
            <a:ext cx="2703512" cy="2703513"/>
          </a:xfrm>
          <a:prstGeom prst="ellipse">
            <a:avLst/>
          </a:prstGeom>
          <a:solidFill>
            <a:srgbClr val="95D4EA">
              <a:alpha val="89804"/>
            </a:srgb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pSp>
        <p:nvGrpSpPr>
          <p:cNvPr id="9" name="Groep 8"/>
          <p:cNvGrpSpPr/>
          <p:nvPr/>
        </p:nvGrpSpPr>
        <p:grpSpPr>
          <a:xfrm>
            <a:off x="2892426" y="1908175"/>
            <a:ext cx="3340099" cy="3024188"/>
            <a:chOff x="2892426" y="1908175"/>
            <a:chExt cx="3340099" cy="3024188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/>
          </p:nvSpPr>
          <p:spPr bwMode="auto">
            <a:xfrm>
              <a:off x="2894013" y="1908175"/>
              <a:ext cx="3338512" cy="3024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1" name="Oval 5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2" name="Oval 6"/>
            <p:cNvSpPr>
              <a:spLocks noChangeArrowheads="1"/>
            </p:cNvSpPr>
            <p:nvPr/>
          </p:nvSpPr>
          <p:spPr bwMode="auto">
            <a:xfrm>
              <a:off x="3157538" y="2224088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3" name="Oval 7"/>
            <p:cNvSpPr>
              <a:spLocks noChangeArrowheads="1"/>
            </p:cNvSpPr>
            <p:nvPr/>
          </p:nvSpPr>
          <p:spPr bwMode="auto">
            <a:xfrm>
              <a:off x="3530600" y="1908175"/>
              <a:ext cx="2701925" cy="27035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4" name="Oval 8"/>
            <p:cNvSpPr>
              <a:spLocks noChangeArrowheads="1"/>
            </p:cNvSpPr>
            <p:nvPr/>
          </p:nvSpPr>
          <p:spPr bwMode="auto">
            <a:xfrm>
              <a:off x="2892426" y="2108200"/>
              <a:ext cx="2703512" cy="2703513"/>
            </a:xfrm>
            <a:prstGeom prst="ellipse">
              <a:avLst/>
            </a:prstGeom>
            <a:solidFill>
              <a:srgbClr val="9DCD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5" name="Freeform 9"/>
            <p:cNvSpPr>
              <a:spLocks/>
            </p:cNvSpPr>
            <p:nvPr/>
          </p:nvSpPr>
          <p:spPr bwMode="auto">
            <a:xfrm>
              <a:off x="3838575" y="4433888"/>
              <a:ext cx="1714500" cy="493713"/>
            </a:xfrm>
            <a:custGeom>
              <a:avLst/>
              <a:gdLst>
                <a:gd name="T0" fmla="*/ 1109 w 1109"/>
                <a:gd name="T1" fmla="*/ 0 h 319"/>
                <a:gd name="T2" fmla="*/ 721 w 1109"/>
                <a:gd name="T3" fmla="*/ 114 h 319"/>
                <a:gd name="T4" fmla="*/ 262 w 1109"/>
                <a:gd name="T5" fmla="*/ 244 h 319"/>
                <a:gd name="T6" fmla="*/ 0 w 1109"/>
                <a:gd name="T7" fmla="*/ 204 h 319"/>
                <a:gd name="T8" fmla="*/ 434 w 1109"/>
                <a:gd name="T9" fmla="*/ 319 h 319"/>
                <a:gd name="T10" fmla="*/ 1109 w 1109"/>
                <a:gd name="T11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09" h="319">
                  <a:moveTo>
                    <a:pt x="1109" y="0"/>
                  </a:moveTo>
                  <a:cubicBezTo>
                    <a:pt x="994" y="66"/>
                    <a:pt x="862" y="107"/>
                    <a:pt x="721" y="114"/>
                  </a:cubicBezTo>
                  <a:cubicBezTo>
                    <a:pt x="588" y="196"/>
                    <a:pt x="431" y="244"/>
                    <a:pt x="262" y="244"/>
                  </a:cubicBezTo>
                  <a:cubicBezTo>
                    <a:pt x="171" y="244"/>
                    <a:pt x="83" y="230"/>
                    <a:pt x="0" y="204"/>
                  </a:cubicBezTo>
                  <a:cubicBezTo>
                    <a:pt x="127" y="277"/>
                    <a:pt x="276" y="319"/>
                    <a:pt x="434" y="319"/>
                  </a:cubicBezTo>
                  <a:cubicBezTo>
                    <a:pt x="706" y="319"/>
                    <a:pt x="949" y="195"/>
                    <a:pt x="110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6" name="Freeform 10"/>
            <p:cNvSpPr>
              <a:spLocks/>
            </p:cNvSpPr>
            <p:nvPr/>
          </p:nvSpPr>
          <p:spPr bwMode="auto">
            <a:xfrm>
              <a:off x="3157538" y="2403475"/>
              <a:ext cx="1795462" cy="2408238"/>
            </a:xfrm>
            <a:custGeom>
              <a:avLst/>
              <a:gdLst>
                <a:gd name="T0" fmla="*/ 441 w 1162"/>
                <a:gd name="T1" fmla="*/ 0 h 1558"/>
                <a:gd name="T2" fmla="*/ 0 w 1162"/>
                <a:gd name="T3" fmla="*/ 759 h 1558"/>
                <a:gd name="T4" fmla="*/ 441 w 1162"/>
                <a:gd name="T5" fmla="*/ 1518 h 1558"/>
                <a:gd name="T6" fmla="*/ 703 w 1162"/>
                <a:gd name="T7" fmla="*/ 1558 h 1558"/>
                <a:gd name="T8" fmla="*/ 1162 w 1162"/>
                <a:gd name="T9" fmla="*/ 1428 h 1558"/>
                <a:gd name="T10" fmla="*/ 1162 w 1162"/>
                <a:gd name="T11" fmla="*/ 1428 h 1558"/>
                <a:gd name="T12" fmla="*/ 1116 w 1162"/>
                <a:gd name="T13" fmla="*/ 1429 h 1558"/>
                <a:gd name="T14" fmla="*/ 242 w 1162"/>
                <a:gd name="T15" fmla="*/ 555 h 1558"/>
                <a:gd name="T16" fmla="*/ 441 w 1162"/>
                <a:gd name="T17" fmla="*/ 0 h 1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2" h="1558">
                  <a:moveTo>
                    <a:pt x="441" y="0"/>
                  </a:moveTo>
                  <a:cubicBezTo>
                    <a:pt x="178" y="150"/>
                    <a:pt x="0" y="434"/>
                    <a:pt x="0" y="759"/>
                  </a:cubicBezTo>
                  <a:cubicBezTo>
                    <a:pt x="0" y="1084"/>
                    <a:pt x="178" y="1367"/>
                    <a:pt x="441" y="1518"/>
                  </a:cubicBezTo>
                  <a:cubicBezTo>
                    <a:pt x="524" y="1544"/>
                    <a:pt x="612" y="1558"/>
                    <a:pt x="703" y="1558"/>
                  </a:cubicBezTo>
                  <a:cubicBezTo>
                    <a:pt x="872" y="1558"/>
                    <a:pt x="1029" y="1510"/>
                    <a:pt x="1162" y="1428"/>
                  </a:cubicBezTo>
                  <a:cubicBezTo>
                    <a:pt x="1162" y="1428"/>
                    <a:pt x="1162" y="1428"/>
                    <a:pt x="1162" y="1428"/>
                  </a:cubicBezTo>
                  <a:cubicBezTo>
                    <a:pt x="1147" y="1429"/>
                    <a:pt x="1132" y="1429"/>
                    <a:pt x="1116" y="1429"/>
                  </a:cubicBezTo>
                  <a:cubicBezTo>
                    <a:pt x="633" y="1429"/>
                    <a:pt x="242" y="1038"/>
                    <a:pt x="242" y="555"/>
                  </a:cubicBezTo>
                  <a:cubicBezTo>
                    <a:pt x="242" y="344"/>
                    <a:pt x="316" y="151"/>
                    <a:pt x="441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7" name="Freeform 11"/>
            <p:cNvSpPr>
              <a:spLocks/>
            </p:cNvSpPr>
            <p:nvPr/>
          </p:nvSpPr>
          <p:spPr bwMode="auto">
            <a:xfrm>
              <a:off x="4171950" y="1908175"/>
              <a:ext cx="2060575" cy="2525713"/>
            </a:xfrm>
            <a:custGeom>
              <a:avLst/>
              <a:gdLst>
                <a:gd name="T0" fmla="*/ 459 w 1333"/>
                <a:gd name="T1" fmla="*/ 0 h 1634"/>
                <a:gd name="T2" fmla="*/ 0 w 1333"/>
                <a:gd name="T3" fmla="*/ 131 h 1634"/>
                <a:gd name="T4" fmla="*/ 46 w 1333"/>
                <a:gd name="T5" fmla="*/ 129 h 1634"/>
                <a:gd name="T6" fmla="*/ 481 w 1333"/>
                <a:gd name="T7" fmla="*/ 245 h 1634"/>
                <a:gd name="T8" fmla="*/ 1092 w 1333"/>
                <a:gd name="T9" fmla="*/ 1079 h 1634"/>
                <a:gd name="T10" fmla="*/ 893 w 1333"/>
                <a:gd name="T11" fmla="*/ 1634 h 1634"/>
                <a:gd name="T12" fmla="*/ 1333 w 1333"/>
                <a:gd name="T13" fmla="*/ 875 h 1634"/>
                <a:gd name="T14" fmla="*/ 459 w 1333"/>
                <a:gd name="T15" fmla="*/ 0 h 1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3" h="1634">
                  <a:moveTo>
                    <a:pt x="459" y="0"/>
                  </a:moveTo>
                  <a:cubicBezTo>
                    <a:pt x="291" y="0"/>
                    <a:pt x="133" y="48"/>
                    <a:pt x="0" y="131"/>
                  </a:cubicBezTo>
                  <a:cubicBezTo>
                    <a:pt x="15" y="130"/>
                    <a:pt x="31" y="129"/>
                    <a:pt x="46" y="129"/>
                  </a:cubicBezTo>
                  <a:cubicBezTo>
                    <a:pt x="204" y="129"/>
                    <a:pt x="353" y="171"/>
                    <a:pt x="481" y="245"/>
                  </a:cubicBezTo>
                  <a:cubicBezTo>
                    <a:pt x="835" y="356"/>
                    <a:pt x="1092" y="687"/>
                    <a:pt x="1092" y="1079"/>
                  </a:cubicBezTo>
                  <a:cubicBezTo>
                    <a:pt x="1092" y="1290"/>
                    <a:pt x="1018" y="1483"/>
                    <a:pt x="893" y="1634"/>
                  </a:cubicBezTo>
                  <a:cubicBezTo>
                    <a:pt x="1156" y="1483"/>
                    <a:pt x="1333" y="1200"/>
                    <a:pt x="1333" y="875"/>
                  </a:cubicBezTo>
                  <a:cubicBezTo>
                    <a:pt x="1333" y="392"/>
                    <a:pt x="942" y="0"/>
                    <a:pt x="459" y="0"/>
                  </a:cubicBezTo>
                </a:path>
              </a:pathLst>
            </a:custGeom>
            <a:solidFill>
              <a:srgbClr val="95D4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838575" y="2108200"/>
              <a:ext cx="1076325" cy="295275"/>
            </a:xfrm>
            <a:custGeom>
              <a:avLst/>
              <a:gdLst>
                <a:gd name="T0" fmla="*/ 262 w 697"/>
                <a:gd name="T1" fmla="*/ 0 h 191"/>
                <a:gd name="T2" fmla="*/ 216 w 697"/>
                <a:gd name="T3" fmla="*/ 2 h 191"/>
                <a:gd name="T4" fmla="*/ 216 w 697"/>
                <a:gd name="T5" fmla="*/ 2 h 191"/>
                <a:gd name="T6" fmla="*/ 0 w 697"/>
                <a:gd name="T7" fmla="*/ 191 h 191"/>
                <a:gd name="T8" fmla="*/ 434 w 697"/>
                <a:gd name="T9" fmla="*/ 75 h 191"/>
                <a:gd name="T10" fmla="*/ 697 w 697"/>
                <a:gd name="T11" fmla="*/ 116 h 191"/>
                <a:gd name="T12" fmla="*/ 262 w 697"/>
                <a:gd name="T13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7" h="191">
                  <a:moveTo>
                    <a:pt x="262" y="0"/>
                  </a:moveTo>
                  <a:cubicBezTo>
                    <a:pt x="247" y="0"/>
                    <a:pt x="231" y="1"/>
                    <a:pt x="216" y="2"/>
                  </a:cubicBezTo>
                  <a:cubicBezTo>
                    <a:pt x="216" y="2"/>
                    <a:pt x="216" y="2"/>
                    <a:pt x="216" y="2"/>
                  </a:cubicBezTo>
                  <a:cubicBezTo>
                    <a:pt x="134" y="52"/>
                    <a:pt x="61" y="116"/>
                    <a:pt x="0" y="191"/>
                  </a:cubicBezTo>
                  <a:cubicBezTo>
                    <a:pt x="127" y="117"/>
                    <a:pt x="276" y="75"/>
                    <a:pt x="434" y="75"/>
                  </a:cubicBezTo>
                  <a:cubicBezTo>
                    <a:pt x="525" y="75"/>
                    <a:pt x="614" y="89"/>
                    <a:pt x="697" y="116"/>
                  </a:cubicBezTo>
                  <a:cubicBezTo>
                    <a:pt x="569" y="42"/>
                    <a:pt x="420" y="0"/>
                    <a:pt x="262" y="0"/>
                  </a:cubicBezTo>
                </a:path>
              </a:pathLst>
            </a:custGeom>
            <a:solidFill>
              <a:srgbClr val="46B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19" name="Freeform 13"/>
            <p:cNvSpPr>
              <a:spLocks/>
            </p:cNvSpPr>
            <p:nvPr/>
          </p:nvSpPr>
          <p:spPr bwMode="auto">
            <a:xfrm>
              <a:off x="4914900" y="2287588"/>
              <a:ext cx="944562" cy="2322513"/>
            </a:xfrm>
            <a:custGeom>
              <a:avLst/>
              <a:gdLst>
                <a:gd name="T0" fmla="*/ 0 w 611"/>
                <a:gd name="T1" fmla="*/ 0 h 1503"/>
                <a:gd name="T2" fmla="*/ 440 w 611"/>
                <a:gd name="T3" fmla="*/ 759 h 1503"/>
                <a:gd name="T4" fmla="*/ 24 w 611"/>
                <a:gd name="T5" fmla="*/ 1503 h 1503"/>
                <a:gd name="T6" fmla="*/ 412 w 611"/>
                <a:gd name="T7" fmla="*/ 1389 h 1503"/>
                <a:gd name="T8" fmla="*/ 611 w 611"/>
                <a:gd name="T9" fmla="*/ 834 h 1503"/>
                <a:gd name="T10" fmla="*/ 0 w 611"/>
                <a:gd name="T11" fmla="*/ 0 h 15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1" h="1503">
                  <a:moveTo>
                    <a:pt x="0" y="0"/>
                  </a:moveTo>
                  <a:cubicBezTo>
                    <a:pt x="263" y="150"/>
                    <a:pt x="440" y="434"/>
                    <a:pt x="440" y="759"/>
                  </a:cubicBezTo>
                  <a:cubicBezTo>
                    <a:pt x="440" y="1073"/>
                    <a:pt x="274" y="1349"/>
                    <a:pt x="24" y="1503"/>
                  </a:cubicBezTo>
                  <a:cubicBezTo>
                    <a:pt x="165" y="1496"/>
                    <a:pt x="297" y="1455"/>
                    <a:pt x="412" y="1389"/>
                  </a:cubicBezTo>
                  <a:cubicBezTo>
                    <a:pt x="537" y="1238"/>
                    <a:pt x="611" y="1045"/>
                    <a:pt x="611" y="834"/>
                  </a:cubicBezTo>
                  <a:cubicBezTo>
                    <a:pt x="611" y="442"/>
                    <a:pt x="354" y="111"/>
                    <a:pt x="0" y="0"/>
                  </a:cubicBezTo>
                </a:path>
              </a:pathLst>
            </a:custGeom>
            <a:solidFill>
              <a:srgbClr val="2AB9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sp>
          <p:nvSpPr>
            <p:cNvPr id="20" name="Freeform 14"/>
            <p:cNvSpPr>
              <a:spLocks/>
            </p:cNvSpPr>
            <p:nvPr/>
          </p:nvSpPr>
          <p:spPr bwMode="auto">
            <a:xfrm>
              <a:off x="3530600" y="2224088"/>
              <a:ext cx="2065337" cy="2387600"/>
            </a:xfrm>
            <a:custGeom>
              <a:avLst/>
              <a:gdLst>
                <a:gd name="T0" fmla="*/ 633 w 1336"/>
                <a:gd name="T1" fmla="*/ 0 h 1545"/>
                <a:gd name="T2" fmla="*/ 199 w 1336"/>
                <a:gd name="T3" fmla="*/ 116 h 1545"/>
                <a:gd name="T4" fmla="*/ 0 w 1336"/>
                <a:gd name="T5" fmla="*/ 671 h 1545"/>
                <a:gd name="T6" fmla="*/ 874 w 1336"/>
                <a:gd name="T7" fmla="*/ 1545 h 1545"/>
                <a:gd name="T8" fmla="*/ 920 w 1336"/>
                <a:gd name="T9" fmla="*/ 1544 h 1545"/>
                <a:gd name="T10" fmla="*/ 1336 w 1336"/>
                <a:gd name="T11" fmla="*/ 800 h 1545"/>
                <a:gd name="T12" fmla="*/ 896 w 1336"/>
                <a:gd name="T13" fmla="*/ 41 h 1545"/>
                <a:gd name="T14" fmla="*/ 633 w 1336"/>
                <a:gd name="T15" fmla="*/ 0 h 1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36" h="1545">
                  <a:moveTo>
                    <a:pt x="633" y="0"/>
                  </a:moveTo>
                  <a:cubicBezTo>
                    <a:pt x="475" y="0"/>
                    <a:pt x="326" y="42"/>
                    <a:pt x="199" y="116"/>
                  </a:cubicBezTo>
                  <a:cubicBezTo>
                    <a:pt x="74" y="267"/>
                    <a:pt x="0" y="460"/>
                    <a:pt x="0" y="671"/>
                  </a:cubicBezTo>
                  <a:cubicBezTo>
                    <a:pt x="0" y="1154"/>
                    <a:pt x="391" y="1545"/>
                    <a:pt x="874" y="1545"/>
                  </a:cubicBezTo>
                  <a:cubicBezTo>
                    <a:pt x="890" y="1545"/>
                    <a:pt x="905" y="1545"/>
                    <a:pt x="920" y="1544"/>
                  </a:cubicBezTo>
                  <a:cubicBezTo>
                    <a:pt x="1170" y="1390"/>
                    <a:pt x="1336" y="1114"/>
                    <a:pt x="1336" y="800"/>
                  </a:cubicBezTo>
                  <a:cubicBezTo>
                    <a:pt x="1336" y="475"/>
                    <a:pt x="1159" y="191"/>
                    <a:pt x="896" y="41"/>
                  </a:cubicBezTo>
                  <a:cubicBezTo>
                    <a:pt x="813" y="14"/>
                    <a:pt x="724" y="0"/>
                    <a:pt x="633" y="0"/>
                  </a:cubicBezTo>
                </a:path>
              </a:pathLst>
            </a:custGeom>
            <a:solidFill>
              <a:srgbClr val="00A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  <p:grpSp>
          <p:nvGrpSpPr>
            <p:cNvPr id="21" name="Groep 20"/>
            <p:cNvGrpSpPr/>
            <p:nvPr/>
          </p:nvGrpSpPr>
          <p:grpSpPr>
            <a:xfrm>
              <a:off x="4710113" y="3565525"/>
              <a:ext cx="1095374" cy="322263"/>
              <a:chOff x="4710113" y="3565525"/>
              <a:chExt cx="1095374" cy="322263"/>
            </a:xfrm>
          </p:grpSpPr>
          <p:sp>
            <p:nvSpPr>
              <p:cNvPr id="23" name="Freeform 15"/>
              <p:cNvSpPr>
                <a:spLocks/>
              </p:cNvSpPr>
              <p:nvPr/>
            </p:nvSpPr>
            <p:spPr bwMode="auto">
              <a:xfrm>
                <a:off x="4710113" y="3641725"/>
                <a:ext cx="111125" cy="177800"/>
              </a:xfrm>
              <a:custGeom>
                <a:avLst/>
                <a:gdLst>
                  <a:gd name="T0" fmla="*/ 72 w 72"/>
                  <a:gd name="T1" fmla="*/ 107 h 115"/>
                  <a:gd name="T2" fmla="*/ 45 w 72"/>
                  <a:gd name="T3" fmla="*/ 115 h 115"/>
                  <a:gd name="T4" fmla="*/ 12 w 72"/>
                  <a:gd name="T5" fmla="*/ 100 h 115"/>
                  <a:gd name="T6" fmla="*/ 0 w 72"/>
                  <a:gd name="T7" fmla="*/ 57 h 115"/>
                  <a:gd name="T8" fmla="*/ 13 w 72"/>
                  <a:gd name="T9" fmla="*/ 14 h 115"/>
                  <a:gd name="T10" fmla="*/ 45 w 72"/>
                  <a:gd name="T11" fmla="*/ 0 h 115"/>
                  <a:gd name="T12" fmla="*/ 72 w 72"/>
                  <a:gd name="T13" fmla="*/ 8 h 115"/>
                  <a:gd name="T14" fmla="*/ 66 w 72"/>
                  <a:gd name="T15" fmla="*/ 26 h 115"/>
                  <a:gd name="T16" fmla="*/ 52 w 72"/>
                  <a:gd name="T17" fmla="*/ 21 h 115"/>
                  <a:gd name="T18" fmla="*/ 32 w 72"/>
                  <a:gd name="T19" fmla="*/ 57 h 115"/>
                  <a:gd name="T20" fmla="*/ 37 w 72"/>
                  <a:gd name="T21" fmla="*/ 83 h 115"/>
                  <a:gd name="T22" fmla="*/ 52 w 72"/>
                  <a:gd name="T23" fmla="*/ 92 h 115"/>
                  <a:gd name="T24" fmla="*/ 66 w 72"/>
                  <a:gd name="T25" fmla="*/ 87 h 115"/>
                  <a:gd name="T26" fmla="*/ 72 w 72"/>
                  <a:gd name="T27" fmla="*/ 10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72" h="115">
                    <a:moveTo>
                      <a:pt x="72" y="107"/>
                    </a:moveTo>
                    <a:cubicBezTo>
                      <a:pt x="67" y="112"/>
                      <a:pt x="58" y="115"/>
                      <a:pt x="45" y="115"/>
                    </a:cubicBezTo>
                    <a:cubicBezTo>
                      <a:pt x="32" y="115"/>
                      <a:pt x="21" y="110"/>
                      <a:pt x="12" y="100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5"/>
                      <a:pt x="13" y="14"/>
                    </a:cubicBezTo>
                    <a:cubicBezTo>
                      <a:pt x="21" y="5"/>
                      <a:pt x="32" y="0"/>
                      <a:pt x="45" y="0"/>
                    </a:cubicBezTo>
                    <a:cubicBezTo>
                      <a:pt x="57" y="0"/>
                      <a:pt x="66" y="3"/>
                      <a:pt x="72" y="8"/>
                    </a:cubicBezTo>
                    <a:cubicBezTo>
                      <a:pt x="66" y="26"/>
                      <a:pt x="66" y="26"/>
                      <a:pt x="66" y="26"/>
                    </a:cubicBezTo>
                    <a:cubicBezTo>
                      <a:pt x="62" y="23"/>
                      <a:pt x="57" y="21"/>
                      <a:pt x="52" y="21"/>
                    </a:cubicBezTo>
                    <a:cubicBezTo>
                      <a:pt x="39" y="21"/>
                      <a:pt x="32" y="33"/>
                      <a:pt x="32" y="57"/>
                    </a:cubicBezTo>
                    <a:cubicBezTo>
                      <a:pt x="32" y="68"/>
                      <a:pt x="34" y="77"/>
                      <a:pt x="37" y="83"/>
                    </a:cubicBezTo>
                    <a:cubicBezTo>
                      <a:pt x="41" y="89"/>
                      <a:pt x="46" y="92"/>
                      <a:pt x="52" y="92"/>
                    </a:cubicBezTo>
                    <a:cubicBezTo>
                      <a:pt x="58" y="92"/>
                      <a:pt x="62" y="90"/>
                      <a:pt x="66" y="87"/>
                    </a:cubicBezTo>
                    <a:lnTo>
                      <a:pt x="72" y="10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4" name="Freeform 16"/>
              <p:cNvSpPr>
                <a:spLocks noEditPoints="1"/>
              </p:cNvSpPr>
              <p:nvPr/>
            </p:nvSpPr>
            <p:spPr bwMode="auto">
              <a:xfrm>
                <a:off x="4860925" y="3641725"/>
                <a:ext cx="152400" cy="177800"/>
              </a:xfrm>
              <a:custGeom>
                <a:avLst/>
                <a:gdLst>
                  <a:gd name="T0" fmla="*/ 98 w 98"/>
                  <a:gd name="T1" fmla="*/ 57 h 115"/>
                  <a:gd name="T2" fmla="*/ 86 w 98"/>
                  <a:gd name="T3" fmla="*/ 98 h 115"/>
                  <a:gd name="T4" fmla="*/ 49 w 98"/>
                  <a:gd name="T5" fmla="*/ 115 h 115"/>
                  <a:gd name="T6" fmla="*/ 13 w 98"/>
                  <a:gd name="T7" fmla="*/ 98 h 115"/>
                  <a:gd name="T8" fmla="*/ 0 w 98"/>
                  <a:gd name="T9" fmla="*/ 57 h 115"/>
                  <a:gd name="T10" fmla="*/ 12 w 98"/>
                  <a:gd name="T11" fmla="*/ 16 h 115"/>
                  <a:gd name="T12" fmla="*/ 49 w 98"/>
                  <a:gd name="T13" fmla="*/ 0 h 115"/>
                  <a:gd name="T14" fmla="*/ 85 w 98"/>
                  <a:gd name="T15" fmla="*/ 16 h 115"/>
                  <a:gd name="T16" fmla="*/ 98 w 98"/>
                  <a:gd name="T17" fmla="*/ 57 h 115"/>
                  <a:gd name="T18" fmla="*/ 66 w 98"/>
                  <a:gd name="T19" fmla="*/ 57 h 115"/>
                  <a:gd name="T20" fmla="*/ 49 w 98"/>
                  <a:gd name="T21" fmla="*/ 20 h 115"/>
                  <a:gd name="T22" fmla="*/ 32 w 98"/>
                  <a:gd name="T23" fmla="*/ 57 h 115"/>
                  <a:gd name="T24" fmla="*/ 49 w 98"/>
                  <a:gd name="T25" fmla="*/ 93 h 115"/>
                  <a:gd name="T26" fmla="*/ 66 w 98"/>
                  <a:gd name="T27" fmla="*/ 5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115">
                    <a:moveTo>
                      <a:pt x="98" y="57"/>
                    </a:moveTo>
                    <a:cubicBezTo>
                      <a:pt x="98" y="74"/>
                      <a:pt x="94" y="88"/>
                      <a:pt x="86" y="98"/>
                    </a:cubicBezTo>
                    <a:cubicBezTo>
                      <a:pt x="77" y="109"/>
                      <a:pt x="65" y="115"/>
                      <a:pt x="49" y="115"/>
                    </a:cubicBezTo>
                    <a:cubicBezTo>
                      <a:pt x="33" y="115"/>
                      <a:pt x="21" y="109"/>
                      <a:pt x="13" y="98"/>
                    </a:cubicBezTo>
                    <a:cubicBezTo>
                      <a:pt x="4" y="88"/>
                      <a:pt x="0" y="74"/>
                      <a:pt x="0" y="57"/>
                    </a:cubicBezTo>
                    <a:cubicBezTo>
                      <a:pt x="0" y="40"/>
                      <a:pt x="4" y="26"/>
                      <a:pt x="12" y="16"/>
                    </a:cubicBezTo>
                    <a:cubicBezTo>
                      <a:pt x="21" y="5"/>
                      <a:pt x="33" y="0"/>
                      <a:pt x="49" y="0"/>
                    </a:cubicBezTo>
                    <a:cubicBezTo>
                      <a:pt x="64" y="0"/>
                      <a:pt x="77" y="5"/>
                      <a:pt x="85" y="16"/>
                    </a:cubicBezTo>
                    <a:cubicBezTo>
                      <a:pt x="94" y="26"/>
                      <a:pt x="98" y="40"/>
                      <a:pt x="98" y="57"/>
                    </a:cubicBezTo>
                    <a:close/>
                    <a:moveTo>
                      <a:pt x="66" y="57"/>
                    </a:moveTo>
                    <a:cubicBezTo>
                      <a:pt x="66" y="32"/>
                      <a:pt x="60" y="20"/>
                      <a:pt x="49" y="20"/>
                    </a:cubicBezTo>
                    <a:cubicBezTo>
                      <a:pt x="38" y="20"/>
                      <a:pt x="32" y="32"/>
                      <a:pt x="32" y="57"/>
                    </a:cubicBezTo>
                    <a:cubicBezTo>
                      <a:pt x="32" y="81"/>
                      <a:pt x="38" y="93"/>
                      <a:pt x="49" y="93"/>
                    </a:cubicBezTo>
                    <a:cubicBezTo>
                      <a:pt x="60" y="93"/>
                      <a:pt x="66" y="81"/>
                      <a:pt x="66" y="57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5" name="Rectangle 17"/>
              <p:cNvSpPr>
                <a:spLocks noChangeArrowheads="1"/>
              </p:cNvSpPr>
              <p:nvPr/>
            </p:nvSpPr>
            <p:spPr bwMode="auto">
              <a:xfrm>
                <a:off x="5064125" y="3565525"/>
                <a:ext cx="49212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6" name="Rectangle 18"/>
              <p:cNvSpPr>
                <a:spLocks noChangeArrowheads="1"/>
              </p:cNvSpPr>
              <p:nvPr/>
            </p:nvSpPr>
            <p:spPr bwMode="auto">
              <a:xfrm>
                <a:off x="5173663" y="3565525"/>
                <a:ext cx="47625" cy="250825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7" name="Freeform 19"/>
              <p:cNvSpPr>
                <a:spLocks noEditPoints="1"/>
              </p:cNvSpPr>
              <p:nvPr/>
            </p:nvSpPr>
            <p:spPr bwMode="auto">
              <a:xfrm>
                <a:off x="5273675" y="3641725"/>
                <a:ext cx="150812" cy="177800"/>
              </a:xfrm>
              <a:custGeom>
                <a:avLst/>
                <a:gdLst>
                  <a:gd name="T0" fmla="*/ 97 w 97"/>
                  <a:gd name="T1" fmla="*/ 59 h 115"/>
                  <a:gd name="T2" fmla="*/ 30 w 97"/>
                  <a:gd name="T3" fmla="*/ 69 h 115"/>
                  <a:gd name="T4" fmla="*/ 57 w 97"/>
                  <a:gd name="T5" fmla="*/ 93 h 115"/>
                  <a:gd name="T6" fmla="*/ 86 w 97"/>
                  <a:gd name="T7" fmla="*/ 87 h 115"/>
                  <a:gd name="T8" fmla="*/ 93 w 97"/>
                  <a:gd name="T9" fmla="*/ 107 h 115"/>
                  <a:gd name="T10" fmla="*/ 53 w 97"/>
                  <a:gd name="T11" fmla="*/ 115 h 115"/>
                  <a:gd name="T12" fmla="*/ 14 w 97"/>
                  <a:gd name="T13" fmla="*/ 99 h 115"/>
                  <a:gd name="T14" fmla="*/ 0 w 97"/>
                  <a:gd name="T15" fmla="*/ 57 h 115"/>
                  <a:gd name="T16" fmla="*/ 13 w 97"/>
                  <a:gd name="T17" fmla="*/ 15 h 115"/>
                  <a:gd name="T18" fmla="*/ 50 w 97"/>
                  <a:gd name="T19" fmla="*/ 0 h 115"/>
                  <a:gd name="T20" fmla="*/ 86 w 97"/>
                  <a:gd name="T21" fmla="*/ 15 h 115"/>
                  <a:gd name="T22" fmla="*/ 97 w 97"/>
                  <a:gd name="T23" fmla="*/ 59 h 115"/>
                  <a:gd name="T24" fmla="*/ 67 w 97"/>
                  <a:gd name="T25" fmla="*/ 47 h 115"/>
                  <a:gd name="T26" fmla="*/ 48 w 97"/>
                  <a:gd name="T27" fmla="*/ 19 h 115"/>
                  <a:gd name="T28" fmla="*/ 33 w 97"/>
                  <a:gd name="T29" fmla="*/ 27 h 115"/>
                  <a:gd name="T30" fmla="*/ 28 w 97"/>
                  <a:gd name="T31" fmla="*/ 53 h 115"/>
                  <a:gd name="T32" fmla="*/ 67 w 97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7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2" y="85"/>
                      <a:pt x="41" y="93"/>
                      <a:pt x="57" y="93"/>
                    </a:cubicBezTo>
                    <a:cubicBezTo>
                      <a:pt x="68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2" y="112"/>
                      <a:pt x="69" y="115"/>
                      <a:pt x="53" y="115"/>
                    </a:cubicBezTo>
                    <a:cubicBezTo>
                      <a:pt x="36" y="115"/>
                      <a:pt x="23" y="110"/>
                      <a:pt x="14" y="99"/>
                    </a:cubicBezTo>
                    <a:cubicBezTo>
                      <a:pt x="4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7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8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29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8" name="Freeform 20"/>
              <p:cNvSpPr>
                <a:spLocks noEditPoints="1"/>
              </p:cNvSpPr>
              <p:nvPr/>
            </p:nvSpPr>
            <p:spPr bwMode="auto">
              <a:xfrm>
                <a:off x="5461000" y="3641725"/>
                <a:ext cx="150812" cy="246063"/>
              </a:xfrm>
              <a:custGeom>
                <a:avLst/>
                <a:gdLst>
                  <a:gd name="T0" fmla="*/ 97 w 97"/>
                  <a:gd name="T1" fmla="*/ 114 h 159"/>
                  <a:gd name="T2" fmla="*/ 83 w 97"/>
                  <a:gd name="T3" fmla="*/ 148 h 159"/>
                  <a:gd name="T4" fmla="*/ 48 w 97"/>
                  <a:gd name="T5" fmla="*/ 159 h 159"/>
                  <a:gd name="T6" fmla="*/ 7 w 97"/>
                  <a:gd name="T7" fmla="*/ 151 h 159"/>
                  <a:gd name="T8" fmla="*/ 15 w 97"/>
                  <a:gd name="T9" fmla="*/ 130 h 159"/>
                  <a:gd name="T10" fmla="*/ 42 w 97"/>
                  <a:gd name="T11" fmla="*/ 137 h 159"/>
                  <a:gd name="T12" fmla="*/ 65 w 97"/>
                  <a:gd name="T13" fmla="*/ 116 h 159"/>
                  <a:gd name="T14" fmla="*/ 65 w 97"/>
                  <a:gd name="T15" fmla="*/ 110 h 159"/>
                  <a:gd name="T16" fmla="*/ 46 w 97"/>
                  <a:gd name="T17" fmla="*/ 114 h 159"/>
                  <a:gd name="T18" fmla="*/ 13 w 97"/>
                  <a:gd name="T19" fmla="*/ 99 h 159"/>
                  <a:gd name="T20" fmla="*/ 0 w 97"/>
                  <a:gd name="T21" fmla="*/ 60 h 159"/>
                  <a:gd name="T22" fmla="*/ 15 w 97"/>
                  <a:gd name="T23" fmla="*/ 16 h 159"/>
                  <a:gd name="T24" fmla="*/ 57 w 97"/>
                  <a:gd name="T25" fmla="*/ 0 h 159"/>
                  <a:gd name="T26" fmla="*/ 97 w 97"/>
                  <a:gd name="T27" fmla="*/ 8 h 159"/>
                  <a:gd name="T28" fmla="*/ 97 w 97"/>
                  <a:gd name="T29" fmla="*/ 114 h 159"/>
                  <a:gd name="T30" fmla="*/ 65 w 97"/>
                  <a:gd name="T31" fmla="*/ 93 h 159"/>
                  <a:gd name="T32" fmla="*/ 65 w 97"/>
                  <a:gd name="T33" fmla="*/ 20 h 159"/>
                  <a:gd name="T34" fmla="*/ 55 w 97"/>
                  <a:gd name="T35" fmla="*/ 18 h 159"/>
                  <a:gd name="T36" fmla="*/ 32 w 97"/>
                  <a:gd name="T37" fmla="*/ 58 h 159"/>
                  <a:gd name="T38" fmla="*/ 55 w 97"/>
                  <a:gd name="T39" fmla="*/ 95 h 159"/>
                  <a:gd name="T40" fmla="*/ 65 w 97"/>
                  <a:gd name="T41" fmla="*/ 93 h 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" h="159">
                    <a:moveTo>
                      <a:pt x="97" y="114"/>
                    </a:moveTo>
                    <a:cubicBezTo>
                      <a:pt x="97" y="129"/>
                      <a:pt x="92" y="140"/>
                      <a:pt x="83" y="148"/>
                    </a:cubicBezTo>
                    <a:cubicBezTo>
                      <a:pt x="75" y="156"/>
                      <a:pt x="63" y="159"/>
                      <a:pt x="48" y="159"/>
                    </a:cubicBezTo>
                    <a:cubicBezTo>
                      <a:pt x="30" y="159"/>
                      <a:pt x="17" y="157"/>
                      <a:pt x="7" y="151"/>
                    </a:cubicBezTo>
                    <a:cubicBezTo>
                      <a:pt x="15" y="130"/>
                      <a:pt x="15" y="130"/>
                      <a:pt x="15" y="130"/>
                    </a:cubicBezTo>
                    <a:cubicBezTo>
                      <a:pt x="23" y="135"/>
                      <a:pt x="32" y="137"/>
                      <a:pt x="42" y="137"/>
                    </a:cubicBezTo>
                    <a:cubicBezTo>
                      <a:pt x="58" y="137"/>
                      <a:pt x="65" y="130"/>
                      <a:pt x="65" y="116"/>
                    </a:cubicBezTo>
                    <a:cubicBezTo>
                      <a:pt x="65" y="110"/>
                      <a:pt x="65" y="110"/>
                      <a:pt x="65" y="110"/>
                    </a:cubicBezTo>
                    <a:cubicBezTo>
                      <a:pt x="61" y="112"/>
                      <a:pt x="55" y="114"/>
                      <a:pt x="46" y="114"/>
                    </a:cubicBezTo>
                    <a:cubicBezTo>
                      <a:pt x="33" y="114"/>
                      <a:pt x="22" y="109"/>
                      <a:pt x="13" y="99"/>
                    </a:cubicBezTo>
                    <a:cubicBezTo>
                      <a:pt x="5" y="89"/>
                      <a:pt x="0" y="76"/>
                      <a:pt x="0" y="60"/>
                    </a:cubicBezTo>
                    <a:cubicBezTo>
                      <a:pt x="0" y="41"/>
                      <a:pt x="5" y="26"/>
                      <a:pt x="15" y="16"/>
                    </a:cubicBezTo>
                    <a:cubicBezTo>
                      <a:pt x="25" y="5"/>
                      <a:pt x="39" y="0"/>
                      <a:pt x="57" y="0"/>
                    </a:cubicBezTo>
                    <a:cubicBezTo>
                      <a:pt x="75" y="0"/>
                      <a:pt x="88" y="3"/>
                      <a:pt x="97" y="8"/>
                    </a:cubicBezTo>
                    <a:lnTo>
                      <a:pt x="97" y="114"/>
                    </a:lnTo>
                    <a:close/>
                    <a:moveTo>
                      <a:pt x="65" y="93"/>
                    </a:moveTo>
                    <a:cubicBezTo>
                      <a:pt x="65" y="20"/>
                      <a:pt x="65" y="20"/>
                      <a:pt x="65" y="20"/>
                    </a:cubicBezTo>
                    <a:cubicBezTo>
                      <a:pt x="63" y="19"/>
                      <a:pt x="60" y="18"/>
                      <a:pt x="55" y="18"/>
                    </a:cubicBezTo>
                    <a:cubicBezTo>
                      <a:pt x="40" y="18"/>
                      <a:pt x="32" y="32"/>
                      <a:pt x="32" y="58"/>
                    </a:cubicBezTo>
                    <a:cubicBezTo>
                      <a:pt x="32" y="83"/>
                      <a:pt x="40" y="95"/>
                      <a:pt x="55" y="95"/>
                    </a:cubicBezTo>
                    <a:cubicBezTo>
                      <a:pt x="59" y="95"/>
                      <a:pt x="63" y="94"/>
                      <a:pt x="65" y="9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9" name="Freeform 21"/>
              <p:cNvSpPr>
                <a:spLocks noEditPoints="1"/>
              </p:cNvSpPr>
              <p:nvPr/>
            </p:nvSpPr>
            <p:spPr bwMode="auto">
              <a:xfrm>
                <a:off x="5654675" y="3641725"/>
                <a:ext cx="150812" cy="177800"/>
              </a:xfrm>
              <a:custGeom>
                <a:avLst/>
                <a:gdLst>
                  <a:gd name="T0" fmla="*/ 97 w 98"/>
                  <a:gd name="T1" fmla="*/ 59 h 115"/>
                  <a:gd name="T2" fmla="*/ 30 w 98"/>
                  <a:gd name="T3" fmla="*/ 69 h 115"/>
                  <a:gd name="T4" fmla="*/ 57 w 98"/>
                  <a:gd name="T5" fmla="*/ 93 h 115"/>
                  <a:gd name="T6" fmla="*/ 86 w 98"/>
                  <a:gd name="T7" fmla="*/ 87 h 115"/>
                  <a:gd name="T8" fmla="*/ 93 w 98"/>
                  <a:gd name="T9" fmla="*/ 107 h 115"/>
                  <a:gd name="T10" fmla="*/ 54 w 98"/>
                  <a:gd name="T11" fmla="*/ 115 h 115"/>
                  <a:gd name="T12" fmla="*/ 14 w 98"/>
                  <a:gd name="T13" fmla="*/ 99 h 115"/>
                  <a:gd name="T14" fmla="*/ 0 w 98"/>
                  <a:gd name="T15" fmla="*/ 57 h 115"/>
                  <a:gd name="T16" fmla="*/ 13 w 98"/>
                  <a:gd name="T17" fmla="*/ 15 h 115"/>
                  <a:gd name="T18" fmla="*/ 50 w 98"/>
                  <a:gd name="T19" fmla="*/ 0 h 115"/>
                  <a:gd name="T20" fmla="*/ 86 w 98"/>
                  <a:gd name="T21" fmla="*/ 15 h 115"/>
                  <a:gd name="T22" fmla="*/ 97 w 98"/>
                  <a:gd name="T23" fmla="*/ 59 h 115"/>
                  <a:gd name="T24" fmla="*/ 67 w 98"/>
                  <a:gd name="T25" fmla="*/ 47 h 115"/>
                  <a:gd name="T26" fmla="*/ 49 w 98"/>
                  <a:gd name="T27" fmla="*/ 19 h 115"/>
                  <a:gd name="T28" fmla="*/ 33 w 98"/>
                  <a:gd name="T29" fmla="*/ 27 h 115"/>
                  <a:gd name="T30" fmla="*/ 28 w 98"/>
                  <a:gd name="T31" fmla="*/ 53 h 115"/>
                  <a:gd name="T32" fmla="*/ 67 w 98"/>
                  <a:gd name="T33" fmla="*/ 47 h 1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8" h="115">
                    <a:moveTo>
                      <a:pt x="97" y="59"/>
                    </a:moveTo>
                    <a:cubicBezTo>
                      <a:pt x="30" y="69"/>
                      <a:pt x="30" y="69"/>
                      <a:pt x="30" y="69"/>
                    </a:cubicBezTo>
                    <a:cubicBezTo>
                      <a:pt x="33" y="85"/>
                      <a:pt x="42" y="93"/>
                      <a:pt x="57" y="93"/>
                    </a:cubicBezTo>
                    <a:cubicBezTo>
                      <a:pt x="69" y="93"/>
                      <a:pt x="78" y="91"/>
                      <a:pt x="86" y="87"/>
                    </a:cubicBezTo>
                    <a:cubicBezTo>
                      <a:pt x="93" y="107"/>
                      <a:pt x="93" y="107"/>
                      <a:pt x="93" y="107"/>
                    </a:cubicBezTo>
                    <a:cubicBezTo>
                      <a:pt x="83" y="112"/>
                      <a:pt x="69" y="115"/>
                      <a:pt x="54" y="115"/>
                    </a:cubicBezTo>
                    <a:cubicBezTo>
                      <a:pt x="37" y="115"/>
                      <a:pt x="24" y="110"/>
                      <a:pt x="14" y="99"/>
                    </a:cubicBezTo>
                    <a:cubicBezTo>
                      <a:pt x="5" y="89"/>
                      <a:pt x="0" y="75"/>
                      <a:pt x="0" y="57"/>
                    </a:cubicBezTo>
                    <a:cubicBezTo>
                      <a:pt x="0" y="39"/>
                      <a:pt x="4" y="26"/>
                      <a:pt x="13" y="15"/>
                    </a:cubicBezTo>
                    <a:cubicBezTo>
                      <a:pt x="22" y="5"/>
                      <a:pt x="34" y="0"/>
                      <a:pt x="50" y="0"/>
                    </a:cubicBezTo>
                    <a:cubicBezTo>
                      <a:pt x="66" y="0"/>
                      <a:pt x="78" y="5"/>
                      <a:pt x="86" y="15"/>
                    </a:cubicBezTo>
                    <a:cubicBezTo>
                      <a:pt x="94" y="26"/>
                      <a:pt x="98" y="40"/>
                      <a:pt x="97" y="59"/>
                    </a:cubicBezTo>
                    <a:close/>
                    <a:moveTo>
                      <a:pt x="67" y="47"/>
                    </a:moveTo>
                    <a:cubicBezTo>
                      <a:pt x="67" y="28"/>
                      <a:pt x="61" y="19"/>
                      <a:pt x="49" y="19"/>
                    </a:cubicBezTo>
                    <a:cubicBezTo>
                      <a:pt x="42" y="19"/>
                      <a:pt x="37" y="22"/>
                      <a:pt x="33" y="27"/>
                    </a:cubicBezTo>
                    <a:cubicBezTo>
                      <a:pt x="30" y="33"/>
                      <a:pt x="28" y="42"/>
                      <a:pt x="28" y="53"/>
                    </a:cubicBezTo>
                    <a:lnTo>
                      <a:pt x="67" y="47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sp>
          <p:nvSpPr>
            <p:cNvPr id="22" name="Freeform 22"/>
            <p:cNvSpPr>
              <a:spLocks noEditPoints="1"/>
            </p:cNvSpPr>
            <p:nvPr/>
          </p:nvSpPr>
          <p:spPr bwMode="auto">
            <a:xfrm>
              <a:off x="3392488" y="3017838"/>
              <a:ext cx="2012950" cy="512763"/>
            </a:xfrm>
            <a:custGeom>
              <a:avLst/>
              <a:gdLst>
                <a:gd name="T0" fmla="*/ 1236 w 1303"/>
                <a:gd name="T1" fmla="*/ 102 h 331"/>
                <a:gd name="T2" fmla="*/ 1301 w 1303"/>
                <a:gd name="T3" fmla="*/ 327 h 331"/>
                <a:gd name="T4" fmla="*/ 1303 w 1303"/>
                <a:gd name="T5" fmla="*/ 38 h 331"/>
                <a:gd name="T6" fmla="*/ 1234 w 1303"/>
                <a:gd name="T7" fmla="*/ 38 h 331"/>
                <a:gd name="T8" fmla="*/ 1303 w 1303"/>
                <a:gd name="T9" fmla="*/ 38 h 331"/>
                <a:gd name="T10" fmla="*/ 1202 w 1303"/>
                <a:gd name="T11" fmla="*/ 276 h 331"/>
                <a:gd name="T12" fmla="*/ 1133 w 1303"/>
                <a:gd name="T13" fmla="*/ 213 h 331"/>
                <a:gd name="T14" fmla="*/ 1202 w 1303"/>
                <a:gd name="T15" fmla="*/ 150 h 331"/>
                <a:gd name="T16" fmla="*/ 1160 w 1303"/>
                <a:gd name="T17" fmla="*/ 98 h 331"/>
                <a:gd name="T18" fmla="*/ 1160 w 1303"/>
                <a:gd name="T19" fmla="*/ 331 h 331"/>
                <a:gd name="T20" fmla="*/ 1043 w 1303"/>
                <a:gd name="T21" fmla="*/ 327 h 331"/>
                <a:gd name="T22" fmla="*/ 946 w 1303"/>
                <a:gd name="T23" fmla="*/ 98 h 331"/>
                <a:gd name="T24" fmla="*/ 852 w 1303"/>
                <a:gd name="T25" fmla="*/ 327 h 331"/>
                <a:gd name="T26" fmla="*/ 917 w 1303"/>
                <a:gd name="T27" fmla="*/ 143 h 331"/>
                <a:gd name="T28" fmla="*/ 978 w 1303"/>
                <a:gd name="T29" fmla="*/ 170 h 331"/>
                <a:gd name="T30" fmla="*/ 1043 w 1303"/>
                <a:gd name="T31" fmla="*/ 327 h 331"/>
                <a:gd name="T32" fmla="*/ 745 w 1303"/>
                <a:gd name="T33" fmla="*/ 102 h 331"/>
                <a:gd name="T34" fmla="*/ 810 w 1303"/>
                <a:gd name="T35" fmla="*/ 327 h 331"/>
                <a:gd name="T36" fmla="*/ 812 w 1303"/>
                <a:gd name="T37" fmla="*/ 38 h 331"/>
                <a:gd name="T38" fmla="*/ 743 w 1303"/>
                <a:gd name="T39" fmla="*/ 38 h 331"/>
                <a:gd name="T40" fmla="*/ 812 w 1303"/>
                <a:gd name="T41" fmla="*/ 38 h 331"/>
                <a:gd name="T42" fmla="*/ 662 w 1303"/>
                <a:gd name="T43" fmla="*/ 10 h 331"/>
                <a:gd name="T44" fmla="*/ 614 w 1303"/>
                <a:gd name="T45" fmla="*/ 242 h 331"/>
                <a:gd name="T46" fmla="*/ 607 w 1303"/>
                <a:gd name="T47" fmla="*/ 207 h 331"/>
                <a:gd name="T48" fmla="*/ 495 w 1303"/>
                <a:gd name="T49" fmla="*/ 10 h 331"/>
                <a:gd name="T50" fmla="*/ 641 w 1303"/>
                <a:gd name="T51" fmla="*/ 327 h 331"/>
                <a:gd name="T52" fmla="*/ 353 w 1303"/>
                <a:gd name="T53" fmla="*/ 291 h 331"/>
                <a:gd name="T54" fmla="*/ 289 w 1303"/>
                <a:gd name="T55" fmla="*/ 258 h 331"/>
                <a:gd name="T56" fmla="*/ 353 w 1303"/>
                <a:gd name="T57" fmla="*/ 291 h 331"/>
                <a:gd name="T58" fmla="*/ 414 w 1303"/>
                <a:gd name="T59" fmla="*/ 180 h 331"/>
                <a:gd name="T60" fmla="*/ 241 w 1303"/>
                <a:gd name="T61" fmla="*/ 115 h 331"/>
                <a:gd name="T62" fmla="*/ 314 w 1303"/>
                <a:gd name="T63" fmla="*/ 139 h 331"/>
                <a:gd name="T64" fmla="*/ 353 w 1303"/>
                <a:gd name="T65" fmla="*/ 179 h 331"/>
                <a:gd name="T66" fmla="*/ 326 w 1303"/>
                <a:gd name="T67" fmla="*/ 331 h 331"/>
                <a:gd name="T68" fmla="*/ 132 w 1303"/>
                <a:gd name="T69" fmla="*/ 287 h 331"/>
                <a:gd name="T70" fmla="*/ 65 w 1303"/>
                <a:gd name="T71" fmla="*/ 213 h 331"/>
                <a:gd name="T72" fmla="*/ 132 w 1303"/>
                <a:gd name="T73" fmla="*/ 139 h 331"/>
                <a:gd name="T74" fmla="*/ 197 w 1303"/>
                <a:gd name="T75" fmla="*/ 315 h 331"/>
                <a:gd name="T76" fmla="*/ 132 w 1303"/>
                <a:gd name="T77" fmla="*/ 0 h 331"/>
                <a:gd name="T78" fmla="*/ 99 w 1303"/>
                <a:gd name="T79" fmla="*/ 100 h 331"/>
                <a:gd name="T80" fmla="*/ 111 w 1303"/>
                <a:gd name="T81" fmla="*/ 331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03" h="331">
                  <a:moveTo>
                    <a:pt x="1301" y="102"/>
                  </a:moveTo>
                  <a:cubicBezTo>
                    <a:pt x="1236" y="102"/>
                    <a:pt x="1236" y="102"/>
                    <a:pt x="1236" y="102"/>
                  </a:cubicBezTo>
                  <a:cubicBezTo>
                    <a:pt x="1236" y="327"/>
                    <a:pt x="1236" y="327"/>
                    <a:pt x="1236" y="327"/>
                  </a:cubicBezTo>
                  <a:cubicBezTo>
                    <a:pt x="1301" y="327"/>
                    <a:pt x="1301" y="327"/>
                    <a:pt x="1301" y="327"/>
                  </a:cubicBezTo>
                  <a:lnTo>
                    <a:pt x="1301" y="102"/>
                  </a:lnTo>
                  <a:close/>
                  <a:moveTo>
                    <a:pt x="1303" y="38"/>
                  </a:moveTo>
                  <a:cubicBezTo>
                    <a:pt x="1303" y="21"/>
                    <a:pt x="1287" y="7"/>
                    <a:pt x="1268" y="7"/>
                  </a:cubicBezTo>
                  <a:cubicBezTo>
                    <a:pt x="1249" y="7"/>
                    <a:pt x="1234" y="21"/>
                    <a:pt x="1234" y="38"/>
                  </a:cubicBezTo>
                  <a:cubicBezTo>
                    <a:pt x="1234" y="55"/>
                    <a:pt x="1249" y="68"/>
                    <a:pt x="1268" y="68"/>
                  </a:cubicBezTo>
                  <a:cubicBezTo>
                    <a:pt x="1287" y="68"/>
                    <a:pt x="1303" y="55"/>
                    <a:pt x="1303" y="38"/>
                  </a:cubicBezTo>
                  <a:moveTo>
                    <a:pt x="1216" y="315"/>
                  </a:moveTo>
                  <a:cubicBezTo>
                    <a:pt x="1202" y="276"/>
                    <a:pt x="1202" y="276"/>
                    <a:pt x="1202" y="276"/>
                  </a:cubicBezTo>
                  <a:cubicBezTo>
                    <a:pt x="1195" y="282"/>
                    <a:pt x="1187" y="285"/>
                    <a:pt x="1175" y="285"/>
                  </a:cubicBezTo>
                  <a:cubicBezTo>
                    <a:pt x="1149" y="285"/>
                    <a:pt x="1133" y="259"/>
                    <a:pt x="1133" y="213"/>
                  </a:cubicBezTo>
                  <a:cubicBezTo>
                    <a:pt x="1133" y="167"/>
                    <a:pt x="1147" y="141"/>
                    <a:pt x="1175" y="141"/>
                  </a:cubicBezTo>
                  <a:cubicBezTo>
                    <a:pt x="1188" y="141"/>
                    <a:pt x="1196" y="146"/>
                    <a:pt x="1202" y="150"/>
                  </a:cubicBezTo>
                  <a:cubicBezTo>
                    <a:pt x="1215" y="114"/>
                    <a:pt x="1215" y="114"/>
                    <a:pt x="1215" y="114"/>
                  </a:cubicBezTo>
                  <a:cubicBezTo>
                    <a:pt x="1205" y="106"/>
                    <a:pt x="1188" y="98"/>
                    <a:pt x="1160" y="98"/>
                  </a:cubicBezTo>
                  <a:cubicBezTo>
                    <a:pt x="1110" y="98"/>
                    <a:pt x="1068" y="138"/>
                    <a:pt x="1068" y="214"/>
                  </a:cubicBezTo>
                  <a:cubicBezTo>
                    <a:pt x="1068" y="290"/>
                    <a:pt x="1107" y="331"/>
                    <a:pt x="1160" y="331"/>
                  </a:cubicBezTo>
                  <a:cubicBezTo>
                    <a:pt x="1189" y="331"/>
                    <a:pt x="1206" y="324"/>
                    <a:pt x="1216" y="315"/>
                  </a:cubicBezTo>
                  <a:moveTo>
                    <a:pt x="1043" y="327"/>
                  </a:moveTo>
                  <a:cubicBezTo>
                    <a:pt x="1043" y="169"/>
                    <a:pt x="1043" y="169"/>
                    <a:pt x="1043" y="169"/>
                  </a:cubicBezTo>
                  <a:cubicBezTo>
                    <a:pt x="1043" y="129"/>
                    <a:pt x="1018" y="98"/>
                    <a:pt x="946" y="98"/>
                  </a:cubicBezTo>
                  <a:cubicBezTo>
                    <a:pt x="906" y="98"/>
                    <a:pt x="874" y="105"/>
                    <a:pt x="852" y="115"/>
                  </a:cubicBezTo>
                  <a:cubicBezTo>
                    <a:pt x="852" y="327"/>
                    <a:pt x="852" y="327"/>
                    <a:pt x="852" y="327"/>
                  </a:cubicBezTo>
                  <a:cubicBezTo>
                    <a:pt x="917" y="327"/>
                    <a:pt x="917" y="327"/>
                    <a:pt x="917" y="327"/>
                  </a:cubicBezTo>
                  <a:cubicBezTo>
                    <a:pt x="917" y="143"/>
                    <a:pt x="917" y="143"/>
                    <a:pt x="917" y="143"/>
                  </a:cubicBezTo>
                  <a:cubicBezTo>
                    <a:pt x="925" y="141"/>
                    <a:pt x="932" y="139"/>
                    <a:pt x="945" y="139"/>
                  </a:cubicBezTo>
                  <a:cubicBezTo>
                    <a:pt x="971" y="139"/>
                    <a:pt x="978" y="154"/>
                    <a:pt x="978" y="170"/>
                  </a:cubicBezTo>
                  <a:cubicBezTo>
                    <a:pt x="978" y="327"/>
                    <a:pt x="978" y="327"/>
                    <a:pt x="978" y="327"/>
                  </a:cubicBezTo>
                  <a:lnTo>
                    <a:pt x="1043" y="327"/>
                  </a:lnTo>
                  <a:close/>
                  <a:moveTo>
                    <a:pt x="810" y="102"/>
                  </a:moveTo>
                  <a:cubicBezTo>
                    <a:pt x="745" y="102"/>
                    <a:pt x="745" y="102"/>
                    <a:pt x="745" y="102"/>
                  </a:cubicBezTo>
                  <a:cubicBezTo>
                    <a:pt x="745" y="327"/>
                    <a:pt x="745" y="327"/>
                    <a:pt x="745" y="327"/>
                  </a:cubicBezTo>
                  <a:cubicBezTo>
                    <a:pt x="810" y="327"/>
                    <a:pt x="810" y="327"/>
                    <a:pt x="810" y="327"/>
                  </a:cubicBezTo>
                  <a:lnTo>
                    <a:pt x="810" y="102"/>
                  </a:lnTo>
                  <a:close/>
                  <a:moveTo>
                    <a:pt x="812" y="38"/>
                  </a:moveTo>
                  <a:cubicBezTo>
                    <a:pt x="812" y="21"/>
                    <a:pt x="796" y="7"/>
                    <a:pt x="777" y="7"/>
                  </a:cubicBezTo>
                  <a:cubicBezTo>
                    <a:pt x="758" y="7"/>
                    <a:pt x="743" y="21"/>
                    <a:pt x="743" y="38"/>
                  </a:cubicBezTo>
                  <a:cubicBezTo>
                    <a:pt x="743" y="55"/>
                    <a:pt x="758" y="68"/>
                    <a:pt x="777" y="68"/>
                  </a:cubicBezTo>
                  <a:cubicBezTo>
                    <a:pt x="796" y="68"/>
                    <a:pt x="812" y="55"/>
                    <a:pt x="812" y="38"/>
                  </a:cubicBezTo>
                  <a:moveTo>
                    <a:pt x="727" y="10"/>
                  </a:moveTo>
                  <a:cubicBezTo>
                    <a:pt x="662" y="10"/>
                    <a:pt x="662" y="10"/>
                    <a:pt x="662" y="10"/>
                  </a:cubicBezTo>
                  <a:cubicBezTo>
                    <a:pt x="621" y="207"/>
                    <a:pt x="621" y="207"/>
                    <a:pt x="621" y="207"/>
                  </a:cubicBezTo>
                  <a:cubicBezTo>
                    <a:pt x="617" y="222"/>
                    <a:pt x="614" y="242"/>
                    <a:pt x="614" y="242"/>
                  </a:cubicBezTo>
                  <a:cubicBezTo>
                    <a:pt x="614" y="242"/>
                    <a:pt x="614" y="242"/>
                    <a:pt x="614" y="242"/>
                  </a:cubicBezTo>
                  <a:cubicBezTo>
                    <a:pt x="614" y="242"/>
                    <a:pt x="611" y="222"/>
                    <a:pt x="607" y="207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495" y="10"/>
                    <a:pt x="495" y="10"/>
                    <a:pt x="495" y="10"/>
                  </a:cubicBezTo>
                  <a:cubicBezTo>
                    <a:pt x="582" y="327"/>
                    <a:pt x="582" y="327"/>
                    <a:pt x="582" y="327"/>
                  </a:cubicBezTo>
                  <a:cubicBezTo>
                    <a:pt x="641" y="327"/>
                    <a:pt x="641" y="327"/>
                    <a:pt x="641" y="327"/>
                  </a:cubicBezTo>
                  <a:lnTo>
                    <a:pt x="727" y="10"/>
                  </a:lnTo>
                  <a:close/>
                  <a:moveTo>
                    <a:pt x="353" y="291"/>
                  </a:moveTo>
                  <a:cubicBezTo>
                    <a:pt x="347" y="294"/>
                    <a:pt x="339" y="296"/>
                    <a:pt x="329" y="296"/>
                  </a:cubicBezTo>
                  <a:cubicBezTo>
                    <a:pt x="304" y="296"/>
                    <a:pt x="289" y="284"/>
                    <a:pt x="289" y="258"/>
                  </a:cubicBezTo>
                  <a:cubicBezTo>
                    <a:pt x="289" y="222"/>
                    <a:pt x="314" y="213"/>
                    <a:pt x="353" y="209"/>
                  </a:cubicBezTo>
                  <a:lnTo>
                    <a:pt x="353" y="291"/>
                  </a:lnTo>
                  <a:close/>
                  <a:moveTo>
                    <a:pt x="414" y="315"/>
                  </a:moveTo>
                  <a:cubicBezTo>
                    <a:pt x="414" y="180"/>
                    <a:pt x="414" y="180"/>
                    <a:pt x="414" y="180"/>
                  </a:cubicBezTo>
                  <a:cubicBezTo>
                    <a:pt x="414" y="119"/>
                    <a:pt x="377" y="98"/>
                    <a:pt x="326" y="98"/>
                  </a:cubicBezTo>
                  <a:cubicBezTo>
                    <a:pt x="286" y="98"/>
                    <a:pt x="257" y="108"/>
                    <a:pt x="241" y="115"/>
                  </a:cubicBezTo>
                  <a:cubicBezTo>
                    <a:pt x="255" y="152"/>
                    <a:pt x="255" y="152"/>
                    <a:pt x="255" y="152"/>
                  </a:cubicBezTo>
                  <a:cubicBezTo>
                    <a:pt x="270" y="146"/>
                    <a:pt x="292" y="139"/>
                    <a:pt x="314" y="139"/>
                  </a:cubicBezTo>
                  <a:cubicBezTo>
                    <a:pt x="337" y="139"/>
                    <a:pt x="353" y="145"/>
                    <a:pt x="353" y="169"/>
                  </a:cubicBezTo>
                  <a:cubicBezTo>
                    <a:pt x="353" y="179"/>
                    <a:pt x="353" y="179"/>
                    <a:pt x="353" y="179"/>
                  </a:cubicBezTo>
                  <a:cubicBezTo>
                    <a:pt x="286" y="185"/>
                    <a:pt x="228" y="202"/>
                    <a:pt x="228" y="260"/>
                  </a:cubicBezTo>
                  <a:cubicBezTo>
                    <a:pt x="228" y="307"/>
                    <a:pt x="261" y="331"/>
                    <a:pt x="326" y="331"/>
                  </a:cubicBezTo>
                  <a:cubicBezTo>
                    <a:pt x="365" y="331"/>
                    <a:pt x="395" y="325"/>
                    <a:pt x="414" y="315"/>
                  </a:cubicBezTo>
                  <a:moveTo>
                    <a:pt x="132" y="287"/>
                  </a:moveTo>
                  <a:cubicBezTo>
                    <a:pt x="128" y="289"/>
                    <a:pt x="121" y="290"/>
                    <a:pt x="112" y="290"/>
                  </a:cubicBezTo>
                  <a:cubicBezTo>
                    <a:pt x="79" y="290"/>
                    <a:pt x="65" y="262"/>
                    <a:pt x="65" y="213"/>
                  </a:cubicBezTo>
                  <a:cubicBezTo>
                    <a:pt x="65" y="167"/>
                    <a:pt x="78" y="136"/>
                    <a:pt x="114" y="136"/>
                  </a:cubicBezTo>
                  <a:cubicBezTo>
                    <a:pt x="121" y="136"/>
                    <a:pt x="127" y="137"/>
                    <a:pt x="132" y="139"/>
                  </a:cubicBezTo>
                  <a:lnTo>
                    <a:pt x="132" y="287"/>
                  </a:lnTo>
                  <a:close/>
                  <a:moveTo>
                    <a:pt x="197" y="315"/>
                  </a:moveTo>
                  <a:cubicBezTo>
                    <a:pt x="197" y="0"/>
                    <a:pt x="197" y="0"/>
                    <a:pt x="197" y="0"/>
                  </a:cubicBezTo>
                  <a:cubicBezTo>
                    <a:pt x="132" y="0"/>
                    <a:pt x="132" y="0"/>
                    <a:pt x="132" y="0"/>
                  </a:cubicBezTo>
                  <a:cubicBezTo>
                    <a:pt x="132" y="103"/>
                    <a:pt x="132" y="103"/>
                    <a:pt x="132" y="103"/>
                  </a:cubicBezTo>
                  <a:cubicBezTo>
                    <a:pt x="124" y="101"/>
                    <a:pt x="113" y="100"/>
                    <a:pt x="99" y="100"/>
                  </a:cubicBezTo>
                  <a:cubicBezTo>
                    <a:pt x="41" y="100"/>
                    <a:pt x="0" y="144"/>
                    <a:pt x="0" y="216"/>
                  </a:cubicBezTo>
                  <a:cubicBezTo>
                    <a:pt x="0" y="291"/>
                    <a:pt x="43" y="331"/>
                    <a:pt x="111" y="331"/>
                  </a:cubicBezTo>
                  <a:cubicBezTo>
                    <a:pt x="150" y="331"/>
                    <a:pt x="177" y="326"/>
                    <a:pt x="197" y="31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nl-NL"/>
            </a:p>
          </p:txBody>
        </p:sp>
      </p:grp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3954" y="5085184"/>
            <a:ext cx="3118189" cy="37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49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85185E-6 L -0.57725 -0.62894 " pathEditMode="fixed" rAng="0" ptsTypes="AA">
                                      <p:cBhvr>
                                        <p:cTn id="20" dur="2750" spd="-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72" y="-31458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96296E-6 L 0.58351 -0.5956 " pathEditMode="fixed" rAng="0" ptsTypes="AA">
                                      <p:cBhvr>
                                        <p:cTn id="22" dur="2750" spd="-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167" y="-29792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43429" decel="5657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2.96296E-6 L -0.00156 0.69051 " pathEditMode="fixed" rAng="0" ptsTypes="AA">
                                      <p:cBhvr>
                                        <p:cTn id="24" dur="275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3451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75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ep 2"/>
          <p:cNvGrpSpPr/>
          <p:nvPr/>
        </p:nvGrpSpPr>
        <p:grpSpPr>
          <a:xfrm>
            <a:off x="3379548" y="2144291"/>
            <a:ext cx="2399654" cy="2555452"/>
            <a:chOff x="2892426" y="1908175"/>
            <a:chExt cx="3340099" cy="3556956"/>
          </a:xfrm>
        </p:grpSpPr>
        <p:grpSp>
          <p:nvGrpSpPr>
            <p:cNvPr id="9" name="Groep 8"/>
            <p:cNvGrpSpPr/>
            <p:nvPr/>
          </p:nvGrpSpPr>
          <p:grpSpPr>
            <a:xfrm>
              <a:off x="2892426" y="1908175"/>
              <a:ext cx="3340099" cy="3024188"/>
              <a:chOff x="2892426" y="1908175"/>
              <a:chExt cx="3340099" cy="3024188"/>
            </a:xfrm>
          </p:grpSpPr>
          <p:sp>
            <p:nvSpPr>
              <p:cNvPr id="10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894013" y="1908175"/>
                <a:ext cx="3338512" cy="3024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1" name="Oval 5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2" name="Oval 6"/>
              <p:cNvSpPr>
                <a:spLocks noChangeArrowheads="1"/>
              </p:cNvSpPr>
              <p:nvPr/>
            </p:nvSpPr>
            <p:spPr bwMode="auto">
              <a:xfrm>
                <a:off x="3157538" y="2224088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3" name="Oval 7"/>
              <p:cNvSpPr>
                <a:spLocks noChangeArrowheads="1"/>
              </p:cNvSpPr>
              <p:nvPr/>
            </p:nvSpPr>
            <p:spPr bwMode="auto">
              <a:xfrm>
                <a:off x="3530600" y="1908175"/>
                <a:ext cx="2701925" cy="2703513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4" name="Oval 8"/>
              <p:cNvSpPr>
                <a:spLocks noChangeArrowheads="1"/>
              </p:cNvSpPr>
              <p:nvPr/>
            </p:nvSpPr>
            <p:spPr bwMode="auto">
              <a:xfrm>
                <a:off x="2892426" y="2108200"/>
                <a:ext cx="2703512" cy="2703513"/>
              </a:xfrm>
              <a:prstGeom prst="ellipse">
                <a:avLst/>
              </a:prstGeom>
              <a:solidFill>
                <a:srgbClr val="9DCDA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5" name="Freeform 9"/>
              <p:cNvSpPr>
                <a:spLocks/>
              </p:cNvSpPr>
              <p:nvPr/>
            </p:nvSpPr>
            <p:spPr bwMode="auto">
              <a:xfrm>
                <a:off x="3838575" y="4433888"/>
                <a:ext cx="1714500" cy="493713"/>
              </a:xfrm>
              <a:custGeom>
                <a:avLst/>
                <a:gdLst>
                  <a:gd name="T0" fmla="*/ 1109 w 1109"/>
                  <a:gd name="T1" fmla="*/ 0 h 319"/>
                  <a:gd name="T2" fmla="*/ 721 w 1109"/>
                  <a:gd name="T3" fmla="*/ 114 h 319"/>
                  <a:gd name="T4" fmla="*/ 262 w 1109"/>
                  <a:gd name="T5" fmla="*/ 244 h 319"/>
                  <a:gd name="T6" fmla="*/ 0 w 1109"/>
                  <a:gd name="T7" fmla="*/ 204 h 319"/>
                  <a:gd name="T8" fmla="*/ 434 w 1109"/>
                  <a:gd name="T9" fmla="*/ 319 h 319"/>
                  <a:gd name="T10" fmla="*/ 1109 w 1109"/>
                  <a:gd name="T11" fmla="*/ 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09" h="319">
                    <a:moveTo>
                      <a:pt x="1109" y="0"/>
                    </a:moveTo>
                    <a:cubicBezTo>
                      <a:pt x="994" y="66"/>
                      <a:pt x="862" y="107"/>
                      <a:pt x="721" y="114"/>
                    </a:cubicBezTo>
                    <a:cubicBezTo>
                      <a:pt x="588" y="196"/>
                      <a:pt x="431" y="244"/>
                      <a:pt x="262" y="244"/>
                    </a:cubicBezTo>
                    <a:cubicBezTo>
                      <a:pt x="171" y="244"/>
                      <a:pt x="83" y="230"/>
                      <a:pt x="0" y="204"/>
                    </a:cubicBezTo>
                    <a:cubicBezTo>
                      <a:pt x="127" y="277"/>
                      <a:pt x="276" y="319"/>
                      <a:pt x="434" y="319"/>
                    </a:cubicBezTo>
                    <a:cubicBezTo>
                      <a:pt x="706" y="319"/>
                      <a:pt x="949" y="195"/>
                      <a:pt x="110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6" name="Freeform 10"/>
              <p:cNvSpPr>
                <a:spLocks/>
              </p:cNvSpPr>
              <p:nvPr/>
            </p:nvSpPr>
            <p:spPr bwMode="auto">
              <a:xfrm>
                <a:off x="3157538" y="2403475"/>
                <a:ext cx="1795462" cy="2408238"/>
              </a:xfrm>
              <a:custGeom>
                <a:avLst/>
                <a:gdLst>
                  <a:gd name="T0" fmla="*/ 441 w 1162"/>
                  <a:gd name="T1" fmla="*/ 0 h 1558"/>
                  <a:gd name="T2" fmla="*/ 0 w 1162"/>
                  <a:gd name="T3" fmla="*/ 759 h 1558"/>
                  <a:gd name="T4" fmla="*/ 441 w 1162"/>
                  <a:gd name="T5" fmla="*/ 1518 h 1558"/>
                  <a:gd name="T6" fmla="*/ 703 w 1162"/>
                  <a:gd name="T7" fmla="*/ 1558 h 1558"/>
                  <a:gd name="T8" fmla="*/ 1162 w 1162"/>
                  <a:gd name="T9" fmla="*/ 1428 h 1558"/>
                  <a:gd name="T10" fmla="*/ 1162 w 1162"/>
                  <a:gd name="T11" fmla="*/ 1428 h 1558"/>
                  <a:gd name="T12" fmla="*/ 1116 w 1162"/>
                  <a:gd name="T13" fmla="*/ 1429 h 1558"/>
                  <a:gd name="T14" fmla="*/ 242 w 1162"/>
                  <a:gd name="T15" fmla="*/ 555 h 1558"/>
                  <a:gd name="T16" fmla="*/ 441 w 1162"/>
                  <a:gd name="T17" fmla="*/ 0 h 15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162" h="1558">
                    <a:moveTo>
                      <a:pt x="441" y="0"/>
                    </a:moveTo>
                    <a:cubicBezTo>
                      <a:pt x="178" y="150"/>
                      <a:pt x="0" y="434"/>
                      <a:pt x="0" y="759"/>
                    </a:cubicBezTo>
                    <a:cubicBezTo>
                      <a:pt x="0" y="1084"/>
                      <a:pt x="178" y="1367"/>
                      <a:pt x="441" y="1518"/>
                    </a:cubicBezTo>
                    <a:cubicBezTo>
                      <a:pt x="524" y="1544"/>
                      <a:pt x="612" y="1558"/>
                      <a:pt x="703" y="1558"/>
                    </a:cubicBezTo>
                    <a:cubicBezTo>
                      <a:pt x="872" y="1558"/>
                      <a:pt x="1029" y="1510"/>
                      <a:pt x="1162" y="1428"/>
                    </a:cubicBezTo>
                    <a:cubicBezTo>
                      <a:pt x="1162" y="1428"/>
                      <a:pt x="1162" y="1428"/>
                      <a:pt x="1162" y="1428"/>
                    </a:cubicBezTo>
                    <a:cubicBezTo>
                      <a:pt x="1147" y="1429"/>
                      <a:pt x="1132" y="1429"/>
                      <a:pt x="1116" y="1429"/>
                    </a:cubicBezTo>
                    <a:cubicBezTo>
                      <a:pt x="633" y="1429"/>
                      <a:pt x="242" y="1038"/>
                      <a:pt x="242" y="555"/>
                    </a:cubicBezTo>
                    <a:cubicBezTo>
                      <a:pt x="242" y="344"/>
                      <a:pt x="316" y="151"/>
                      <a:pt x="441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7" name="Freeform 11"/>
              <p:cNvSpPr>
                <a:spLocks/>
              </p:cNvSpPr>
              <p:nvPr/>
            </p:nvSpPr>
            <p:spPr bwMode="auto">
              <a:xfrm>
                <a:off x="4171950" y="1908175"/>
                <a:ext cx="2060575" cy="2525713"/>
              </a:xfrm>
              <a:custGeom>
                <a:avLst/>
                <a:gdLst>
                  <a:gd name="T0" fmla="*/ 459 w 1333"/>
                  <a:gd name="T1" fmla="*/ 0 h 1634"/>
                  <a:gd name="T2" fmla="*/ 0 w 1333"/>
                  <a:gd name="T3" fmla="*/ 131 h 1634"/>
                  <a:gd name="T4" fmla="*/ 46 w 1333"/>
                  <a:gd name="T5" fmla="*/ 129 h 1634"/>
                  <a:gd name="T6" fmla="*/ 481 w 1333"/>
                  <a:gd name="T7" fmla="*/ 245 h 1634"/>
                  <a:gd name="T8" fmla="*/ 1092 w 1333"/>
                  <a:gd name="T9" fmla="*/ 1079 h 1634"/>
                  <a:gd name="T10" fmla="*/ 893 w 1333"/>
                  <a:gd name="T11" fmla="*/ 1634 h 1634"/>
                  <a:gd name="T12" fmla="*/ 1333 w 1333"/>
                  <a:gd name="T13" fmla="*/ 875 h 1634"/>
                  <a:gd name="T14" fmla="*/ 459 w 1333"/>
                  <a:gd name="T15" fmla="*/ 0 h 16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3" h="1634">
                    <a:moveTo>
                      <a:pt x="459" y="0"/>
                    </a:moveTo>
                    <a:cubicBezTo>
                      <a:pt x="291" y="0"/>
                      <a:pt x="133" y="48"/>
                      <a:pt x="0" y="131"/>
                    </a:cubicBezTo>
                    <a:cubicBezTo>
                      <a:pt x="15" y="130"/>
                      <a:pt x="31" y="129"/>
                      <a:pt x="46" y="129"/>
                    </a:cubicBezTo>
                    <a:cubicBezTo>
                      <a:pt x="204" y="129"/>
                      <a:pt x="353" y="171"/>
                      <a:pt x="481" y="245"/>
                    </a:cubicBezTo>
                    <a:cubicBezTo>
                      <a:pt x="835" y="356"/>
                      <a:pt x="1092" y="687"/>
                      <a:pt x="1092" y="1079"/>
                    </a:cubicBezTo>
                    <a:cubicBezTo>
                      <a:pt x="1092" y="1290"/>
                      <a:pt x="1018" y="1483"/>
                      <a:pt x="893" y="1634"/>
                    </a:cubicBezTo>
                    <a:cubicBezTo>
                      <a:pt x="1156" y="1483"/>
                      <a:pt x="1333" y="1200"/>
                      <a:pt x="1333" y="875"/>
                    </a:cubicBezTo>
                    <a:cubicBezTo>
                      <a:pt x="1333" y="392"/>
                      <a:pt x="942" y="0"/>
                      <a:pt x="459" y="0"/>
                    </a:cubicBezTo>
                  </a:path>
                </a:pathLst>
              </a:custGeom>
              <a:solidFill>
                <a:srgbClr val="95D4E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8" name="Freeform 12"/>
              <p:cNvSpPr>
                <a:spLocks/>
              </p:cNvSpPr>
              <p:nvPr/>
            </p:nvSpPr>
            <p:spPr bwMode="auto">
              <a:xfrm>
                <a:off x="3838575" y="2108200"/>
                <a:ext cx="1076325" cy="295275"/>
              </a:xfrm>
              <a:custGeom>
                <a:avLst/>
                <a:gdLst>
                  <a:gd name="T0" fmla="*/ 262 w 697"/>
                  <a:gd name="T1" fmla="*/ 0 h 191"/>
                  <a:gd name="T2" fmla="*/ 216 w 697"/>
                  <a:gd name="T3" fmla="*/ 2 h 191"/>
                  <a:gd name="T4" fmla="*/ 216 w 697"/>
                  <a:gd name="T5" fmla="*/ 2 h 191"/>
                  <a:gd name="T6" fmla="*/ 0 w 697"/>
                  <a:gd name="T7" fmla="*/ 191 h 191"/>
                  <a:gd name="T8" fmla="*/ 434 w 697"/>
                  <a:gd name="T9" fmla="*/ 75 h 191"/>
                  <a:gd name="T10" fmla="*/ 697 w 697"/>
                  <a:gd name="T11" fmla="*/ 116 h 191"/>
                  <a:gd name="T12" fmla="*/ 262 w 697"/>
                  <a:gd name="T13" fmla="*/ 0 h 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97" h="191">
                    <a:moveTo>
                      <a:pt x="262" y="0"/>
                    </a:moveTo>
                    <a:cubicBezTo>
                      <a:pt x="247" y="0"/>
                      <a:pt x="231" y="1"/>
                      <a:pt x="216" y="2"/>
                    </a:cubicBezTo>
                    <a:cubicBezTo>
                      <a:pt x="216" y="2"/>
                      <a:pt x="216" y="2"/>
                      <a:pt x="216" y="2"/>
                    </a:cubicBezTo>
                    <a:cubicBezTo>
                      <a:pt x="134" y="52"/>
                      <a:pt x="61" y="116"/>
                      <a:pt x="0" y="191"/>
                    </a:cubicBezTo>
                    <a:cubicBezTo>
                      <a:pt x="127" y="117"/>
                      <a:pt x="276" y="75"/>
                      <a:pt x="434" y="75"/>
                    </a:cubicBezTo>
                    <a:cubicBezTo>
                      <a:pt x="525" y="75"/>
                      <a:pt x="614" y="89"/>
                      <a:pt x="697" y="116"/>
                    </a:cubicBezTo>
                    <a:cubicBezTo>
                      <a:pt x="569" y="42"/>
                      <a:pt x="420" y="0"/>
                      <a:pt x="262" y="0"/>
                    </a:cubicBezTo>
                  </a:path>
                </a:pathLst>
              </a:custGeom>
              <a:solidFill>
                <a:srgbClr val="46B39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19" name="Freeform 13"/>
              <p:cNvSpPr>
                <a:spLocks/>
              </p:cNvSpPr>
              <p:nvPr/>
            </p:nvSpPr>
            <p:spPr bwMode="auto">
              <a:xfrm>
                <a:off x="4914900" y="2287588"/>
                <a:ext cx="944562" cy="2322513"/>
              </a:xfrm>
              <a:custGeom>
                <a:avLst/>
                <a:gdLst>
                  <a:gd name="T0" fmla="*/ 0 w 611"/>
                  <a:gd name="T1" fmla="*/ 0 h 1503"/>
                  <a:gd name="T2" fmla="*/ 440 w 611"/>
                  <a:gd name="T3" fmla="*/ 759 h 1503"/>
                  <a:gd name="T4" fmla="*/ 24 w 611"/>
                  <a:gd name="T5" fmla="*/ 1503 h 1503"/>
                  <a:gd name="T6" fmla="*/ 412 w 611"/>
                  <a:gd name="T7" fmla="*/ 1389 h 1503"/>
                  <a:gd name="T8" fmla="*/ 611 w 611"/>
                  <a:gd name="T9" fmla="*/ 834 h 1503"/>
                  <a:gd name="T10" fmla="*/ 0 w 611"/>
                  <a:gd name="T11" fmla="*/ 0 h 15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11" h="1503">
                    <a:moveTo>
                      <a:pt x="0" y="0"/>
                    </a:moveTo>
                    <a:cubicBezTo>
                      <a:pt x="263" y="150"/>
                      <a:pt x="440" y="434"/>
                      <a:pt x="440" y="759"/>
                    </a:cubicBezTo>
                    <a:cubicBezTo>
                      <a:pt x="440" y="1073"/>
                      <a:pt x="274" y="1349"/>
                      <a:pt x="24" y="1503"/>
                    </a:cubicBezTo>
                    <a:cubicBezTo>
                      <a:pt x="165" y="1496"/>
                      <a:pt x="297" y="1455"/>
                      <a:pt x="412" y="1389"/>
                    </a:cubicBezTo>
                    <a:cubicBezTo>
                      <a:pt x="537" y="1238"/>
                      <a:pt x="611" y="1045"/>
                      <a:pt x="611" y="834"/>
                    </a:cubicBezTo>
                    <a:cubicBezTo>
                      <a:pt x="611" y="442"/>
                      <a:pt x="354" y="111"/>
                      <a:pt x="0" y="0"/>
                    </a:cubicBezTo>
                  </a:path>
                </a:pathLst>
              </a:custGeom>
              <a:solidFill>
                <a:srgbClr val="2AB9D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sp>
            <p:nvSpPr>
              <p:cNvPr id="20" name="Freeform 14"/>
              <p:cNvSpPr>
                <a:spLocks/>
              </p:cNvSpPr>
              <p:nvPr/>
            </p:nvSpPr>
            <p:spPr bwMode="auto">
              <a:xfrm>
                <a:off x="3530600" y="2224088"/>
                <a:ext cx="2065337" cy="2387600"/>
              </a:xfrm>
              <a:custGeom>
                <a:avLst/>
                <a:gdLst>
                  <a:gd name="T0" fmla="*/ 633 w 1336"/>
                  <a:gd name="T1" fmla="*/ 0 h 1545"/>
                  <a:gd name="T2" fmla="*/ 199 w 1336"/>
                  <a:gd name="T3" fmla="*/ 116 h 1545"/>
                  <a:gd name="T4" fmla="*/ 0 w 1336"/>
                  <a:gd name="T5" fmla="*/ 671 h 1545"/>
                  <a:gd name="T6" fmla="*/ 874 w 1336"/>
                  <a:gd name="T7" fmla="*/ 1545 h 1545"/>
                  <a:gd name="T8" fmla="*/ 920 w 1336"/>
                  <a:gd name="T9" fmla="*/ 1544 h 1545"/>
                  <a:gd name="T10" fmla="*/ 1336 w 1336"/>
                  <a:gd name="T11" fmla="*/ 800 h 1545"/>
                  <a:gd name="T12" fmla="*/ 896 w 1336"/>
                  <a:gd name="T13" fmla="*/ 41 h 1545"/>
                  <a:gd name="T14" fmla="*/ 633 w 1336"/>
                  <a:gd name="T15" fmla="*/ 0 h 15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336" h="1545">
                    <a:moveTo>
                      <a:pt x="633" y="0"/>
                    </a:moveTo>
                    <a:cubicBezTo>
                      <a:pt x="475" y="0"/>
                      <a:pt x="326" y="42"/>
                      <a:pt x="199" y="116"/>
                    </a:cubicBezTo>
                    <a:cubicBezTo>
                      <a:pt x="74" y="267"/>
                      <a:pt x="0" y="460"/>
                      <a:pt x="0" y="671"/>
                    </a:cubicBezTo>
                    <a:cubicBezTo>
                      <a:pt x="0" y="1154"/>
                      <a:pt x="391" y="1545"/>
                      <a:pt x="874" y="1545"/>
                    </a:cubicBezTo>
                    <a:cubicBezTo>
                      <a:pt x="890" y="1545"/>
                      <a:pt x="905" y="1545"/>
                      <a:pt x="920" y="1544"/>
                    </a:cubicBezTo>
                    <a:cubicBezTo>
                      <a:pt x="1170" y="1390"/>
                      <a:pt x="1336" y="1114"/>
                      <a:pt x="1336" y="800"/>
                    </a:cubicBezTo>
                    <a:cubicBezTo>
                      <a:pt x="1336" y="475"/>
                      <a:pt x="1159" y="191"/>
                      <a:pt x="896" y="41"/>
                    </a:cubicBezTo>
                    <a:cubicBezTo>
                      <a:pt x="813" y="14"/>
                      <a:pt x="724" y="0"/>
                      <a:pt x="633" y="0"/>
                    </a:cubicBezTo>
                  </a:path>
                </a:pathLst>
              </a:custGeom>
              <a:solidFill>
                <a:srgbClr val="00A69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  <p:grpSp>
            <p:nvGrpSpPr>
              <p:cNvPr id="21" name="Groep 20"/>
              <p:cNvGrpSpPr/>
              <p:nvPr/>
            </p:nvGrpSpPr>
            <p:grpSpPr>
              <a:xfrm>
                <a:off x="4710113" y="3565525"/>
                <a:ext cx="1095374" cy="322263"/>
                <a:chOff x="4710113" y="3565525"/>
                <a:chExt cx="1095374" cy="322263"/>
              </a:xfrm>
            </p:grpSpPr>
            <p:sp>
              <p:nvSpPr>
                <p:cNvPr id="23" name="Freeform 15"/>
                <p:cNvSpPr>
                  <a:spLocks/>
                </p:cNvSpPr>
                <p:nvPr/>
              </p:nvSpPr>
              <p:spPr bwMode="auto">
                <a:xfrm>
                  <a:off x="4710113" y="3641725"/>
                  <a:ext cx="111125" cy="177800"/>
                </a:xfrm>
                <a:custGeom>
                  <a:avLst/>
                  <a:gdLst>
                    <a:gd name="T0" fmla="*/ 72 w 72"/>
                    <a:gd name="T1" fmla="*/ 107 h 115"/>
                    <a:gd name="T2" fmla="*/ 45 w 72"/>
                    <a:gd name="T3" fmla="*/ 115 h 115"/>
                    <a:gd name="T4" fmla="*/ 12 w 72"/>
                    <a:gd name="T5" fmla="*/ 100 h 115"/>
                    <a:gd name="T6" fmla="*/ 0 w 72"/>
                    <a:gd name="T7" fmla="*/ 57 h 115"/>
                    <a:gd name="T8" fmla="*/ 13 w 72"/>
                    <a:gd name="T9" fmla="*/ 14 h 115"/>
                    <a:gd name="T10" fmla="*/ 45 w 72"/>
                    <a:gd name="T11" fmla="*/ 0 h 115"/>
                    <a:gd name="T12" fmla="*/ 72 w 72"/>
                    <a:gd name="T13" fmla="*/ 8 h 115"/>
                    <a:gd name="T14" fmla="*/ 66 w 72"/>
                    <a:gd name="T15" fmla="*/ 26 h 115"/>
                    <a:gd name="T16" fmla="*/ 52 w 72"/>
                    <a:gd name="T17" fmla="*/ 21 h 115"/>
                    <a:gd name="T18" fmla="*/ 32 w 72"/>
                    <a:gd name="T19" fmla="*/ 57 h 115"/>
                    <a:gd name="T20" fmla="*/ 37 w 72"/>
                    <a:gd name="T21" fmla="*/ 83 h 115"/>
                    <a:gd name="T22" fmla="*/ 52 w 72"/>
                    <a:gd name="T23" fmla="*/ 92 h 115"/>
                    <a:gd name="T24" fmla="*/ 66 w 72"/>
                    <a:gd name="T25" fmla="*/ 87 h 115"/>
                    <a:gd name="T26" fmla="*/ 72 w 72"/>
                    <a:gd name="T27" fmla="*/ 10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2" h="115">
                      <a:moveTo>
                        <a:pt x="72" y="107"/>
                      </a:moveTo>
                      <a:cubicBezTo>
                        <a:pt x="67" y="112"/>
                        <a:pt x="58" y="115"/>
                        <a:pt x="45" y="115"/>
                      </a:cubicBezTo>
                      <a:cubicBezTo>
                        <a:pt x="32" y="115"/>
                        <a:pt x="21" y="110"/>
                        <a:pt x="12" y="100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5"/>
                        <a:pt x="13" y="14"/>
                      </a:cubicBezTo>
                      <a:cubicBezTo>
                        <a:pt x="21" y="5"/>
                        <a:pt x="32" y="0"/>
                        <a:pt x="45" y="0"/>
                      </a:cubicBezTo>
                      <a:cubicBezTo>
                        <a:pt x="57" y="0"/>
                        <a:pt x="66" y="3"/>
                        <a:pt x="72" y="8"/>
                      </a:cubicBezTo>
                      <a:cubicBezTo>
                        <a:pt x="66" y="26"/>
                        <a:pt x="66" y="26"/>
                        <a:pt x="66" y="26"/>
                      </a:cubicBezTo>
                      <a:cubicBezTo>
                        <a:pt x="62" y="23"/>
                        <a:pt x="57" y="21"/>
                        <a:pt x="52" y="21"/>
                      </a:cubicBezTo>
                      <a:cubicBezTo>
                        <a:pt x="39" y="21"/>
                        <a:pt x="32" y="33"/>
                        <a:pt x="32" y="57"/>
                      </a:cubicBezTo>
                      <a:cubicBezTo>
                        <a:pt x="32" y="68"/>
                        <a:pt x="34" y="77"/>
                        <a:pt x="37" y="83"/>
                      </a:cubicBezTo>
                      <a:cubicBezTo>
                        <a:pt x="41" y="89"/>
                        <a:pt x="46" y="92"/>
                        <a:pt x="52" y="92"/>
                      </a:cubicBezTo>
                      <a:cubicBezTo>
                        <a:pt x="58" y="92"/>
                        <a:pt x="62" y="90"/>
                        <a:pt x="66" y="87"/>
                      </a:cubicBezTo>
                      <a:lnTo>
                        <a:pt x="72" y="10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4" name="Freeform 16"/>
                <p:cNvSpPr>
                  <a:spLocks noEditPoints="1"/>
                </p:cNvSpPr>
                <p:nvPr/>
              </p:nvSpPr>
              <p:spPr bwMode="auto">
                <a:xfrm>
                  <a:off x="4860925" y="3641725"/>
                  <a:ext cx="152400" cy="177800"/>
                </a:xfrm>
                <a:custGeom>
                  <a:avLst/>
                  <a:gdLst>
                    <a:gd name="T0" fmla="*/ 98 w 98"/>
                    <a:gd name="T1" fmla="*/ 57 h 115"/>
                    <a:gd name="T2" fmla="*/ 86 w 98"/>
                    <a:gd name="T3" fmla="*/ 98 h 115"/>
                    <a:gd name="T4" fmla="*/ 49 w 98"/>
                    <a:gd name="T5" fmla="*/ 115 h 115"/>
                    <a:gd name="T6" fmla="*/ 13 w 98"/>
                    <a:gd name="T7" fmla="*/ 98 h 115"/>
                    <a:gd name="T8" fmla="*/ 0 w 98"/>
                    <a:gd name="T9" fmla="*/ 57 h 115"/>
                    <a:gd name="T10" fmla="*/ 12 w 98"/>
                    <a:gd name="T11" fmla="*/ 16 h 115"/>
                    <a:gd name="T12" fmla="*/ 49 w 98"/>
                    <a:gd name="T13" fmla="*/ 0 h 115"/>
                    <a:gd name="T14" fmla="*/ 85 w 98"/>
                    <a:gd name="T15" fmla="*/ 16 h 115"/>
                    <a:gd name="T16" fmla="*/ 98 w 98"/>
                    <a:gd name="T17" fmla="*/ 57 h 115"/>
                    <a:gd name="T18" fmla="*/ 66 w 98"/>
                    <a:gd name="T19" fmla="*/ 57 h 115"/>
                    <a:gd name="T20" fmla="*/ 49 w 98"/>
                    <a:gd name="T21" fmla="*/ 20 h 115"/>
                    <a:gd name="T22" fmla="*/ 32 w 98"/>
                    <a:gd name="T23" fmla="*/ 57 h 115"/>
                    <a:gd name="T24" fmla="*/ 49 w 98"/>
                    <a:gd name="T25" fmla="*/ 93 h 115"/>
                    <a:gd name="T26" fmla="*/ 66 w 98"/>
                    <a:gd name="T27" fmla="*/ 5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98" h="115">
                      <a:moveTo>
                        <a:pt x="98" y="57"/>
                      </a:moveTo>
                      <a:cubicBezTo>
                        <a:pt x="98" y="74"/>
                        <a:pt x="94" y="88"/>
                        <a:pt x="86" y="98"/>
                      </a:cubicBezTo>
                      <a:cubicBezTo>
                        <a:pt x="77" y="109"/>
                        <a:pt x="65" y="115"/>
                        <a:pt x="49" y="115"/>
                      </a:cubicBezTo>
                      <a:cubicBezTo>
                        <a:pt x="33" y="115"/>
                        <a:pt x="21" y="109"/>
                        <a:pt x="13" y="98"/>
                      </a:cubicBezTo>
                      <a:cubicBezTo>
                        <a:pt x="4" y="88"/>
                        <a:pt x="0" y="74"/>
                        <a:pt x="0" y="57"/>
                      </a:cubicBezTo>
                      <a:cubicBezTo>
                        <a:pt x="0" y="40"/>
                        <a:pt x="4" y="26"/>
                        <a:pt x="12" y="16"/>
                      </a:cubicBezTo>
                      <a:cubicBezTo>
                        <a:pt x="21" y="5"/>
                        <a:pt x="33" y="0"/>
                        <a:pt x="49" y="0"/>
                      </a:cubicBezTo>
                      <a:cubicBezTo>
                        <a:pt x="64" y="0"/>
                        <a:pt x="77" y="5"/>
                        <a:pt x="85" y="16"/>
                      </a:cubicBezTo>
                      <a:cubicBezTo>
                        <a:pt x="94" y="26"/>
                        <a:pt x="98" y="40"/>
                        <a:pt x="98" y="57"/>
                      </a:cubicBezTo>
                      <a:close/>
                      <a:moveTo>
                        <a:pt x="66" y="57"/>
                      </a:moveTo>
                      <a:cubicBezTo>
                        <a:pt x="66" y="32"/>
                        <a:pt x="60" y="20"/>
                        <a:pt x="49" y="20"/>
                      </a:cubicBezTo>
                      <a:cubicBezTo>
                        <a:pt x="38" y="20"/>
                        <a:pt x="32" y="32"/>
                        <a:pt x="32" y="57"/>
                      </a:cubicBezTo>
                      <a:cubicBezTo>
                        <a:pt x="32" y="81"/>
                        <a:pt x="38" y="93"/>
                        <a:pt x="49" y="93"/>
                      </a:cubicBezTo>
                      <a:cubicBezTo>
                        <a:pt x="60" y="93"/>
                        <a:pt x="66" y="81"/>
                        <a:pt x="66" y="5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5" name="Rectangle 17"/>
                <p:cNvSpPr>
                  <a:spLocks noChangeArrowheads="1"/>
                </p:cNvSpPr>
                <p:nvPr/>
              </p:nvSpPr>
              <p:spPr bwMode="auto">
                <a:xfrm>
                  <a:off x="5064125" y="3565525"/>
                  <a:ext cx="49212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6" name="Rectangle 18"/>
                <p:cNvSpPr>
                  <a:spLocks noChangeArrowheads="1"/>
                </p:cNvSpPr>
                <p:nvPr/>
              </p:nvSpPr>
              <p:spPr bwMode="auto">
                <a:xfrm>
                  <a:off x="5173663" y="3565525"/>
                  <a:ext cx="47625" cy="250825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7" name="Freeform 19"/>
                <p:cNvSpPr>
                  <a:spLocks noEditPoints="1"/>
                </p:cNvSpPr>
                <p:nvPr/>
              </p:nvSpPr>
              <p:spPr bwMode="auto">
                <a:xfrm>
                  <a:off x="5273675" y="3641725"/>
                  <a:ext cx="150812" cy="177800"/>
                </a:xfrm>
                <a:custGeom>
                  <a:avLst/>
                  <a:gdLst>
                    <a:gd name="T0" fmla="*/ 97 w 97"/>
                    <a:gd name="T1" fmla="*/ 59 h 115"/>
                    <a:gd name="T2" fmla="*/ 30 w 97"/>
                    <a:gd name="T3" fmla="*/ 69 h 115"/>
                    <a:gd name="T4" fmla="*/ 57 w 97"/>
                    <a:gd name="T5" fmla="*/ 93 h 115"/>
                    <a:gd name="T6" fmla="*/ 86 w 97"/>
                    <a:gd name="T7" fmla="*/ 87 h 115"/>
                    <a:gd name="T8" fmla="*/ 93 w 97"/>
                    <a:gd name="T9" fmla="*/ 107 h 115"/>
                    <a:gd name="T10" fmla="*/ 53 w 97"/>
                    <a:gd name="T11" fmla="*/ 115 h 115"/>
                    <a:gd name="T12" fmla="*/ 14 w 97"/>
                    <a:gd name="T13" fmla="*/ 99 h 115"/>
                    <a:gd name="T14" fmla="*/ 0 w 97"/>
                    <a:gd name="T15" fmla="*/ 57 h 115"/>
                    <a:gd name="T16" fmla="*/ 13 w 97"/>
                    <a:gd name="T17" fmla="*/ 15 h 115"/>
                    <a:gd name="T18" fmla="*/ 50 w 97"/>
                    <a:gd name="T19" fmla="*/ 0 h 115"/>
                    <a:gd name="T20" fmla="*/ 86 w 97"/>
                    <a:gd name="T21" fmla="*/ 15 h 115"/>
                    <a:gd name="T22" fmla="*/ 97 w 97"/>
                    <a:gd name="T23" fmla="*/ 59 h 115"/>
                    <a:gd name="T24" fmla="*/ 67 w 97"/>
                    <a:gd name="T25" fmla="*/ 47 h 115"/>
                    <a:gd name="T26" fmla="*/ 48 w 97"/>
                    <a:gd name="T27" fmla="*/ 19 h 115"/>
                    <a:gd name="T28" fmla="*/ 33 w 97"/>
                    <a:gd name="T29" fmla="*/ 27 h 115"/>
                    <a:gd name="T30" fmla="*/ 28 w 97"/>
                    <a:gd name="T31" fmla="*/ 53 h 115"/>
                    <a:gd name="T32" fmla="*/ 67 w 97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7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2" y="85"/>
                        <a:pt x="41" y="93"/>
                        <a:pt x="57" y="93"/>
                      </a:cubicBezTo>
                      <a:cubicBezTo>
                        <a:pt x="68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2" y="112"/>
                        <a:pt x="69" y="115"/>
                        <a:pt x="53" y="115"/>
                      </a:cubicBezTo>
                      <a:cubicBezTo>
                        <a:pt x="36" y="115"/>
                        <a:pt x="23" y="110"/>
                        <a:pt x="14" y="99"/>
                      </a:cubicBezTo>
                      <a:cubicBezTo>
                        <a:pt x="4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7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8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29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8" name="Freeform 20"/>
                <p:cNvSpPr>
                  <a:spLocks noEditPoints="1"/>
                </p:cNvSpPr>
                <p:nvPr/>
              </p:nvSpPr>
              <p:spPr bwMode="auto">
                <a:xfrm>
                  <a:off x="5461000" y="3641725"/>
                  <a:ext cx="150812" cy="246063"/>
                </a:xfrm>
                <a:custGeom>
                  <a:avLst/>
                  <a:gdLst>
                    <a:gd name="T0" fmla="*/ 97 w 97"/>
                    <a:gd name="T1" fmla="*/ 114 h 159"/>
                    <a:gd name="T2" fmla="*/ 83 w 97"/>
                    <a:gd name="T3" fmla="*/ 148 h 159"/>
                    <a:gd name="T4" fmla="*/ 48 w 97"/>
                    <a:gd name="T5" fmla="*/ 159 h 159"/>
                    <a:gd name="T6" fmla="*/ 7 w 97"/>
                    <a:gd name="T7" fmla="*/ 151 h 159"/>
                    <a:gd name="T8" fmla="*/ 15 w 97"/>
                    <a:gd name="T9" fmla="*/ 130 h 159"/>
                    <a:gd name="T10" fmla="*/ 42 w 97"/>
                    <a:gd name="T11" fmla="*/ 137 h 159"/>
                    <a:gd name="T12" fmla="*/ 65 w 97"/>
                    <a:gd name="T13" fmla="*/ 116 h 159"/>
                    <a:gd name="T14" fmla="*/ 65 w 97"/>
                    <a:gd name="T15" fmla="*/ 110 h 159"/>
                    <a:gd name="T16" fmla="*/ 46 w 97"/>
                    <a:gd name="T17" fmla="*/ 114 h 159"/>
                    <a:gd name="T18" fmla="*/ 13 w 97"/>
                    <a:gd name="T19" fmla="*/ 99 h 159"/>
                    <a:gd name="T20" fmla="*/ 0 w 97"/>
                    <a:gd name="T21" fmla="*/ 60 h 159"/>
                    <a:gd name="T22" fmla="*/ 15 w 97"/>
                    <a:gd name="T23" fmla="*/ 16 h 159"/>
                    <a:gd name="T24" fmla="*/ 57 w 97"/>
                    <a:gd name="T25" fmla="*/ 0 h 159"/>
                    <a:gd name="T26" fmla="*/ 97 w 97"/>
                    <a:gd name="T27" fmla="*/ 8 h 159"/>
                    <a:gd name="T28" fmla="*/ 97 w 97"/>
                    <a:gd name="T29" fmla="*/ 114 h 159"/>
                    <a:gd name="T30" fmla="*/ 65 w 97"/>
                    <a:gd name="T31" fmla="*/ 93 h 159"/>
                    <a:gd name="T32" fmla="*/ 65 w 97"/>
                    <a:gd name="T33" fmla="*/ 20 h 159"/>
                    <a:gd name="T34" fmla="*/ 55 w 97"/>
                    <a:gd name="T35" fmla="*/ 18 h 159"/>
                    <a:gd name="T36" fmla="*/ 32 w 97"/>
                    <a:gd name="T37" fmla="*/ 58 h 159"/>
                    <a:gd name="T38" fmla="*/ 55 w 97"/>
                    <a:gd name="T39" fmla="*/ 95 h 159"/>
                    <a:gd name="T40" fmla="*/ 65 w 97"/>
                    <a:gd name="T41" fmla="*/ 93 h 1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97" h="159">
                      <a:moveTo>
                        <a:pt x="97" y="114"/>
                      </a:moveTo>
                      <a:cubicBezTo>
                        <a:pt x="97" y="129"/>
                        <a:pt x="92" y="140"/>
                        <a:pt x="83" y="148"/>
                      </a:cubicBezTo>
                      <a:cubicBezTo>
                        <a:pt x="75" y="156"/>
                        <a:pt x="63" y="159"/>
                        <a:pt x="48" y="159"/>
                      </a:cubicBezTo>
                      <a:cubicBezTo>
                        <a:pt x="30" y="159"/>
                        <a:pt x="17" y="157"/>
                        <a:pt x="7" y="151"/>
                      </a:cubicBezTo>
                      <a:cubicBezTo>
                        <a:pt x="15" y="130"/>
                        <a:pt x="15" y="130"/>
                        <a:pt x="15" y="130"/>
                      </a:cubicBezTo>
                      <a:cubicBezTo>
                        <a:pt x="23" y="135"/>
                        <a:pt x="32" y="137"/>
                        <a:pt x="42" y="137"/>
                      </a:cubicBezTo>
                      <a:cubicBezTo>
                        <a:pt x="58" y="137"/>
                        <a:pt x="65" y="130"/>
                        <a:pt x="65" y="116"/>
                      </a:cubicBezTo>
                      <a:cubicBezTo>
                        <a:pt x="65" y="110"/>
                        <a:pt x="65" y="110"/>
                        <a:pt x="65" y="110"/>
                      </a:cubicBezTo>
                      <a:cubicBezTo>
                        <a:pt x="61" y="112"/>
                        <a:pt x="55" y="114"/>
                        <a:pt x="46" y="114"/>
                      </a:cubicBezTo>
                      <a:cubicBezTo>
                        <a:pt x="33" y="114"/>
                        <a:pt x="22" y="109"/>
                        <a:pt x="13" y="99"/>
                      </a:cubicBezTo>
                      <a:cubicBezTo>
                        <a:pt x="5" y="89"/>
                        <a:pt x="0" y="76"/>
                        <a:pt x="0" y="60"/>
                      </a:cubicBezTo>
                      <a:cubicBezTo>
                        <a:pt x="0" y="41"/>
                        <a:pt x="5" y="26"/>
                        <a:pt x="15" y="16"/>
                      </a:cubicBezTo>
                      <a:cubicBezTo>
                        <a:pt x="25" y="5"/>
                        <a:pt x="39" y="0"/>
                        <a:pt x="57" y="0"/>
                      </a:cubicBezTo>
                      <a:cubicBezTo>
                        <a:pt x="75" y="0"/>
                        <a:pt x="88" y="3"/>
                        <a:pt x="97" y="8"/>
                      </a:cubicBezTo>
                      <a:lnTo>
                        <a:pt x="97" y="114"/>
                      </a:lnTo>
                      <a:close/>
                      <a:moveTo>
                        <a:pt x="65" y="93"/>
                      </a:moveTo>
                      <a:cubicBezTo>
                        <a:pt x="65" y="20"/>
                        <a:pt x="65" y="20"/>
                        <a:pt x="65" y="20"/>
                      </a:cubicBezTo>
                      <a:cubicBezTo>
                        <a:pt x="63" y="19"/>
                        <a:pt x="60" y="18"/>
                        <a:pt x="55" y="18"/>
                      </a:cubicBezTo>
                      <a:cubicBezTo>
                        <a:pt x="40" y="18"/>
                        <a:pt x="32" y="32"/>
                        <a:pt x="32" y="58"/>
                      </a:cubicBezTo>
                      <a:cubicBezTo>
                        <a:pt x="32" y="83"/>
                        <a:pt x="40" y="95"/>
                        <a:pt x="55" y="95"/>
                      </a:cubicBezTo>
                      <a:cubicBezTo>
                        <a:pt x="59" y="95"/>
                        <a:pt x="63" y="94"/>
                        <a:pt x="65" y="9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  <p:sp>
              <p:nvSpPr>
                <p:cNvPr id="29" name="Freeform 21"/>
                <p:cNvSpPr>
                  <a:spLocks noEditPoints="1"/>
                </p:cNvSpPr>
                <p:nvPr/>
              </p:nvSpPr>
              <p:spPr bwMode="auto">
                <a:xfrm>
                  <a:off x="5654675" y="3641725"/>
                  <a:ext cx="150812" cy="177800"/>
                </a:xfrm>
                <a:custGeom>
                  <a:avLst/>
                  <a:gdLst>
                    <a:gd name="T0" fmla="*/ 97 w 98"/>
                    <a:gd name="T1" fmla="*/ 59 h 115"/>
                    <a:gd name="T2" fmla="*/ 30 w 98"/>
                    <a:gd name="T3" fmla="*/ 69 h 115"/>
                    <a:gd name="T4" fmla="*/ 57 w 98"/>
                    <a:gd name="T5" fmla="*/ 93 h 115"/>
                    <a:gd name="T6" fmla="*/ 86 w 98"/>
                    <a:gd name="T7" fmla="*/ 87 h 115"/>
                    <a:gd name="T8" fmla="*/ 93 w 98"/>
                    <a:gd name="T9" fmla="*/ 107 h 115"/>
                    <a:gd name="T10" fmla="*/ 54 w 98"/>
                    <a:gd name="T11" fmla="*/ 115 h 115"/>
                    <a:gd name="T12" fmla="*/ 14 w 98"/>
                    <a:gd name="T13" fmla="*/ 99 h 115"/>
                    <a:gd name="T14" fmla="*/ 0 w 98"/>
                    <a:gd name="T15" fmla="*/ 57 h 115"/>
                    <a:gd name="T16" fmla="*/ 13 w 98"/>
                    <a:gd name="T17" fmla="*/ 15 h 115"/>
                    <a:gd name="T18" fmla="*/ 50 w 98"/>
                    <a:gd name="T19" fmla="*/ 0 h 115"/>
                    <a:gd name="T20" fmla="*/ 86 w 98"/>
                    <a:gd name="T21" fmla="*/ 15 h 115"/>
                    <a:gd name="T22" fmla="*/ 97 w 98"/>
                    <a:gd name="T23" fmla="*/ 59 h 115"/>
                    <a:gd name="T24" fmla="*/ 67 w 98"/>
                    <a:gd name="T25" fmla="*/ 47 h 115"/>
                    <a:gd name="T26" fmla="*/ 49 w 98"/>
                    <a:gd name="T27" fmla="*/ 19 h 115"/>
                    <a:gd name="T28" fmla="*/ 33 w 98"/>
                    <a:gd name="T29" fmla="*/ 27 h 115"/>
                    <a:gd name="T30" fmla="*/ 28 w 98"/>
                    <a:gd name="T31" fmla="*/ 53 h 115"/>
                    <a:gd name="T32" fmla="*/ 67 w 98"/>
                    <a:gd name="T33" fmla="*/ 47 h 1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98" h="115">
                      <a:moveTo>
                        <a:pt x="97" y="59"/>
                      </a:moveTo>
                      <a:cubicBezTo>
                        <a:pt x="30" y="69"/>
                        <a:pt x="30" y="69"/>
                        <a:pt x="30" y="69"/>
                      </a:cubicBezTo>
                      <a:cubicBezTo>
                        <a:pt x="33" y="85"/>
                        <a:pt x="42" y="93"/>
                        <a:pt x="57" y="93"/>
                      </a:cubicBezTo>
                      <a:cubicBezTo>
                        <a:pt x="69" y="93"/>
                        <a:pt x="78" y="91"/>
                        <a:pt x="86" y="87"/>
                      </a:cubicBezTo>
                      <a:cubicBezTo>
                        <a:pt x="93" y="107"/>
                        <a:pt x="93" y="107"/>
                        <a:pt x="93" y="107"/>
                      </a:cubicBezTo>
                      <a:cubicBezTo>
                        <a:pt x="83" y="112"/>
                        <a:pt x="69" y="115"/>
                        <a:pt x="54" y="115"/>
                      </a:cubicBezTo>
                      <a:cubicBezTo>
                        <a:pt x="37" y="115"/>
                        <a:pt x="24" y="110"/>
                        <a:pt x="14" y="99"/>
                      </a:cubicBezTo>
                      <a:cubicBezTo>
                        <a:pt x="5" y="89"/>
                        <a:pt x="0" y="75"/>
                        <a:pt x="0" y="57"/>
                      </a:cubicBezTo>
                      <a:cubicBezTo>
                        <a:pt x="0" y="39"/>
                        <a:pt x="4" y="26"/>
                        <a:pt x="13" y="15"/>
                      </a:cubicBezTo>
                      <a:cubicBezTo>
                        <a:pt x="22" y="5"/>
                        <a:pt x="34" y="0"/>
                        <a:pt x="50" y="0"/>
                      </a:cubicBezTo>
                      <a:cubicBezTo>
                        <a:pt x="66" y="0"/>
                        <a:pt x="78" y="5"/>
                        <a:pt x="86" y="15"/>
                      </a:cubicBezTo>
                      <a:cubicBezTo>
                        <a:pt x="94" y="26"/>
                        <a:pt x="98" y="40"/>
                        <a:pt x="97" y="59"/>
                      </a:cubicBezTo>
                      <a:close/>
                      <a:moveTo>
                        <a:pt x="67" y="47"/>
                      </a:moveTo>
                      <a:cubicBezTo>
                        <a:pt x="67" y="28"/>
                        <a:pt x="61" y="19"/>
                        <a:pt x="49" y="19"/>
                      </a:cubicBezTo>
                      <a:cubicBezTo>
                        <a:pt x="42" y="19"/>
                        <a:pt x="37" y="22"/>
                        <a:pt x="33" y="27"/>
                      </a:cubicBezTo>
                      <a:cubicBezTo>
                        <a:pt x="30" y="33"/>
                        <a:pt x="28" y="42"/>
                        <a:pt x="28" y="53"/>
                      </a:cubicBezTo>
                      <a:lnTo>
                        <a:pt x="67" y="47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nl-NL"/>
                </a:p>
              </p:txBody>
            </p:sp>
          </p:grpSp>
          <p:sp>
            <p:nvSpPr>
              <p:cNvPr id="22" name="Freeform 22"/>
              <p:cNvSpPr>
                <a:spLocks noEditPoints="1"/>
              </p:cNvSpPr>
              <p:nvPr/>
            </p:nvSpPr>
            <p:spPr bwMode="auto">
              <a:xfrm>
                <a:off x="3392488" y="3017838"/>
                <a:ext cx="2012950" cy="512763"/>
              </a:xfrm>
              <a:custGeom>
                <a:avLst/>
                <a:gdLst>
                  <a:gd name="T0" fmla="*/ 1236 w 1303"/>
                  <a:gd name="T1" fmla="*/ 102 h 331"/>
                  <a:gd name="T2" fmla="*/ 1301 w 1303"/>
                  <a:gd name="T3" fmla="*/ 327 h 331"/>
                  <a:gd name="T4" fmla="*/ 1303 w 1303"/>
                  <a:gd name="T5" fmla="*/ 38 h 331"/>
                  <a:gd name="T6" fmla="*/ 1234 w 1303"/>
                  <a:gd name="T7" fmla="*/ 38 h 331"/>
                  <a:gd name="T8" fmla="*/ 1303 w 1303"/>
                  <a:gd name="T9" fmla="*/ 38 h 331"/>
                  <a:gd name="T10" fmla="*/ 1202 w 1303"/>
                  <a:gd name="T11" fmla="*/ 276 h 331"/>
                  <a:gd name="T12" fmla="*/ 1133 w 1303"/>
                  <a:gd name="T13" fmla="*/ 213 h 331"/>
                  <a:gd name="T14" fmla="*/ 1202 w 1303"/>
                  <a:gd name="T15" fmla="*/ 150 h 331"/>
                  <a:gd name="T16" fmla="*/ 1160 w 1303"/>
                  <a:gd name="T17" fmla="*/ 98 h 331"/>
                  <a:gd name="T18" fmla="*/ 1160 w 1303"/>
                  <a:gd name="T19" fmla="*/ 331 h 331"/>
                  <a:gd name="T20" fmla="*/ 1043 w 1303"/>
                  <a:gd name="T21" fmla="*/ 327 h 331"/>
                  <a:gd name="T22" fmla="*/ 946 w 1303"/>
                  <a:gd name="T23" fmla="*/ 98 h 331"/>
                  <a:gd name="T24" fmla="*/ 852 w 1303"/>
                  <a:gd name="T25" fmla="*/ 327 h 331"/>
                  <a:gd name="T26" fmla="*/ 917 w 1303"/>
                  <a:gd name="T27" fmla="*/ 143 h 331"/>
                  <a:gd name="T28" fmla="*/ 978 w 1303"/>
                  <a:gd name="T29" fmla="*/ 170 h 331"/>
                  <a:gd name="T30" fmla="*/ 1043 w 1303"/>
                  <a:gd name="T31" fmla="*/ 327 h 331"/>
                  <a:gd name="T32" fmla="*/ 745 w 1303"/>
                  <a:gd name="T33" fmla="*/ 102 h 331"/>
                  <a:gd name="T34" fmla="*/ 810 w 1303"/>
                  <a:gd name="T35" fmla="*/ 327 h 331"/>
                  <a:gd name="T36" fmla="*/ 812 w 1303"/>
                  <a:gd name="T37" fmla="*/ 38 h 331"/>
                  <a:gd name="T38" fmla="*/ 743 w 1303"/>
                  <a:gd name="T39" fmla="*/ 38 h 331"/>
                  <a:gd name="T40" fmla="*/ 812 w 1303"/>
                  <a:gd name="T41" fmla="*/ 38 h 331"/>
                  <a:gd name="T42" fmla="*/ 662 w 1303"/>
                  <a:gd name="T43" fmla="*/ 10 h 331"/>
                  <a:gd name="T44" fmla="*/ 614 w 1303"/>
                  <a:gd name="T45" fmla="*/ 242 h 331"/>
                  <a:gd name="T46" fmla="*/ 607 w 1303"/>
                  <a:gd name="T47" fmla="*/ 207 h 331"/>
                  <a:gd name="T48" fmla="*/ 495 w 1303"/>
                  <a:gd name="T49" fmla="*/ 10 h 331"/>
                  <a:gd name="T50" fmla="*/ 641 w 1303"/>
                  <a:gd name="T51" fmla="*/ 327 h 331"/>
                  <a:gd name="T52" fmla="*/ 353 w 1303"/>
                  <a:gd name="T53" fmla="*/ 291 h 331"/>
                  <a:gd name="T54" fmla="*/ 289 w 1303"/>
                  <a:gd name="T55" fmla="*/ 258 h 331"/>
                  <a:gd name="T56" fmla="*/ 353 w 1303"/>
                  <a:gd name="T57" fmla="*/ 291 h 331"/>
                  <a:gd name="T58" fmla="*/ 414 w 1303"/>
                  <a:gd name="T59" fmla="*/ 180 h 331"/>
                  <a:gd name="T60" fmla="*/ 241 w 1303"/>
                  <a:gd name="T61" fmla="*/ 115 h 331"/>
                  <a:gd name="T62" fmla="*/ 314 w 1303"/>
                  <a:gd name="T63" fmla="*/ 139 h 331"/>
                  <a:gd name="T64" fmla="*/ 353 w 1303"/>
                  <a:gd name="T65" fmla="*/ 179 h 331"/>
                  <a:gd name="T66" fmla="*/ 326 w 1303"/>
                  <a:gd name="T67" fmla="*/ 331 h 331"/>
                  <a:gd name="T68" fmla="*/ 132 w 1303"/>
                  <a:gd name="T69" fmla="*/ 287 h 331"/>
                  <a:gd name="T70" fmla="*/ 65 w 1303"/>
                  <a:gd name="T71" fmla="*/ 213 h 331"/>
                  <a:gd name="T72" fmla="*/ 132 w 1303"/>
                  <a:gd name="T73" fmla="*/ 139 h 331"/>
                  <a:gd name="T74" fmla="*/ 197 w 1303"/>
                  <a:gd name="T75" fmla="*/ 315 h 331"/>
                  <a:gd name="T76" fmla="*/ 132 w 1303"/>
                  <a:gd name="T77" fmla="*/ 0 h 331"/>
                  <a:gd name="T78" fmla="*/ 99 w 1303"/>
                  <a:gd name="T79" fmla="*/ 100 h 331"/>
                  <a:gd name="T80" fmla="*/ 111 w 1303"/>
                  <a:gd name="T81" fmla="*/ 331 h 3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303" h="331">
                    <a:moveTo>
                      <a:pt x="1301" y="102"/>
                    </a:moveTo>
                    <a:cubicBezTo>
                      <a:pt x="1236" y="102"/>
                      <a:pt x="1236" y="102"/>
                      <a:pt x="1236" y="102"/>
                    </a:cubicBezTo>
                    <a:cubicBezTo>
                      <a:pt x="1236" y="327"/>
                      <a:pt x="1236" y="327"/>
                      <a:pt x="1236" y="327"/>
                    </a:cubicBezTo>
                    <a:cubicBezTo>
                      <a:pt x="1301" y="327"/>
                      <a:pt x="1301" y="327"/>
                      <a:pt x="1301" y="327"/>
                    </a:cubicBezTo>
                    <a:lnTo>
                      <a:pt x="1301" y="102"/>
                    </a:lnTo>
                    <a:close/>
                    <a:moveTo>
                      <a:pt x="1303" y="38"/>
                    </a:moveTo>
                    <a:cubicBezTo>
                      <a:pt x="1303" y="21"/>
                      <a:pt x="1287" y="7"/>
                      <a:pt x="1268" y="7"/>
                    </a:cubicBezTo>
                    <a:cubicBezTo>
                      <a:pt x="1249" y="7"/>
                      <a:pt x="1234" y="21"/>
                      <a:pt x="1234" y="38"/>
                    </a:cubicBezTo>
                    <a:cubicBezTo>
                      <a:pt x="1234" y="55"/>
                      <a:pt x="1249" y="68"/>
                      <a:pt x="1268" y="68"/>
                    </a:cubicBezTo>
                    <a:cubicBezTo>
                      <a:pt x="1287" y="68"/>
                      <a:pt x="1303" y="55"/>
                      <a:pt x="1303" y="38"/>
                    </a:cubicBezTo>
                    <a:moveTo>
                      <a:pt x="1216" y="315"/>
                    </a:moveTo>
                    <a:cubicBezTo>
                      <a:pt x="1202" y="276"/>
                      <a:pt x="1202" y="276"/>
                      <a:pt x="1202" y="276"/>
                    </a:cubicBezTo>
                    <a:cubicBezTo>
                      <a:pt x="1195" y="282"/>
                      <a:pt x="1187" y="285"/>
                      <a:pt x="1175" y="285"/>
                    </a:cubicBezTo>
                    <a:cubicBezTo>
                      <a:pt x="1149" y="285"/>
                      <a:pt x="1133" y="259"/>
                      <a:pt x="1133" y="213"/>
                    </a:cubicBezTo>
                    <a:cubicBezTo>
                      <a:pt x="1133" y="167"/>
                      <a:pt x="1147" y="141"/>
                      <a:pt x="1175" y="141"/>
                    </a:cubicBezTo>
                    <a:cubicBezTo>
                      <a:pt x="1188" y="141"/>
                      <a:pt x="1196" y="146"/>
                      <a:pt x="1202" y="150"/>
                    </a:cubicBezTo>
                    <a:cubicBezTo>
                      <a:pt x="1215" y="114"/>
                      <a:pt x="1215" y="114"/>
                      <a:pt x="1215" y="114"/>
                    </a:cubicBezTo>
                    <a:cubicBezTo>
                      <a:pt x="1205" y="106"/>
                      <a:pt x="1188" y="98"/>
                      <a:pt x="1160" y="98"/>
                    </a:cubicBezTo>
                    <a:cubicBezTo>
                      <a:pt x="1110" y="98"/>
                      <a:pt x="1068" y="138"/>
                      <a:pt x="1068" y="214"/>
                    </a:cubicBezTo>
                    <a:cubicBezTo>
                      <a:pt x="1068" y="290"/>
                      <a:pt x="1107" y="331"/>
                      <a:pt x="1160" y="331"/>
                    </a:cubicBezTo>
                    <a:cubicBezTo>
                      <a:pt x="1189" y="331"/>
                      <a:pt x="1206" y="324"/>
                      <a:pt x="1216" y="315"/>
                    </a:cubicBezTo>
                    <a:moveTo>
                      <a:pt x="1043" y="327"/>
                    </a:moveTo>
                    <a:cubicBezTo>
                      <a:pt x="1043" y="169"/>
                      <a:pt x="1043" y="169"/>
                      <a:pt x="1043" y="169"/>
                    </a:cubicBezTo>
                    <a:cubicBezTo>
                      <a:pt x="1043" y="129"/>
                      <a:pt x="1018" y="98"/>
                      <a:pt x="946" y="98"/>
                    </a:cubicBezTo>
                    <a:cubicBezTo>
                      <a:pt x="906" y="98"/>
                      <a:pt x="874" y="105"/>
                      <a:pt x="852" y="115"/>
                    </a:cubicBezTo>
                    <a:cubicBezTo>
                      <a:pt x="852" y="327"/>
                      <a:pt x="852" y="327"/>
                      <a:pt x="852" y="327"/>
                    </a:cubicBezTo>
                    <a:cubicBezTo>
                      <a:pt x="917" y="327"/>
                      <a:pt x="917" y="327"/>
                      <a:pt x="917" y="327"/>
                    </a:cubicBezTo>
                    <a:cubicBezTo>
                      <a:pt x="917" y="143"/>
                      <a:pt x="917" y="143"/>
                      <a:pt x="917" y="143"/>
                    </a:cubicBezTo>
                    <a:cubicBezTo>
                      <a:pt x="925" y="141"/>
                      <a:pt x="932" y="139"/>
                      <a:pt x="945" y="139"/>
                    </a:cubicBezTo>
                    <a:cubicBezTo>
                      <a:pt x="971" y="139"/>
                      <a:pt x="978" y="154"/>
                      <a:pt x="978" y="170"/>
                    </a:cubicBezTo>
                    <a:cubicBezTo>
                      <a:pt x="978" y="327"/>
                      <a:pt x="978" y="327"/>
                      <a:pt x="978" y="327"/>
                    </a:cubicBezTo>
                    <a:lnTo>
                      <a:pt x="1043" y="327"/>
                    </a:lnTo>
                    <a:close/>
                    <a:moveTo>
                      <a:pt x="810" y="102"/>
                    </a:moveTo>
                    <a:cubicBezTo>
                      <a:pt x="745" y="102"/>
                      <a:pt x="745" y="102"/>
                      <a:pt x="745" y="102"/>
                    </a:cubicBezTo>
                    <a:cubicBezTo>
                      <a:pt x="745" y="327"/>
                      <a:pt x="745" y="327"/>
                      <a:pt x="745" y="327"/>
                    </a:cubicBezTo>
                    <a:cubicBezTo>
                      <a:pt x="810" y="327"/>
                      <a:pt x="810" y="327"/>
                      <a:pt x="810" y="327"/>
                    </a:cubicBezTo>
                    <a:lnTo>
                      <a:pt x="810" y="102"/>
                    </a:lnTo>
                    <a:close/>
                    <a:moveTo>
                      <a:pt x="812" y="38"/>
                    </a:moveTo>
                    <a:cubicBezTo>
                      <a:pt x="812" y="21"/>
                      <a:pt x="796" y="7"/>
                      <a:pt x="777" y="7"/>
                    </a:cubicBezTo>
                    <a:cubicBezTo>
                      <a:pt x="758" y="7"/>
                      <a:pt x="743" y="21"/>
                      <a:pt x="743" y="38"/>
                    </a:cubicBezTo>
                    <a:cubicBezTo>
                      <a:pt x="743" y="55"/>
                      <a:pt x="758" y="68"/>
                      <a:pt x="777" y="68"/>
                    </a:cubicBezTo>
                    <a:cubicBezTo>
                      <a:pt x="796" y="68"/>
                      <a:pt x="812" y="55"/>
                      <a:pt x="812" y="38"/>
                    </a:cubicBezTo>
                    <a:moveTo>
                      <a:pt x="727" y="10"/>
                    </a:moveTo>
                    <a:cubicBezTo>
                      <a:pt x="662" y="10"/>
                      <a:pt x="662" y="10"/>
                      <a:pt x="662" y="10"/>
                    </a:cubicBezTo>
                    <a:cubicBezTo>
                      <a:pt x="621" y="207"/>
                      <a:pt x="621" y="207"/>
                      <a:pt x="621" y="207"/>
                    </a:cubicBezTo>
                    <a:cubicBezTo>
                      <a:pt x="617" y="222"/>
                      <a:pt x="614" y="242"/>
                      <a:pt x="614" y="242"/>
                    </a:cubicBezTo>
                    <a:cubicBezTo>
                      <a:pt x="614" y="242"/>
                      <a:pt x="614" y="242"/>
                      <a:pt x="614" y="242"/>
                    </a:cubicBezTo>
                    <a:cubicBezTo>
                      <a:pt x="614" y="242"/>
                      <a:pt x="611" y="222"/>
                      <a:pt x="607" y="207"/>
                    </a:cubicBezTo>
                    <a:cubicBezTo>
                      <a:pt x="567" y="10"/>
                      <a:pt x="567" y="10"/>
                      <a:pt x="567" y="10"/>
                    </a:cubicBezTo>
                    <a:cubicBezTo>
                      <a:pt x="495" y="10"/>
                      <a:pt x="495" y="10"/>
                      <a:pt x="495" y="10"/>
                    </a:cubicBezTo>
                    <a:cubicBezTo>
                      <a:pt x="582" y="327"/>
                      <a:pt x="582" y="327"/>
                      <a:pt x="582" y="327"/>
                    </a:cubicBezTo>
                    <a:cubicBezTo>
                      <a:pt x="641" y="327"/>
                      <a:pt x="641" y="327"/>
                      <a:pt x="641" y="327"/>
                    </a:cubicBezTo>
                    <a:lnTo>
                      <a:pt x="727" y="10"/>
                    </a:lnTo>
                    <a:close/>
                    <a:moveTo>
                      <a:pt x="353" y="291"/>
                    </a:moveTo>
                    <a:cubicBezTo>
                      <a:pt x="347" y="294"/>
                      <a:pt x="339" y="296"/>
                      <a:pt x="329" y="296"/>
                    </a:cubicBezTo>
                    <a:cubicBezTo>
                      <a:pt x="304" y="296"/>
                      <a:pt x="289" y="284"/>
                      <a:pt x="289" y="258"/>
                    </a:cubicBezTo>
                    <a:cubicBezTo>
                      <a:pt x="289" y="222"/>
                      <a:pt x="314" y="213"/>
                      <a:pt x="353" y="209"/>
                    </a:cubicBezTo>
                    <a:lnTo>
                      <a:pt x="353" y="291"/>
                    </a:lnTo>
                    <a:close/>
                    <a:moveTo>
                      <a:pt x="414" y="315"/>
                    </a:moveTo>
                    <a:cubicBezTo>
                      <a:pt x="414" y="180"/>
                      <a:pt x="414" y="180"/>
                      <a:pt x="414" y="180"/>
                    </a:cubicBezTo>
                    <a:cubicBezTo>
                      <a:pt x="414" y="119"/>
                      <a:pt x="377" y="98"/>
                      <a:pt x="326" y="98"/>
                    </a:cubicBezTo>
                    <a:cubicBezTo>
                      <a:pt x="286" y="98"/>
                      <a:pt x="257" y="108"/>
                      <a:pt x="241" y="115"/>
                    </a:cubicBezTo>
                    <a:cubicBezTo>
                      <a:pt x="255" y="152"/>
                      <a:pt x="255" y="152"/>
                      <a:pt x="255" y="152"/>
                    </a:cubicBezTo>
                    <a:cubicBezTo>
                      <a:pt x="270" y="146"/>
                      <a:pt x="292" y="139"/>
                      <a:pt x="314" y="139"/>
                    </a:cubicBezTo>
                    <a:cubicBezTo>
                      <a:pt x="337" y="139"/>
                      <a:pt x="353" y="145"/>
                      <a:pt x="353" y="169"/>
                    </a:cubicBezTo>
                    <a:cubicBezTo>
                      <a:pt x="353" y="179"/>
                      <a:pt x="353" y="179"/>
                      <a:pt x="353" y="179"/>
                    </a:cubicBezTo>
                    <a:cubicBezTo>
                      <a:pt x="286" y="185"/>
                      <a:pt x="228" y="202"/>
                      <a:pt x="228" y="260"/>
                    </a:cubicBezTo>
                    <a:cubicBezTo>
                      <a:pt x="228" y="307"/>
                      <a:pt x="261" y="331"/>
                      <a:pt x="326" y="331"/>
                    </a:cubicBezTo>
                    <a:cubicBezTo>
                      <a:pt x="365" y="331"/>
                      <a:pt x="395" y="325"/>
                      <a:pt x="414" y="315"/>
                    </a:cubicBezTo>
                    <a:moveTo>
                      <a:pt x="132" y="287"/>
                    </a:moveTo>
                    <a:cubicBezTo>
                      <a:pt x="128" y="289"/>
                      <a:pt x="121" y="290"/>
                      <a:pt x="112" y="290"/>
                    </a:cubicBezTo>
                    <a:cubicBezTo>
                      <a:pt x="79" y="290"/>
                      <a:pt x="65" y="262"/>
                      <a:pt x="65" y="213"/>
                    </a:cubicBezTo>
                    <a:cubicBezTo>
                      <a:pt x="65" y="167"/>
                      <a:pt x="78" y="136"/>
                      <a:pt x="114" y="136"/>
                    </a:cubicBezTo>
                    <a:cubicBezTo>
                      <a:pt x="121" y="136"/>
                      <a:pt x="127" y="137"/>
                      <a:pt x="132" y="139"/>
                    </a:cubicBezTo>
                    <a:lnTo>
                      <a:pt x="132" y="287"/>
                    </a:lnTo>
                    <a:close/>
                    <a:moveTo>
                      <a:pt x="197" y="315"/>
                    </a:moveTo>
                    <a:cubicBezTo>
                      <a:pt x="197" y="0"/>
                      <a:pt x="197" y="0"/>
                      <a:pt x="197" y="0"/>
                    </a:cubicBezTo>
                    <a:cubicBezTo>
                      <a:pt x="132" y="0"/>
                      <a:pt x="132" y="0"/>
                      <a:pt x="132" y="0"/>
                    </a:cubicBezTo>
                    <a:cubicBezTo>
                      <a:pt x="132" y="103"/>
                      <a:pt x="132" y="103"/>
                      <a:pt x="132" y="103"/>
                    </a:cubicBezTo>
                    <a:cubicBezTo>
                      <a:pt x="124" y="101"/>
                      <a:pt x="113" y="100"/>
                      <a:pt x="99" y="100"/>
                    </a:cubicBezTo>
                    <a:cubicBezTo>
                      <a:pt x="41" y="100"/>
                      <a:pt x="0" y="144"/>
                      <a:pt x="0" y="216"/>
                    </a:cubicBezTo>
                    <a:cubicBezTo>
                      <a:pt x="0" y="291"/>
                      <a:pt x="43" y="331"/>
                      <a:pt x="111" y="331"/>
                    </a:cubicBezTo>
                    <a:cubicBezTo>
                      <a:pt x="150" y="331"/>
                      <a:pt x="177" y="326"/>
                      <a:pt x="197" y="315"/>
                    </a:cubicBezTo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nl-NL"/>
              </a:p>
            </p:txBody>
          </p:sp>
        </p:grpSp>
        <p:pic>
          <p:nvPicPr>
            <p:cNvPr id="2" name="Afbeelding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954" y="5085184"/>
              <a:ext cx="3118189" cy="379947"/>
            </a:xfrm>
            <a:prstGeom prst="rect">
              <a:avLst/>
            </a:prstGeom>
          </p:spPr>
        </p:pic>
      </p:grp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>
            <a:normAutofit/>
          </a:bodyPr>
          <a:lstStyle>
            <a:lvl1pPr algn="ctr">
              <a:defRPr sz="28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6540456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pos="288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sdia wit met cirk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81336" y="230975"/>
            <a:ext cx="6995120" cy="864096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556792"/>
            <a:ext cx="7715200" cy="456937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177800" indent="-177800">
              <a:buFont typeface="Arial" panose="020B0604020202020204" pitchFamily="34" charset="0"/>
              <a:buChar char="•"/>
              <a:defRPr sz="2000"/>
            </a:lvl2pPr>
            <a:lvl3pPr marL="355600" indent="-177800">
              <a:defRPr sz="2000"/>
            </a:lvl3pPr>
            <a:lvl4pPr marL="449263" indent="-177800">
              <a:defRPr sz="2000"/>
            </a:lvl4pPr>
            <a:lvl5pPr marL="627063" indent="-177800">
              <a:defRPr sz="2000"/>
            </a:lvl5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639B-47F5-4BBF-B4CF-34437E586E84}" type="datetimeFigureOut">
              <a:rPr lang="nl-NL" smtClean="0"/>
              <a:pPr/>
              <a:t>5-10-2020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BC99C-D72F-4A29-A5BF-18DA347E97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939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2639B-47F5-4BBF-B4CF-34437E586E84}" type="datetimeFigureOut">
              <a:rPr lang="nl-NL" smtClean="0"/>
              <a:pPr/>
              <a:t>5-10-2020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BC99C-D72F-4A29-A5BF-18DA347E977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9614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7800" indent="-1778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bing.com/images/search?view=detailV2&amp;ccid=y%2FOzwGIK&amp;id=9F90F4EFECB86673CBFB3B540D77E8D690FD2472&amp;thid=OIP.y_OzwGIKoe4e-87fcHS96AHaJ7&amp;mediaurl=https%3A%2F%2Fi.pinimg.com%2F736x%2F96%2F78%2F22%2F96782212b79ff37fa1b174d4c41a9bb4--dit.jpg&amp;exph=986&amp;expw=736&amp;q=kleurplaat+kind&amp;simid=608010328197041882&amp;ck=CE6259474CB40F97D03D8066C5BBEEC5&amp;selectedindex=0&amp;form=IRPRST&amp;ajaxhist=0&amp;vt=2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Inventariseren wensen &amp; behoeften methodisch handelen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4294967295"/>
          </p:nvPr>
        </p:nvSpPr>
        <p:spPr>
          <a:xfrm>
            <a:off x="1143000" y="4525132"/>
            <a:ext cx="6858000" cy="1241822"/>
          </a:xfrm>
        </p:spPr>
        <p:txBody>
          <a:bodyPr/>
          <a:lstStyle/>
          <a:p>
            <a:pPr marL="0" indent="0" algn="ctr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6385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910233" y="2117480"/>
          <a:ext cx="7766224" cy="230428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883112">
                  <a:extLst>
                    <a:ext uri="{9D8B030D-6E8A-4147-A177-3AD203B41FA5}">
                      <a16:colId xmlns:a16="http://schemas.microsoft.com/office/drawing/2014/main" val="3658666207"/>
                    </a:ext>
                  </a:extLst>
                </a:gridCol>
                <a:gridCol w="3883112">
                  <a:extLst>
                    <a:ext uri="{9D8B030D-6E8A-4147-A177-3AD203B41FA5}">
                      <a16:colId xmlns:a16="http://schemas.microsoft.com/office/drawing/2014/main" val="374907117"/>
                    </a:ext>
                  </a:extLst>
                </a:gridCol>
              </a:tblGrid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Persoonlijkheidsontwikkeling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6929242"/>
                  </a:ext>
                </a:extLst>
              </a:tr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kort in </a:t>
                      </a:r>
                      <a:r>
                        <a:rPr lang="nl-NL" sz="1400" u="sng" spc="30" dirty="0">
                          <a:effectLst/>
                        </a:rPr>
                        <a:t>eigen woorden </a:t>
                      </a:r>
                      <a:r>
                        <a:rPr lang="nl-NL" sz="1400" spc="30" dirty="0">
                          <a:effectLst/>
                        </a:rPr>
                        <a:t>de </a:t>
                      </a:r>
                      <a:r>
                        <a:rPr lang="nl-NL" sz="1400" b="1" spc="30" dirty="0">
                          <a:effectLst/>
                        </a:rPr>
                        <a:t>theorie</a:t>
                      </a:r>
                      <a:r>
                        <a:rPr lang="nl-NL" sz="1400" spc="30" dirty="0">
                          <a:effectLst/>
                        </a:rPr>
                        <a:t> van dit ontwikkelingsgebied én </a:t>
                      </a:r>
                      <a:r>
                        <a:rPr lang="nl-NL" sz="1400" b="1" spc="30" dirty="0">
                          <a:effectLst/>
                        </a:rPr>
                        <a:t>leeftijdsfase</a:t>
                      </a:r>
                      <a:endParaRPr lang="nl-NL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781991285"/>
                  </a:ext>
                </a:extLst>
              </a:tr>
              <a:tr h="493776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Geeft met behulp van </a:t>
                      </a:r>
                      <a:r>
                        <a:rPr lang="nl-NL" sz="1400" b="1" spc="30" dirty="0">
                          <a:effectLst/>
                        </a:rPr>
                        <a:t>praktijkvoorbeelden</a:t>
                      </a:r>
                      <a:r>
                        <a:rPr lang="nl-NL" sz="1400" spc="30" dirty="0">
                          <a:effectLst/>
                        </a:rPr>
                        <a:t> aan wat er </a:t>
                      </a:r>
                      <a:r>
                        <a:rPr lang="nl-NL" sz="1400" u="sng" spc="30" dirty="0">
                          <a:effectLst/>
                        </a:rPr>
                        <a:t>vanuit de theorie wel/niet </a:t>
                      </a:r>
                      <a:r>
                        <a:rPr lang="nl-NL" sz="1400" spc="30" dirty="0">
                          <a:effectLst/>
                        </a:rPr>
                        <a:t>wordt waargenomen bij het kind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16527197"/>
                  </a:ext>
                </a:extLst>
              </a:tr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wat er </a:t>
                      </a:r>
                      <a:r>
                        <a:rPr lang="nl-NL" sz="1400" b="1" spc="30" dirty="0">
                          <a:effectLst/>
                        </a:rPr>
                        <a:t>nog meer </a:t>
                      </a:r>
                      <a:r>
                        <a:rPr lang="nl-NL" sz="1400" spc="30" dirty="0">
                          <a:effectLst/>
                        </a:rPr>
                        <a:t>te vertellen is over het kind bij onderstaande punten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360684170"/>
                  </a:ext>
                </a:extLst>
              </a:tr>
              <a:tr h="98755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Het hebben van een eigen mening,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tonen van initiatief,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ontwikkeling van het geweten, normbesef, 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zelfbeeld,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inzicht in eigen mogelijkheden,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prestatiegerichtheid.</a:t>
                      </a:r>
                    </a:p>
                    <a:p>
                      <a:pPr marL="228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 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68219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68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02718" y="260648"/>
            <a:ext cx="6995120" cy="864096"/>
          </a:xfrm>
        </p:spPr>
        <p:txBody>
          <a:bodyPr/>
          <a:lstStyle/>
          <a:p>
            <a:pPr algn="ctr"/>
            <a:r>
              <a:rPr lang="nl-NL" dirty="0" smtClean="0"/>
              <a:t>Emotionele ontwikkeling </a:t>
            </a:r>
            <a:endParaRPr lang="nl-NL" dirty="0"/>
          </a:p>
        </p:txBody>
      </p:sp>
      <p:pic>
        <p:nvPicPr>
          <p:cNvPr id="4" name="Tijdelijke aanduiding voor inhoud 3" descr="C:\Users\stu\AppData\Local\Microsoft\Windows\INetCache\Content.MSO\9C6C1DF8.t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3" y="2348880"/>
            <a:ext cx="3400970" cy="239298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hoek met één afgeronde hoek 4"/>
          <p:cNvSpPr/>
          <p:nvPr/>
        </p:nvSpPr>
        <p:spPr>
          <a:xfrm>
            <a:off x="279503" y="3012945"/>
            <a:ext cx="2076845" cy="98661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Meegaan in de stemming van de ander</a:t>
            </a:r>
            <a:endParaRPr lang="nl-NL" dirty="0"/>
          </a:p>
        </p:txBody>
      </p:sp>
      <p:sp>
        <p:nvSpPr>
          <p:cNvPr id="6" name="Rechthoek met één afgeronde hoek 5"/>
          <p:cNvSpPr/>
          <p:nvPr/>
        </p:nvSpPr>
        <p:spPr>
          <a:xfrm>
            <a:off x="3141015" y="1573174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Tonen van emoties </a:t>
            </a:r>
            <a:endParaRPr lang="nl-NL" dirty="0"/>
          </a:p>
        </p:txBody>
      </p:sp>
      <p:sp>
        <p:nvSpPr>
          <p:cNvPr id="7" name="Rechthoek met één afgeronde hoek 6"/>
          <p:cNvSpPr/>
          <p:nvPr/>
        </p:nvSpPr>
        <p:spPr>
          <a:xfrm>
            <a:off x="3219651" y="5301208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Grondstemming 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6444208" y="3035571"/>
            <a:ext cx="2165449" cy="763291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Grip op emoties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88225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87624" y="0"/>
            <a:ext cx="6995120" cy="864096"/>
          </a:xfrm>
        </p:spPr>
        <p:txBody>
          <a:bodyPr/>
          <a:lstStyle/>
          <a:p>
            <a:pPr algn="ctr"/>
            <a:r>
              <a:rPr lang="nl-NL" dirty="0" smtClean="0"/>
              <a:t>Seksuele ontwikkeling 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3440" y="2585736"/>
            <a:ext cx="3312368" cy="2225798"/>
          </a:xfrm>
          <a:prstGeom prst="rect">
            <a:avLst/>
          </a:prstGeom>
        </p:spPr>
      </p:pic>
      <p:sp>
        <p:nvSpPr>
          <p:cNvPr id="6" name="Rechthoek met één afgeronde hoek 5"/>
          <p:cNvSpPr/>
          <p:nvPr/>
        </p:nvSpPr>
        <p:spPr>
          <a:xfrm>
            <a:off x="539552" y="1762271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Uiting van seksualiteit </a:t>
            </a:r>
            <a:endParaRPr lang="nl-NL" dirty="0"/>
          </a:p>
        </p:txBody>
      </p:sp>
      <p:sp>
        <p:nvSpPr>
          <p:cNvPr id="7" name="Rechthoek met één afgeronde hoek 6"/>
          <p:cNvSpPr/>
          <p:nvPr/>
        </p:nvSpPr>
        <p:spPr>
          <a:xfrm>
            <a:off x="303637" y="3174955"/>
            <a:ext cx="2096025" cy="82167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Seksetyperend rolgedrag 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4139952" y="1243231"/>
            <a:ext cx="2518525" cy="82802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Lichamelijke veranderingen  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5076056" y="5760851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Lichaamsbesef 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6504384" y="4323544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Interesse in andere kinderen 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6539586" y="2423747"/>
            <a:ext cx="2518525" cy="769191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Besef van geslacht: jongetje of meisje ?</a:t>
            </a:r>
            <a:endParaRPr lang="nl-NL" dirty="0"/>
          </a:p>
        </p:txBody>
      </p:sp>
      <p:sp>
        <p:nvSpPr>
          <p:cNvPr id="12" name="Rechthoek met één afgeronde hoek 11"/>
          <p:cNvSpPr/>
          <p:nvPr/>
        </p:nvSpPr>
        <p:spPr>
          <a:xfrm>
            <a:off x="896237" y="5080915"/>
            <a:ext cx="2518525" cy="1232357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Spelen van spelletjes; doktertje, vadertje moedertje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93245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1161535" y="2562482"/>
          <a:ext cx="6820930" cy="2304288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26190">
                  <a:extLst>
                    <a:ext uri="{9D8B030D-6E8A-4147-A177-3AD203B41FA5}">
                      <a16:colId xmlns:a16="http://schemas.microsoft.com/office/drawing/2014/main" val="3489204520"/>
                    </a:ext>
                  </a:extLst>
                </a:gridCol>
                <a:gridCol w="3246956">
                  <a:extLst>
                    <a:ext uri="{9D8B030D-6E8A-4147-A177-3AD203B41FA5}">
                      <a16:colId xmlns:a16="http://schemas.microsoft.com/office/drawing/2014/main" val="1878406707"/>
                    </a:ext>
                  </a:extLst>
                </a:gridCol>
                <a:gridCol w="3247784">
                  <a:extLst>
                    <a:ext uri="{9D8B030D-6E8A-4147-A177-3AD203B41FA5}">
                      <a16:colId xmlns:a16="http://schemas.microsoft.com/office/drawing/2014/main" val="3568163989"/>
                    </a:ext>
                  </a:extLst>
                </a:gridCol>
              </a:tblGrid>
              <a:tr h="246888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Seksuele ontwikkeling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763647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20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kort in eigen woorden de </a:t>
                      </a:r>
                      <a:r>
                        <a:rPr lang="nl-NL" sz="1400" b="1" spc="30" dirty="0">
                          <a:effectLst/>
                        </a:rPr>
                        <a:t>theorie</a:t>
                      </a:r>
                      <a:r>
                        <a:rPr lang="nl-NL" sz="1400" spc="30" dirty="0">
                          <a:effectLst/>
                        </a:rPr>
                        <a:t> van dit ontwikkelingsgebied én </a:t>
                      </a:r>
                      <a:r>
                        <a:rPr lang="nl-NL" sz="1400" b="1" spc="30" dirty="0">
                          <a:effectLst/>
                        </a:rPr>
                        <a:t>leeftijdsfase</a:t>
                      </a:r>
                      <a:endParaRPr lang="nl-NL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9847823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21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Geeft met behulp van </a:t>
                      </a:r>
                      <a:r>
                        <a:rPr lang="nl-NL" sz="1400" b="1" spc="30" dirty="0">
                          <a:effectLst/>
                        </a:rPr>
                        <a:t>praktijkvoorbeelden</a:t>
                      </a:r>
                      <a:r>
                        <a:rPr lang="nl-NL" sz="1400" spc="30" dirty="0">
                          <a:effectLst/>
                        </a:rPr>
                        <a:t> aan wat er </a:t>
                      </a:r>
                      <a:r>
                        <a:rPr lang="nl-NL" sz="1400" u="sng" spc="30" dirty="0">
                          <a:effectLst/>
                        </a:rPr>
                        <a:t>vanuit de theorie wel/niet</a:t>
                      </a:r>
                      <a:r>
                        <a:rPr lang="nl-NL" sz="1400" spc="30" dirty="0">
                          <a:effectLst/>
                        </a:rPr>
                        <a:t> wordt waargenomen bij het kind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13925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22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wat er </a:t>
                      </a:r>
                      <a:r>
                        <a:rPr lang="nl-NL" sz="1400" b="1" spc="30" dirty="0">
                          <a:effectLst/>
                        </a:rPr>
                        <a:t>nog meer </a:t>
                      </a:r>
                      <a:r>
                        <a:rPr lang="nl-NL" sz="1400" spc="30" dirty="0">
                          <a:effectLst/>
                        </a:rPr>
                        <a:t>te vertellen is over de leerling bij onderstaande punten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5668899"/>
                  </a:ext>
                </a:extLst>
              </a:tr>
              <a:tr h="7406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 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interesse in andere leerlingen,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lichaamsbesef,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lichamelijke veranderingen,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seksetyperend rolgedrag,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uiting van seksualiteit</a:t>
                      </a:r>
                    </a:p>
                    <a:p>
                      <a:pPr marL="228600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 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770632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9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1028701" y="2043495"/>
          <a:ext cx="7098956" cy="384048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39857">
                  <a:extLst>
                    <a:ext uri="{9D8B030D-6E8A-4147-A177-3AD203B41FA5}">
                      <a16:colId xmlns:a16="http://schemas.microsoft.com/office/drawing/2014/main" val="3490354121"/>
                    </a:ext>
                  </a:extLst>
                </a:gridCol>
                <a:gridCol w="6759099">
                  <a:extLst>
                    <a:ext uri="{9D8B030D-6E8A-4147-A177-3AD203B41FA5}">
                      <a16:colId xmlns:a16="http://schemas.microsoft.com/office/drawing/2014/main" val="1634334633"/>
                    </a:ext>
                  </a:extLst>
                </a:gridCol>
              </a:tblGrid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Conclusie en opvallende zaken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3959532"/>
                  </a:ext>
                </a:extLst>
              </a:tr>
              <a:tr h="22219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23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V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per ontwikkelingsgebied of de leerling </a:t>
                      </a:r>
                      <a:r>
                        <a:rPr lang="nl-NL" sz="1400" b="1" spc="30" dirty="0">
                          <a:effectLst/>
                        </a:rPr>
                        <a:t>wel/ niet passend functioneert </a:t>
                      </a:r>
                      <a:r>
                        <a:rPr lang="nl-NL" sz="1400" spc="30" dirty="0">
                          <a:effectLst/>
                        </a:rPr>
                        <a:t>gezien zijn leeftijd.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 daarnaast </a:t>
                      </a:r>
                      <a:r>
                        <a:rPr lang="nl-NL" sz="1400" b="1" spc="30" dirty="0">
                          <a:effectLst/>
                        </a:rPr>
                        <a:t>conclusie en opvallende zaken per ontwikkelingsgebied</a:t>
                      </a:r>
                      <a:r>
                        <a:rPr lang="nl-NL" sz="1400" spc="30" dirty="0">
                          <a:effectLst/>
                        </a:rPr>
                        <a:t>: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lichamelijke ontwikkeling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cognitieve en taalontwikkeling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sociale ontwikkeling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emotionele ontwikkeling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persoonlijkheidsontwikkeling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seksuele ontwikkeling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944285232"/>
                  </a:ext>
                </a:extLst>
              </a:tr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Aanleiding voor verder onderzoek 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453543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24</a:t>
                      </a:r>
                    </a:p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V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Geeft (onderbouwd) aan over welk ontwikkelingsgebied bij het kind </a:t>
                      </a:r>
                      <a:r>
                        <a:rPr lang="nl-NL" sz="1400" b="1" dirty="0">
                          <a:effectLst/>
                        </a:rPr>
                        <a:t>meer informatie </a:t>
                      </a:r>
                      <a:r>
                        <a:rPr lang="nl-NL" sz="1400" dirty="0">
                          <a:effectLst/>
                        </a:rPr>
                        <a:t>verzameld moet/kan worden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768245019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25 V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(niveau 4) </a:t>
                      </a:r>
                      <a:r>
                        <a:rPr lang="nl-NL" sz="1400" b="1" dirty="0">
                          <a:effectLst/>
                        </a:rPr>
                        <a:t>Onderbouwt het belang van observatie </a:t>
                      </a:r>
                      <a:r>
                        <a:rPr lang="nl-NL" sz="1400" dirty="0">
                          <a:effectLst/>
                        </a:rPr>
                        <a:t>van dit kind in relatie tot verdere opvang/begeleiding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29561786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99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1161536" y="2404934"/>
          <a:ext cx="6820930" cy="2907562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1894">
                  <a:extLst>
                    <a:ext uri="{9D8B030D-6E8A-4147-A177-3AD203B41FA5}">
                      <a16:colId xmlns:a16="http://schemas.microsoft.com/office/drawing/2014/main" val="3039791215"/>
                    </a:ext>
                  </a:extLst>
                </a:gridCol>
                <a:gridCol w="6479036">
                  <a:extLst>
                    <a:ext uri="{9D8B030D-6E8A-4147-A177-3AD203B41FA5}">
                      <a16:colId xmlns:a16="http://schemas.microsoft.com/office/drawing/2014/main" val="1252124468"/>
                    </a:ext>
                  </a:extLst>
                </a:gridCol>
              </a:tblGrid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Reflectie persoonsbeschrijving (minimaal 100 woorden)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697904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26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Beschrijft wat er </a:t>
                      </a:r>
                      <a:r>
                        <a:rPr lang="nl-NL" sz="1400" b="1" dirty="0">
                          <a:effectLst/>
                        </a:rPr>
                        <a:t>goed/minder goed </a:t>
                      </a:r>
                      <a:r>
                        <a:rPr lang="nl-NL" sz="1400" dirty="0">
                          <a:effectLst/>
                        </a:rPr>
                        <a:t>ging bij het maken van de persoonsbeschrijving 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686998966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27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Beschrijft wat er </a:t>
                      </a:r>
                      <a:r>
                        <a:rPr lang="nl-NL" sz="1400" b="1" dirty="0">
                          <a:effectLst/>
                        </a:rPr>
                        <a:t>persoonlijk is geleerd</a:t>
                      </a:r>
                      <a:r>
                        <a:rPr lang="nl-NL" sz="1400" dirty="0">
                          <a:effectLst/>
                        </a:rPr>
                        <a:t>, of wat er </a:t>
                      </a:r>
                      <a:r>
                        <a:rPr lang="nl-NL" sz="1400" b="1" dirty="0">
                          <a:effectLst/>
                        </a:rPr>
                        <a:t>geleerd is over eigen handelen</a:t>
                      </a:r>
                      <a:endParaRPr lang="nl-NL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963426608"/>
                  </a:ext>
                </a:extLst>
              </a:tr>
              <a:tr h="74066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28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Beschrijft wat er </a:t>
                      </a:r>
                      <a:r>
                        <a:rPr lang="nl-NL" sz="1400" b="1" dirty="0">
                          <a:effectLst/>
                        </a:rPr>
                        <a:t>geleerd is met betrekking tot de theorie </a:t>
                      </a:r>
                      <a:r>
                        <a:rPr lang="nl-NL" sz="1400" dirty="0">
                          <a:effectLst/>
                        </a:rPr>
                        <a:t>(ontwikkelingspsychologie, maken van een persoonsbeschrijving, inventariseren van wensen en behoeften van een kind)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524612475"/>
                  </a:ext>
                </a:extLst>
              </a:tr>
              <a:tr h="246888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Vormgeving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5591587"/>
                  </a:ext>
                </a:extLst>
              </a:tr>
              <a:tr h="24688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29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De persoonsbeschrijving is </a:t>
                      </a:r>
                      <a:r>
                        <a:rPr lang="nl-NL" sz="1400" b="1" dirty="0">
                          <a:effectLst/>
                        </a:rPr>
                        <a:t>objectief</a:t>
                      </a:r>
                      <a:r>
                        <a:rPr lang="nl-NL" sz="1400" dirty="0">
                          <a:effectLst/>
                        </a:rPr>
                        <a:t> opgesteld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918295389"/>
                  </a:ext>
                </a:extLst>
              </a:tr>
              <a:tr h="42712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30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De persoonsbeschrijving is logisch van opbouw en geschreven in </a:t>
                      </a:r>
                      <a:r>
                        <a:rPr lang="nl-NL" sz="1400" b="1" dirty="0">
                          <a:effectLst/>
                        </a:rPr>
                        <a:t>correct Nederlands</a:t>
                      </a:r>
                      <a:r>
                        <a:rPr lang="nl-NL" sz="1400" dirty="0">
                          <a:effectLst/>
                        </a:rPr>
                        <a:t>.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831295521"/>
                  </a:ext>
                </a:extLst>
              </a:tr>
              <a:tr h="49377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31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dirty="0">
                          <a:effectLst/>
                        </a:rPr>
                        <a:t>De persoonsbeschrijving voldoet aan de </a:t>
                      </a:r>
                      <a:r>
                        <a:rPr lang="nl-NL" sz="1400" b="1" dirty="0">
                          <a:effectLst/>
                        </a:rPr>
                        <a:t>eisen</a:t>
                      </a:r>
                      <a:r>
                        <a:rPr lang="nl-NL" sz="1400" dirty="0">
                          <a:effectLst/>
                        </a:rPr>
                        <a:t> met betrekking het schrijven van  een </a:t>
                      </a:r>
                      <a:r>
                        <a:rPr lang="nl-NL" sz="1400" b="1" dirty="0">
                          <a:effectLst/>
                        </a:rPr>
                        <a:t>verslag</a:t>
                      </a:r>
                      <a:endParaRPr lang="nl-NL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486381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92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Werkwijze komende lessen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61257" y="2024845"/>
            <a:ext cx="7715200" cy="3427028"/>
          </a:xfrm>
        </p:spPr>
        <p:txBody>
          <a:bodyPr>
            <a:normAutofit fontScale="77500" lnSpcReduction="20000"/>
          </a:bodyPr>
          <a:lstStyle/>
          <a:p>
            <a:r>
              <a:rPr lang="nl-NL" b="1" u="sng" dirty="0" smtClean="0">
                <a:solidFill>
                  <a:schemeClr val="accent6">
                    <a:lumMod val="50000"/>
                  </a:schemeClr>
                </a:solidFill>
              </a:rPr>
              <a:t>Om even op te frissen:</a:t>
            </a:r>
          </a:p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Lees In je boek Ontwikkeling en Activiteiten PW H 1.4 Ontwikkelingsaspecten door. </a:t>
            </a:r>
          </a:p>
          <a:p>
            <a:r>
              <a:rPr lang="nl-NL" b="1" dirty="0" smtClean="0">
                <a:solidFill>
                  <a:schemeClr val="accent6">
                    <a:lumMod val="75000"/>
                  </a:schemeClr>
                </a:solidFill>
              </a:rPr>
              <a:t>Dit boek kun je bij deze toets goed gebruiken om de theorie per ontwikkelingsgebied correct te kunnen beschrijven en vergelijken.</a:t>
            </a:r>
          </a:p>
          <a:p>
            <a:endParaRPr lang="nl-NL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0070C0"/>
                </a:solidFill>
              </a:rPr>
              <a:t>Je hebt een kind uitgekozen op de BPV waarover je de persoonsbeschrijving gaat maken.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0070C0"/>
                </a:solidFill>
              </a:rPr>
              <a:t>Elke week spreken we af wat er de volgende les uitgewerkt moet zijn. (Is ook terug te vinden in de SHL). 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0070C0"/>
                </a:solidFill>
              </a:rPr>
              <a:t>Dit neem je mee naar de les.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0070C0"/>
                </a:solidFill>
              </a:rPr>
              <a:t>In de les ga je met een peer-feedback-groepje elkaars werk bekijken en aan de hand van de bijbehorende criteria voorzien van peer-feedback. Door elkaar feedback te geven help je elkaar naar een voldoende/goed resultaat op de toets.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0070C0"/>
                </a:solidFill>
              </a:rPr>
              <a:t>Daarna ga je verder met het volgende onderdeel voor de volgende week.</a:t>
            </a:r>
          </a:p>
        </p:txBody>
      </p:sp>
      <p:sp>
        <p:nvSpPr>
          <p:cNvPr id="4" name="Rechthoek 3"/>
          <p:cNvSpPr/>
          <p:nvPr/>
        </p:nvSpPr>
        <p:spPr>
          <a:xfrm rot="20519732">
            <a:off x="517356" y="2275199"/>
            <a:ext cx="7809365" cy="109357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sz="1350" b="1" dirty="0">
                <a:solidFill>
                  <a:schemeClr val="accent6">
                    <a:lumMod val="50000"/>
                  </a:schemeClr>
                </a:solidFill>
              </a:rPr>
              <a:t>Tip: kies een kind waarvan je weet dat die er het grootste deel van het schooljaar nog is, zodat je ook deel 2 van de toets hiermee kan doen.</a:t>
            </a:r>
          </a:p>
        </p:txBody>
      </p:sp>
    </p:spTree>
    <p:extLst>
      <p:ext uri="{BB962C8B-B14F-4D97-AF65-F5344CB8AC3E}">
        <p14:creationId xmlns:p14="http://schemas.microsoft.com/office/powerpoint/2010/main" val="2001193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 </a:t>
            </a:r>
            <a:r>
              <a:rPr lang="nl-NL" smtClean="0"/>
              <a:t>OA’er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Wat zijn belangrijke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vaardigheden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om deze toets goed te kunnen doen?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rgbClr val="C00000"/>
                </a:solidFill>
              </a:rPr>
              <a:t>Denk aan: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C00000"/>
                </a:solidFill>
              </a:rPr>
              <a:t>Goed waarnemen – ga er desnoods even apart voor zitten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C00000"/>
                </a:solidFill>
              </a:rPr>
              <a:t>Objectief beschrijven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C00000"/>
                </a:solidFill>
              </a:rPr>
              <a:t>Gericht een  kind observeren op zijn ontwikkeling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nl-NL" b="1" dirty="0" smtClean="0">
                <a:solidFill>
                  <a:srgbClr val="C00000"/>
                </a:solidFill>
              </a:rPr>
              <a:t>Collega’s betrekken </a:t>
            </a:r>
            <a:r>
              <a:rPr lang="nl-NL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r>
              <a:rPr lang="nl-NL" b="1" dirty="0" smtClean="0">
                <a:solidFill>
                  <a:srgbClr val="C00000"/>
                </a:solidFill>
              </a:rPr>
              <a:t>Je waarnemingen  bespreken met je begeleider e/o overige collega’s</a:t>
            </a:r>
          </a:p>
          <a:p>
            <a:r>
              <a:rPr lang="nl-NL" b="1" dirty="0" smtClean="0">
                <a:solidFill>
                  <a:srgbClr val="C00000"/>
                </a:solidFill>
              </a:rPr>
              <a:t>…………………..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b="1" dirty="0" smtClean="0">
                <a:solidFill>
                  <a:srgbClr val="002060"/>
                </a:solidFill>
              </a:rPr>
              <a:t>Lees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 in je boek Methodisch handelen H 6.1 t/m 6.3 door en ga beginnen aan de toets.</a:t>
            </a:r>
          </a:p>
          <a:p>
            <a:r>
              <a:rPr lang="nl-NL" b="1" dirty="0" smtClean="0">
                <a:solidFill>
                  <a:srgbClr val="002060"/>
                </a:solidFill>
              </a:rPr>
              <a:t>Volgende week af: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Algemene indruk</a:t>
            </a:r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56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Werkwijze komende lessen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Elke week werken we een onderdeel van de persoonsbeschrijving individueel uit</a:t>
            </a:r>
          </a:p>
          <a:p>
            <a:r>
              <a:rPr lang="nl-NL" sz="2100" b="1" i="1" dirty="0" smtClean="0">
                <a:solidFill>
                  <a:schemeClr val="accent6">
                    <a:lumMod val="50000"/>
                  </a:schemeClr>
                </a:solidFill>
              </a:rPr>
              <a:t>De persoonsbeschrijving moet halverwege periode </a:t>
            </a:r>
            <a:r>
              <a:rPr lang="nl-NL" sz="2100" b="1" i="1" dirty="0" smtClean="0">
                <a:solidFill>
                  <a:schemeClr val="accent6">
                    <a:lumMod val="50000"/>
                  </a:schemeClr>
                </a:solidFill>
              </a:rPr>
              <a:t>6 </a:t>
            </a:r>
            <a:r>
              <a:rPr lang="nl-NL" sz="2100" b="1" i="1" dirty="0" smtClean="0">
                <a:solidFill>
                  <a:schemeClr val="accent6">
                    <a:lumMod val="50000"/>
                  </a:schemeClr>
                </a:solidFill>
              </a:rPr>
              <a:t>ingeleverd </a:t>
            </a:r>
            <a:r>
              <a:rPr lang="nl-NL" sz="2100" b="1" i="1" dirty="0" smtClean="0">
                <a:solidFill>
                  <a:schemeClr val="accent6">
                    <a:lumMod val="50000"/>
                  </a:schemeClr>
                </a:solidFill>
              </a:rPr>
              <a:t>worden</a:t>
            </a:r>
          </a:p>
          <a:p>
            <a:endParaRPr lang="nl-NL" sz="2100" b="1" i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We maken peer groepjes van 3 personen. Kies dus mensen uit met wie je goed kan samenwerken en die je goed feedback kunnen geven! </a:t>
            </a:r>
          </a:p>
          <a:p>
            <a:endParaRPr lang="nl-NL" sz="21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sz="2100" dirty="0" smtClean="0">
                <a:solidFill>
                  <a:schemeClr val="accent6">
                    <a:lumMod val="50000"/>
                  </a:schemeClr>
                </a:solidFill>
              </a:rPr>
              <a:t>Elke week beoordelen jullie elkaars werk en geven jullie elkaar feedback, dit doen jullie zo:</a:t>
            </a:r>
          </a:p>
          <a:p>
            <a:endParaRPr lang="nl-NL" sz="2100" dirty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smtClean="0"/>
              <a:t>Neem </a:t>
            </a:r>
            <a:r>
              <a:rPr lang="nl-NL" sz="2100" dirty="0"/>
              <a:t>van elkaar door wat je hebt uitgewerkt over de persoonsbeschrijving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smtClean="0"/>
              <a:t>Geef </a:t>
            </a:r>
            <a:r>
              <a:rPr lang="nl-NL" sz="2100" dirty="0"/>
              <a:t>elkaar feedback aan de hand van de bijbehorende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smtClean="0"/>
              <a:t>Pas </a:t>
            </a:r>
            <a:r>
              <a:rPr lang="nl-NL" sz="2100" dirty="0"/>
              <a:t>waar nodig je beschrijving aan op grond van de verkregen </a:t>
            </a:r>
            <a:r>
              <a:rPr lang="nl-NL" sz="2100" dirty="0" smtClean="0"/>
              <a:t>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smtClean="0"/>
              <a:t>Ga </a:t>
            </a:r>
            <a:r>
              <a:rPr lang="nl-NL" sz="2100" dirty="0"/>
              <a:t>nu </a:t>
            </a:r>
            <a:r>
              <a:rPr lang="nl-NL" sz="2100" b="1" dirty="0"/>
              <a:t>individueel</a:t>
            </a:r>
            <a:r>
              <a:rPr lang="nl-NL" sz="2100" dirty="0"/>
              <a:t> verder werken aan het volgende onderdeel (het huiswerk) van de </a:t>
            </a:r>
            <a:r>
              <a:rPr lang="nl-NL" sz="2100" dirty="0" smtClean="0"/>
              <a:t>persoonsbeschrijving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100" dirty="0" smtClean="0"/>
              <a:t>Ik deel een document uit waarop jullie voor elkaar tips en tops kunnen opschrijven </a:t>
            </a:r>
            <a:endParaRPr lang="nl-NL" sz="2100" dirty="0"/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3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Boeken die je nodig hebt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Je gaat je kennis van ontwikkelingspsychologie opfrissen dus neem het boek 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Ontwikkeling en activiteiten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elke les mee!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En ook het boek </a:t>
            </a:r>
            <a:r>
              <a:rPr lang="nl-NL" b="1" dirty="0" smtClean="0">
                <a:solidFill>
                  <a:schemeClr val="accent6">
                    <a:lumMod val="50000"/>
                  </a:schemeClr>
                </a:solidFill>
              </a:rPr>
              <a:t>methodiek PW </a:t>
            </a:r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ook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nl-NL" dirty="0" smtClean="0">
                <a:solidFill>
                  <a:schemeClr val="accent6">
                    <a:lumMod val="50000"/>
                  </a:schemeClr>
                </a:solidFill>
              </a:rPr>
              <a:t>Anders kun je de verschillende onderdelen niet goed uitwerken.</a:t>
            </a: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/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nl-NL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29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13293" y="-243827"/>
            <a:ext cx="6995120" cy="864096"/>
          </a:xfrm>
        </p:spPr>
        <p:txBody>
          <a:bodyPr/>
          <a:lstStyle/>
          <a:p>
            <a:r>
              <a:rPr lang="nl-NL" dirty="0" smtClean="0"/>
              <a:t>		Algemene indruk 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349" y="2060848"/>
            <a:ext cx="2896914" cy="3053927"/>
          </a:xfrm>
        </p:spPr>
      </p:pic>
      <p:sp>
        <p:nvSpPr>
          <p:cNvPr id="7" name="Rechthoek met één afgeronde hoek 6"/>
          <p:cNvSpPr/>
          <p:nvPr/>
        </p:nvSpPr>
        <p:spPr>
          <a:xfrm>
            <a:off x="1371716" y="1124535"/>
            <a:ext cx="1800201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Lichaamsbouw 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3350064" y="871043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Uiterlijke &amp; typerende kenmerken 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5925447" y="4607792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Eventuele beperkingen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276854" y="2943493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Houding 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2443388" y="5895720"/>
            <a:ext cx="4310835" cy="871762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Beschrijving is op zo’n manier dat een buitenstaander op basis van de beschrijving de persoon kan aanwijzen</a:t>
            </a:r>
            <a:endParaRPr lang="nl-NL" dirty="0"/>
          </a:p>
        </p:txBody>
      </p:sp>
      <p:sp>
        <p:nvSpPr>
          <p:cNvPr id="12" name="Rechthoek met één afgeronde hoek 11"/>
          <p:cNvSpPr/>
          <p:nvPr/>
        </p:nvSpPr>
        <p:spPr>
          <a:xfrm>
            <a:off x="6263310" y="1022168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Dieet, voeding, allergieën</a:t>
            </a:r>
            <a:endParaRPr lang="nl-NL" dirty="0"/>
          </a:p>
        </p:txBody>
      </p:sp>
      <p:sp>
        <p:nvSpPr>
          <p:cNvPr id="13" name="Rechthoek met één afgeronde hoek 12"/>
          <p:cNvSpPr/>
          <p:nvPr/>
        </p:nvSpPr>
        <p:spPr>
          <a:xfrm>
            <a:off x="5949174" y="1861153"/>
            <a:ext cx="3200692" cy="1098912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Uiterlijke kenmerken: kleur haar, kleur ogen, lengte, gewicht oorbellen</a:t>
            </a:r>
            <a:r>
              <a:rPr lang="nl-NL" smtClean="0"/>
              <a:t>, huidskleur </a:t>
            </a:r>
            <a:r>
              <a:rPr lang="nl-NL" dirty="0" smtClean="0"/>
              <a:t>etc. </a:t>
            </a:r>
            <a:endParaRPr lang="nl-NL" dirty="0"/>
          </a:p>
        </p:txBody>
      </p:sp>
      <p:sp>
        <p:nvSpPr>
          <p:cNvPr id="14" name="Rechthoek met één afgeronde hoek 13"/>
          <p:cNvSpPr/>
          <p:nvPr/>
        </p:nvSpPr>
        <p:spPr>
          <a:xfrm>
            <a:off x="451018" y="4696894"/>
            <a:ext cx="2899046" cy="94533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Algemene gezondheidstoestand, allergieën </a:t>
            </a:r>
            <a:endParaRPr lang="nl-NL" dirty="0"/>
          </a:p>
        </p:txBody>
      </p:sp>
      <p:sp>
        <p:nvSpPr>
          <p:cNvPr id="15" name="Rechthoek met één afgeronde hoek 14"/>
          <p:cNvSpPr/>
          <p:nvPr/>
        </p:nvSpPr>
        <p:spPr>
          <a:xfrm>
            <a:off x="4246461" y="5233111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Afkomst </a:t>
            </a:r>
            <a:endParaRPr lang="nl-NL" dirty="0"/>
          </a:p>
        </p:txBody>
      </p:sp>
      <p:sp>
        <p:nvSpPr>
          <p:cNvPr id="16" name="Rechthoek met één afgeronde hoek 15"/>
          <p:cNvSpPr/>
          <p:nvPr/>
        </p:nvSpPr>
        <p:spPr>
          <a:xfrm>
            <a:off x="50325" y="1853254"/>
            <a:ext cx="2971584" cy="751006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Dragen van bril, aangepaste schoenen etc. </a:t>
            </a:r>
            <a:endParaRPr lang="nl-NL" dirty="0"/>
          </a:p>
        </p:txBody>
      </p:sp>
      <p:sp>
        <p:nvSpPr>
          <p:cNvPr id="17" name="Rechthoek met één afgeronde hoek 16"/>
          <p:cNvSpPr/>
          <p:nvPr/>
        </p:nvSpPr>
        <p:spPr>
          <a:xfrm>
            <a:off x="594354" y="3789709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Bijzonderheden</a:t>
            </a:r>
            <a:endParaRPr lang="nl-NL" dirty="0"/>
          </a:p>
        </p:txBody>
      </p:sp>
      <p:sp>
        <p:nvSpPr>
          <p:cNvPr id="18" name="Rechthoek met één afgeronde hoek 17"/>
          <p:cNvSpPr/>
          <p:nvPr/>
        </p:nvSpPr>
        <p:spPr>
          <a:xfrm>
            <a:off x="6315976" y="3101155"/>
            <a:ext cx="2550224" cy="1365547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Typische kenmerken: </a:t>
            </a:r>
          </a:p>
          <a:p>
            <a:pPr algn="ctr"/>
            <a:r>
              <a:rPr lang="nl-NL" dirty="0" smtClean="0"/>
              <a:t>Specifieke kenmerken  waaraan je iemand kunt  herkennen zoals bv. karaktereigenschappen.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2682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47664" y="-212000"/>
            <a:ext cx="6995120" cy="864096"/>
          </a:xfrm>
        </p:spPr>
        <p:txBody>
          <a:bodyPr/>
          <a:lstStyle/>
          <a:p>
            <a:pPr algn="ctr"/>
            <a:r>
              <a:rPr lang="nl-NL" dirty="0" smtClean="0"/>
              <a:t>Lichamelijke ontwikkeling </a:t>
            </a:r>
            <a:endParaRPr lang="nl-NL" dirty="0"/>
          </a:p>
        </p:txBody>
      </p:sp>
      <p:pic>
        <p:nvPicPr>
          <p:cNvPr id="4" name="Tijdelijke aanduiding voor inhoud 3" descr="Gerelateerde afbeeldingsdetails bekijken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532" y="1339477"/>
            <a:ext cx="4248472" cy="52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hthoek met één afgeronde hoek 5"/>
          <p:cNvSpPr/>
          <p:nvPr/>
        </p:nvSpPr>
        <p:spPr>
          <a:xfrm>
            <a:off x="785479" y="3656282"/>
            <a:ext cx="1656184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Fijne motoriek</a:t>
            </a:r>
            <a:endParaRPr lang="nl-NL" dirty="0"/>
          </a:p>
        </p:txBody>
      </p:sp>
      <p:sp>
        <p:nvSpPr>
          <p:cNvPr id="7" name="Rechthoek met één afgeronde hoek 6"/>
          <p:cNvSpPr/>
          <p:nvPr/>
        </p:nvSpPr>
        <p:spPr>
          <a:xfrm>
            <a:off x="1791326" y="5728289"/>
            <a:ext cx="1800200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Grove motoriek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5584749" y="4077865"/>
            <a:ext cx="1656184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zindelijkheid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5945324" y="1437852"/>
            <a:ext cx="2160240" cy="52522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Gezicht, gehoor, reukvermogen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5919103" y="4737176"/>
            <a:ext cx="2471808" cy="695232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Beweging, gebruik maken van de ruimte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6835323" y="3170106"/>
            <a:ext cx="1656184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voelen</a:t>
            </a:r>
            <a:endParaRPr lang="nl-NL" dirty="0"/>
          </a:p>
        </p:txBody>
      </p:sp>
      <p:sp>
        <p:nvSpPr>
          <p:cNvPr id="12" name="Rechthoek met één afgeronde hoek 11"/>
          <p:cNvSpPr/>
          <p:nvPr/>
        </p:nvSpPr>
        <p:spPr>
          <a:xfrm>
            <a:off x="177159" y="2310538"/>
            <a:ext cx="1651244" cy="53005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Dieet, voeding, allergieën</a:t>
            </a:r>
            <a:endParaRPr lang="nl-NL" dirty="0"/>
          </a:p>
        </p:txBody>
      </p:sp>
      <p:sp>
        <p:nvSpPr>
          <p:cNvPr id="13" name="Rechthoek met één afgeronde hoek 12"/>
          <p:cNvSpPr/>
          <p:nvPr/>
        </p:nvSpPr>
        <p:spPr>
          <a:xfrm>
            <a:off x="5307730" y="5720814"/>
            <a:ext cx="3161545" cy="735031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Gebruik maken van hulpmiddelen bijvoorbeeld aangepaste schoenen, bril etc.</a:t>
            </a:r>
            <a:endParaRPr lang="nl-NL" dirty="0"/>
          </a:p>
        </p:txBody>
      </p:sp>
      <p:sp>
        <p:nvSpPr>
          <p:cNvPr id="14" name="Rechthoek met één afgeronde hoek 13"/>
          <p:cNvSpPr/>
          <p:nvPr/>
        </p:nvSpPr>
        <p:spPr>
          <a:xfrm>
            <a:off x="1300297" y="1385731"/>
            <a:ext cx="2406469" cy="80687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Lichamelijke groei, lengte, slaapritme, eetritme</a:t>
            </a:r>
            <a:endParaRPr lang="nl-NL" dirty="0"/>
          </a:p>
        </p:txBody>
      </p:sp>
      <p:sp>
        <p:nvSpPr>
          <p:cNvPr id="15" name="Rechthoek met één afgeronde hoek 14"/>
          <p:cNvSpPr/>
          <p:nvPr/>
        </p:nvSpPr>
        <p:spPr>
          <a:xfrm>
            <a:off x="1527493" y="5029106"/>
            <a:ext cx="1890210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zelfredzaamheid</a:t>
            </a:r>
            <a:endParaRPr lang="nl-NL" dirty="0"/>
          </a:p>
        </p:txBody>
      </p:sp>
      <p:sp>
        <p:nvSpPr>
          <p:cNvPr id="16" name="Rechthoek met één afgeronde hoek 15"/>
          <p:cNvSpPr/>
          <p:nvPr/>
        </p:nvSpPr>
        <p:spPr>
          <a:xfrm>
            <a:off x="6455623" y="2399021"/>
            <a:ext cx="1656184" cy="36004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ziektebeelden</a:t>
            </a:r>
            <a:endParaRPr lang="nl-NL" dirty="0"/>
          </a:p>
        </p:txBody>
      </p:sp>
      <p:sp>
        <p:nvSpPr>
          <p:cNvPr id="17" name="Rechthoek met één afgeronde hoek 16"/>
          <p:cNvSpPr/>
          <p:nvPr/>
        </p:nvSpPr>
        <p:spPr>
          <a:xfrm>
            <a:off x="5013321" y="676360"/>
            <a:ext cx="2799040" cy="386835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Zintuiglijke ontwikkeling</a:t>
            </a:r>
            <a:endParaRPr lang="nl-NL" dirty="0"/>
          </a:p>
        </p:txBody>
      </p:sp>
      <p:sp>
        <p:nvSpPr>
          <p:cNvPr id="18" name="Rechthoek met één afgeronde hoek 17"/>
          <p:cNvSpPr/>
          <p:nvPr/>
        </p:nvSpPr>
        <p:spPr>
          <a:xfrm>
            <a:off x="-38874" y="2958525"/>
            <a:ext cx="2576100" cy="506983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Motorische ontwikkeling</a:t>
            </a:r>
            <a:endParaRPr lang="nl-NL" dirty="0"/>
          </a:p>
        </p:txBody>
      </p:sp>
      <p:sp>
        <p:nvSpPr>
          <p:cNvPr id="19" name="Rechthoek met één afgeronde hoek 18"/>
          <p:cNvSpPr/>
          <p:nvPr/>
        </p:nvSpPr>
        <p:spPr>
          <a:xfrm>
            <a:off x="2007236" y="745221"/>
            <a:ext cx="2287524" cy="387696"/>
          </a:xfrm>
          <a:prstGeom prst="round1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Lichamelijke groei</a:t>
            </a:r>
            <a:endParaRPr lang="nl-NL" dirty="0"/>
          </a:p>
        </p:txBody>
      </p:sp>
      <p:sp>
        <p:nvSpPr>
          <p:cNvPr id="20" name="Rechthoek met één afgeronde hoek 19"/>
          <p:cNvSpPr/>
          <p:nvPr/>
        </p:nvSpPr>
        <p:spPr>
          <a:xfrm>
            <a:off x="755340" y="4183233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Handvoorkeur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2973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Ontwikkelingsgebieden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960981" y="2265919"/>
          <a:ext cx="7222039" cy="341754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62096">
                  <a:extLst>
                    <a:ext uri="{9D8B030D-6E8A-4147-A177-3AD203B41FA5}">
                      <a16:colId xmlns:a16="http://schemas.microsoft.com/office/drawing/2014/main" val="481674528"/>
                    </a:ext>
                  </a:extLst>
                </a:gridCol>
                <a:gridCol w="3394428">
                  <a:extLst>
                    <a:ext uri="{9D8B030D-6E8A-4147-A177-3AD203B41FA5}">
                      <a16:colId xmlns:a16="http://schemas.microsoft.com/office/drawing/2014/main" val="1144986489"/>
                    </a:ext>
                  </a:extLst>
                </a:gridCol>
                <a:gridCol w="3565515">
                  <a:extLst>
                    <a:ext uri="{9D8B030D-6E8A-4147-A177-3AD203B41FA5}">
                      <a16:colId xmlns:a16="http://schemas.microsoft.com/office/drawing/2014/main" val="1495641706"/>
                    </a:ext>
                  </a:extLst>
                </a:gridCol>
              </a:tblGrid>
              <a:tr h="236042">
                <a:tc gridSpan="3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Lichamelijke ontwikkeling</a:t>
                      </a:r>
                      <a:endParaRPr lang="nl-NL" sz="12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1970771"/>
                  </a:ext>
                </a:extLst>
              </a:tr>
              <a:tr h="375618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5   </a:t>
                      </a:r>
                      <a:endParaRPr lang="nl-NL" sz="12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kort in </a:t>
                      </a:r>
                      <a:r>
                        <a:rPr lang="nl-NL" sz="1400" u="sng" spc="30" dirty="0">
                          <a:effectLst/>
                        </a:rPr>
                        <a:t>eigen woorden </a:t>
                      </a:r>
                      <a:r>
                        <a:rPr lang="nl-NL" sz="1400" spc="30" dirty="0">
                          <a:effectLst/>
                        </a:rPr>
                        <a:t>de </a:t>
                      </a:r>
                      <a:r>
                        <a:rPr lang="nl-NL" sz="1400" b="1" spc="30" dirty="0">
                          <a:effectLst/>
                        </a:rPr>
                        <a:t>theorie</a:t>
                      </a:r>
                      <a:r>
                        <a:rPr lang="nl-NL" sz="1400" spc="30" dirty="0">
                          <a:effectLst/>
                        </a:rPr>
                        <a:t> van dit ontwikkelingsgebied én </a:t>
                      </a:r>
                      <a:r>
                        <a:rPr lang="nl-NL" sz="1400" b="1" spc="30" dirty="0">
                          <a:effectLst/>
                        </a:rPr>
                        <a:t>leeftijdsfase</a:t>
                      </a:r>
                      <a:endParaRPr lang="nl-NL" sz="21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7769473"/>
                  </a:ext>
                </a:extLst>
              </a:tr>
              <a:tr h="495756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6</a:t>
                      </a:r>
                      <a:endParaRPr lang="nl-NL" sz="12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Geeft met behulp van </a:t>
                      </a:r>
                      <a:r>
                        <a:rPr lang="nl-NL" sz="1400" b="1" spc="30" dirty="0">
                          <a:effectLst/>
                        </a:rPr>
                        <a:t>praktijkvoorbeelden</a:t>
                      </a:r>
                      <a:r>
                        <a:rPr lang="nl-NL" sz="1400" spc="30" dirty="0">
                          <a:effectLst/>
                        </a:rPr>
                        <a:t> aan wat er </a:t>
                      </a:r>
                      <a:r>
                        <a:rPr lang="nl-NL" sz="1400" u="sng" spc="30" dirty="0">
                          <a:effectLst/>
                        </a:rPr>
                        <a:t>vanuit de theorie wel/niet </a:t>
                      </a:r>
                      <a:r>
                        <a:rPr lang="nl-NL" sz="1400" spc="30" dirty="0">
                          <a:effectLst/>
                        </a:rPr>
                        <a:t>wordt waargenomen bij het kind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709352"/>
                  </a:ext>
                </a:extLst>
              </a:tr>
              <a:tr h="288913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7</a:t>
                      </a:r>
                      <a:endParaRPr lang="nl-NL" sz="12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wat er </a:t>
                      </a:r>
                      <a:r>
                        <a:rPr lang="nl-NL" sz="1400" b="1" spc="30" dirty="0">
                          <a:effectLst/>
                        </a:rPr>
                        <a:t>nog meer </a:t>
                      </a:r>
                      <a:r>
                        <a:rPr lang="nl-NL" sz="1400" spc="30" dirty="0">
                          <a:effectLst/>
                        </a:rPr>
                        <a:t>te vertellen is over het kind bij onderstaande punten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4820518"/>
                  </a:ext>
                </a:extLst>
              </a:tr>
              <a:tr h="2021220"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 </a:t>
                      </a:r>
                      <a:endParaRPr lang="nl-NL" sz="12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manier van bewegen,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grove/fijne motoriek,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lichamelijke groei, 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gezichtsvermogen, gehoor,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ziektebeelden, dieet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zelfredzaamheid (zindelijkheid, uitkleden, veters </a:t>
                      </a:r>
                      <a:r>
                        <a:rPr lang="nl-NL" sz="1400" spc="30" dirty="0" smtClean="0">
                          <a:effectLst/>
                        </a:rPr>
                        <a:t>strikken)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moeten bewegingen gestimuleerd worden of dat de geobserveerde zelf actief is,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gebruik van de ruimte.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gebruik van hulpmiddelen (bril, </a:t>
                      </a:r>
                      <a:r>
                        <a:rPr lang="nl-NL" sz="1400" dirty="0">
                          <a:effectLst/>
                        </a:rPr>
                        <a:t>aangepaste schoenen, hoorapparaat)</a:t>
                      </a:r>
                      <a:endParaRPr lang="nl-NL" sz="2100" dirty="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dirty="0">
                          <a:effectLst/>
                        </a:rPr>
                        <a:t>is fysiotherapie/bewegingstherapie nodig, zo ja waarvoor</a:t>
                      </a:r>
                      <a:endParaRPr lang="nl-NL" sz="2100" dirty="0">
                        <a:effectLst/>
                        <a:latin typeface="Calibri" panose="020F050202020403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306333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742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-68622"/>
            <a:ext cx="6995120" cy="864096"/>
          </a:xfrm>
        </p:spPr>
        <p:txBody>
          <a:bodyPr/>
          <a:lstStyle/>
          <a:p>
            <a:pPr algn="ctr"/>
            <a:r>
              <a:rPr lang="nl-NL" dirty="0" smtClean="0"/>
              <a:t>Cognitieve ontwikkeling 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75856" y="1916832"/>
            <a:ext cx="2736304" cy="3312368"/>
          </a:xfrm>
          <a:prstGeom prst="rect">
            <a:avLst/>
          </a:prstGeom>
        </p:spPr>
      </p:pic>
      <p:sp>
        <p:nvSpPr>
          <p:cNvPr id="7" name="Rechthoek met één afgeronde hoek 6"/>
          <p:cNvSpPr/>
          <p:nvPr/>
        </p:nvSpPr>
        <p:spPr>
          <a:xfrm>
            <a:off x="1817482" y="1068885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Denken 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6347418" y="4618595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Concentratie 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6031396" y="2099864"/>
            <a:ext cx="2569007" cy="887257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Communicatie: verbaal en non-verbale communicatie 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6243203" y="3569080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Concreet </a:t>
            </a:r>
            <a:r>
              <a:rPr lang="nl-NL" dirty="0" err="1" smtClean="0"/>
              <a:t>vs</a:t>
            </a:r>
            <a:r>
              <a:rPr lang="nl-NL" dirty="0" smtClean="0"/>
              <a:t> abstract denken 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1224505" y="5608935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Houding </a:t>
            </a:r>
            <a:endParaRPr lang="nl-NL" dirty="0"/>
          </a:p>
        </p:txBody>
      </p:sp>
      <p:sp>
        <p:nvSpPr>
          <p:cNvPr id="12" name="Rechthoek met één afgeronde hoek 11"/>
          <p:cNvSpPr/>
          <p:nvPr/>
        </p:nvSpPr>
        <p:spPr>
          <a:xfrm>
            <a:off x="5250205" y="1166495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Taalontwikkeling en taalbegrip  </a:t>
            </a:r>
            <a:endParaRPr lang="nl-NL" dirty="0"/>
          </a:p>
        </p:txBody>
      </p:sp>
      <p:sp>
        <p:nvSpPr>
          <p:cNvPr id="13" name="Rechthoek met één afgeronde hoek 12"/>
          <p:cNvSpPr/>
          <p:nvPr/>
        </p:nvSpPr>
        <p:spPr>
          <a:xfrm>
            <a:off x="4427984" y="5629469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Werktempo </a:t>
            </a:r>
            <a:endParaRPr lang="nl-NL" dirty="0"/>
          </a:p>
        </p:txBody>
      </p:sp>
      <p:sp>
        <p:nvSpPr>
          <p:cNvPr id="14" name="Rechthoek met één afgeronde hoek 13"/>
          <p:cNvSpPr/>
          <p:nvPr/>
        </p:nvSpPr>
        <p:spPr>
          <a:xfrm>
            <a:off x="558220" y="4612924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Taakbesef/leermotivatie</a:t>
            </a:r>
            <a:endParaRPr lang="nl-NL" dirty="0"/>
          </a:p>
        </p:txBody>
      </p:sp>
      <p:sp>
        <p:nvSpPr>
          <p:cNvPr id="15" name="Rechthoek met één afgeronde hoek 14"/>
          <p:cNvSpPr/>
          <p:nvPr/>
        </p:nvSpPr>
        <p:spPr>
          <a:xfrm>
            <a:off x="422073" y="2835077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Leergierigheid </a:t>
            </a:r>
            <a:endParaRPr lang="nl-NL" dirty="0"/>
          </a:p>
        </p:txBody>
      </p:sp>
      <p:sp>
        <p:nvSpPr>
          <p:cNvPr id="16" name="Rechthoek met één afgeronde hoek 15"/>
          <p:cNvSpPr/>
          <p:nvPr/>
        </p:nvSpPr>
        <p:spPr>
          <a:xfrm>
            <a:off x="496505" y="3826507"/>
            <a:ext cx="1987263" cy="427118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Interesses </a:t>
            </a:r>
            <a:endParaRPr lang="nl-NL" dirty="0"/>
          </a:p>
        </p:txBody>
      </p:sp>
      <p:sp>
        <p:nvSpPr>
          <p:cNvPr id="17" name="Rechthoek met één afgeronde hoek 16"/>
          <p:cNvSpPr/>
          <p:nvPr/>
        </p:nvSpPr>
        <p:spPr>
          <a:xfrm>
            <a:off x="685449" y="1839066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Geheugen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3064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1068858" y="2442004"/>
          <a:ext cx="7003193" cy="2845146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93498">
                  <a:extLst>
                    <a:ext uri="{9D8B030D-6E8A-4147-A177-3AD203B41FA5}">
                      <a16:colId xmlns:a16="http://schemas.microsoft.com/office/drawing/2014/main" val="2405569956"/>
                    </a:ext>
                  </a:extLst>
                </a:gridCol>
                <a:gridCol w="3509695">
                  <a:extLst>
                    <a:ext uri="{9D8B030D-6E8A-4147-A177-3AD203B41FA5}">
                      <a16:colId xmlns:a16="http://schemas.microsoft.com/office/drawing/2014/main" val="1106525175"/>
                    </a:ext>
                  </a:extLst>
                </a:gridCol>
              </a:tblGrid>
              <a:tr h="287009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Cognitieve-taalontwikkeling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882213"/>
                  </a:ext>
                </a:extLst>
              </a:tr>
              <a:tr h="476957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kort in </a:t>
                      </a:r>
                      <a:r>
                        <a:rPr lang="nl-NL" sz="1400" u="sng" spc="30" dirty="0">
                          <a:effectLst/>
                        </a:rPr>
                        <a:t>eigen woorden </a:t>
                      </a:r>
                      <a:r>
                        <a:rPr lang="nl-NL" sz="1400" spc="30" dirty="0">
                          <a:effectLst/>
                        </a:rPr>
                        <a:t>de </a:t>
                      </a:r>
                      <a:r>
                        <a:rPr lang="nl-NL" sz="1400" b="1" spc="30" dirty="0">
                          <a:effectLst/>
                        </a:rPr>
                        <a:t>theorie</a:t>
                      </a:r>
                      <a:r>
                        <a:rPr lang="nl-NL" sz="1400" spc="30" dirty="0">
                          <a:effectLst/>
                        </a:rPr>
                        <a:t> van dit ontwikkelingsgebied én </a:t>
                      </a:r>
                      <a:r>
                        <a:rPr lang="nl-NL" sz="1400" b="1" spc="30" dirty="0">
                          <a:effectLst/>
                        </a:rPr>
                        <a:t>leeftijdsfase</a:t>
                      </a:r>
                      <a:endParaRPr lang="nl-NL" sz="14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334695"/>
                  </a:ext>
                </a:extLst>
              </a:tr>
              <a:tr h="522983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Geeft met behulp </a:t>
                      </a:r>
                      <a:r>
                        <a:rPr lang="nl-NL" sz="1400" b="1" spc="30" dirty="0">
                          <a:effectLst/>
                        </a:rPr>
                        <a:t>van praktijkvo</a:t>
                      </a:r>
                      <a:r>
                        <a:rPr lang="nl-NL" sz="1400" spc="30" dirty="0">
                          <a:effectLst/>
                        </a:rPr>
                        <a:t>orbeelden aan wat er </a:t>
                      </a:r>
                      <a:r>
                        <a:rPr lang="nl-NL" sz="1400" u="sng" spc="30" dirty="0">
                          <a:effectLst/>
                        </a:rPr>
                        <a:t>vanuit de theorie wel/niet </a:t>
                      </a:r>
                      <a:r>
                        <a:rPr lang="nl-NL" sz="1400" spc="30" dirty="0">
                          <a:effectLst/>
                        </a:rPr>
                        <a:t>wordt waargenomen bij het kind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428646"/>
                  </a:ext>
                </a:extLst>
              </a:tr>
              <a:tr h="281791">
                <a:tc gridSpan="2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 dirty="0">
                          <a:effectLst/>
                        </a:rPr>
                        <a:t>Beschrijft wat er </a:t>
                      </a:r>
                      <a:r>
                        <a:rPr lang="nl-NL" sz="1400" b="1" spc="30" dirty="0">
                          <a:effectLst/>
                        </a:rPr>
                        <a:t>nog meer </a:t>
                      </a:r>
                      <a:r>
                        <a:rPr lang="nl-NL" sz="1400" spc="30" dirty="0">
                          <a:effectLst/>
                        </a:rPr>
                        <a:t>te vertellen is over het kind bij onderstaande punten</a:t>
                      </a:r>
                      <a:endParaRPr lang="nl-NL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117510"/>
                  </a:ext>
                </a:extLst>
              </a:tr>
              <a:tr h="1276406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>
                          <a:effectLst/>
                        </a:rPr>
                        <a:t>denken,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>
                          <a:effectLst/>
                        </a:rPr>
                        <a:t>leergierigheid,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>
                          <a:effectLst/>
                        </a:rPr>
                        <a:t>taalontwikkeling en taalbegrip, geheugen, houding/concentratie,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werktempo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taakbesef/leermotivatie,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interesses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verbale en non-verbale communicatie, 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4252029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0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89007" y="-111067"/>
            <a:ext cx="6995120" cy="864096"/>
          </a:xfrm>
        </p:spPr>
        <p:txBody>
          <a:bodyPr/>
          <a:lstStyle/>
          <a:p>
            <a:pPr algn="ctr"/>
            <a:r>
              <a:rPr lang="nl-NL" dirty="0" smtClean="0"/>
              <a:t>Sociale ontwikkeling </a:t>
            </a:r>
            <a:endParaRPr lang="nl-NL" dirty="0"/>
          </a:p>
        </p:txBody>
      </p:sp>
      <p:pic>
        <p:nvPicPr>
          <p:cNvPr id="4" name="Tijdelijke aanduiding voor inhoud 3" descr="C:\Users\stu\AppData\Local\Microsoft\Windows\INetCache\Content.MSO\A413A821.tmp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239" y="2065371"/>
            <a:ext cx="3816424" cy="33843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hoek met één afgeronde hoek 4"/>
          <p:cNvSpPr/>
          <p:nvPr/>
        </p:nvSpPr>
        <p:spPr>
          <a:xfrm>
            <a:off x="179728" y="2546560"/>
            <a:ext cx="2518525" cy="1181239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Assertiviteit: sub-assertiviteit, assertiviteit, agressiviteit   </a:t>
            </a:r>
            <a:endParaRPr lang="nl-NL" dirty="0"/>
          </a:p>
        </p:txBody>
      </p:sp>
      <p:sp>
        <p:nvSpPr>
          <p:cNvPr id="6" name="Rechthoek met één afgeronde hoek 5"/>
          <p:cNvSpPr/>
          <p:nvPr/>
        </p:nvSpPr>
        <p:spPr>
          <a:xfrm>
            <a:off x="6048636" y="4169228"/>
            <a:ext cx="2518525" cy="840327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Rol in de groep, aanpassingsvermogen</a:t>
            </a:r>
            <a:endParaRPr lang="nl-NL" dirty="0"/>
          </a:p>
        </p:txBody>
      </p:sp>
      <p:sp>
        <p:nvSpPr>
          <p:cNvPr id="7" name="Rechthoek met één afgeronde hoek 6"/>
          <p:cNvSpPr/>
          <p:nvPr/>
        </p:nvSpPr>
        <p:spPr>
          <a:xfrm>
            <a:off x="6372200" y="3325117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Functioneren in de groep 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743757" y="1413749"/>
            <a:ext cx="2518525" cy="918757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Contact met anderen      ( groepsgenoten, leidsters) 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1646299" y="798088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Contact /</a:t>
            </a:r>
            <a:r>
              <a:rPr lang="nl-NL" dirty="0"/>
              <a:t>o</a:t>
            </a:r>
            <a:r>
              <a:rPr lang="nl-NL" dirty="0" smtClean="0"/>
              <a:t>ogcontact  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4827367" y="5295600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Omgaan met regels  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4044707" y="6173852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Luisterhouding  </a:t>
            </a:r>
            <a:endParaRPr lang="nl-NL" dirty="0"/>
          </a:p>
        </p:txBody>
      </p:sp>
      <p:sp>
        <p:nvSpPr>
          <p:cNvPr id="12" name="Rechthoek met één afgeronde hoek 11"/>
          <p:cNvSpPr/>
          <p:nvPr/>
        </p:nvSpPr>
        <p:spPr>
          <a:xfrm>
            <a:off x="22064" y="4041360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Het hebben van eigen mening</a:t>
            </a:r>
            <a:endParaRPr lang="nl-NL" dirty="0"/>
          </a:p>
        </p:txBody>
      </p:sp>
      <p:sp>
        <p:nvSpPr>
          <p:cNvPr id="13" name="Rechthoek met één afgeronde hoek 12"/>
          <p:cNvSpPr/>
          <p:nvPr/>
        </p:nvSpPr>
        <p:spPr>
          <a:xfrm>
            <a:off x="558360" y="4861904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Tonen van initiatief  </a:t>
            </a:r>
            <a:endParaRPr lang="nl-NL" dirty="0"/>
          </a:p>
        </p:txBody>
      </p:sp>
      <p:sp>
        <p:nvSpPr>
          <p:cNvPr id="14" name="Rechthoek met één afgeronde hoek 13"/>
          <p:cNvSpPr/>
          <p:nvPr/>
        </p:nvSpPr>
        <p:spPr>
          <a:xfrm>
            <a:off x="6401397" y="2348463"/>
            <a:ext cx="2518525" cy="70734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Ontwikkelen van eigen geweten , normbesef  </a:t>
            </a:r>
            <a:endParaRPr lang="nl-NL" dirty="0"/>
          </a:p>
        </p:txBody>
      </p:sp>
      <p:sp>
        <p:nvSpPr>
          <p:cNvPr id="15" name="Rechthoek met één afgeronde hoek 14"/>
          <p:cNvSpPr/>
          <p:nvPr/>
        </p:nvSpPr>
        <p:spPr>
          <a:xfrm>
            <a:off x="4486567" y="878152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Zelfbeeld  </a:t>
            </a:r>
            <a:endParaRPr lang="nl-NL" dirty="0"/>
          </a:p>
        </p:txBody>
      </p:sp>
      <p:sp>
        <p:nvSpPr>
          <p:cNvPr id="16" name="Rechthoek met één afgeronde hoek 15"/>
          <p:cNvSpPr/>
          <p:nvPr/>
        </p:nvSpPr>
        <p:spPr>
          <a:xfrm>
            <a:off x="5724213" y="1614129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Inzicht in eigen mogelijkheden </a:t>
            </a:r>
            <a:endParaRPr lang="nl-NL" dirty="0"/>
          </a:p>
        </p:txBody>
      </p:sp>
      <p:sp>
        <p:nvSpPr>
          <p:cNvPr id="17" name="Rechthoek met één afgeronde hoek 16"/>
          <p:cNvSpPr/>
          <p:nvPr/>
        </p:nvSpPr>
        <p:spPr>
          <a:xfrm>
            <a:off x="1438990" y="5578124"/>
            <a:ext cx="2518525" cy="506983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Prestatiegerichtheid 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275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Ontwikkelingsgebieden</a:t>
            </a:r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/>
          </p:nvPr>
        </p:nvGraphicFramePr>
        <p:xfrm>
          <a:off x="657998" y="2015695"/>
          <a:ext cx="7256504" cy="3980220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346978">
                  <a:extLst>
                    <a:ext uri="{9D8B030D-6E8A-4147-A177-3AD203B41FA5}">
                      <a16:colId xmlns:a16="http://schemas.microsoft.com/office/drawing/2014/main" val="536557457"/>
                    </a:ext>
                  </a:extLst>
                </a:gridCol>
                <a:gridCol w="3454763">
                  <a:extLst>
                    <a:ext uri="{9D8B030D-6E8A-4147-A177-3AD203B41FA5}">
                      <a16:colId xmlns:a16="http://schemas.microsoft.com/office/drawing/2014/main" val="1186909690"/>
                    </a:ext>
                  </a:extLst>
                </a:gridCol>
                <a:gridCol w="3454763">
                  <a:extLst>
                    <a:ext uri="{9D8B030D-6E8A-4147-A177-3AD203B41FA5}">
                      <a16:colId xmlns:a16="http://schemas.microsoft.com/office/drawing/2014/main" val="1863944585"/>
                    </a:ext>
                  </a:extLst>
                </a:gridCol>
              </a:tblGrid>
              <a:tr h="270110">
                <a:tc gridSpan="3"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b="1" spc="30" dirty="0">
                          <a:effectLst/>
                        </a:rPr>
                        <a:t>Sociale ontwikkeling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9750023"/>
                  </a:ext>
                </a:extLst>
              </a:tr>
              <a:tr h="52189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11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Beschrijft kort in eigen woorden de </a:t>
                      </a:r>
                      <a:r>
                        <a:rPr lang="nl-NL" sz="1400" b="1" spc="30" dirty="0">
                          <a:effectLst/>
                        </a:rPr>
                        <a:t>theorie</a:t>
                      </a:r>
                      <a:r>
                        <a:rPr lang="nl-NL" sz="1400" spc="30" dirty="0">
                          <a:effectLst/>
                        </a:rPr>
                        <a:t> van dit ontwikkelingsgebied én </a:t>
                      </a:r>
                      <a:r>
                        <a:rPr lang="nl-NL" sz="1400" b="1" spc="30" dirty="0">
                          <a:effectLst/>
                        </a:rPr>
                        <a:t>leeftijdsfase</a:t>
                      </a:r>
                      <a:endParaRPr lang="nl-NL" sz="1400" b="1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0145515"/>
                  </a:ext>
                </a:extLst>
              </a:tr>
              <a:tr h="54021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12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Geeft met behulp van </a:t>
                      </a:r>
                      <a:r>
                        <a:rPr lang="nl-NL" sz="1400" b="1" spc="30" dirty="0">
                          <a:effectLst/>
                        </a:rPr>
                        <a:t>praktijkvoorbeelden</a:t>
                      </a:r>
                      <a:r>
                        <a:rPr lang="nl-NL" sz="1400" spc="30" dirty="0">
                          <a:effectLst/>
                        </a:rPr>
                        <a:t> aan wat er vanuit de </a:t>
                      </a:r>
                      <a:r>
                        <a:rPr lang="nl-NL" sz="1400" u="sng" spc="30" dirty="0">
                          <a:effectLst/>
                        </a:rPr>
                        <a:t>theorie wel/niet </a:t>
                      </a:r>
                      <a:r>
                        <a:rPr lang="nl-NL" sz="1400" spc="30" dirty="0">
                          <a:effectLst/>
                        </a:rPr>
                        <a:t>wordt waargenomen bij het kind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351951"/>
                  </a:ext>
                </a:extLst>
              </a:tr>
              <a:tr h="34371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13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gridSpan="2"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Beschrijft wat er </a:t>
                      </a:r>
                      <a:r>
                        <a:rPr lang="nl-NL" sz="1400" b="1" spc="30" dirty="0">
                          <a:effectLst/>
                        </a:rPr>
                        <a:t>nog meer </a:t>
                      </a:r>
                      <a:r>
                        <a:rPr lang="nl-NL" sz="1400" spc="30" dirty="0">
                          <a:effectLst/>
                        </a:rPr>
                        <a:t>te vertellen is over het kind bij onderstaande punten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9907401"/>
                  </a:ext>
                </a:extLst>
              </a:tr>
              <a:tr h="2160875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nl-NL" sz="1400" spc="30">
                          <a:effectLst/>
                        </a:rPr>
                        <a:t> </a:t>
                      </a:r>
                      <a:endParaRPr lang="nl-NL" sz="1400" spc="30">
                        <a:effectLst/>
                        <a:latin typeface="Courier New" panose="02070309020205020404" pitchFamily="49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oogcontact,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contact met anderen (groepsgenoten, leidsters)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functioneren in de groep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rol in de groep aanpassingsvermogen, luisterhouding,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omgaan met regels,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 behoefte aan aandacht,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assertiviteit, sub-assertiviteit, agressiviteit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Het hebben van een eigen mening,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tonen van initiatief,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ontwikkeling van het geweten, normbesef,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zelfbeeld, 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inzicht in eigen mogelijkheden,</a:t>
                      </a:r>
                    </a:p>
                    <a:p>
                      <a:pPr marL="342900" lvl="0" indent="-342900">
                        <a:lnSpc>
                          <a:spcPct val="120000"/>
                        </a:lnSpc>
                        <a:spcAft>
                          <a:spcPts val="0"/>
                        </a:spcAft>
                        <a:buClr>
                          <a:srgbClr val="808080"/>
                        </a:buClr>
                        <a:buSzPts val="1000"/>
                        <a:buFont typeface="Arial Narrow" panose="020B0606020202030204" pitchFamily="34" charset="0"/>
                        <a:buChar char="-"/>
                      </a:pPr>
                      <a:r>
                        <a:rPr lang="nl-NL" sz="1400" spc="30" dirty="0">
                          <a:effectLst/>
                        </a:rPr>
                        <a:t>prestatiegerichtheid.</a:t>
                      </a:r>
                      <a:endParaRPr lang="nl-NL" sz="1400" spc="30" dirty="0">
                        <a:effectLst/>
                        <a:latin typeface="Courier New" panose="02070309020205020404" pitchFamily="49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33338" marR="33338" marT="0" marB="0"/>
                </a:tc>
                <a:extLst>
                  <a:ext uri="{0D108BD9-81ED-4DB2-BD59-A6C34878D82A}">
                    <a16:rowId xmlns:a16="http://schemas.microsoft.com/office/drawing/2014/main" val="18185678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05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87897" y="-139615"/>
            <a:ext cx="6995120" cy="864096"/>
          </a:xfrm>
        </p:spPr>
        <p:txBody>
          <a:bodyPr/>
          <a:lstStyle/>
          <a:p>
            <a:pPr algn="ctr"/>
            <a:r>
              <a:rPr lang="nl-NL" dirty="0"/>
              <a:t>P</a:t>
            </a:r>
            <a:r>
              <a:rPr lang="nl-NL" dirty="0" smtClean="0"/>
              <a:t>ersoonlijkheidsontwikkeling</a:t>
            </a:r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36074" y="1407148"/>
            <a:ext cx="3163218" cy="446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hthoek met één afgeronde hoek 5"/>
          <p:cNvSpPr/>
          <p:nvPr/>
        </p:nvSpPr>
        <p:spPr>
          <a:xfrm>
            <a:off x="902912" y="2682265"/>
            <a:ext cx="2076845" cy="815899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Inzicht in mogelijkheden </a:t>
            </a:r>
            <a:endParaRPr lang="nl-NL" dirty="0"/>
          </a:p>
        </p:txBody>
      </p:sp>
      <p:sp>
        <p:nvSpPr>
          <p:cNvPr id="7" name="Rechthoek met één afgeronde hoek 6"/>
          <p:cNvSpPr/>
          <p:nvPr/>
        </p:nvSpPr>
        <p:spPr>
          <a:xfrm>
            <a:off x="1547664" y="1484784"/>
            <a:ext cx="2076845" cy="72008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Het hebben van eigen mening</a:t>
            </a:r>
            <a:endParaRPr lang="nl-NL" dirty="0"/>
          </a:p>
        </p:txBody>
      </p:sp>
      <p:sp>
        <p:nvSpPr>
          <p:cNvPr id="8" name="Rechthoek met één afgeronde hoek 7"/>
          <p:cNvSpPr/>
          <p:nvPr/>
        </p:nvSpPr>
        <p:spPr>
          <a:xfrm>
            <a:off x="4303301" y="5847365"/>
            <a:ext cx="1249433" cy="49855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Zelfbeeld </a:t>
            </a:r>
            <a:endParaRPr lang="nl-NL" dirty="0"/>
          </a:p>
        </p:txBody>
      </p:sp>
      <p:sp>
        <p:nvSpPr>
          <p:cNvPr id="9" name="Rechthoek met één afgeronde hoek 8"/>
          <p:cNvSpPr/>
          <p:nvPr/>
        </p:nvSpPr>
        <p:spPr>
          <a:xfrm>
            <a:off x="5552734" y="1092326"/>
            <a:ext cx="2076845" cy="49855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Ontwikkeling van geweten  </a:t>
            </a:r>
            <a:endParaRPr lang="nl-NL" dirty="0"/>
          </a:p>
        </p:txBody>
      </p:sp>
      <p:sp>
        <p:nvSpPr>
          <p:cNvPr id="10" name="Rechthoek met één afgeronde hoek 9"/>
          <p:cNvSpPr/>
          <p:nvPr/>
        </p:nvSpPr>
        <p:spPr>
          <a:xfrm>
            <a:off x="6135556" y="4394113"/>
            <a:ext cx="2678868" cy="936104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Ontwikkeling Karaktereigenschappen van het kind </a:t>
            </a:r>
            <a:endParaRPr lang="nl-NL" dirty="0"/>
          </a:p>
        </p:txBody>
      </p:sp>
      <p:sp>
        <p:nvSpPr>
          <p:cNvPr id="11" name="Rechthoek met één afgeronde hoek 10"/>
          <p:cNvSpPr/>
          <p:nvPr/>
        </p:nvSpPr>
        <p:spPr>
          <a:xfrm>
            <a:off x="6455609" y="3248889"/>
            <a:ext cx="2076845" cy="49855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Kind op voorgrond achtergrond ? </a:t>
            </a:r>
            <a:endParaRPr lang="nl-NL" dirty="0"/>
          </a:p>
        </p:txBody>
      </p:sp>
      <p:sp>
        <p:nvSpPr>
          <p:cNvPr id="13" name="Rechthoek met één afgeronde hoek 12"/>
          <p:cNvSpPr/>
          <p:nvPr/>
        </p:nvSpPr>
        <p:spPr>
          <a:xfrm>
            <a:off x="6436568" y="2056297"/>
            <a:ext cx="2076845" cy="498550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Zelfstandigheid </a:t>
            </a:r>
            <a:r>
              <a:rPr lang="nl-NL" dirty="0" err="1" smtClean="0"/>
              <a:t>vs</a:t>
            </a:r>
            <a:r>
              <a:rPr lang="nl-NL" dirty="0" smtClean="0"/>
              <a:t> afhankelijkheid</a:t>
            </a:r>
            <a:endParaRPr lang="nl-NL" dirty="0"/>
          </a:p>
        </p:txBody>
      </p:sp>
      <p:sp>
        <p:nvSpPr>
          <p:cNvPr id="14" name="Rechthoek met één afgeronde hoek 13"/>
          <p:cNvSpPr/>
          <p:nvPr/>
        </p:nvSpPr>
        <p:spPr>
          <a:xfrm>
            <a:off x="835338" y="4162648"/>
            <a:ext cx="2076845" cy="864096"/>
          </a:xfrm>
          <a:prstGeom prst="round1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Initiatiefrijk </a:t>
            </a:r>
            <a:r>
              <a:rPr lang="nl-NL" dirty="0" err="1" smtClean="0"/>
              <a:t>vs</a:t>
            </a:r>
            <a:r>
              <a:rPr lang="nl-NL" dirty="0" smtClean="0"/>
              <a:t> weinig zelfvertrouwen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08138929"/>
      </p:ext>
    </p:extLst>
  </p:cSld>
  <p:clrMapOvr>
    <a:masterClrMapping/>
  </p:clrMapOvr>
</p:sld>
</file>

<file path=ppt/theme/theme1.xml><?xml version="1.0" encoding="utf-8"?>
<a:theme xmlns:a="http://schemas.openxmlformats.org/drawingml/2006/main" name="Thema davinci">
  <a:themeElements>
    <a:clrScheme name="daVinci">
      <a:dk1>
        <a:sysClr val="windowText" lastClr="000000"/>
      </a:dk1>
      <a:lt1>
        <a:sysClr val="window" lastClr="FFFFFF"/>
      </a:lt1>
      <a:dk2>
        <a:srgbClr val="8FCEA5"/>
      </a:dk2>
      <a:lt2>
        <a:srgbClr val="39BBA0"/>
      </a:lt2>
      <a:accent1>
        <a:srgbClr val="00B29C"/>
      </a:accent1>
      <a:accent2>
        <a:srgbClr val="00BFE0"/>
      </a:accent2>
      <a:accent3>
        <a:srgbClr val="7CD3EB"/>
      </a:accent3>
      <a:accent4>
        <a:srgbClr val="39BBA0"/>
      </a:accent4>
      <a:accent5>
        <a:srgbClr val="39BBA0"/>
      </a:accent5>
      <a:accent6>
        <a:srgbClr val="00B29C"/>
      </a:accent6>
      <a:hlink>
        <a:srgbClr val="000000"/>
      </a:hlink>
      <a:folHlink>
        <a:srgbClr val="000000"/>
      </a:folHlink>
    </a:clrScheme>
    <a:fontScheme name="daVinci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 davinci" id="{27F477E3-8943-4205-9EC5-F6ABD993EAF0}" vid="{F26BCA1F-EE09-4C38-8449-3EAF28F315B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5C825F91837374FAE8AB05EF3AF42DC" ma:contentTypeVersion="12" ma:contentTypeDescription="Een nieuw document maken." ma:contentTypeScope="" ma:versionID="c0f1d3f7548465ef11de8bb826a36b1b">
  <xsd:schema xmlns:xsd="http://www.w3.org/2001/XMLSchema" xmlns:xs="http://www.w3.org/2001/XMLSchema" xmlns:p="http://schemas.microsoft.com/office/2006/metadata/properties" xmlns:ns2="8a386cec-7123-4b9f-b667-0e22a9c9d26c" xmlns:ns3="0b7775d8-7b99-4446-bc72-bb9e2902a75e" targetNamespace="http://schemas.microsoft.com/office/2006/metadata/properties" ma:root="true" ma:fieldsID="a66abf5618b8d7803d4070a36058a0fc" ns2:_="" ns3:_="">
    <xsd:import namespace="8a386cec-7123-4b9f-b667-0e22a9c9d26c"/>
    <xsd:import namespace="0b7775d8-7b99-4446-bc72-bb9e2902a7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86cec-7123-4b9f-b667-0e22a9c9d2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775d8-7b99-4446-bc72-bb9e2902a75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39784E-452D-4A11-B73F-9BFF8BC48E57}"/>
</file>

<file path=customXml/itemProps2.xml><?xml version="1.0" encoding="utf-8"?>
<ds:datastoreItem xmlns:ds="http://schemas.openxmlformats.org/officeDocument/2006/customXml" ds:itemID="{FA9EFC07-A8A3-4817-B050-3EF23656EF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DB10223-8B65-4A82-B3D6-C8F360B1D5C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ae88b579-0995-42e4-96ef-e06a7a57ddf9"/>
    <ds:schemaRef ds:uri="baa8c48b-5f73-4068-bac6-831706ff2ad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Thema davinci</Template>
  <TotalTime>938</TotalTime>
  <Words>1320</Words>
  <Application>Microsoft Office PowerPoint</Application>
  <PresentationFormat>Diavoorstelling (4:3)</PresentationFormat>
  <Paragraphs>238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8" baseType="lpstr">
      <vt:lpstr>Arial</vt:lpstr>
      <vt:lpstr>Arial Narrow</vt:lpstr>
      <vt:lpstr>Calibri</vt:lpstr>
      <vt:lpstr>Corbel</vt:lpstr>
      <vt:lpstr>Courier New</vt:lpstr>
      <vt:lpstr>PMingLiU</vt:lpstr>
      <vt:lpstr>Times New Roman</vt:lpstr>
      <vt:lpstr>Wingdings</vt:lpstr>
      <vt:lpstr>Thema davinci</vt:lpstr>
      <vt:lpstr>Inventariseren wensen &amp; behoeften methodisch handelen </vt:lpstr>
      <vt:lpstr>  Algemene indruk </vt:lpstr>
      <vt:lpstr>Lichamelijke ontwikkeling </vt:lpstr>
      <vt:lpstr>Ontwikkelingsgebieden</vt:lpstr>
      <vt:lpstr>Cognitieve ontwikkeling </vt:lpstr>
      <vt:lpstr>Ontwikkelingsgebieden</vt:lpstr>
      <vt:lpstr>Sociale ontwikkeling </vt:lpstr>
      <vt:lpstr>Ontwikkelingsgebieden</vt:lpstr>
      <vt:lpstr>Persoonlijkheidsontwikkeling</vt:lpstr>
      <vt:lpstr>Ontwikkelingsgebieden</vt:lpstr>
      <vt:lpstr>Emotionele ontwikkeling </vt:lpstr>
      <vt:lpstr>Seksuele ontwikkeling </vt:lpstr>
      <vt:lpstr>Ontwikkelingsgebieden</vt:lpstr>
      <vt:lpstr>Ontwikkelingsgebieden</vt:lpstr>
      <vt:lpstr>Ontwikkelingsgebieden</vt:lpstr>
      <vt:lpstr>Werkwijze komende lessen</vt:lpstr>
      <vt:lpstr>Vaardigheden OA’er</vt:lpstr>
      <vt:lpstr>Werkwijze komende lessen </vt:lpstr>
      <vt:lpstr>Boeken die je nodig hebt</vt:lpstr>
    </vt:vector>
  </TitlesOfParts>
  <Company>Da Vinci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Methodisch werken  beginsituatie vaststellen</dc:title>
  <dc:creator>vhe</dc:creator>
  <cp:lastModifiedBy>Aletta Oterdoom</cp:lastModifiedBy>
  <cp:revision>62</cp:revision>
  <cp:lastPrinted>2012-02-15T13:40:11Z</cp:lastPrinted>
  <dcterms:created xsi:type="dcterms:W3CDTF">2012-02-15T12:23:34Z</dcterms:created>
  <dcterms:modified xsi:type="dcterms:W3CDTF">2020-10-05T11:30:35Z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0x01010025C825F91837374FAE8AB05EF3AF42DC</vt:lpwstr>
  </property>
</Properties>
</file>