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handoutMasterIdLst>
    <p:handoutMasterId r:id="rId24"/>
  </p:handoutMasterIdLst>
  <p:sldIdLst>
    <p:sldId id="292" r:id="rId5"/>
    <p:sldId id="299" r:id="rId6"/>
    <p:sldId id="293" r:id="rId7"/>
    <p:sldId id="300" r:id="rId8"/>
    <p:sldId id="294" r:id="rId9"/>
    <p:sldId id="301" r:id="rId10"/>
    <p:sldId id="295" r:id="rId11"/>
    <p:sldId id="302" r:id="rId12"/>
    <p:sldId id="296" r:id="rId13"/>
    <p:sldId id="303" r:id="rId14"/>
    <p:sldId id="297" r:id="rId15"/>
    <p:sldId id="298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781800" cy="99187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94" d="100"/>
          <a:sy n="94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5B2EB-7BEC-4DF4-B874-CCE0A55A0719}" type="datetimeFigureOut">
              <a:rPr lang="nl-NL" smtClean="0"/>
              <a:pPr/>
              <a:t>5-10-2020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719A-E1D9-4358-90D7-F8070EEC12B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42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5404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639B-47F5-4BBF-B4CF-34437E586E84}" type="datetimeFigureOut">
              <a:rPr lang="nl-NL" smtClean="0"/>
              <a:pPr/>
              <a:t>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99C-D72F-4A29-A5BF-18DA347E97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939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639B-47F5-4BBF-B4CF-34437E586E84}" type="datetimeFigureOut">
              <a:rPr lang="nl-NL" smtClean="0"/>
              <a:pPr/>
              <a:t>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BC99C-D72F-4A29-A5BF-18DA347E97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61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ing.com/images/search?view=detailV2&amp;ccid=y%2FOzwGIK&amp;id=9F90F4EFECB86673CBFB3B540D77E8D690FD2472&amp;thid=OIP.y_OzwGIKoe4e-87fcHS96AHaJ7&amp;mediaurl=https%3A%2F%2Fi.pinimg.com%2F736x%2F96%2F78%2F22%2F96782212b79ff37fa1b174d4c41a9bb4--dit.jpg&amp;exph=986&amp;expw=736&amp;q=kleurplaat+kind&amp;simid=608010328197041882&amp;ck=CE6259474CB40F97D03D8066C5BBEEC5&amp;selectedindex=0&amp;form=IRPRST&amp;ajaxhist=0&amp;vt=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Inventariseren wensen &amp; behoeften methodisch handelen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1143000" y="4525132"/>
            <a:ext cx="6858000" cy="1241822"/>
          </a:xfrm>
        </p:spPr>
        <p:txBody>
          <a:bodyPr/>
          <a:lstStyle/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638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910233" y="2117480"/>
          <a:ext cx="7766224" cy="23042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83112">
                  <a:extLst>
                    <a:ext uri="{9D8B030D-6E8A-4147-A177-3AD203B41FA5}">
                      <a16:colId xmlns:a16="http://schemas.microsoft.com/office/drawing/2014/main" val="3658666207"/>
                    </a:ext>
                  </a:extLst>
                </a:gridCol>
                <a:gridCol w="3883112">
                  <a:extLst>
                    <a:ext uri="{9D8B030D-6E8A-4147-A177-3AD203B41FA5}">
                      <a16:colId xmlns:a16="http://schemas.microsoft.com/office/drawing/2014/main" val="374907117"/>
                    </a:ext>
                  </a:extLst>
                </a:gridCol>
              </a:tblGrid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Persoonlijkheidsontwikkeling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929242"/>
                  </a:ext>
                </a:extLst>
              </a:tr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kort in </a:t>
                      </a:r>
                      <a:r>
                        <a:rPr lang="nl-NL" sz="1400" u="sng" spc="30" dirty="0">
                          <a:effectLst/>
                        </a:rPr>
                        <a:t>eigen woorden </a:t>
                      </a:r>
                      <a:r>
                        <a:rPr lang="nl-NL" sz="1400" spc="30" dirty="0">
                          <a:effectLst/>
                        </a:rPr>
                        <a:t>de </a:t>
                      </a:r>
                      <a:r>
                        <a:rPr lang="nl-NL" sz="1400" b="1" spc="30" dirty="0">
                          <a:effectLst/>
                        </a:rPr>
                        <a:t>theorie</a:t>
                      </a:r>
                      <a:r>
                        <a:rPr lang="nl-NL" sz="1400" spc="30" dirty="0">
                          <a:effectLst/>
                        </a:rPr>
                        <a:t> van dit ontwikkelingsgebied én </a:t>
                      </a:r>
                      <a:r>
                        <a:rPr lang="nl-NL" sz="1400" b="1" spc="30" dirty="0">
                          <a:effectLst/>
                        </a:rPr>
                        <a:t>leeftijdsfase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81991285"/>
                  </a:ext>
                </a:extLst>
              </a:tr>
              <a:tr h="493776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Geeft met behulp van </a:t>
                      </a:r>
                      <a:r>
                        <a:rPr lang="nl-NL" sz="1400" b="1" spc="30" dirty="0">
                          <a:effectLst/>
                        </a:rPr>
                        <a:t>praktijkvoorbeelden</a:t>
                      </a:r>
                      <a:r>
                        <a:rPr lang="nl-NL" sz="1400" spc="30" dirty="0">
                          <a:effectLst/>
                        </a:rPr>
                        <a:t> aan wat er </a:t>
                      </a:r>
                      <a:r>
                        <a:rPr lang="nl-NL" sz="1400" u="sng" spc="30" dirty="0">
                          <a:effectLst/>
                        </a:rPr>
                        <a:t>vanuit de theorie wel/niet </a:t>
                      </a:r>
                      <a:r>
                        <a:rPr lang="nl-NL" sz="1400" spc="30" dirty="0">
                          <a:effectLst/>
                        </a:rPr>
                        <a:t>wordt waargenomen bij het kind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16527197"/>
                  </a:ext>
                </a:extLst>
              </a:tr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wat er </a:t>
                      </a:r>
                      <a:r>
                        <a:rPr lang="nl-NL" sz="1400" b="1" spc="30" dirty="0">
                          <a:effectLst/>
                        </a:rPr>
                        <a:t>nog meer </a:t>
                      </a:r>
                      <a:r>
                        <a:rPr lang="nl-NL" sz="1400" spc="30" dirty="0">
                          <a:effectLst/>
                        </a:rPr>
                        <a:t>te vertellen is over het kind bij onderstaande punten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60684170"/>
                  </a:ext>
                </a:extLst>
              </a:tr>
              <a:tr h="987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Het hebben van een eigen mening,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tonen van initiatief,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ontwikkeling van het geweten, normbesef, 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zelfbeeld,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inzicht in eigen mogelijkheden,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prestatiegerichtheid.</a:t>
                      </a:r>
                    </a:p>
                    <a:p>
                      <a:pPr marL="228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 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6821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8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718" y="260648"/>
            <a:ext cx="6995120" cy="864096"/>
          </a:xfrm>
        </p:spPr>
        <p:txBody>
          <a:bodyPr/>
          <a:lstStyle/>
          <a:p>
            <a:pPr algn="ctr"/>
            <a:r>
              <a:rPr lang="nl-NL" dirty="0" smtClean="0"/>
              <a:t>Emotionele ontwikkeling </a:t>
            </a:r>
            <a:endParaRPr lang="nl-NL" dirty="0"/>
          </a:p>
        </p:txBody>
      </p:sp>
      <p:pic>
        <p:nvPicPr>
          <p:cNvPr id="4" name="Tijdelijke aanduiding voor inhoud 3" descr="C:\Users\stu\AppData\Local\Microsoft\Windows\INetCache\Content.MSO\9C6C1DF8.t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2348880"/>
            <a:ext cx="3400970" cy="23929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hoek met één afgeronde hoek 4"/>
          <p:cNvSpPr/>
          <p:nvPr/>
        </p:nvSpPr>
        <p:spPr>
          <a:xfrm>
            <a:off x="279503" y="3012945"/>
            <a:ext cx="2076845" cy="98661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Meegaan in de stemming van de ander</a:t>
            </a:r>
            <a:endParaRPr lang="nl-NL" dirty="0"/>
          </a:p>
        </p:txBody>
      </p:sp>
      <p:sp>
        <p:nvSpPr>
          <p:cNvPr id="6" name="Rechthoek met één afgeronde hoek 5"/>
          <p:cNvSpPr/>
          <p:nvPr/>
        </p:nvSpPr>
        <p:spPr>
          <a:xfrm>
            <a:off x="3141015" y="1573174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Tonen van emoties </a:t>
            </a:r>
            <a:endParaRPr lang="nl-NL" dirty="0"/>
          </a:p>
        </p:txBody>
      </p:sp>
      <p:sp>
        <p:nvSpPr>
          <p:cNvPr id="7" name="Rechthoek met één afgeronde hoek 6"/>
          <p:cNvSpPr/>
          <p:nvPr/>
        </p:nvSpPr>
        <p:spPr>
          <a:xfrm>
            <a:off x="3219651" y="5301208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Grondstemming 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6444208" y="3035571"/>
            <a:ext cx="2165449" cy="763291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Grip op emoties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822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0"/>
            <a:ext cx="6995120" cy="864096"/>
          </a:xfrm>
        </p:spPr>
        <p:txBody>
          <a:bodyPr/>
          <a:lstStyle/>
          <a:p>
            <a:pPr algn="ctr"/>
            <a:r>
              <a:rPr lang="nl-NL" dirty="0" smtClean="0"/>
              <a:t>Seksuele ontwikkeling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440" y="2585736"/>
            <a:ext cx="3312368" cy="2225798"/>
          </a:xfrm>
          <a:prstGeom prst="rect">
            <a:avLst/>
          </a:prstGeom>
        </p:spPr>
      </p:pic>
      <p:sp>
        <p:nvSpPr>
          <p:cNvPr id="6" name="Rechthoek met één afgeronde hoek 5"/>
          <p:cNvSpPr/>
          <p:nvPr/>
        </p:nvSpPr>
        <p:spPr>
          <a:xfrm>
            <a:off x="539552" y="1762271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Uiting van seksualiteit </a:t>
            </a:r>
            <a:endParaRPr lang="nl-NL" dirty="0"/>
          </a:p>
        </p:txBody>
      </p:sp>
      <p:sp>
        <p:nvSpPr>
          <p:cNvPr id="7" name="Rechthoek met één afgeronde hoek 6"/>
          <p:cNvSpPr/>
          <p:nvPr/>
        </p:nvSpPr>
        <p:spPr>
          <a:xfrm>
            <a:off x="303637" y="3174955"/>
            <a:ext cx="2096025" cy="82167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Seksetyperend rolgedrag 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4139952" y="1243231"/>
            <a:ext cx="2518525" cy="82802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Lichamelijke veranderingen  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5076056" y="5760851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Lichaamsbesef 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6504384" y="4323544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Interesse in andere kinderen 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6539586" y="2423747"/>
            <a:ext cx="2518525" cy="769191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Besef van geslacht: jongetje of meisje ?</a:t>
            </a:r>
            <a:endParaRPr lang="nl-NL" dirty="0"/>
          </a:p>
        </p:txBody>
      </p:sp>
      <p:sp>
        <p:nvSpPr>
          <p:cNvPr id="12" name="Rechthoek met één afgeronde hoek 11"/>
          <p:cNvSpPr/>
          <p:nvPr/>
        </p:nvSpPr>
        <p:spPr>
          <a:xfrm>
            <a:off x="896237" y="5080915"/>
            <a:ext cx="2518525" cy="123235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Spelen van spelletjes; doktertje, vadertje moedertje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932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1161535" y="2562482"/>
          <a:ext cx="6820930" cy="23042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6190">
                  <a:extLst>
                    <a:ext uri="{9D8B030D-6E8A-4147-A177-3AD203B41FA5}">
                      <a16:colId xmlns:a16="http://schemas.microsoft.com/office/drawing/2014/main" val="3489204520"/>
                    </a:ext>
                  </a:extLst>
                </a:gridCol>
                <a:gridCol w="3246956">
                  <a:extLst>
                    <a:ext uri="{9D8B030D-6E8A-4147-A177-3AD203B41FA5}">
                      <a16:colId xmlns:a16="http://schemas.microsoft.com/office/drawing/2014/main" val="1878406707"/>
                    </a:ext>
                  </a:extLst>
                </a:gridCol>
                <a:gridCol w="3247784">
                  <a:extLst>
                    <a:ext uri="{9D8B030D-6E8A-4147-A177-3AD203B41FA5}">
                      <a16:colId xmlns:a16="http://schemas.microsoft.com/office/drawing/2014/main" val="3568163989"/>
                    </a:ext>
                  </a:extLst>
                </a:gridCol>
              </a:tblGrid>
              <a:tr h="246888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Seksuele ontwikkeling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763647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20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kort in eigen woorden de </a:t>
                      </a:r>
                      <a:r>
                        <a:rPr lang="nl-NL" sz="1400" b="1" spc="30" dirty="0">
                          <a:effectLst/>
                        </a:rPr>
                        <a:t>theorie</a:t>
                      </a:r>
                      <a:r>
                        <a:rPr lang="nl-NL" sz="1400" spc="30" dirty="0">
                          <a:effectLst/>
                        </a:rPr>
                        <a:t> van dit ontwikkelingsgebied én </a:t>
                      </a:r>
                      <a:r>
                        <a:rPr lang="nl-NL" sz="1400" b="1" spc="30" dirty="0">
                          <a:effectLst/>
                        </a:rPr>
                        <a:t>leeftijdsfase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47823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21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Geeft met behulp van </a:t>
                      </a:r>
                      <a:r>
                        <a:rPr lang="nl-NL" sz="1400" b="1" spc="30" dirty="0">
                          <a:effectLst/>
                        </a:rPr>
                        <a:t>praktijkvoorbeelden</a:t>
                      </a:r>
                      <a:r>
                        <a:rPr lang="nl-NL" sz="1400" spc="30" dirty="0">
                          <a:effectLst/>
                        </a:rPr>
                        <a:t> aan wat er </a:t>
                      </a:r>
                      <a:r>
                        <a:rPr lang="nl-NL" sz="1400" u="sng" spc="30" dirty="0">
                          <a:effectLst/>
                        </a:rPr>
                        <a:t>vanuit de theorie wel/niet</a:t>
                      </a:r>
                      <a:r>
                        <a:rPr lang="nl-NL" sz="1400" spc="30" dirty="0">
                          <a:effectLst/>
                        </a:rPr>
                        <a:t> wordt waargenomen bij het kind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1392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22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wat er </a:t>
                      </a:r>
                      <a:r>
                        <a:rPr lang="nl-NL" sz="1400" b="1" spc="30" dirty="0">
                          <a:effectLst/>
                        </a:rPr>
                        <a:t>nog meer </a:t>
                      </a:r>
                      <a:r>
                        <a:rPr lang="nl-NL" sz="1400" spc="30" dirty="0">
                          <a:effectLst/>
                        </a:rPr>
                        <a:t>te vertellen is over de leerling bij onderstaande punten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68899"/>
                  </a:ext>
                </a:extLst>
              </a:tr>
              <a:tr h="7406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 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interesse in andere leerlingen,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lichaamsbesef,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lichamelijke veranderingen,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seksetyperend rolgedrag,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uiting van seksualiteit</a:t>
                      </a:r>
                    </a:p>
                    <a:p>
                      <a:pPr marL="22860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77063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1028701" y="2043495"/>
          <a:ext cx="7098956" cy="3840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9857">
                  <a:extLst>
                    <a:ext uri="{9D8B030D-6E8A-4147-A177-3AD203B41FA5}">
                      <a16:colId xmlns:a16="http://schemas.microsoft.com/office/drawing/2014/main" val="3490354121"/>
                    </a:ext>
                  </a:extLst>
                </a:gridCol>
                <a:gridCol w="6759099">
                  <a:extLst>
                    <a:ext uri="{9D8B030D-6E8A-4147-A177-3AD203B41FA5}">
                      <a16:colId xmlns:a16="http://schemas.microsoft.com/office/drawing/2014/main" val="1634334633"/>
                    </a:ext>
                  </a:extLst>
                </a:gridCol>
              </a:tblGrid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Conclusie en opvallende zaken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59532"/>
                  </a:ext>
                </a:extLst>
              </a:tr>
              <a:tr h="22219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V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per ontwikkelingsgebied of de leerling </a:t>
                      </a:r>
                      <a:r>
                        <a:rPr lang="nl-NL" sz="1400" b="1" spc="30" dirty="0">
                          <a:effectLst/>
                        </a:rPr>
                        <a:t>wel/ niet passend functioneert </a:t>
                      </a:r>
                      <a:r>
                        <a:rPr lang="nl-NL" sz="1400" spc="30" dirty="0">
                          <a:effectLst/>
                        </a:rPr>
                        <a:t>gezien zijn leeftijd.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 daarnaast </a:t>
                      </a:r>
                      <a:r>
                        <a:rPr lang="nl-NL" sz="1400" b="1" spc="30" dirty="0">
                          <a:effectLst/>
                        </a:rPr>
                        <a:t>conclusie en opvallende zaken per ontwikkelingsgebied</a:t>
                      </a:r>
                      <a:r>
                        <a:rPr lang="nl-NL" sz="1400" spc="30" dirty="0">
                          <a:effectLst/>
                        </a:rPr>
                        <a:t>: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lichamelijke ontwikkeling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cognitieve en taalontwikkeling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sociale ontwikkeling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emotionele ontwikkeling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persoonlijkheidsontwikkeling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seksuele ontwikkeling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944285232"/>
                  </a:ext>
                </a:extLst>
              </a:tr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Aanleiding voor verder onderzoek 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453543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24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V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Geeft (onderbouwd) aan over welk ontwikkelingsgebied bij het kind </a:t>
                      </a:r>
                      <a:r>
                        <a:rPr lang="nl-NL" sz="1400" b="1" dirty="0">
                          <a:effectLst/>
                        </a:rPr>
                        <a:t>meer informatie </a:t>
                      </a:r>
                      <a:r>
                        <a:rPr lang="nl-NL" sz="1400" dirty="0">
                          <a:effectLst/>
                        </a:rPr>
                        <a:t>verzameld moet/kan worden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768245019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25 V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(niveau 4) </a:t>
                      </a:r>
                      <a:r>
                        <a:rPr lang="nl-NL" sz="1400" b="1" dirty="0">
                          <a:effectLst/>
                        </a:rPr>
                        <a:t>Onderbouwt het belang van observatie </a:t>
                      </a:r>
                      <a:r>
                        <a:rPr lang="nl-NL" sz="1400" dirty="0">
                          <a:effectLst/>
                        </a:rPr>
                        <a:t>van dit kind in relatie tot verdere opvang/begeleiding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2956178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9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1161536" y="2404934"/>
          <a:ext cx="6820930" cy="29075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1894">
                  <a:extLst>
                    <a:ext uri="{9D8B030D-6E8A-4147-A177-3AD203B41FA5}">
                      <a16:colId xmlns:a16="http://schemas.microsoft.com/office/drawing/2014/main" val="3039791215"/>
                    </a:ext>
                  </a:extLst>
                </a:gridCol>
                <a:gridCol w="6479036">
                  <a:extLst>
                    <a:ext uri="{9D8B030D-6E8A-4147-A177-3AD203B41FA5}">
                      <a16:colId xmlns:a16="http://schemas.microsoft.com/office/drawing/2014/main" val="1252124468"/>
                    </a:ext>
                  </a:extLst>
                </a:gridCol>
              </a:tblGrid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Reflectie persoonsbeschrijving (minimaal 100 woorden)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6979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26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Beschrijft wat er </a:t>
                      </a:r>
                      <a:r>
                        <a:rPr lang="nl-NL" sz="1400" b="1" dirty="0">
                          <a:effectLst/>
                        </a:rPr>
                        <a:t>goed/minder goed </a:t>
                      </a:r>
                      <a:r>
                        <a:rPr lang="nl-NL" sz="1400" dirty="0">
                          <a:effectLst/>
                        </a:rPr>
                        <a:t>ging bij het maken van de persoonsbeschrijving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6869989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27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Beschrijft wat er </a:t>
                      </a:r>
                      <a:r>
                        <a:rPr lang="nl-NL" sz="1400" b="1" dirty="0">
                          <a:effectLst/>
                        </a:rPr>
                        <a:t>persoonlijk is geleerd</a:t>
                      </a:r>
                      <a:r>
                        <a:rPr lang="nl-NL" sz="1400" dirty="0">
                          <a:effectLst/>
                        </a:rPr>
                        <a:t>, of wat er </a:t>
                      </a:r>
                      <a:r>
                        <a:rPr lang="nl-NL" sz="1400" b="1" dirty="0">
                          <a:effectLst/>
                        </a:rPr>
                        <a:t>geleerd is over eigen handelen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963426608"/>
                  </a:ext>
                </a:extLst>
              </a:tr>
              <a:tr h="7406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28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Beschrijft wat er </a:t>
                      </a:r>
                      <a:r>
                        <a:rPr lang="nl-NL" sz="1400" b="1" dirty="0">
                          <a:effectLst/>
                        </a:rPr>
                        <a:t>geleerd is met betrekking tot de theorie </a:t>
                      </a:r>
                      <a:r>
                        <a:rPr lang="nl-NL" sz="1400" dirty="0">
                          <a:effectLst/>
                        </a:rPr>
                        <a:t>(ontwikkelingspsychologie, maken van een persoonsbeschrijving, inventariseren van wensen en behoeften van een kind)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524612475"/>
                  </a:ext>
                </a:extLst>
              </a:tr>
              <a:tr h="24688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Vormgeving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591587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29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De persoonsbeschrijving is </a:t>
                      </a:r>
                      <a:r>
                        <a:rPr lang="nl-NL" sz="1400" b="1" dirty="0">
                          <a:effectLst/>
                        </a:rPr>
                        <a:t>objectief</a:t>
                      </a:r>
                      <a:r>
                        <a:rPr lang="nl-NL" sz="1400" dirty="0">
                          <a:effectLst/>
                        </a:rPr>
                        <a:t> opgesteld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918295389"/>
                  </a:ext>
                </a:extLst>
              </a:tr>
              <a:tr h="4271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30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De persoonsbeschrijving is logisch van opbouw en geschreven in </a:t>
                      </a:r>
                      <a:r>
                        <a:rPr lang="nl-NL" sz="1400" b="1" dirty="0">
                          <a:effectLst/>
                        </a:rPr>
                        <a:t>correct Nederlands</a:t>
                      </a:r>
                      <a:r>
                        <a:rPr lang="nl-NL" sz="1400" dirty="0">
                          <a:effectLst/>
                        </a:rPr>
                        <a:t>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83129552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31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De persoonsbeschrijving voldoet aan de </a:t>
                      </a:r>
                      <a:r>
                        <a:rPr lang="nl-NL" sz="1400" b="1" dirty="0">
                          <a:effectLst/>
                        </a:rPr>
                        <a:t>eisen</a:t>
                      </a:r>
                      <a:r>
                        <a:rPr lang="nl-NL" sz="1400" dirty="0">
                          <a:effectLst/>
                        </a:rPr>
                        <a:t> met betrekking het schrijven van  een </a:t>
                      </a:r>
                      <a:r>
                        <a:rPr lang="nl-NL" sz="1400" b="1" dirty="0">
                          <a:effectLst/>
                        </a:rPr>
                        <a:t>verslag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48638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Werkwijze komende lessen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1257" y="2024845"/>
            <a:ext cx="7715200" cy="3427028"/>
          </a:xfrm>
        </p:spPr>
        <p:txBody>
          <a:bodyPr>
            <a:normAutofit fontScale="77500" lnSpcReduction="20000"/>
          </a:bodyPr>
          <a:lstStyle/>
          <a:p>
            <a:r>
              <a:rPr lang="nl-NL" b="1" u="sng" dirty="0" smtClean="0">
                <a:solidFill>
                  <a:schemeClr val="accent6">
                    <a:lumMod val="50000"/>
                  </a:schemeClr>
                </a:solidFill>
              </a:rPr>
              <a:t>Om even op te frissen:</a:t>
            </a:r>
          </a:p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Lees In je boek Ontwikkeling en Activiteiten PW H 1.4 Ontwikkelingsaspecten door. </a:t>
            </a:r>
          </a:p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Dit boek kun je bij deze toets goed gebruiken om de theorie per ontwikkelingsgebied correct te kunnen beschrijven en vergelijken.</a:t>
            </a:r>
          </a:p>
          <a:p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0070C0"/>
                </a:solidFill>
              </a:rPr>
              <a:t>Je hebt een kind uitgekozen op de BPV waarover je de persoonsbeschrijving gaat maken.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0070C0"/>
                </a:solidFill>
              </a:rPr>
              <a:t>Elke week spreken we af wat er de volgende les uitgewerkt moet zijn. (Is ook terug te vinden in de SHL).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0070C0"/>
                </a:solidFill>
              </a:rPr>
              <a:t>Dit neem je mee naar de les.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0070C0"/>
                </a:solidFill>
              </a:rPr>
              <a:t>In de les ga je met een peer-feedback-groepje elkaars werk bekijken en aan de hand van de bijbehorende criteria voorzien van peer-feedback. Door elkaar feedback te geven help je elkaar naar een voldoende/goed resultaat op de toets.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0070C0"/>
                </a:solidFill>
              </a:rPr>
              <a:t>Daarna ga je verder met het volgende onderdeel voor de volgende week.</a:t>
            </a:r>
          </a:p>
        </p:txBody>
      </p:sp>
      <p:sp>
        <p:nvSpPr>
          <p:cNvPr id="4" name="Rechthoek 3"/>
          <p:cNvSpPr/>
          <p:nvPr/>
        </p:nvSpPr>
        <p:spPr>
          <a:xfrm rot="20519732">
            <a:off x="517356" y="2275199"/>
            <a:ext cx="7809365" cy="10935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350" b="1" dirty="0">
                <a:solidFill>
                  <a:schemeClr val="accent6">
                    <a:lumMod val="50000"/>
                  </a:schemeClr>
                </a:solidFill>
              </a:rPr>
              <a:t>Tip: kies een kind waarvan je weet dat die er het grootste deel van het schooljaar nog is, zodat je ook deel 2 van de toets hiermee kan doen.</a:t>
            </a:r>
          </a:p>
        </p:txBody>
      </p:sp>
    </p:spTree>
    <p:extLst>
      <p:ext uri="{BB962C8B-B14F-4D97-AF65-F5344CB8AC3E}">
        <p14:creationId xmlns:p14="http://schemas.microsoft.com/office/powerpoint/2010/main" val="20011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 </a:t>
            </a:r>
            <a:r>
              <a:rPr lang="nl-NL" smtClean="0"/>
              <a:t>OA’er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zijn belangrijke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vaardigheden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om deze toets goed te kunnen doen?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rgbClr val="C00000"/>
                </a:solidFill>
              </a:rPr>
              <a:t>Denk aan: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C00000"/>
                </a:solidFill>
              </a:rPr>
              <a:t>Goed waarnemen – ga er desnoods even apart voor zitten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C00000"/>
                </a:solidFill>
              </a:rPr>
              <a:t>Objectief beschrijven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C00000"/>
                </a:solidFill>
              </a:rPr>
              <a:t>Gericht een  kind observeren op zijn ontwikkeling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rgbClr val="C00000"/>
                </a:solidFill>
              </a:rPr>
              <a:t>Collega’s betrekken </a:t>
            </a:r>
            <a:r>
              <a:rPr lang="nl-NL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C00000"/>
                </a:solidFill>
              </a:rPr>
              <a:t>Je waarnemingen  bespreken met je begeleider e/o overige collega’s</a:t>
            </a:r>
          </a:p>
          <a:p>
            <a:r>
              <a:rPr lang="nl-NL" b="1" dirty="0" smtClean="0">
                <a:solidFill>
                  <a:srgbClr val="C00000"/>
                </a:solidFill>
              </a:rPr>
              <a:t>…………………..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rgbClr val="002060"/>
                </a:solidFill>
              </a:rPr>
              <a:t>Lees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in je boek Methodisch handelen H 6.1 t/m 6.3 door en ga beginnen aan de toets.</a:t>
            </a:r>
          </a:p>
          <a:p>
            <a:r>
              <a:rPr lang="nl-NL" b="1" dirty="0" smtClean="0">
                <a:solidFill>
                  <a:srgbClr val="002060"/>
                </a:solidFill>
              </a:rPr>
              <a:t>Volgende week af: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Algemene indruk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Werkwijze komende lessen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Elke week werken we een onderdeel van de persoonsbeschrijving individueel uit</a:t>
            </a:r>
          </a:p>
          <a:p>
            <a:r>
              <a:rPr lang="nl-NL" sz="2100" b="1" i="1" dirty="0" smtClean="0">
                <a:solidFill>
                  <a:schemeClr val="accent6">
                    <a:lumMod val="50000"/>
                  </a:schemeClr>
                </a:solidFill>
              </a:rPr>
              <a:t>De persoonsbeschrijving moet halverwege periode </a:t>
            </a:r>
            <a:r>
              <a:rPr lang="nl-NL" sz="2100" b="1" i="1" dirty="0" smtClean="0">
                <a:solidFill>
                  <a:schemeClr val="accent6">
                    <a:lumMod val="50000"/>
                  </a:schemeClr>
                </a:solidFill>
              </a:rPr>
              <a:t>6 </a:t>
            </a:r>
            <a:r>
              <a:rPr lang="nl-NL" sz="2100" b="1" i="1" dirty="0" smtClean="0">
                <a:solidFill>
                  <a:schemeClr val="accent6">
                    <a:lumMod val="50000"/>
                  </a:schemeClr>
                </a:solidFill>
              </a:rPr>
              <a:t>ingeleverd </a:t>
            </a:r>
            <a:r>
              <a:rPr lang="nl-NL" sz="2100" b="1" i="1" dirty="0" smtClean="0">
                <a:solidFill>
                  <a:schemeClr val="accent6">
                    <a:lumMod val="50000"/>
                  </a:schemeClr>
                </a:solidFill>
              </a:rPr>
              <a:t>worden</a:t>
            </a:r>
          </a:p>
          <a:p>
            <a:endParaRPr lang="nl-NL" sz="21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We maken peer groepjes van 3 personen. Kies dus mensen uit met wie je goed kan samenwerken en die je goed feedback kunnen geven! </a:t>
            </a:r>
          </a:p>
          <a:p>
            <a:endParaRPr lang="nl-NL" sz="21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100" dirty="0" smtClean="0">
                <a:solidFill>
                  <a:schemeClr val="accent6">
                    <a:lumMod val="50000"/>
                  </a:schemeClr>
                </a:solidFill>
              </a:rPr>
              <a:t>Elke week beoordelen jullie elkaars werk en geven jullie elkaar feedback, dit doen jullie zo:</a:t>
            </a:r>
          </a:p>
          <a:p>
            <a:endParaRPr lang="nl-NL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smtClean="0"/>
              <a:t>Neem </a:t>
            </a:r>
            <a:r>
              <a:rPr lang="nl-NL" sz="2100" dirty="0"/>
              <a:t>van elkaar door wat je hebt uitgewerkt over de persoonsbeschrijving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smtClean="0"/>
              <a:t>Geef </a:t>
            </a:r>
            <a:r>
              <a:rPr lang="nl-NL" sz="2100" dirty="0"/>
              <a:t>elkaar feedback aan de hand van de bijbehorende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smtClean="0"/>
              <a:t>Pas </a:t>
            </a:r>
            <a:r>
              <a:rPr lang="nl-NL" sz="2100" dirty="0"/>
              <a:t>waar nodig je beschrijving aan op grond van de verkregen </a:t>
            </a:r>
            <a:r>
              <a:rPr lang="nl-NL" sz="2100" dirty="0" smtClean="0"/>
              <a:t>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smtClean="0"/>
              <a:t>Ga </a:t>
            </a:r>
            <a:r>
              <a:rPr lang="nl-NL" sz="2100" dirty="0"/>
              <a:t>nu </a:t>
            </a:r>
            <a:r>
              <a:rPr lang="nl-NL" sz="2100" b="1" dirty="0"/>
              <a:t>individueel</a:t>
            </a:r>
            <a:r>
              <a:rPr lang="nl-NL" sz="2100" dirty="0"/>
              <a:t> verder werken aan het volgende onderdeel (het huiswerk) van de </a:t>
            </a:r>
            <a:r>
              <a:rPr lang="nl-NL" sz="2100" dirty="0" smtClean="0"/>
              <a:t>persoonsbeschrijving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smtClean="0"/>
              <a:t>Ik deel een document uit waarop jullie voor elkaar tips en tops kunnen opschrijven </a:t>
            </a:r>
            <a:endParaRPr lang="nl-NL" sz="2100" dirty="0"/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Boeken die je nodig hebt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Je gaat je kennis van ontwikkelingspsychologie opfrissen dus neem het boek 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Ontwikkeling en activiteiten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elke les mee!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En ook het boek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methodiek PW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ook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Anders kun je de verschillende onderdelen niet goed uitwerken.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/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293" y="-243827"/>
            <a:ext cx="6995120" cy="864096"/>
          </a:xfrm>
        </p:spPr>
        <p:txBody>
          <a:bodyPr/>
          <a:lstStyle/>
          <a:p>
            <a:r>
              <a:rPr lang="nl-NL" dirty="0" smtClean="0"/>
              <a:t>		Algemene indruk 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49" y="2060848"/>
            <a:ext cx="2896914" cy="3053927"/>
          </a:xfrm>
        </p:spPr>
      </p:pic>
      <p:sp>
        <p:nvSpPr>
          <p:cNvPr id="7" name="Rechthoek met één afgeronde hoek 6"/>
          <p:cNvSpPr/>
          <p:nvPr/>
        </p:nvSpPr>
        <p:spPr>
          <a:xfrm>
            <a:off x="1371716" y="1124535"/>
            <a:ext cx="1800201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Lichaamsbouw 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3350064" y="871043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Uiterlijke &amp; typerende kenmerken 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5925447" y="4607792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Eventuele beperkingen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276854" y="2943493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Houding 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2443388" y="5895720"/>
            <a:ext cx="4310835" cy="871762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Beschrijving is op zo’n manier dat een buitenstaander op basis van de beschrijving de persoon kan aanwijzen</a:t>
            </a:r>
            <a:endParaRPr lang="nl-NL" dirty="0"/>
          </a:p>
        </p:txBody>
      </p:sp>
      <p:sp>
        <p:nvSpPr>
          <p:cNvPr id="12" name="Rechthoek met één afgeronde hoek 11"/>
          <p:cNvSpPr/>
          <p:nvPr/>
        </p:nvSpPr>
        <p:spPr>
          <a:xfrm>
            <a:off x="6263310" y="1022168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Dieet, voeding, allergieën</a:t>
            </a:r>
            <a:endParaRPr lang="nl-NL" dirty="0"/>
          </a:p>
        </p:txBody>
      </p:sp>
      <p:sp>
        <p:nvSpPr>
          <p:cNvPr id="13" name="Rechthoek met één afgeronde hoek 12"/>
          <p:cNvSpPr/>
          <p:nvPr/>
        </p:nvSpPr>
        <p:spPr>
          <a:xfrm>
            <a:off x="5949174" y="1861153"/>
            <a:ext cx="3200692" cy="109891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Uiterlijke kenmerken: kleur haar, kleur ogen, lengte, gewicht oorbellen</a:t>
            </a:r>
            <a:r>
              <a:rPr lang="nl-NL" smtClean="0"/>
              <a:t>, huidskleur </a:t>
            </a:r>
            <a:r>
              <a:rPr lang="nl-NL" dirty="0" smtClean="0"/>
              <a:t>etc. </a:t>
            </a:r>
            <a:endParaRPr lang="nl-NL" dirty="0"/>
          </a:p>
        </p:txBody>
      </p:sp>
      <p:sp>
        <p:nvSpPr>
          <p:cNvPr id="14" name="Rechthoek met één afgeronde hoek 13"/>
          <p:cNvSpPr/>
          <p:nvPr/>
        </p:nvSpPr>
        <p:spPr>
          <a:xfrm>
            <a:off x="451018" y="4696894"/>
            <a:ext cx="2899046" cy="94533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Algemene gezondheidstoestand, allergieën </a:t>
            </a:r>
            <a:endParaRPr lang="nl-NL" dirty="0"/>
          </a:p>
        </p:txBody>
      </p:sp>
      <p:sp>
        <p:nvSpPr>
          <p:cNvPr id="15" name="Rechthoek met één afgeronde hoek 14"/>
          <p:cNvSpPr/>
          <p:nvPr/>
        </p:nvSpPr>
        <p:spPr>
          <a:xfrm>
            <a:off x="4246461" y="5233111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Afkomst </a:t>
            </a:r>
            <a:endParaRPr lang="nl-NL" dirty="0"/>
          </a:p>
        </p:txBody>
      </p:sp>
      <p:sp>
        <p:nvSpPr>
          <p:cNvPr id="16" name="Rechthoek met één afgeronde hoek 15"/>
          <p:cNvSpPr/>
          <p:nvPr/>
        </p:nvSpPr>
        <p:spPr>
          <a:xfrm>
            <a:off x="50325" y="1853254"/>
            <a:ext cx="2971584" cy="751006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Dragen van bril, aangepaste schoenen etc. </a:t>
            </a:r>
            <a:endParaRPr lang="nl-NL" dirty="0"/>
          </a:p>
        </p:txBody>
      </p:sp>
      <p:sp>
        <p:nvSpPr>
          <p:cNvPr id="17" name="Rechthoek met één afgeronde hoek 16"/>
          <p:cNvSpPr/>
          <p:nvPr/>
        </p:nvSpPr>
        <p:spPr>
          <a:xfrm>
            <a:off x="594354" y="3789709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Bijzonderheden</a:t>
            </a:r>
            <a:endParaRPr lang="nl-NL" dirty="0"/>
          </a:p>
        </p:txBody>
      </p:sp>
      <p:sp>
        <p:nvSpPr>
          <p:cNvPr id="18" name="Rechthoek met één afgeronde hoek 17"/>
          <p:cNvSpPr/>
          <p:nvPr/>
        </p:nvSpPr>
        <p:spPr>
          <a:xfrm>
            <a:off x="6315976" y="3101155"/>
            <a:ext cx="2550224" cy="136554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Typische kenmerken: </a:t>
            </a:r>
          </a:p>
          <a:p>
            <a:pPr algn="ctr"/>
            <a:r>
              <a:rPr lang="nl-NL" dirty="0" smtClean="0"/>
              <a:t>Specifieke kenmerken  waaraan je iemand kunt  herkennen zoals bv. karaktereigenschappen.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68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-212000"/>
            <a:ext cx="6995120" cy="864096"/>
          </a:xfrm>
        </p:spPr>
        <p:txBody>
          <a:bodyPr/>
          <a:lstStyle/>
          <a:p>
            <a:pPr algn="ctr"/>
            <a:r>
              <a:rPr lang="nl-NL" dirty="0" smtClean="0"/>
              <a:t>Lichamelijke ontwikkeling </a:t>
            </a:r>
            <a:endParaRPr lang="nl-NL" dirty="0"/>
          </a:p>
        </p:txBody>
      </p:sp>
      <p:pic>
        <p:nvPicPr>
          <p:cNvPr id="4" name="Tijdelijke aanduiding voor inhoud 3" descr="Gerelateerde afbeeldingsdetails bekijken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32" y="1339477"/>
            <a:ext cx="4248472" cy="52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hoek met één afgeronde hoek 5"/>
          <p:cNvSpPr/>
          <p:nvPr/>
        </p:nvSpPr>
        <p:spPr>
          <a:xfrm>
            <a:off x="785479" y="3656282"/>
            <a:ext cx="1656184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Fijne motoriek</a:t>
            </a:r>
            <a:endParaRPr lang="nl-NL" dirty="0"/>
          </a:p>
        </p:txBody>
      </p:sp>
      <p:sp>
        <p:nvSpPr>
          <p:cNvPr id="7" name="Rechthoek met één afgeronde hoek 6"/>
          <p:cNvSpPr/>
          <p:nvPr/>
        </p:nvSpPr>
        <p:spPr>
          <a:xfrm>
            <a:off x="1791326" y="5728289"/>
            <a:ext cx="1800200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Grove motoriek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5584749" y="4077865"/>
            <a:ext cx="1656184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zindelijkheid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5945324" y="1437852"/>
            <a:ext cx="2160240" cy="52522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Gezicht, gehoor, reukvermogen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5919103" y="4737176"/>
            <a:ext cx="2471808" cy="695232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Beweging, gebruik maken van de ruimte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6835323" y="3170106"/>
            <a:ext cx="1656184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voelen</a:t>
            </a:r>
            <a:endParaRPr lang="nl-NL" dirty="0"/>
          </a:p>
        </p:txBody>
      </p:sp>
      <p:sp>
        <p:nvSpPr>
          <p:cNvPr id="12" name="Rechthoek met één afgeronde hoek 11"/>
          <p:cNvSpPr/>
          <p:nvPr/>
        </p:nvSpPr>
        <p:spPr>
          <a:xfrm>
            <a:off x="177159" y="2310538"/>
            <a:ext cx="1651244" cy="53005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Dieet, voeding, allergieën</a:t>
            </a:r>
            <a:endParaRPr lang="nl-NL" dirty="0"/>
          </a:p>
        </p:txBody>
      </p:sp>
      <p:sp>
        <p:nvSpPr>
          <p:cNvPr id="13" name="Rechthoek met één afgeronde hoek 12"/>
          <p:cNvSpPr/>
          <p:nvPr/>
        </p:nvSpPr>
        <p:spPr>
          <a:xfrm>
            <a:off x="5307730" y="5720814"/>
            <a:ext cx="3161545" cy="735031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Gebruik maken van hulpmiddelen bijvoorbeeld aangepaste schoenen, bril etc.</a:t>
            </a:r>
            <a:endParaRPr lang="nl-NL" dirty="0"/>
          </a:p>
        </p:txBody>
      </p:sp>
      <p:sp>
        <p:nvSpPr>
          <p:cNvPr id="14" name="Rechthoek met één afgeronde hoek 13"/>
          <p:cNvSpPr/>
          <p:nvPr/>
        </p:nvSpPr>
        <p:spPr>
          <a:xfrm>
            <a:off x="1300297" y="1385731"/>
            <a:ext cx="2406469" cy="80687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Lichamelijke groei, lengte, slaapritme, eetritme</a:t>
            </a:r>
            <a:endParaRPr lang="nl-NL" dirty="0"/>
          </a:p>
        </p:txBody>
      </p:sp>
      <p:sp>
        <p:nvSpPr>
          <p:cNvPr id="15" name="Rechthoek met één afgeronde hoek 14"/>
          <p:cNvSpPr/>
          <p:nvPr/>
        </p:nvSpPr>
        <p:spPr>
          <a:xfrm>
            <a:off x="1527493" y="5029106"/>
            <a:ext cx="1890210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zelfredzaamheid</a:t>
            </a:r>
            <a:endParaRPr lang="nl-NL" dirty="0"/>
          </a:p>
        </p:txBody>
      </p:sp>
      <p:sp>
        <p:nvSpPr>
          <p:cNvPr id="16" name="Rechthoek met één afgeronde hoek 15"/>
          <p:cNvSpPr/>
          <p:nvPr/>
        </p:nvSpPr>
        <p:spPr>
          <a:xfrm>
            <a:off x="6455623" y="2399021"/>
            <a:ext cx="1656184" cy="36004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ziektebeelden</a:t>
            </a:r>
            <a:endParaRPr lang="nl-NL" dirty="0"/>
          </a:p>
        </p:txBody>
      </p:sp>
      <p:sp>
        <p:nvSpPr>
          <p:cNvPr id="17" name="Rechthoek met één afgeronde hoek 16"/>
          <p:cNvSpPr/>
          <p:nvPr/>
        </p:nvSpPr>
        <p:spPr>
          <a:xfrm>
            <a:off x="5013321" y="676360"/>
            <a:ext cx="2799040" cy="386835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Zintuiglijke ontwikkeling</a:t>
            </a:r>
            <a:endParaRPr lang="nl-NL" dirty="0"/>
          </a:p>
        </p:txBody>
      </p:sp>
      <p:sp>
        <p:nvSpPr>
          <p:cNvPr id="18" name="Rechthoek met één afgeronde hoek 17"/>
          <p:cNvSpPr/>
          <p:nvPr/>
        </p:nvSpPr>
        <p:spPr>
          <a:xfrm>
            <a:off x="-38874" y="2958525"/>
            <a:ext cx="2576100" cy="506983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Motorische ontwikkeling</a:t>
            </a:r>
            <a:endParaRPr lang="nl-NL" dirty="0"/>
          </a:p>
        </p:txBody>
      </p:sp>
      <p:sp>
        <p:nvSpPr>
          <p:cNvPr id="19" name="Rechthoek met één afgeronde hoek 18"/>
          <p:cNvSpPr/>
          <p:nvPr/>
        </p:nvSpPr>
        <p:spPr>
          <a:xfrm>
            <a:off x="2007236" y="745221"/>
            <a:ext cx="2287524" cy="387696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Lichamelijke groei</a:t>
            </a:r>
            <a:endParaRPr lang="nl-NL" dirty="0"/>
          </a:p>
        </p:txBody>
      </p:sp>
      <p:sp>
        <p:nvSpPr>
          <p:cNvPr id="20" name="Rechthoek met één afgeronde hoek 19"/>
          <p:cNvSpPr/>
          <p:nvPr/>
        </p:nvSpPr>
        <p:spPr>
          <a:xfrm>
            <a:off x="755340" y="4183233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Handvoorkeur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297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Ontwikkelingsgebieden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960981" y="2265919"/>
          <a:ext cx="7222039" cy="341754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2096">
                  <a:extLst>
                    <a:ext uri="{9D8B030D-6E8A-4147-A177-3AD203B41FA5}">
                      <a16:colId xmlns:a16="http://schemas.microsoft.com/office/drawing/2014/main" val="481674528"/>
                    </a:ext>
                  </a:extLst>
                </a:gridCol>
                <a:gridCol w="3394428">
                  <a:extLst>
                    <a:ext uri="{9D8B030D-6E8A-4147-A177-3AD203B41FA5}">
                      <a16:colId xmlns:a16="http://schemas.microsoft.com/office/drawing/2014/main" val="1144986489"/>
                    </a:ext>
                  </a:extLst>
                </a:gridCol>
                <a:gridCol w="3565515">
                  <a:extLst>
                    <a:ext uri="{9D8B030D-6E8A-4147-A177-3AD203B41FA5}">
                      <a16:colId xmlns:a16="http://schemas.microsoft.com/office/drawing/2014/main" val="1495641706"/>
                    </a:ext>
                  </a:extLst>
                </a:gridCol>
              </a:tblGrid>
              <a:tr h="236042">
                <a:tc grid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Lichamelijke ontwikkeling</a:t>
                      </a:r>
                      <a:endParaRPr lang="nl-NL" sz="12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0771"/>
                  </a:ext>
                </a:extLst>
              </a:tr>
              <a:tr h="37561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5   </a:t>
                      </a:r>
                      <a:endParaRPr lang="nl-NL" sz="12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kort in </a:t>
                      </a:r>
                      <a:r>
                        <a:rPr lang="nl-NL" sz="1400" u="sng" spc="30" dirty="0">
                          <a:effectLst/>
                        </a:rPr>
                        <a:t>eigen woorden </a:t>
                      </a:r>
                      <a:r>
                        <a:rPr lang="nl-NL" sz="1400" spc="30" dirty="0">
                          <a:effectLst/>
                        </a:rPr>
                        <a:t>de </a:t>
                      </a:r>
                      <a:r>
                        <a:rPr lang="nl-NL" sz="1400" b="1" spc="30" dirty="0">
                          <a:effectLst/>
                        </a:rPr>
                        <a:t>theorie</a:t>
                      </a:r>
                      <a:r>
                        <a:rPr lang="nl-NL" sz="1400" spc="30" dirty="0">
                          <a:effectLst/>
                        </a:rPr>
                        <a:t> van dit ontwikkelingsgebied én </a:t>
                      </a:r>
                      <a:r>
                        <a:rPr lang="nl-NL" sz="1400" b="1" spc="30" dirty="0">
                          <a:effectLst/>
                        </a:rPr>
                        <a:t>leeftijdsfase</a:t>
                      </a:r>
                      <a:endParaRPr lang="nl-NL" sz="2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69473"/>
                  </a:ext>
                </a:extLst>
              </a:tr>
              <a:tr h="4957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6</a:t>
                      </a:r>
                      <a:endParaRPr lang="nl-NL" sz="12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Geeft met behulp van </a:t>
                      </a:r>
                      <a:r>
                        <a:rPr lang="nl-NL" sz="1400" b="1" spc="30" dirty="0">
                          <a:effectLst/>
                        </a:rPr>
                        <a:t>praktijkvoorbeelden</a:t>
                      </a:r>
                      <a:r>
                        <a:rPr lang="nl-NL" sz="1400" spc="30" dirty="0">
                          <a:effectLst/>
                        </a:rPr>
                        <a:t> aan wat er </a:t>
                      </a:r>
                      <a:r>
                        <a:rPr lang="nl-NL" sz="1400" u="sng" spc="30" dirty="0">
                          <a:effectLst/>
                        </a:rPr>
                        <a:t>vanuit de theorie wel/niet </a:t>
                      </a:r>
                      <a:r>
                        <a:rPr lang="nl-NL" sz="1400" spc="30" dirty="0">
                          <a:effectLst/>
                        </a:rPr>
                        <a:t>wordt waargenomen bij het kind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09352"/>
                  </a:ext>
                </a:extLst>
              </a:tr>
              <a:tr h="28891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7</a:t>
                      </a:r>
                      <a:endParaRPr lang="nl-NL" sz="12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wat er </a:t>
                      </a:r>
                      <a:r>
                        <a:rPr lang="nl-NL" sz="1400" b="1" spc="30" dirty="0">
                          <a:effectLst/>
                        </a:rPr>
                        <a:t>nog meer </a:t>
                      </a:r>
                      <a:r>
                        <a:rPr lang="nl-NL" sz="1400" spc="30" dirty="0">
                          <a:effectLst/>
                        </a:rPr>
                        <a:t>te vertellen is over het kind bij onderstaande punten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20518"/>
                  </a:ext>
                </a:extLst>
              </a:tr>
              <a:tr h="20212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 </a:t>
                      </a:r>
                      <a:endParaRPr lang="nl-NL" sz="12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manier van bewegen,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grove/fijne motoriek,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lichamelijke groei, 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gezichtsvermogen, gehoor,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ziektebeelden, dieet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zelfredzaamheid (zindelijkheid, uitkleden, veters </a:t>
                      </a:r>
                      <a:r>
                        <a:rPr lang="nl-NL" sz="1400" spc="30" dirty="0" smtClean="0">
                          <a:effectLst/>
                        </a:rPr>
                        <a:t>strikken)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moeten bewegingen gestimuleerd worden of dat de geobserveerde zelf actief is,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gebruik van de ruimte.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gebruik van hulpmiddelen (bril, </a:t>
                      </a:r>
                      <a:r>
                        <a:rPr lang="nl-NL" sz="1400" dirty="0">
                          <a:effectLst/>
                        </a:rPr>
                        <a:t>aangepaste schoenen, hoorapparaat)</a:t>
                      </a:r>
                      <a:endParaRPr lang="nl-NL" sz="2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is fysiotherapie/bewegingstherapie nodig, zo ja waarvoor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306333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4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-68622"/>
            <a:ext cx="6995120" cy="864096"/>
          </a:xfrm>
        </p:spPr>
        <p:txBody>
          <a:bodyPr/>
          <a:lstStyle/>
          <a:p>
            <a:pPr algn="ctr"/>
            <a:r>
              <a:rPr lang="nl-NL" dirty="0" smtClean="0"/>
              <a:t>Cognitieve ontwikkeling 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5856" y="1916832"/>
            <a:ext cx="2736304" cy="3312368"/>
          </a:xfrm>
          <a:prstGeom prst="rect">
            <a:avLst/>
          </a:prstGeom>
        </p:spPr>
      </p:pic>
      <p:sp>
        <p:nvSpPr>
          <p:cNvPr id="7" name="Rechthoek met één afgeronde hoek 6"/>
          <p:cNvSpPr/>
          <p:nvPr/>
        </p:nvSpPr>
        <p:spPr>
          <a:xfrm>
            <a:off x="1817482" y="1068885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Denken 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6347418" y="4618595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Concentratie 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6031396" y="2099864"/>
            <a:ext cx="2569007" cy="88725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Communicatie: verbaal en non-verbale communicatie 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6243203" y="3569080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Concreet </a:t>
            </a:r>
            <a:r>
              <a:rPr lang="nl-NL" dirty="0" err="1" smtClean="0"/>
              <a:t>vs</a:t>
            </a:r>
            <a:r>
              <a:rPr lang="nl-NL" dirty="0" smtClean="0"/>
              <a:t> abstract denken 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1224505" y="5608935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Houding </a:t>
            </a:r>
            <a:endParaRPr lang="nl-NL" dirty="0"/>
          </a:p>
        </p:txBody>
      </p:sp>
      <p:sp>
        <p:nvSpPr>
          <p:cNvPr id="12" name="Rechthoek met één afgeronde hoek 11"/>
          <p:cNvSpPr/>
          <p:nvPr/>
        </p:nvSpPr>
        <p:spPr>
          <a:xfrm>
            <a:off x="5250205" y="1166495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Taalontwikkeling en taalbegrip  </a:t>
            </a:r>
            <a:endParaRPr lang="nl-NL" dirty="0"/>
          </a:p>
        </p:txBody>
      </p:sp>
      <p:sp>
        <p:nvSpPr>
          <p:cNvPr id="13" name="Rechthoek met één afgeronde hoek 12"/>
          <p:cNvSpPr/>
          <p:nvPr/>
        </p:nvSpPr>
        <p:spPr>
          <a:xfrm>
            <a:off x="4427984" y="5629469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Werktempo </a:t>
            </a:r>
            <a:endParaRPr lang="nl-NL" dirty="0"/>
          </a:p>
        </p:txBody>
      </p:sp>
      <p:sp>
        <p:nvSpPr>
          <p:cNvPr id="14" name="Rechthoek met één afgeronde hoek 13"/>
          <p:cNvSpPr/>
          <p:nvPr/>
        </p:nvSpPr>
        <p:spPr>
          <a:xfrm>
            <a:off x="558220" y="4612924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Taakbesef/leermotivatie</a:t>
            </a:r>
            <a:endParaRPr lang="nl-NL" dirty="0"/>
          </a:p>
        </p:txBody>
      </p:sp>
      <p:sp>
        <p:nvSpPr>
          <p:cNvPr id="15" name="Rechthoek met één afgeronde hoek 14"/>
          <p:cNvSpPr/>
          <p:nvPr/>
        </p:nvSpPr>
        <p:spPr>
          <a:xfrm>
            <a:off x="422073" y="2835077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Leergierigheid </a:t>
            </a:r>
            <a:endParaRPr lang="nl-NL" dirty="0"/>
          </a:p>
        </p:txBody>
      </p:sp>
      <p:sp>
        <p:nvSpPr>
          <p:cNvPr id="16" name="Rechthoek met één afgeronde hoek 15"/>
          <p:cNvSpPr/>
          <p:nvPr/>
        </p:nvSpPr>
        <p:spPr>
          <a:xfrm>
            <a:off x="496505" y="3826507"/>
            <a:ext cx="1987263" cy="42711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Interesses </a:t>
            </a:r>
            <a:endParaRPr lang="nl-NL" dirty="0"/>
          </a:p>
        </p:txBody>
      </p:sp>
      <p:sp>
        <p:nvSpPr>
          <p:cNvPr id="17" name="Rechthoek met één afgeronde hoek 16"/>
          <p:cNvSpPr/>
          <p:nvPr/>
        </p:nvSpPr>
        <p:spPr>
          <a:xfrm>
            <a:off x="685449" y="1839066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Geheugen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306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1068858" y="2442004"/>
          <a:ext cx="7003193" cy="284514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93498">
                  <a:extLst>
                    <a:ext uri="{9D8B030D-6E8A-4147-A177-3AD203B41FA5}">
                      <a16:colId xmlns:a16="http://schemas.microsoft.com/office/drawing/2014/main" val="2405569956"/>
                    </a:ext>
                  </a:extLst>
                </a:gridCol>
                <a:gridCol w="3509695">
                  <a:extLst>
                    <a:ext uri="{9D8B030D-6E8A-4147-A177-3AD203B41FA5}">
                      <a16:colId xmlns:a16="http://schemas.microsoft.com/office/drawing/2014/main" val="1106525175"/>
                    </a:ext>
                  </a:extLst>
                </a:gridCol>
              </a:tblGrid>
              <a:tr h="287009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Cognitieve-taalontwikkeling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82213"/>
                  </a:ext>
                </a:extLst>
              </a:tr>
              <a:tr h="476957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kort in </a:t>
                      </a:r>
                      <a:r>
                        <a:rPr lang="nl-NL" sz="1400" u="sng" spc="30" dirty="0">
                          <a:effectLst/>
                        </a:rPr>
                        <a:t>eigen woorden </a:t>
                      </a:r>
                      <a:r>
                        <a:rPr lang="nl-NL" sz="1400" spc="30" dirty="0">
                          <a:effectLst/>
                        </a:rPr>
                        <a:t>de </a:t>
                      </a:r>
                      <a:r>
                        <a:rPr lang="nl-NL" sz="1400" b="1" spc="30" dirty="0">
                          <a:effectLst/>
                        </a:rPr>
                        <a:t>theorie</a:t>
                      </a:r>
                      <a:r>
                        <a:rPr lang="nl-NL" sz="1400" spc="30" dirty="0">
                          <a:effectLst/>
                        </a:rPr>
                        <a:t> van dit ontwikkelingsgebied én </a:t>
                      </a:r>
                      <a:r>
                        <a:rPr lang="nl-NL" sz="1400" b="1" spc="30" dirty="0">
                          <a:effectLst/>
                        </a:rPr>
                        <a:t>leeftijdsfase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334695"/>
                  </a:ext>
                </a:extLst>
              </a:tr>
              <a:tr h="522983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Geeft met behulp </a:t>
                      </a:r>
                      <a:r>
                        <a:rPr lang="nl-NL" sz="1400" b="1" spc="30" dirty="0">
                          <a:effectLst/>
                        </a:rPr>
                        <a:t>van praktijkvo</a:t>
                      </a:r>
                      <a:r>
                        <a:rPr lang="nl-NL" sz="1400" spc="30" dirty="0">
                          <a:effectLst/>
                        </a:rPr>
                        <a:t>orbeelden aan wat er </a:t>
                      </a:r>
                      <a:r>
                        <a:rPr lang="nl-NL" sz="1400" u="sng" spc="30" dirty="0">
                          <a:effectLst/>
                        </a:rPr>
                        <a:t>vanuit de theorie wel/niet </a:t>
                      </a:r>
                      <a:r>
                        <a:rPr lang="nl-NL" sz="1400" spc="30" dirty="0">
                          <a:effectLst/>
                        </a:rPr>
                        <a:t>wordt waargenomen bij het kind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428646"/>
                  </a:ext>
                </a:extLst>
              </a:tr>
              <a:tr h="281791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 dirty="0">
                          <a:effectLst/>
                        </a:rPr>
                        <a:t>Beschrijft wat er </a:t>
                      </a:r>
                      <a:r>
                        <a:rPr lang="nl-NL" sz="1400" b="1" spc="30" dirty="0">
                          <a:effectLst/>
                        </a:rPr>
                        <a:t>nog meer </a:t>
                      </a:r>
                      <a:r>
                        <a:rPr lang="nl-NL" sz="1400" spc="30" dirty="0">
                          <a:effectLst/>
                        </a:rPr>
                        <a:t>te vertellen is over het kind bij onderstaande punten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117510"/>
                  </a:ext>
                </a:extLst>
              </a:tr>
              <a:tr h="12764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>
                          <a:effectLst/>
                        </a:rPr>
                        <a:t>denken,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>
                          <a:effectLst/>
                        </a:rPr>
                        <a:t>leergierigheid,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>
                          <a:effectLst/>
                        </a:rPr>
                        <a:t>taalontwikkeling en taalbegrip, geheugen, houding/concentratie,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werktempo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taakbesef/leermotivatie,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interesses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verbale en non-verbale communicatie, 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425202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9007" y="-111067"/>
            <a:ext cx="6995120" cy="864096"/>
          </a:xfrm>
        </p:spPr>
        <p:txBody>
          <a:bodyPr/>
          <a:lstStyle/>
          <a:p>
            <a:pPr algn="ctr"/>
            <a:r>
              <a:rPr lang="nl-NL" dirty="0" smtClean="0"/>
              <a:t>Sociale ontwikkeling </a:t>
            </a:r>
            <a:endParaRPr lang="nl-NL" dirty="0"/>
          </a:p>
        </p:txBody>
      </p:sp>
      <p:pic>
        <p:nvPicPr>
          <p:cNvPr id="4" name="Tijdelijke aanduiding voor inhoud 3" descr="C:\Users\stu\AppData\Local\Microsoft\Windows\INetCache\Content.MSO\A413A821.t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239" y="2065371"/>
            <a:ext cx="3816424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hoek met één afgeronde hoek 4"/>
          <p:cNvSpPr/>
          <p:nvPr/>
        </p:nvSpPr>
        <p:spPr>
          <a:xfrm>
            <a:off x="179728" y="2546560"/>
            <a:ext cx="2518525" cy="1181239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Assertiviteit: sub-assertiviteit, assertiviteit, agressiviteit   </a:t>
            </a:r>
            <a:endParaRPr lang="nl-NL" dirty="0"/>
          </a:p>
        </p:txBody>
      </p:sp>
      <p:sp>
        <p:nvSpPr>
          <p:cNvPr id="6" name="Rechthoek met één afgeronde hoek 5"/>
          <p:cNvSpPr/>
          <p:nvPr/>
        </p:nvSpPr>
        <p:spPr>
          <a:xfrm>
            <a:off x="6048636" y="4169228"/>
            <a:ext cx="2518525" cy="84032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Rol in de groep, aanpassingsvermogen</a:t>
            </a:r>
            <a:endParaRPr lang="nl-NL" dirty="0"/>
          </a:p>
        </p:txBody>
      </p:sp>
      <p:sp>
        <p:nvSpPr>
          <p:cNvPr id="7" name="Rechthoek met één afgeronde hoek 6"/>
          <p:cNvSpPr/>
          <p:nvPr/>
        </p:nvSpPr>
        <p:spPr>
          <a:xfrm>
            <a:off x="6372200" y="3325117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Functioneren in de groep 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743757" y="1413749"/>
            <a:ext cx="2518525" cy="91875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Contact met anderen      ( groepsgenoten, leidsters) 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1646299" y="798088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Contact /</a:t>
            </a:r>
            <a:r>
              <a:rPr lang="nl-NL" dirty="0"/>
              <a:t>o</a:t>
            </a:r>
            <a:r>
              <a:rPr lang="nl-NL" dirty="0" smtClean="0"/>
              <a:t>ogcontact  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4827367" y="5295600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Omgaan met regels  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4044707" y="6173852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Luisterhouding  </a:t>
            </a:r>
            <a:endParaRPr lang="nl-NL" dirty="0"/>
          </a:p>
        </p:txBody>
      </p:sp>
      <p:sp>
        <p:nvSpPr>
          <p:cNvPr id="12" name="Rechthoek met één afgeronde hoek 11"/>
          <p:cNvSpPr/>
          <p:nvPr/>
        </p:nvSpPr>
        <p:spPr>
          <a:xfrm>
            <a:off x="22064" y="4041360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Het hebben van eigen mening</a:t>
            </a:r>
            <a:endParaRPr lang="nl-NL" dirty="0"/>
          </a:p>
        </p:txBody>
      </p:sp>
      <p:sp>
        <p:nvSpPr>
          <p:cNvPr id="13" name="Rechthoek met één afgeronde hoek 12"/>
          <p:cNvSpPr/>
          <p:nvPr/>
        </p:nvSpPr>
        <p:spPr>
          <a:xfrm>
            <a:off x="558360" y="4861904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Tonen van initiatief  </a:t>
            </a:r>
            <a:endParaRPr lang="nl-NL" dirty="0"/>
          </a:p>
        </p:txBody>
      </p:sp>
      <p:sp>
        <p:nvSpPr>
          <p:cNvPr id="14" name="Rechthoek met één afgeronde hoek 13"/>
          <p:cNvSpPr/>
          <p:nvPr/>
        </p:nvSpPr>
        <p:spPr>
          <a:xfrm>
            <a:off x="6401397" y="2348463"/>
            <a:ext cx="2518525" cy="70734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Ontwikkelen van eigen geweten , normbesef  </a:t>
            </a:r>
            <a:endParaRPr lang="nl-NL" dirty="0"/>
          </a:p>
        </p:txBody>
      </p:sp>
      <p:sp>
        <p:nvSpPr>
          <p:cNvPr id="15" name="Rechthoek met één afgeronde hoek 14"/>
          <p:cNvSpPr/>
          <p:nvPr/>
        </p:nvSpPr>
        <p:spPr>
          <a:xfrm>
            <a:off x="4486567" y="878152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Zelfbeeld  </a:t>
            </a:r>
            <a:endParaRPr lang="nl-NL" dirty="0"/>
          </a:p>
        </p:txBody>
      </p:sp>
      <p:sp>
        <p:nvSpPr>
          <p:cNvPr id="16" name="Rechthoek met één afgeronde hoek 15"/>
          <p:cNvSpPr/>
          <p:nvPr/>
        </p:nvSpPr>
        <p:spPr>
          <a:xfrm>
            <a:off x="5724213" y="1614129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Inzicht in eigen mogelijkheden </a:t>
            </a:r>
            <a:endParaRPr lang="nl-NL" dirty="0"/>
          </a:p>
        </p:txBody>
      </p:sp>
      <p:sp>
        <p:nvSpPr>
          <p:cNvPr id="17" name="Rechthoek met één afgeronde hoek 16"/>
          <p:cNvSpPr/>
          <p:nvPr/>
        </p:nvSpPr>
        <p:spPr>
          <a:xfrm>
            <a:off x="1438990" y="5578124"/>
            <a:ext cx="2518525" cy="506983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Prestatiegerichtheid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275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Ontwikkelingsgebieden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657998" y="2015695"/>
          <a:ext cx="7256504" cy="39802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6978">
                  <a:extLst>
                    <a:ext uri="{9D8B030D-6E8A-4147-A177-3AD203B41FA5}">
                      <a16:colId xmlns:a16="http://schemas.microsoft.com/office/drawing/2014/main" val="536557457"/>
                    </a:ext>
                  </a:extLst>
                </a:gridCol>
                <a:gridCol w="3454763">
                  <a:extLst>
                    <a:ext uri="{9D8B030D-6E8A-4147-A177-3AD203B41FA5}">
                      <a16:colId xmlns:a16="http://schemas.microsoft.com/office/drawing/2014/main" val="1186909690"/>
                    </a:ext>
                  </a:extLst>
                </a:gridCol>
                <a:gridCol w="3454763">
                  <a:extLst>
                    <a:ext uri="{9D8B030D-6E8A-4147-A177-3AD203B41FA5}">
                      <a16:colId xmlns:a16="http://schemas.microsoft.com/office/drawing/2014/main" val="1863944585"/>
                    </a:ext>
                  </a:extLst>
                </a:gridCol>
              </a:tblGrid>
              <a:tr h="270110">
                <a:tc grid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b="1" spc="30" dirty="0">
                          <a:effectLst/>
                        </a:rPr>
                        <a:t>Sociale ontwikkeling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750023"/>
                  </a:ext>
                </a:extLst>
              </a:tr>
              <a:tr h="52189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11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Beschrijft kort in eigen woorden de </a:t>
                      </a:r>
                      <a:r>
                        <a:rPr lang="nl-NL" sz="1400" b="1" spc="30" dirty="0">
                          <a:effectLst/>
                        </a:rPr>
                        <a:t>theorie</a:t>
                      </a:r>
                      <a:r>
                        <a:rPr lang="nl-NL" sz="1400" spc="30" dirty="0">
                          <a:effectLst/>
                        </a:rPr>
                        <a:t> van dit ontwikkelingsgebied én </a:t>
                      </a:r>
                      <a:r>
                        <a:rPr lang="nl-NL" sz="1400" b="1" spc="30" dirty="0">
                          <a:effectLst/>
                        </a:rPr>
                        <a:t>leeftijdsfase</a:t>
                      </a:r>
                      <a:endParaRPr lang="nl-NL" sz="1400" b="1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45515"/>
                  </a:ext>
                </a:extLst>
              </a:tr>
              <a:tr h="54021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12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Geeft met behulp van </a:t>
                      </a:r>
                      <a:r>
                        <a:rPr lang="nl-NL" sz="1400" b="1" spc="30" dirty="0">
                          <a:effectLst/>
                        </a:rPr>
                        <a:t>praktijkvoorbeelden</a:t>
                      </a:r>
                      <a:r>
                        <a:rPr lang="nl-NL" sz="1400" spc="30" dirty="0">
                          <a:effectLst/>
                        </a:rPr>
                        <a:t> aan wat er vanuit de </a:t>
                      </a:r>
                      <a:r>
                        <a:rPr lang="nl-NL" sz="1400" u="sng" spc="30" dirty="0">
                          <a:effectLst/>
                        </a:rPr>
                        <a:t>theorie wel/niet </a:t>
                      </a:r>
                      <a:r>
                        <a:rPr lang="nl-NL" sz="1400" spc="30" dirty="0">
                          <a:effectLst/>
                        </a:rPr>
                        <a:t>wordt waargenomen bij het kind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51951"/>
                  </a:ext>
                </a:extLst>
              </a:tr>
              <a:tr h="34371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13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Beschrijft wat er </a:t>
                      </a:r>
                      <a:r>
                        <a:rPr lang="nl-NL" sz="1400" b="1" spc="30" dirty="0">
                          <a:effectLst/>
                        </a:rPr>
                        <a:t>nog meer </a:t>
                      </a:r>
                      <a:r>
                        <a:rPr lang="nl-NL" sz="1400" spc="30" dirty="0">
                          <a:effectLst/>
                        </a:rPr>
                        <a:t>te vertellen is over het kind bij onderstaande punten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07401"/>
                  </a:ext>
                </a:extLst>
              </a:tr>
              <a:tr h="216087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spc="30">
                          <a:effectLst/>
                        </a:rPr>
                        <a:t> </a:t>
                      </a:r>
                      <a:endParaRPr lang="nl-NL" sz="1400" spc="3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oogcontact,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contact met anderen (groepsgenoten, leidsters)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functioneren in de groep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rol in de groep aanpassingsvermogen, luisterhouding,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omgaan met regels,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 behoefte aan aandacht,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assertiviteit, sub-assertiviteit, agressiviteit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Het hebben van een eigen mening,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tonen van initiatief,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ontwikkeling van het geweten, normbesef,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zelfbeeld, 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inzicht in eigen mogelijkheden,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808080"/>
                        </a:buClr>
                        <a:buSzPts val="1000"/>
                        <a:buFont typeface="Arial Narrow" panose="020B0606020202030204" pitchFamily="34" charset="0"/>
                        <a:buChar char="-"/>
                      </a:pPr>
                      <a:r>
                        <a:rPr lang="nl-NL" sz="1400" spc="30" dirty="0">
                          <a:effectLst/>
                        </a:rPr>
                        <a:t>prestatiegerichtheid.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81856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0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7897" y="-139615"/>
            <a:ext cx="6995120" cy="864096"/>
          </a:xfrm>
        </p:spPr>
        <p:txBody>
          <a:bodyPr/>
          <a:lstStyle/>
          <a:p>
            <a:pPr algn="ctr"/>
            <a:r>
              <a:rPr lang="nl-NL" dirty="0"/>
              <a:t>P</a:t>
            </a:r>
            <a:r>
              <a:rPr lang="nl-NL" dirty="0" smtClean="0"/>
              <a:t>ersoonlijkheidsontwikkeling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6074" y="1407148"/>
            <a:ext cx="3163218" cy="446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met één afgeronde hoek 5"/>
          <p:cNvSpPr/>
          <p:nvPr/>
        </p:nvSpPr>
        <p:spPr>
          <a:xfrm>
            <a:off x="902912" y="2682265"/>
            <a:ext cx="2076845" cy="815899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Inzicht in mogelijkheden </a:t>
            </a:r>
            <a:endParaRPr lang="nl-NL" dirty="0"/>
          </a:p>
        </p:txBody>
      </p:sp>
      <p:sp>
        <p:nvSpPr>
          <p:cNvPr id="7" name="Rechthoek met één afgeronde hoek 6"/>
          <p:cNvSpPr/>
          <p:nvPr/>
        </p:nvSpPr>
        <p:spPr>
          <a:xfrm>
            <a:off x="1547664" y="1484784"/>
            <a:ext cx="2076845" cy="72008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Het hebben van eigen mening</a:t>
            </a:r>
            <a:endParaRPr lang="nl-NL" dirty="0"/>
          </a:p>
        </p:txBody>
      </p:sp>
      <p:sp>
        <p:nvSpPr>
          <p:cNvPr id="8" name="Rechthoek met één afgeronde hoek 7"/>
          <p:cNvSpPr/>
          <p:nvPr/>
        </p:nvSpPr>
        <p:spPr>
          <a:xfrm>
            <a:off x="4303301" y="5847365"/>
            <a:ext cx="1249433" cy="4985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Zelfbeeld </a:t>
            </a:r>
            <a:endParaRPr lang="nl-NL" dirty="0"/>
          </a:p>
        </p:txBody>
      </p:sp>
      <p:sp>
        <p:nvSpPr>
          <p:cNvPr id="9" name="Rechthoek met één afgeronde hoek 8"/>
          <p:cNvSpPr/>
          <p:nvPr/>
        </p:nvSpPr>
        <p:spPr>
          <a:xfrm>
            <a:off x="5552734" y="1092326"/>
            <a:ext cx="2076845" cy="4985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Ontwikkeling van geweten  </a:t>
            </a:r>
            <a:endParaRPr lang="nl-NL" dirty="0"/>
          </a:p>
        </p:txBody>
      </p:sp>
      <p:sp>
        <p:nvSpPr>
          <p:cNvPr id="10" name="Rechthoek met één afgeronde hoek 9"/>
          <p:cNvSpPr/>
          <p:nvPr/>
        </p:nvSpPr>
        <p:spPr>
          <a:xfrm>
            <a:off x="6135556" y="4394113"/>
            <a:ext cx="2678868" cy="936104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Ontwikkeling Karaktereigenschappen van het kind </a:t>
            </a:r>
            <a:endParaRPr lang="nl-NL" dirty="0"/>
          </a:p>
        </p:txBody>
      </p:sp>
      <p:sp>
        <p:nvSpPr>
          <p:cNvPr id="11" name="Rechthoek met één afgeronde hoek 10"/>
          <p:cNvSpPr/>
          <p:nvPr/>
        </p:nvSpPr>
        <p:spPr>
          <a:xfrm>
            <a:off x="6455609" y="3248889"/>
            <a:ext cx="2076845" cy="4985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Kind op voorgrond achtergrond ? </a:t>
            </a:r>
            <a:endParaRPr lang="nl-NL" dirty="0"/>
          </a:p>
        </p:txBody>
      </p:sp>
      <p:sp>
        <p:nvSpPr>
          <p:cNvPr id="13" name="Rechthoek met één afgeronde hoek 12"/>
          <p:cNvSpPr/>
          <p:nvPr/>
        </p:nvSpPr>
        <p:spPr>
          <a:xfrm>
            <a:off x="6436568" y="2056297"/>
            <a:ext cx="2076845" cy="49855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Zelfstandigheid </a:t>
            </a:r>
            <a:r>
              <a:rPr lang="nl-NL" dirty="0" err="1" smtClean="0"/>
              <a:t>vs</a:t>
            </a:r>
            <a:r>
              <a:rPr lang="nl-NL" dirty="0" smtClean="0"/>
              <a:t> afhankelijkheid</a:t>
            </a:r>
            <a:endParaRPr lang="nl-NL" dirty="0"/>
          </a:p>
        </p:txBody>
      </p:sp>
      <p:sp>
        <p:nvSpPr>
          <p:cNvPr id="14" name="Rechthoek met één afgeronde hoek 13"/>
          <p:cNvSpPr/>
          <p:nvPr/>
        </p:nvSpPr>
        <p:spPr>
          <a:xfrm>
            <a:off x="835338" y="4162648"/>
            <a:ext cx="2076845" cy="864096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Initiatiefrijk </a:t>
            </a:r>
            <a:r>
              <a:rPr lang="nl-NL" dirty="0" err="1" smtClean="0"/>
              <a:t>vs</a:t>
            </a:r>
            <a:r>
              <a:rPr lang="nl-NL" dirty="0" smtClean="0"/>
              <a:t> weinig zelfvertrouwen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81389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davinci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davinci" id="{27F477E3-8943-4205-9EC5-F6ABD993EAF0}" vid="{F26BCA1F-EE09-4C38-8449-3EAF28F315B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2" ma:contentTypeDescription="Een nieuw document maken." ma:contentTypeScope="" ma:versionID="c0f1d3f7548465ef11de8bb826a36b1b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a66abf5618b8d7803d4070a36058a0fc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39784E-452D-4A11-B73F-9BFF8BC48E57}"/>
</file>

<file path=customXml/itemProps2.xml><?xml version="1.0" encoding="utf-8"?>
<ds:datastoreItem xmlns:ds="http://schemas.openxmlformats.org/officeDocument/2006/customXml" ds:itemID="{FA9EFC07-A8A3-4817-B050-3EF23656EF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10223-8B65-4A82-B3D6-C8F360B1D5C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e88b579-0995-42e4-96ef-e06a7a57ddf9"/>
    <ds:schemaRef ds:uri="baa8c48b-5f73-4068-bac6-831706ff2ad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 davinci</Template>
  <TotalTime>938</TotalTime>
  <Words>1320</Words>
  <Application>Microsoft Office PowerPoint</Application>
  <PresentationFormat>Diavoorstelling (4:3)</PresentationFormat>
  <Paragraphs>238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Corbel</vt:lpstr>
      <vt:lpstr>Courier New</vt:lpstr>
      <vt:lpstr>PMingLiU</vt:lpstr>
      <vt:lpstr>Times New Roman</vt:lpstr>
      <vt:lpstr>Wingdings</vt:lpstr>
      <vt:lpstr>Thema davinci</vt:lpstr>
      <vt:lpstr>Inventariseren wensen &amp; behoeften methodisch handelen </vt:lpstr>
      <vt:lpstr>  Algemene indruk </vt:lpstr>
      <vt:lpstr>Lichamelijke ontwikkeling </vt:lpstr>
      <vt:lpstr>Ontwikkelingsgebieden</vt:lpstr>
      <vt:lpstr>Cognitieve ontwikkeling </vt:lpstr>
      <vt:lpstr>Ontwikkelingsgebieden</vt:lpstr>
      <vt:lpstr>Sociale ontwikkeling </vt:lpstr>
      <vt:lpstr>Ontwikkelingsgebieden</vt:lpstr>
      <vt:lpstr>Persoonlijkheidsontwikkeling</vt:lpstr>
      <vt:lpstr>Ontwikkelingsgebieden</vt:lpstr>
      <vt:lpstr>Emotionele ontwikkeling </vt:lpstr>
      <vt:lpstr>Seksuele ontwikkeling </vt:lpstr>
      <vt:lpstr>Ontwikkelingsgebieden</vt:lpstr>
      <vt:lpstr>Ontwikkelingsgebieden</vt:lpstr>
      <vt:lpstr>Ontwikkelingsgebieden</vt:lpstr>
      <vt:lpstr>Werkwijze komende lessen</vt:lpstr>
      <vt:lpstr>Vaardigheden OA’er</vt:lpstr>
      <vt:lpstr>Werkwijze komende lessen </vt:lpstr>
      <vt:lpstr>Boeken die je nodig hebt</vt:lpstr>
    </vt:vector>
  </TitlesOfParts>
  <Company>Da Vinci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 werken  beginsituatie vaststellen</dc:title>
  <dc:creator>vhe</dc:creator>
  <cp:lastModifiedBy>Aletta Oterdoom</cp:lastModifiedBy>
  <cp:revision>62</cp:revision>
  <cp:lastPrinted>2012-02-15T13:40:11Z</cp:lastPrinted>
  <dcterms:created xsi:type="dcterms:W3CDTF">2012-02-15T12:23:34Z</dcterms:created>
  <dcterms:modified xsi:type="dcterms:W3CDTF">2020-10-05T11:30:35Z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