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9.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Lst>
  <p:notesMasterIdLst>
    <p:notesMasterId r:id="rId40"/>
  </p:notesMasterIdLst>
  <p:sldIdLst>
    <p:sldId id="256" r:id="rId5"/>
    <p:sldId id="269" r:id="rId6"/>
    <p:sldId id="257" r:id="rId7"/>
    <p:sldId id="276" r:id="rId8"/>
    <p:sldId id="291" r:id="rId9"/>
    <p:sldId id="270" r:id="rId10"/>
    <p:sldId id="292" r:id="rId11"/>
    <p:sldId id="261" r:id="rId12"/>
    <p:sldId id="271" r:id="rId13"/>
    <p:sldId id="272" r:id="rId14"/>
    <p:sldId id="273" r:id="rId15"/>
    <p:sldId id="274" r:id="rId16"/>
    <p:sldId id="275" r:id="rId17"/>
    <p:sldId id="277" r:id="rId18"/>
    <p:sldId id="278" r:id="rId19"/>
    <p:sldId id="279" r:id="rId20"/>
    <p:sldId id="280" r:id="rId21"/>
    <p:sldId id="262" r:id="rId22"/>
    <p:sldId id="263" r:id="rId23"/>
    <p:sldId id="281" r:id="rId24"/>
    <p:sldId id="286" r:id="rId25"/>
    <p:sldId id="284" r:id="rId26"/>
    <p:sldId id="285" r:id="rId27"/>
    <p:sldId id="287" r:id="rId28"/>
    <p:sldId id="282" r:id="rId29"/>
    <p:sldId id="290" r:id="rId30"/>
    <p:sldId id="289" r:id="rId31"/>
    <p:sldId id="288" r:id="rId32"/>
    <p:sldId id="298" r:id="rId33"/>
    <p:sldId id="299" r:id="rId34"/>
    <p:sldId id="293" r:id="rId35"/>
    <p:sldId id="294" r:id="rId36"/>
    <p:sldId id="295" r:id="rId37"/>
    <p:sldId id="297" r:id="rId38"/>
    <p:sldId id="265"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800B1-DCA0-4E23-9637-00D8CA5DD6B1}" type="datetimeFigureOut">
              <a:rPr lang="nl-NL" smtClean="0"/>
              <a:t>28-6-2021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F99F0-3D99-408F-B7E3-428DE78EF56D}" type="slidenum">
              <a:rPr lang="nl-NL" smtClean="0"/>
              <a:t>‹nr.›</a:t>
            </a:fld>
            <a:endParaRPr lang="nl-NL"/>
          </a:p>
        </p:txBody>
      </p:sp>
    </p:spTree>
    <p:extLst>
      <p:ext uri="{BB962C8B-B14F-4D97-AF65-F5344CB8AC3E}">
        <p14:creationId xmlns:p14="http://schemas.microsoft.com/office/powerpoint/2010/main" val="382771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dn.tham.thiememeulenhoff.nl/image-output/tham.prod.6e4b8687-1d54-4664-8678-c5898ec9dbd1/dim1200x1200d72q95csRGB.jpe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dn.tham.thiememeulenhoff.nl/image-output/tham.prod.cc4c4979-be0d-4b84-ba9a-deac576f76ff/dim1200x1200d72q95csRGB.jpe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r>
              <a:rPr lang="nl-NL" sz="1200" b="1" i="0" kern="1200" dirty="0" smtClean="0">
                <a:solidFill>
                  <a:schemeClr val="tx1"/>
                </a:solidFill>
                <a:effectLst/>
                <a:latin typeface="+mn-lt"/>
                <a:ea typeface="+mn-ea"/>
                <a:cs typeface="+mn-cs"/>
              </a:rPr>
              <a:t>Prikkels</a:t>
            </a:r>
          </a:p>
          <a:p>
            <a:pPr fontAlgn="t"/>
            <a:r>
              <a:rPr lang="nl-NL" sz="1200" b="0" i="0" kern="1200" dirty="0" smtClean="0">
                <a:solidFill>
                  <a:schemeClr val="tx1"/>
                </a:solidFill>
                <a:effectLst/>
                <a:latin typeface="+mn-lt"/>
                <a:ea typeface="+mn-ea"/>
                <a:cs typeface="+mn-cs"/>
              </a:rPr>
              <a:t>Het waarnemingsproces begint met </a:t>
            </a:r>
            <a:r>
              <a:rPr lang="nl-NL" sz="1200" b="0" i="1" kern="1200" dirty="0" smtClean="0">
                <a:solidFill>
                  <a:schemeClr val="tx1"/>
                </a:solidFill>
                <a:effectLst/>
                <a:latin typeface="+mn-lt"/>
                <a:ea typeface="+mn-ea"/>
                <a:cs typeface="+mn-cs"/>
              </a:rPr>
              <a:t>prikkels</a:t>
            </a:r>
            <a:r>
              <a:rPr lang="nl-NL" sz="1200" b="0" i="0" kern="1200" dirty="0" smtClean="0">
                <a:solidFill>
                  <a:schemeClr val="tx1"/>
                </a:solidFill>
                <a:effectLst/>
                <a:latin typeface="+mn-lt"/>
                <a:ea typeface="+mn-ea"/>
                <a:cs typeface="+mn-cs"/>
              </a:rPr>
              <a:t>: brokjes informatie die binnenkomen via verschillende zintuigen. Voorbeelden van zintuigen zijn de ogen, de oren, de huid, neus en mond. Voorbeelden van prikkels zijn geuren, geluiden, lichtstralen, een aanraking, een bepaalde smaak. Via de zenuwen gaan die prikkels naar de hersenen. De hersenen verwerken die informatie.</a:t>
            </a:r>
          </a:p>
          <a:p>
            <a:pPr fontAlgn="t"/>
            <a:r>
              <a:rPr lang="nl-NL" sz="1200" b="1" i="0" kern="1200" dirty="0" smtClean="0">
                <a:solidFill>
                  <a:schemeClr val="tx1"/>
                </a:solidFill>
                <a:effectLst/>
                <a:latin typeface="+mn-lt"/>
                <a:ea typeface="+mn-ea"/>
                <a:cs typeface="+mn-cs"/>
              </a:rPr>
              <a:t>Gewaarwording</a:t>
            </a:r>
          </a:p>
          <a:p>
            <a:pPr fontAlgn="t"/>
            <a:r>
              <a:rPr lang="nl-NL" sz="1200" b="0" i="0" kern="1200" dirty="0" smtClean="0">
                <a:solidFill>
                  <a:schemeClr val="tx1"/>
                </a:solidFill>
                <a:effectLst/>
                <a:latin typeface="+mn-lt"/>
                <a:ea typeface="+mn-ea"/>
                <a:cs typeface="+mn-cs"/>
              </a:rPr>
              <a:t>De zintuigen vangen de prikkel op en geven hem door aan de hersenen. Voor het aantal prikkels dat tot je doordringt, maakt het niet uit of je moe bent of juist wakker en alert. Ervaring speelt een rol: geluiden waaraan je gewend bent, hoor je bijvoorbeeld niet zo snel meer. Sterke prikkels, zoals harde geluiden, felle kleuren en doordringende geuren, merk je juist eerder op. Als prikkels door de selectie komen, spreek je van </a:t>
            </a:r>
            <a:r>
              <a:rPr lang="nl-NL" sz="1200" b="0" i="1" kern="1200" dirty="0" smtClean="0">
                <a:solidFill>
                  <a:schemeClr val="tx1"/>
                </a:solidFill>
                <a:effectLst/>
                <a:latin typeface="+mn-lt"/>
                <a:ea typeface="+mn-ea"/>
                <a:cs typeface="+mn-cs"/>
              </a:rPr>
              <a:t>gewaarwording</a:t>
            </a:r>
            <a:r>
              <a:rPr lang="nl-NL" sz="1200" b="0" i="0" kern="1200" dirty="0" smtClean="0">
                <a:solidFill>
                  <a:schemeClr val="tx1"/>
                </a:solidFill>
                <a:effectLst/>
                <a:latin typeface="+mn-lt"/>
                <a:ea typeface="+mn-ea"/>
                <a:cs typeface="+mn-cs"/>
              </a:rPr>
              <a:t>. Je kunt alleen iets gewaarworden als je zintuigen goed werken. Als je doof of blind bent, mis je een groot deel van de prikkels. Maar ook als je zintuigen goed werken, dringt niet alles tot je door. Wat je selecteert, hangt af van:</a:t>
            </a:r>
          </a:p>
          <a:p>
            <a:pPr fontAlgn="t"/>
            <a:r>
              <a:rPr lang="nl-NL" sz="1200" b="0" i="0" kern="1200" dirty="0" smtClean="0">
                <a:solidFill>
                  <a:schemeClr val="tx1"/>
                </a:solidFill>
                <a:effectLst/>
                <a:latin typeface="+mn-lt"/>
                <a:ea typeface="+mn-ea"/>
                <a:cs typeface="+mn-cs"/>
              </a:rPr>
              <a:t>wat je zintuigen kunnen waarnemen;</a:t>
            </a:r>
          </a:p>
          <a:p>
            <a:pPr fontAlgn="t"/>
            <a:r>
              <a:rPr lang="nl-NL" sz="1200" b="0" i="0" kern="1200" dirty="0" smtClean="0">
                <a:solidFill>
                  <a:schemeClr val="tx1"/>
                </a:solidFill>
                <a:effectLst/>
                <a:latin typeface="+mn-lt"/>
                <a:ea typeface="+mn-ea"/>
                <a:cs typeface="+mn-cs"/>
              </a:rPr>
              <a:t>je psychische toestand;</a:t>
            </a:r>
          </a:p>
          <a:p>
            <a:pPr fontAlgn="t"/>
            <a:r>
              <a:rPr lang="nl-NL" sz="1200" b="0" i="0" kern="1200" dirty="0" smtClean="0">
                <a:solidFill>
                  <a:schemeClr val="tx1"/>
                </a:solidFill>
                <a:effectLst/>
                <a:latin typeface="+mn-lt"/>
                <a:ea typeface="+mn-ea"/>
                <a:cs typeface="+mn-cs"/>
              </a:rPr>
              <a:t>je ervaring;</a:t>
            </a:r>
          </a:p>
          <a:p>
            <a:pPr fontAlgn="t"/>
            <a:r>
              <a:rPr lang="nl-NL" sz="1200" b="0" i="0" kern="1200" dirty="0" smtClean="0">
                <a:solidFill>
                  <a:schemeClr val="tx1"/>
                </a:solidFill>
                <a:effectLst/>
                <a:latin typeface="+mn-lt"/>
                <a:ea typeface="+mn-ea"/>
                <a:cs typeface="+mn-cs"/>
              </a:rPr>
              <a:t>de aard van de prikkel (je hebt opvallende en minder opvallende prikkels).</a:t>
            </a:r>
          </a:p>
          <a:p>
            <a:pPr fontAlgn="t"/>
            <a:r>
              <a:rPr lang="nl-NL" sz="1200" b="1" i="0" kern="1200" dirty="0" smtClean="0">
                <a:solidFill>
                  <a:schemeClr val="tx1"/>
                </a:solidFill>
                <a:effectLst/>
                <a:latin typeface="+mn-lt"/>
                <a:ea typeface="+mn-ea"/>
                <a:cs typeface="+mn-cs"/>
              </a:rPr>
              <a:t>Verwerking</a:t>
            </a:r>
          </a:p>
          <a:p>
            <a:pPr fontAlgn="t"/>
            <a:r>
              <a:rPr lang="nl-NL" sz="1200" b="0" i="0" kern="1200" dirty="0" smtClean="0">
                <a:solidFill>
                  <a:schemeClr val="tx1"/>
                </a:solidFill>
                <a:effectLst/>
                <a:latin typeface="+mn-lt"/>
                <a:ea typeface="+mn-ea"/>
                <a:cs typeface="+mn-cs"/>
              </a:rPr>
              <a:t>Van de losse brokken informatie die binnenkomen, vormt je brein een compleet beeld. Dat is de </a:t>
            </a:r>
            <a:r>
              <a:rPr lang="nl-NL" sz="1200" b="0" i="1" kern="1200" dirty="0" smtClean="0">
                <a:solidFill>
                  <a:schemeClr val="tx1"/>
                </a:solidFill>
                <a:effectLst/>
                <a:latin typeface="+mn-lt"/>
                <a:ea typeface="+mn-ea"/>
                <a:cs typeface="+mn-cs"/>
              </a:rPr>
              <a:t>verwerking</a:t>
            </a:r>
            <a:r>
              <a:rPr lang="nl-NL" sz="1200" b="0" i="0" kern="1200" dirty="0" smtClean="0">
                <a:solidFill>
                  <a:schemeClr val="tx1"/>
                </a:solidFill>
                <a:effectLst/>
                <a:latin typeface="+mn-lt"/>
                <a:ea typeface="+mn-ea"/>
                <a:cs typeface="+mn-cs"/>
              </a:rPr>
              <a:t>. Dat beeld is een interpretatie van de werkelijkheid. Betekenis toekennen aan iets wat je waarneemt, noem je </a:t>
            </a:r>
            <a:r>
              <a:rPr lang="nl-NL" sz="1200" b="1" i="0" kern="1200" dirty="0" smtClean="0">
                <a:solidFill>
                  <a:schemeClr val="tx1"/>
                </a:solidFill>
                <a:effectLst/>
                <a:latin typeface="+mn-lt"/>
                <a:ea typeface="+mn-ea"/>
                <a:cs typeface="+mn-cs"/>
              </a:rPr>
              <a:t>interpreteren</a:t>
            </a:r>
            <a:r>
              <a:rPr lang="nl-NL" sz="1200" b="0" i="0" kern="1200" dirty="0" smtClean="0">
                <a:solidFill>
                  <a:schemeClr val="tx1"/>
                </a:solidFill>
                <a:effectLst/>
                <a:latin typeface="+mn-lt"/>
                <a:ea typeface="+mn-ea"/>
                <a:cs typeface="+mn-cs"/>
              </a:rPr>
              <a:t>.</a:t>
            </a:r>
          </a:p>
          <a:p>
            <a:pPr fontAlgn="t"/>
            <a:r>
              <a:rPr lang="nl-NL" sz="1200" b="0" i="0" kern="1200" dirty="0" smtClean="0">
                <a:solidFill>
                  <a:schemeClr val="tx1"/>
                </a:solidFill>
                <a:effectLst/>
                <a:latin typeface="+mn-lt"/>
                <a:ea typeface="+mn-ea"/>
                <a:cs typeface="+mn-cs"/>
              </a:rPr>
              <a:t>Ook verwachtingen spelen een rol bij de betekenis die je aan een gewaarwording geeft. Je handelt altijd in een bepaalde situatie. Dat is de </a:t>
            </a:r>
            <a:r>
              <a:rPr lang="nl-NL" sz="1200" b="0" i="1" kern="1200" dirty="0" smtClean="0">
                <a:solidFill>
                  <a:schemeClr val="tx1"/>
                </a:solidFill>
                <a:effectLst/>
                <a:latin typeface="+mn-lt"/>
                <a:ea typeface="+mn-ea"/>
                <a:cs typeface="+mn-cs"/>
              </a:rPr>
              <a:t>context</a:t>
            </a:r>
            <a:r>
              <a:rPr lang="nl-NL" sz="1200" b="0" i="0" kern="1200" dirty="0" smtClean="0">
                <a:solidFill>
                  <a:schemeClr val="tx1"/>
                </a:solidFill>
                <a:effectLst/>
                <a:latin typeface="+mn-lt"/>
                <a:ea typeface="+mn-ea"/>
                <a:cs typeface="+mn-cs"/>
              </a:rPr>
              <a:t>. Je interpreteert op basis van wat je ziet gebeuren, maar ook op basis van wat je denkt dat er aan de hand is. Bijvoorbeeld: je weet dat Ahmed erg van snoep houdt en je hebt hem al een paar keer betrapt toen hij ongevraagd een snoepje uit de </a:t>
            </a:r>
            <a:r>
              <a:rPr lang="nl-NL" sz="1200" b="0" i="0" kern="1200" dirty="0" err="1" smtClean="0">
                <a:solidFill>
                  <a:schemeClr val="tx1"/>
                </a:solidFill>
                <a:effectLst/>
                <a:latin typeface="+mn-lt"/>
                <a:ea typeface="+mn-ea"/>
                <a:cs typeface="+mn-cs"/>
              </a:rPr>
              <a:t>snoeppot</a:t>
            </a:r>
            <a:r>
              <a:rPr lang="nl-NL" sz="1200" b="0" i="0" kern="1200" dirty="0" smtClean="0">
                <a:solidFill>
                  <a:schemeClr val="tx1"/>
                </a:solidFill>
                <a:effectLst/>
                <a:latin typeface="+mn-lt"/>
                <a:ea typeface="+mn-ea"/>
                <a:cs typeface="+mn-cs"/>
              </a:rPr>
              <a:t> nam. Je ziet Ahmed nu een snoepje eten. Door je eerdere ervaringen </a:t>
            </a:r>
            <a:r>
              <a:rPr lang="nl-NL" sz="1200" b="0" i="0" kern="1200" dirty="0" err="1" smtClean="0">
                <a:solidFill>
                  <a:schemeClr val="tx1"/>
                </a:solidFill>
                <a:effectLst/>
                <a:latin typeface="+mn-lt"/>
                <a:ea typeface="+mn-ea"/>
                <a:cs typeface="+mn-cs"/>
              </a:rPr>
              <a:t>zul</a:t>
            </a:r>
            <a:r>
              <a:rPr lang="nl-NL" sz="1200" b="0" i="0" kern="1200" dirty="0" smtClean="0">
                <a:solidFill>
                  <a:schemeClr val="tx1"/>
                </a:solidFill>
                <a:effectLst/>
                <a:latin typeface="+mn-lt"/>
                <a:ea typeface="+mn-ea"/>
                <a:cs typeface="+mn-cs"/>
              </a:rPr>
              <a:t> je misschien ‘zien’ dat Ahmed ook nu een dropje uit de </a:t>
            </a:r>
            <a:r>
              <a:rPr lang="nl-NL" sz="1200" b="0" i="0" kern="1200" dirty="0" err="1" smtClean="0">
                <a:solidFill>
                  <a:schemeClr val="tx1"/>
                </a:solidFill>
                <a:effectLst/>
                <a:latin typeface="+mn-lt"/>
                <a:ea typeface="+mn-ea"/>
                <a:cs typeface="+mn-cs"/>
              </a:rPr>
              <a:t>snoeppot</a:t>
            </a:r>
            <a:r>
              <a:rPr lang="nl-NL" sz="1200" b="0" i="0" kern="1200" dirty="0" smtClean="0">
                <a:solidFill>
                  <a:schemeClr val="tx1"/>
                </a:solidFill>
                <a:effectLst/>
                <a:latin typeface="+mn-lt"/>
                <a:ea typeface="+mn-ea"/>
                <a:cs typeface="+mn-cs"/>
              </a:rPr>
              <a:t> pakte, terwijl hij in werkelijkheid misschien zelf snoepjes bij zich had en door het zien van de </a:t>
            </a:r>
            <a:r>
              <a:rPr lang="nl-NL" sz="1200" b="0" i="0" kern="1200" dirty="0" err="1" smtClean="0">
                <a:solidFill>
                  <a:schemeClr val="tx1"/>
                </a:solidFill>
                <a:effectLst/>
                <a:latin typeface="+mn-lt"/>
                <a:ea typeface="+mn-ea"/>
                <a:cs typeface="+mn-cs"/>
              </a:rPr>
              <a:t>snoeppot</a:t>
            </a:r>
            <a:r>
              <a:rPr lang="nl-NL" sz="1200" b="0" i="0" kern="1200" dirty="0" smtClean="0">
                <a:solidFill>
                  <a:schemeClr val="tx1"/>
                </a:solidFill>
                <a:effectLst/>
                <a:latin typeface="+mn-lt"/>
                <a:ea typeface="+mn-ea"/>
                <a:cs typeface="+mn-cs"/>
              </a:rPr>
              <a:t> op het idee kwam om er eentje uit zijn zak te halen. Verwachtingen zorgen er dus voor dat je aan eenzelfde gewaarwording bij de ene persoon een andere betekenis geeft dan bij de andere persoon.</a:t>
            </a:r>
          </a:p>
          <a:p>
            <a:pPr fontAlgn="t"/>
            <a:r>
              <a:rPr lang="nl-NL" sz="1200" b="0" i="0" kern="1200" dirty="0" smtClean="0">
                <a:solidFill>
                  <a:schemeClr val="tx1"/>
                </a:solidFill>
                <a:effectLst/>
                <a:latin typeface="+mn-lt"/>
                <a:ea typeface="+mn-ea"/>
                <a:cs typeface="+mn-cs"/>
              </a:rPr>
              <a:t>Mensen hebben automatisch de neiging om samenhang aan te brengen tussen dingen. Van losse waarnemingen probeer je dus een geheel te maken. Op die manier geef je structuur aan de werkelijkheid om je heen. Zo kan het zijn dat je je met versnipperde informatie toch een compleet, betekenisvol beeld kunt vormen, wat niet betekent dat dat beeld dan klopt.</a:t>
            </a:r>
          </a:p>
          <a:p>
            <a:pPr fontAlgn="t"/>
            <a:r>
              <a:rPr lang="nl-NL" sz="1200" b="0" i="0" kern="1200" dirty="0" smtClean="0">
                <a:solidFill>
                  <a:schemeClr val="tx1"/>
                </a:solidFill>
                <a:effectLst/>
                <a:latin typeface="+mn-lt"/>
                <a:ea typeface="+mn-ea"/>
                <a:cs typeface="+mn-cs"/>
              </a:rPr>
              <a:t>Kijk maar eens naar de foto van de twee kinderen en vertel wat je ziet. Er is een grote kans dat je zegt dat de jongen het kleinere kind bijna te pakken heeft. Maar is dat wel zo? Waarom denk je dat eigenlijk?</a:t>
            </a:r>
          </a:p>
          <a:p>
            <a:pPr fontAlgn="t"/>
            <a:r>
              <a:rPr lang="nl-NL" sz="1200" b="0" i="0" kern="1200" dirty="0" smtClean="0">
                <a:solidFill>
                  <a:schemeClr val="tx1"/>
                </a:solidFill>
                <a:effectLst/>
                <a:latin typeface="+mn-lt"/>
                <a:ea typeface="+mn-ea"/>
                <a:cs typeface="+mn-cs"/>
              </a:rPr>
              <a:t> </a:t>
            </a:r>
            <a:r>
              <a:rPr lang="nl-NL" sz="1200" b="1" i="0" u="none" strike="noStrike" kern="1200" dirty="0" smtClean="0">
                <a:solidFill>
                  <a:schemeClr val="tx1"/>
                </a:solidFill>
                <a:effectLst/>
                <a:latin typeface="+mn-lt"/>
                <a:ea typeface="+mn-ea"/>
                <a:cs typeface="+mn-cs"/>
                <a:hlinkClick r:id="rId3"/>
              </a:rPr>
              <a:t>Wat gebeurt er op deze foto?</a:t>
            </a:r>
          </a:p>
          <a:p>
            <a:pPr fontAlgn="t"/>
            <a:r>
              <a:rPr lang="nl-NL" sz="1200" b="1" i="0" u="none" strike="noStrike" kern="1200" dirty="0" smtClean="0">
                <a:solidFill>
                  <a:schemeClr val="tx1"/>
                </a:solidFill>
                <a:effectLst/>
                <a:latin typeface="+mn-lt"/>
                <a:ea typeface="+mn-ea"/>
                <a:cs typeface="+mn-cs"/>
                <a:hlinkClick r:id="rId4"/>
              </a:rPr>
              <a:t>Dit gebeurt er!</a:t>
            </a:r>
          </a:p>
          <a:p>
            <a:pPr fontAlgn="t"/>
            <a:r>
              <a:rPr lang="nl-NL" sz="1200" b="1" i="0" kern="1200" dirty="0" smtClean="0">
                <a:solidFill>
                  <a:schemeClr val="tx1"/>
                </a:solidFill>
                <a:effectLst/>
                <a:latin typeface="+mn-lt"/>
                <a:ea typeface="+mn-ea"/>
                <a:cs typeface="+mn-cs"/>
              </a:rPr>
              <a:t>Waarnemen</a:t>
            </a:r>
          </a:p>
          <a:p>
            <a:pPr fontAlgn="t"/>
            <a:r>
              <a:rPr lang="nl-NL" sz="1200" b="1" i="0" kern="1200" dirty="0" smtClean="0">
                <a:solidFill>
                  <a:schemeClr val="tx1"/>
                </a:solidFill>
                <a:effectLst/>
                <a:latin typeface="+mn-lt"/>
                <a:ea typeface="+mn-ea"/>
                <a:cs typeface="+mn-cs"/>
              </a:rPr>
              <a:t>Waarnemen</a:t>
            </a:r>
            <a:r>
              <a:rPr lang="nl-NL" sz="1200" b="0" i="0" kern="1200" dirty="0" smtClean="0">
                <a:solidFill>
                  <a:schemeClr val="tx1"/>
                </a:solidFill>
                <a:effectLst/>
                <a:latin typeface="+mn-lt"/>
                <a:ea typeface="+mn-ea"/>
                <a:cs typeface="+mn-cs"/>
              </a:rPr>
              <a:t> heeft dus te maken met prikkels waaraan je een betekenis hebt gegeven. Waarnemen doe je altijd en in elke situatie: tijdens je werk, in je vrije tijd en zelfs als je slaapt. Je zintuigen vangen allerlei prikkels op en geven die door aan je hersenen, die er betekenis aan geven. Op basis daarvan handel je. Meestal ben je je niet bewust van dit proces. Je gaat af op je gevoel. Dat is nuttig, want je kunt zo razendsnel op het juiste moment reageren. Je gevoel klopt vaak, maar niet altijd. Daarom neem je tijdens je werk regelmatig heel gericht waar. Je kijkt bewust naar wat er in de groep of klas gebeurt of naar de manier waarop een van de kinderen met een situatie omgaat.</a:t>
            </a:r>
          </a:p>
          <a:p>
            <a:pPr fontAlgn="t"/>
            <a:r>
              <a:rPr lang="nl-NL" sz="1200" b="0" i="0" kern="1200" dirty="0" smtClean="0">
                <a:solidFill>
                  <a:schemeClr val="tx1"/>
                </a:solidFill>
                <a:effectLst/>
                <a:latin typeface="+mn-lt"/>
                <a:ea typeface="+mn-ea"/>
                <a:cs typeface="+mn-cs"/>
              </a:rPr>
              <a:t>Je doet dat om verschillende redenen:</a:t>
            </a:r>
          </a:p>
          <a:p>
            <a:pPr fontAlgn="t"/>
            <a:r>
              <a:rPr lang="nl-NL" sz="1200" b="0" i="0" kern="1200" dirty="0" smtClean="0">
                <a:solidFill>
                  <a:schemeClr val="tx1"/>
                </a:solidFill>
                <a:effectLst/>
                <a:latin typeface="+mn-lt"/>
                <a:ea typeface="+mn-ea"/>
                <a:cs typeface="+mn-cs"/>
              </a:rPr>
              <a:t>om in je handelen goed aan te kunnen sluiten bij de situatie of het kind;</a:t>
            </a:r>
          </a:p>
          <a:p>
            <a:pPr fontAlgn="t"/>
            <a:r>
              <a:rPr lang="nl-NL" sz="1200" b="0" i="0" kern="1200" dirty="0" smtClean="0">
                <a:solidFill>
                  <a:schemeClr val="tx1"/>
                </a:solidFill>
                <a:effectLst/>
                <a:latin typeface="+mn-lt"/>
                <a:ea typeface="+mn-ea"/>
                <a:cs typeface="+mn-cs"/>
              </a:rPr>
              <a:t>om een situatie of een kind beter te begrijpen;</a:t>
            </a:r>
          </a:p>
          <a:p>
            <a:pPr fontAlgn="t"/>
            <a:r>
              <a:rPr lang="nl-NL" sz="1200" b="0" i="0" kern="1200" dirty="0" smtClean="0">
                <a:solidFill>
                  <a:schemeClr val="tx1"/>
                </a:solidFill>
                <a:effectLst/>
                <a:latin typeface="+mn-lt"/>
                <a:ea typeface="+mn-ea"/>
                <a:cs typeface="+mn-cs"/>
              </a:rPr>
              <a:t>om op basis van feiten een goed beeld te krijgen van een situatie of een kind;</a:t>
            </a:r>
          </a:p>
          <a:p>
            <a:pPr fontAlgn="t"/>
            <a:r>
              <a:rPr lang="nl-NL" sz="1200" b="0" i="0" kern="1200" dirty="0" smtClean="0">
                <a:solidFill>
                  <a:schemeClr val="tx1"/>
                </a:solidFill>
                <a:effectLst/>
                <a:latin typeface="+mn-lt"/>
                <a:ea typeface="+mn-ea"/>
                <a:cs typeface="+mn-cs"/>
              </a:rPr>
              <a:t>om een vraag te beantwoorden.</a:t>
            </a:r>
          </a:p>
          <a:p>
            <a:endParaRPr lang="nl-NL" dirty="0"/>
          </a:p>
        </p:txBody>
      </p:sp>
      <p:sp>
        <p:nvSpPr>
          <p:cNvPr id="4" name="Tijdelijke aanduiding voor dianummer 3"/>
          <p:cNvSpPr>
            <a:spLocks noGrp="1"/>
          </p:cNvSpPr>
          <p:nvPr>
            <p:ph type="sldNum" sz="quarter" idx="10"/>
          </p:nvPr>
        </p:nvSpPr>
        <p:spPr/>
        <p:txBody>
          <a:bodyPr/>
          <a:lstStyle/>
          <a:p>
            <a:fld id="{04C6642B-4A77-F34E-89F1-7CF536185C28}" type="slidenum">
              <a:rPr lang="nl-NL" smtClean="0"/>
              <a:t>5</a:t>
            </a:fld>
            <a:endParaRPr lang="nl-NL"/>
          </a:p>
        </p:txBody>
      </p:sp>
    </p:spTree>
    <p:extLst>
      <p:ext uri="{BB962C8B-B14F-4D97-AF65-F5344CB8AC3E}">
        <p14:creationId xmlns:p14="http://schemas.microsoft.com/office/powerpoint/2010/main" val="264769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Filmpje over</a:t>
            </a:r>
            <a:r>
              <a:rPr lang="nl-NL" baseline="0" dirty="0" smtClean="0"/>
              <a:t> observeren: https://www.youtube.com/watch?v=rXQVzzN-m54 </a:t>
            </a:r>
            <a:endParaRPr lang="nl-NL" dirty="0"/>
          </a:p>
        </p:txBody>
      </p:sp>
      <p:sp>
        <p:nvSpPr>
          <p:cNvPr id="4" name="Tijdelijke aanduiding voor dianummer 3"/>
          <p:cNvSpPr>
            <a:spLocks noGrp="1"/>
          </p:cNvSpPr>
          <p:nvPr>
            <p:ph type="sldNum" sz="quarter" idx="10"/>
          </p:nvPr>
        </p:nvSpPr>
        <p:spPr/>
        <p:txBody>
          <a:bodyPr/>
          <a:lstStyle/>
          <a:p>
            <a:fld id="{ABBF99F0-3D99-408F-B7E3-428DE78EF56D}" type="slidenum">
              <a:rPr lang="nl-NL" smtClean="0"/>
              <a:t>18</a:t>
            </a:fld>
            <a:endParaRPr lang="nl-NL"/>
          </a:p>
        </p:txBody>
      </p:sp>
    </p:spTree>
    <p:extLst>
      <p:ext uri="{BB962C8B-B14F-4D97-AF65-F5344CB8AC3E}">
        <p14:creationId xmlns:p14="http://schemas.microsoft.com/office/powerpoint/2010/main" val="3199948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animatie">
    <p:spTree>
      <p:nvGrpSpPr>
        <p:cNvPr id="1" name=""/>
        <p:cNvGrpSpPr/>
        <p:nvPr/>
      </p:nvGrpSpPr>
      <p:grpSpPr>
        <a:xfrm>
          <a:off x="0" y="0"/>
          <a:ext cx="0" cy="0"/>
          <a:chOff x="0" y="0"/>
          <a:chExt cx="0" cy="0"/>
        </a:xfrm>
      </p:grpSpPr>
      <p:sp>
        <p:nvSpPr>
          <p:cNvPr id="6" name="Oval 8"/>
          <p:cNvSpPr>
            <a:spLocks noChangeArrowheads="1"/>
          </p:cNvSpPr>
          <p:nvPr/>
        </p:nvSpPr>
        <p:spPr bwMode="auto">
          <a:xfrm>
            <a:off x="3856567" y="2108201"/>
            <a:ext cx="3604683" cy="2703513"/>
          </a:xfrm>
          <a:prstGeom prst="ellipse">
            <a:avLst/>
          </a:prstGeom>
          <a:solidFill>
            <a:srgbClr val="9DCD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7" name="Oval 8"/>
          <p:cNvSpPr>
            <a:spLocks noChangeArrowheads="1"/>
          </p:cNvSpPr>
          <p:nvPr/>
        </p:nvSpPr>
        <p:spPr bwMode="auto">
          <a:xfrm>
            <a:off x="4706408" y="1903414"/>
            <a:ext cx="3604683" cy="2703513"/>
          </a:xfrm>
          <a:prstGeom prst="ellipse">
            <a:avLst/>
          </a:prstGeom>
          <a:solidFill>
            <a:srgbClr val="95D4EA">
              <a:alpha val="80000"/>
            </a:srgbClr>
          </a:solidFill>
          <a:ln>
            <a:noFill/>
          </a:ln>
          <a:extLst/>
        </p:spPr>
        <p:txBody>
          <a:bodyPr vert="horz" wrap="square" lIns="91440" tIns="45720" rIns="91440" bIns="45720" numCol="1" anchor="t" anchorCtr="0" compatLnSpc="1">
            <a:prstTxWarp prst="textNoShape">
              <a:avLst/>
            </a:prstTxWarp>
          </a:bodyPr>
          <a:lstStyle/>
          <a:p>
            <a:endParaRPr lang="nl-NL" sz="1800"/>
          </a:p>
        </p:txBody>
      </p:sp>
      <p:sp>
        <p:nvSpPr>
          <p:cNvPr id="8" name="Oval 8"/>
          <p:cNvSpPr>
            <a:spLocks noChangeArrowheads="1"/>
          </p:cNvSpPr>
          <p:nvPr/>
        </p:nvSpPr>
        <p:spPr bwMode="auto">
          <a:xfrm>
            <a:off x="4352924" y="2166145"/>
            <a:ext cx="3604683" cy="2703513"/>
          </a:xfrm>
          <a:prstGeom prst="ellipse">
            <a:avLst/>
          </a:prstGeom>
          <a:solidFill>
            <a:srgbClr val="95D4EA">
              <a:alpha val="89804"/>
            </a:srgbClr>
          </a:solidFill>
          <a:ln>
            <a:noFill/>
          </a:ln>
          <a:extLst/>
        </p:spPr>
        <p:txBody>
          <a:bodyPr vert="horz" wrap="square" lIns="91440" tIns="45720" rIns="91440" bIns="45720" numCol="1" anchor="t" anchorCtr="0" compatLnSpc="1">
            <a:prstTxWarp prst="textNoShape">
              <a:avLst/>
            </a:prstTxWarp>
          </a:bodyPr>
          <a:lstStyle/>
          <a:p>
            <a:endParaRPr lang="nl-NL" sz="1800"/>
          </a:p>
        </p:txBody>
      </p:sp>
      <p:grpSp>
        <p:nvGrpSpPr>
          <p:cNvPr id="9" name="Groep 8"/>
          <p:cNvGrpSpPr/>
          <p:nvPr/>
        </p:nvGrpSpPr>
        <p:grpSpPr>
          <a:xfrm>
            <a:off x="3856569" y="1908175"/>
            <a:ext cx="4453465" cy="3024188"/>
            <a:chOff x="2892426" y="1908175"/>
            <a:chExt cx="3340099" cy="3024188"/>
          </a:xfrm>
        </p:grpSpPr>
        <p:sp>
          <p:nvSpPr>
            <p:cNvPr id="10" name="AutoShape 3"/>
            <p:cNvSpPr>
              <a:spLocks noChangeAspect="1" noChangeArrowheads="1" noTextEdit="1"/>
            </p:cNvSpPr>
            <p:nvPr/>
          </p:nvSpPr>
          <p:spPr bwMode="auto">
            <a:xfrm>
              <a:off x="2894013" y="1908175"/>
              <a:ext cx="33385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1" name="Oval 5"/>
            <p:cNvSpPr>
              <a:spLocks noChangeArrowheads="1"/>
            </p:cNvSpPr>
            <p:nvPr/>
          </p:nvSpPr>
          <p:spPr bwMode="auto">
            <a:xfrm>
              <a:off x="2892426" y="2108200"/>
              <a:ext cx="2703512"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2" name="Oval 6"/>
            <p:cNvSpPr>
              <a:spLocks noChangeArrowheads="1"/>
            </p:cNvSpPr>
            <p:nvPr/>
          </p:nvSpPr>
          <p:spPr bwMode="auto">
            <a:xfrm>
              <a:off x="3157538" y="2224088"/>
              <a:ext cx="2701925"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3" name="Oval 7"/>
            <p:cNvSpPr>
              <a:spLocks noChangeArrowheads="1"/>
            </p:cNvSpPr>
            <p:nvPr/>
          </p:nvSpPr>
          <p:spPr bwMode="auto">
            <a:xfrm>
              <a:off x="3530600" y="1908175"/>
              <a:ext cx="2701925"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4" name="Oval 8"/>
            <p:cNvSpPr>
              <a:spLocks noChangeArrowheads="1"/>
            </p:cNvSpPr>
            <p:nvPr/>
          </p:nvSpPr>
          <p:spPr bwMode="auto">
            <a:xfrm>
              <a:off x="2892426" y="2108200"/>
              <a:ext cx="2703512" cy="2703513"/>
            </a:xfrm>
            <a:prstGeom prst="ellipse">
              <a:avLst/>
            </a:prstGeom>
            <a:solidFill>
              <a:srgbClr val="9DCD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5" name="Freeform 9"/>
            <p:cNvSpPr>
              <a:spLocks/>
            </p:cNvSpPr>
            <p:nvPr/>
          </p:nvSpPr>
          <p:spPr bwMode="auto">
            <a:xfrm>
              <a:off x="3838575" y="4433888"/>
              <a:ext cx="1714500" cy="493713"/>
            </a:xfrm>
            <a:custGeom>
              <a:avLst/>
              <a:gdLst>
                <a:gd name="T0" fmla="*/ 1109 w 1109"/>
                <a:gd name="T1" fmla="*/ 0 h 319"/>
                <a:gd name="T2" fmla="*/ 721 w 1109"/>
                <a:gd name="T3" fmla="*/ 114 h 319"/>
                <a:gd name="T4" fmla="*/ 262 w 1109"/>
                <a:gd name="T5" fmla="*/ 244 h 319"/>
                <a:gd name="T6" fmla="*/ 0 w 1109"/>
                <a:gd name="T7" fmla="*/ 204 h 319"/>
                <a:gd name="T8" fmla="*/ 434 w 1109"/>
                <a:gd name="T9" fmla="*/ 319 h 319"/>
                <a:gd name="T10" fmla="*/ 1109 w 1109"/>
                <a:gd name="T11" fmla="*/ 0 h 319"/>
              </a:gdLst>
              <a:ahLst/>
              <a:cxnLst>
                <a:cxn ang="0">
                  <a:pos x="T0" y="T1"/>
                </a:cxn>
                <a:cxn ang="0">
                  <a:pos x="T2" y="T3"/>
                </a:cxn>
                <a:cxn ang="0">
                  <a:pos x="T4" y="T5"/>
                </a:cxn>
                <a:cxn ang="0">
                  <a:pos x="T6" y="T7"/>
                </a:cxn>
                <a:cxn ang="0">
                  <a:pos x="T8" y="T9"/>
                </a:cxn>
                <a:cxn ang="0">
                  <a:pos x="T10" y="T11"/>
                </a:cxn>
              </a:cxnLst>
              <a:rect l="0" t="0" r="r" b="b"/>
              <a:pathLst>
                <a:path w="1109" h="319">
                  <a:moveTo>
                    <a:pt x="1109" y="0"/>
                  </a:moveTo>
                  <a:cubicBezTo>
                    <a:pt x="994" y="66"/>
                    <a:pt x="862" y="107"/>
                    <a:pt x="721" y="114"/>
                  </a:cubicBezTo>
                  <a:cubicBezTo>
                    <a:pt x="588" y="196"/>
                    <a:pt x="431" y="244"/>
                    <a:pt x="262" y="244"/>
                  </a:cubicBezTo>
                  <a:cubicBezTo>
                    <a:pt x="171" y="244"/>
                    <a:pt x="83" y="230"/>
                    <a:pt x="0" y="204"/>
                  </a:cubicBezTo>
                  <a:cubicBezTo>
                    <a:pt x="127" y="277"/>
                    <a:pt x="276" y="319"/>
                    <a:pt x="434" y="319"/>
                  </a:cubicBezTo>
                  <a:cubicBezTo>
                    <a:pt x="706" y="319"/>
                    <a:pt x="949" y="195"/>
                    <a:pt x="1109" y="0"/>
                  </a:cubicBezTo>
                </a:path>
              </a:pathLst>
            </a:custGeom>
            <a:solidFill>
              <a:srgbClr val="95D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6" name="Freeform 10"/>
            <p:cNvSpPr>
              <a:spLocks/>
            </p:cNvSpPr>
            <p:nvPr/>
          </p:nvSpPr>
          <p:spPr bwMode="auto">
            <a:xfrm>
              <a:off x="3157538" y="2403475"/>
              <a:ext cx="1795462" cy="2408238"/>
            </a:xfrm>
            <a:custGeom>
              <a:avLst/>
              <a:gdLst>
                <a:gd name="T0" fmla="*/ 441 w 1162"/>
                <a:gd name="T1" fmla="*/ 0 h 1558"/>
                <a:gd name="T2" fmla="*/ 0 w 1162"/>
                <a:gd name="T3" fmla="*/ 759 h 1558"/>
                <a:gd name="T4" fmla="*/ 441 w 1162"/>
                <a:gd name="T5" fmla="*/ 1518 h 1558"/>
                <a:gd name="T6" fmla="*/ 703 w 1162"/>
                <a:gd name="T7" fmla="*/ 1558 h 1558"/>
                <a:gd name="T8" fmla="*/ 1162 w 1162"/>
                <a:gd name="T9" fmla="*/ 1428 h 1558"/>
                <a:gd name="T10" fmla="*/ 1162 w 1162"/>
                <a:gd name="T11" fmla="*/ 1428 h 1558"/>
                <a:gd name="T12" fmla="*/ 1116 w 1162"/>
                <a:gd name="T13" fmla="*/ 1429 h 1558"/>
                <a:gd name="T14" fmla="*/ 242 w 1162"/>
                <a:gd name="T15" fmla="*/ 555 h 1558"/>
                <a:gd name="T16" fmla="*/ 441 w 1162"/>
                <a:gd name="T17"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2" h="1558">
                  <a:moveTo>
                    <a:pt x="441" y="0"/>
                  </a:moveTo>
                  <a:cubicBezTo>
                    <a:pt x="178" y="150"/>
                    <a:pt x="0" y="434"/>
                    <a:pt x="0" y="759"/>
                  </a:cubicBezTo>
                  <a:cubicBezTo>
                    <a:pt x="0" y="1084"/>
                    <a:pt x="178" y="1367"/>
                    <a:pt x="441" y="1518"/>
                  </a:cubicBezTo>
                  <a:cubicBezTo>
                    <a:pt x="524" y="1544"/>
                    <a:pt x="612" y="1558"/>
                    <a:pt x="703" y="1558"/>
                  </a:cubicBezTo>
                  <a:cubicBezTo>
                    <a:pt x="872" y="1558"/>
                    <a:pt x="1029" y="1510"/>
                    <a:pt x="1162" y="1428"/>
                  </a:cubicBezTo>
                  <a:cubicBezTo>
                    <a:pt x="1162" y="1428"/>
                    <a:pt x="1162" y="1428"/>
                    <a:pt x="1162" y="1428"/>
                  </a:cubicBezTo>
                  <a:cubicBezTo>
                    <a:pt x="1147" y="1429"/>
                    <a:pt x="1132" y="1429"/>
                    <a:pt x="1116" y="1429"/>
                  </a:cubicBezTo>
                  <a:cubicBezTo>
                    <a:pt x="633" y="1429"/>
                    <a:pt x="242" y="1038"/>
                    <a:pt x="242" y="555"/>
                  </a:cubicBezTo>
                  <a:cubicBezTo>
                    <a:pt x="242" y="344"/>
                    <a:pt x="316" y="151"/>
                    <a:pt x="441" y="0"/>
                  </a:cubicBezTo>
                </a:path>
              </a:pathLst>
            </a:custGeom>
            <a:solidFill>
              <a:srgbClr val="46B3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7" name="Freeform 11"/>
            <p:cNvSpPr>
              <a:spLocks/>
            </p:cNvSpPr>
            <p:nvPr/>
          </p:nvSpPr>
          <p:spPr bwMode="auto">
            <a:xfrm>
              <a:off x="4171950" y="1908175"/>
              <a:ext cx="2060575" cy="2525713"/>
            </a:xfrm>
            <a:custGeom>
              <a:avLst/>
              <a:gdLst>
                <a:gd name="T0" fmla="*/ 459 w 1333"/>
                <a:gd name="T1" fmla="*/ 0 h 1634"/>
                <a:gd name="T2" fmla="*/ 0 w 1333"/>
                <a:gd name="T3" fmla="*/ 131 h 1634"/>
                <a:gd name="T4" fmla="*/ 46 w 1333"/>
                <a:gd name="T5" fmla="*/ 129 h 1634"/>
                <a:gd name="T6" fmla="*/ 481 w 1333"/>
                <a:gd name="T7" fmla="*/ 245 h 1634"/>
                <a:gd name="T8" fmla="*/ 1092 w 1333"/>
                <a:gd name="T9" fmla="*/ 1079 h 1634"/>
                <a:gd name="T10" fmla="*/ 893 w 1333"/>
                <a:gd name="T11" fmla="*/ 1634 h 1634"/>
                <a:gd name="T12" fmla="*/ 1333 w 1333"/>
                <a:gd name="T13" fmla="*/ 875 h 1634"/>
                <a:gd name="T14" fmla="*/ 459 w 1333"/>
                <a:gd name="T15" fmla="*/ 0 h 16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3" h="1634">
                  <a:moveTo>
                    <a:pt x="459" y="0"/>
                  </a:moveTo>
                  <a:cubicBezTo>
                    <a:pt x="291" y="0"/>
                    <a:pt x="133" y="48"/>
                    <a:pt x="0" y="131"/>
                  </a:cubicBezTo>
                  <a:cubicBezTo>
                    <a:pt x="15" y="130"/>
                    <a:pt x="31" y="129"/>
                    <a:pt x="46" y="129"/>
                  </a:cubicBezTo>
                  <a:cubicBezTo>
                    <a:pt x="204" y="129"/>
                    <a:pt x="353" y="171"/>
                    <a:pt x="481" y="245"/>
                  </a:cubicBezTo>
                  <a:cubicBezTo>
                    <a:pt x="835" y="356"/>
                    <a:pt x="1092" y="687"/>
                    <a:pt x="1092" y="1079"/>
                  </a:cubicBezTo>
                  <a:cubicBezTo>
                    <a:pt x="1092" y="1290"/>
                    <a:pt x="1018" y="1483"/>
                    <a:pt x="893" y="1634"/>
                  </a:cubicBezTo>
                  <a:cubicBezTo>
                    <a:pt x="1156" y="1483"/>
                    <a:pt x="1333" y="1200"/>
                    <a:pt x="1333" y="875"/>
                  </a:cubicBezTo>
                  <a:cubicBezTo>
                    <a:pt x="1333" y="392"/>
                    <a:pt x="942" y="0"/>
                    <a:pt x="459" y="0"/>
                  </a:cubicBezTo>
                </a:path>
              </a:pathLst>
            </a:custGeom>
            <a:solidFill>
              <a:srgbClr val="95D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8" name="Freeform 12"/>
            <p:cNvSpPr>
              <a:spLocks/>
            </p:cNvSpPr>
            <p:nvPr/>
          </p:nvSpPr>
          <p:spPr bwMode="auto">
            <a:xfrm>
              <a:off x="3838575" y="2108200"/>
              <a:ext cx="1076325" cy="295275"/>
            </a:xfrm>
            <a:custGeom>
              <a:avLst/>
              <a:gdLst>
                <a:gd name="T0" fmla="*/ 262 w 697"/>
                <a:gd name="T1" fmla="*/ 0 h 191"/>
                <a:gd name="T2" fmla="*/ 216 w 697"/>
                <a:gd name="T3" fmla="*/ 2 h 191"/>
                <a:gd name="T4" fmla="*/ 216 w 697"/>
                <a:gd name="T5" fmla="*/ 2 h 191"/>
                <a:gd name="T6" fmla="*/ 0 w 697"/>
                <a:gd name="T7" fmla="*/ 191 h 191"/>
                <a:gd name="T8" fmla="*/ 434 w 697"/>
                <a:gd name="T9" fmla="*/ 75 h 191"/>
                <a:gd name="T10" fmla="*/ 697 w 697"/>
                <a:gd name="T11" fmla="*/ 116 h 191"/>
                <a:gd name="T12" fmla="*/ 262 w 697"/>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697" h="191">
                  <a:moveTo>
                    <a:pt x="262" y="0"/>
                  </a:moveTo>
                  <a:cubicBezTo>
                    <a:pt x="247" y="0"/>
                    <a:pt x="231" y="1"/>
                    <a:pt x="216" y="2"/>
                  </a:cubicBezTo>
                  <a:cubicBezTo>
                    <a:pt x="216" y="2"/>
                    <a:pt x="216" y="2"/>
                    <a:pt x="216" y="2"/>
                  </a:cubicBezTo>
                  <a:cubicBezTo>
                    <a:pt x="134" y="52"/>
                    <a:pt x="61" y="116"/>
                    <a:pt x="0" y="191"/>
                  </a:cubicBezTo>
                  <a:cubicBezTo>
                    <a:pt x="127" y="117"/>
                    <a:pt x="276" y="75"/>
                    <a:pt x="434" y="75"/>
                  </a:cubicBezTo>
                  <a:cubicBezTo>
                    <a:pt x="525" y="75"/>
                    <a:pt x="614" y="89"/>
                    <a:pt x="697" y="116"/>
                  </a:cubicBezTo>
                  <a:cubicBezTo>
                    <a:pt x="569" y="42"/>
                    <a:pt x="420" y="0"/>
                    <a:pt x="262" y="0"/>
                  </a:cubicBezTo>
                </a:path>
              </a:pathLst>
            </a:custGeom>
            <a:solidFill>
              <a:srgbClr val="46B3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9" name="Freeform 13"/>
            <p:cNvSpPr>
              <a:spLocks/>
            </p:cNvSpPr>
            <p:nvPr/>
          </p:nvSpPr>
          <p:spPr bwMode="auto">
            <a:xfrm>
              <a:off x="4914900" y="2287588"/>
              <a:ext cx="944562" cy="2322513"/>
            </a:xfrm>
            <a:custGeom>
              <a:avLst/>
              <a:gdLst>
                <a:gd name="T0" fmla="*/ 0 w 611"/>
                <a:gd name="T1" fmla="*/ 0 h 1503"/>
                <a:gd name="T2" fmla="*/ 440 w 611"/>
                <a:gd name="T3" fmla="*/ 759 h 1503"/>
                <a:gd name="T4" fmla="*/ 24 w 611"/>
                <a:gd name="T5" fmla="*/ 1503 h 1503"/>
                <a:gd name="T6" fmla="*/ 412 w 611"/>
                <a:gd name="T7" fmla="*/ 1389 h 1503"/>
                <a:gd name="T8" fmla="*/ 611 w 611"/>
                <a:gd name="T9" fmla="*/ 834 h 1503"/>
                <a:gd name="T10" fmla="*/ 0 w 611"/>
                <a:gd name="T11" fmla="*/ 0 h 1503"/>
              </a:gdLst>
              <a:ahLst/>
              <a:cxnLst>
                <a:cxn ang="0">
                  <a:pos x="T0" y="T1"/>
                </a:cxn>
                <a:cxn ang="0">
                  <a:pos x="T2" y="T3"/>
                </a:cxn>
                <a:cxn ang="0">
                  <a:pos x="T4" y="T5"/>
                </a:cxn>
                <a:cxn ang="0">
                  <a:pos x="T6" y="T7"/>
                </a:cxn>
                <a:cxn ang="0">
                  <a:pos x="T8" y="T9"/>
                </a:cxn>
                <a:cxn ang="0">
                  <a:pos x="T10" y="T11"/>
                </a:cxn>
              </a:cxnLst>
              <a:rect l="0" t="0" r="r" b="b"/>
              <a:pathLst>
                <a:path w="611" h="1503">
                  <a:moveTo>
                    <a:pt x="0" y="0"/>
                  </a:moveTo>
                  <a:cubicBezTo>
                    <a:pt x="263" y="150"/>
                    <a:pt x="440" y="434"/>
                    <a:pt x="440" y="759"/>
                  </a:cubicBezTo>
                  <a:cubicBezTo>
                    <a:pt x="440" y="1073"/>
                    <a:pt x="274" y="1349"/>
                    <a:pt x="24" y="1503"/>
                  </a:cubicBezTo>
                  <a:cubicBezTo>
                    <a:pt x="165" y="1496"/>
                    <a:pt x="297" y="1455"/>
                    <a:pt x="412" y="1389"/>
                  </a:cubicBezTo>
                  <a:cubicBezTo>
                    <a:pt x="537" y="1238"/>
                    <a:pt x="611" y="1045"/>
                    <a:pt x="611" y="834"/>
                  </a:cubicBezTo>
                  <a:cubicBezTo>
                    <a:pt x="611" y="442"/>
                    <a:pt x="354" y="111"/>
                    <a:pt x="0" y="0"/>
                  </a:cubicBezTo>
                </a:path>
              </a:pathLst>
            </a:custGeom>
            <a:solidFill>
              <a:srgbClr val="2AB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20" name="Freeform 14"/>
            <p:cNvSpPr>
              <a:spLocks/>
            </p:cNvSpPr>
            <p:nvPr/>
          </p:nvSpPr>
          <p:spPr bwMode="auto">
            <a:xfrm>
              <a:off x="3530600" y="2224088"/>
              <a:ext cx="2065337" cy="2387600"/>
            </a:xfrm>
            <a:custGeom>
              <a:avLst/>
              <a:gdLst>
                <a:gd name="T0" fmla="*/ 633 w 1336"/>
                <a:gd name="T1" fmla="*/ 0 h 1545"/>
                <a:gd name="T2" fmla="*/ 199 w 1336"/>
                <a:gd name="T3" fmla="*/ 116 h 1545"/>
                <a:gd name="T4" fmla="*/ 0 w 1336"/>
                <a:gd name="T5" fmla="*/ 671 h 1545"/>
                <a:gd name="T6" fmla="*/ 874 w 1336"/>
                <a:gd name="T7" fmla="*/ 1545 h 1545"/>
                <a:gd name="T8" fmla="*/ 920 w 1336"/>
                <a:gd name="T9" fmla="*/ 1544 h 1545"/>
                <a:gd name="T10" fmla="*/ 1336 w 1336"/>
                <a:gd name="T11" fmla="*/ 800 h 1545"/>
                <a:gd name="T12" fmla="*/ 896 w 1336"/>
                <a:gd name="T13" fmla="*/ 41 h 1545"/>
                <a:gd name="T14" fmla="*/ 633 w 1336"/>
                <a:gd name="T15" fmla="*/ 0 h 15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6" h="1545">
                  <a:moveTo>
                    <a:pt x="633" y="0"/>
                  </a:moveTo>
                  <a:cubicBezTo>
                    <a:pt x="475" y="0"/>
                    <a:pt x="326" y="42"/>
                    <a:pt x="199" y="116"/>
                  </a:cubicBezTo>
                  <a:cubicBezTo>
                    <a:pt x="74" y="267"/>
                    <a:pt x="0" y="460"/>
                    <a:pt x="0" y="671"/>
                  </a:cubicBezTo>
                  <a:cubicBezTo>
                    <a:pt x="0" y="1154"/>
                    <a:pt x="391" y="1545"/>
                    <a:pt x="874" y="1545"/>
                  </a:cubicBezTo>
                  <a:cubicBezTo>
                    <a:pt x="890" y="1545"/>
                    <a:pt x="905" y="1545"/>
                    <a:pt x="920" y="1544"/>
                  </a:cubicBezTo>
                  <a:cubicBezTo>
                    <a:pt x="1170" y="1390"/>
                    <a:pt x="1336" y="1114"/>
                    <a:pt x="1336" y="800"/>
                  </a:cubicBezTo>
                  <a:cubicBezTo>
                    <a:pt x="1336" y="475"/>
                    <a:pt x="1159" y="191"/>
                    <a:pt x="896" y="41"/>
                  </a:cubicBezTo>
                  <a:cubicBezTo>
                    <a:pt x="813" y="14"/>
                    <a:pt x="724" y="0"/>
                    <a:pt x="633" y="0"/>
                  </a:cubicBezTo>
                </a:path>
              </a:pathLst>
            </a:custGeom>
            <a:solidFill>
              <a:srgbClr val="00A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grpSp>
          <p:nvGrpSpPr>
            <p:cNvPr id="21" name="Groep 20"/>
            <p:cNvGrpSpPr/>
            <p:nvPr/>
          </p:nvGrpSpPr>
          <p:grpSpPr>
            <a:xfrm>
              <a:off x="4710113" y="3565525"/>
              <a:ext cx="1095374" cy="322263"/>
              <a:chOff x="4710113" y="3565525"/>
              <a:chExt cx="1095374" cy="322263"/>
            </a:xfrm>
          </p:grpSpPr>
          <p:sp>
            <p:nvSpPr>
              <p:cNvPr id="23" name="Freeform 15"/>
              <p:cNvSpPr>
                <a:spLocks/>
              </p:cNvSpPr>
              <p:nvPr/>
            </p:nvSpPr>
            <p:spPr bwMode="auto">
              <a:xfrm>
                <a:off x="4710113" y="3641725"/>
                <a:ext cx="111125" cy="177800"/>
              </a:xfrm>
              <a:custGeom>
                <a:avLst/>
                <a:gdLst>
                  <a:gd name="T0" fmla="*/ 72 w 72"/>
                  <a:gd name="T1" fmla="*/ 107 h 115"/>
                  <a:gd name="T2" fmla="*/ 45 w 72"/>
                  <a:gd name="T3" fmla="*/ 115 h 115"/>
                  <a:gd name="T4" fmla="*/ 12 w 72"/>
                  <a:gd name="T5" fmla="*/ 100 h 115"/>
                  <a:gd name="T6" fmla="*/ 0 w 72"/>
                  <a:gd name="T7" fmla="*/ 57 h 115"/>
                  <a:gd name="T8" fmla="*/ 13 w 72"/>
                  <a:gd name="T9" fmla="*/ 14 h 115"/>
                  <a:gd name="T10" fmla="*/ 45 w 72"/>
                  <a:gd name="T11" fmla="*/ 0 h 115"/>
                  <a:gd name="T12" fmla="*/ 72 w 72"/>
                  <a:gd name="T13" fmla="*/ 8 h 115"/>
                  <a:gd name="T14" fmla="*/ 66 w 72"/>
                  <a:gd name="T15" fmla="*/ 26 h 115"/>
                  <a:gd name="T16" fmla="*/ 52 w 72"/>
                  <a:gd name="T17" fmla="*/ 21 h 115"/>
                  <a:gd name="T18" fmla="*/ 32 w 72"/>
                  <a:gd name="T19" fmla="*/ 57 h 115"/>
                  <a:gd name="T20" fmla="*/ 37 w 72"/>
                  <a:gd name="T21" fmla="*/ 83 h 115"/>
                  <a:gd name="T22" fmla="*/ 52 w 72"/>
                  <a:gd name="T23" fmla="*/ 92 h 115"/>
                  <a:gd name="T24" fmla="*/ 66 w 72"/>
                  <a:gd name="T25" fmla="*/ 87 h 115"/>
                  <a:gd name="T26" fmla="*/ 72 w 72"/>
                  <a:gd name="T2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15">
                    <a:moveTo>
                      <a:pt x="72" y="107"/>
                    </a:moveTo>
                    <a:cubicBezTo>
                      <a:pt x="67" y="112"/>
                      <a:pt x="58" y="115"/>
                      <a:pt x="45" y="115"/>
                    </a:cubicBezTo>
                    <a:cubicBezTo>
                      <a:pt x="32" y="115"/>
                      <a:pt x="21" y="110"/>
                      <a:pt x="12" y="100"/>
                    </a:cubicBezTo>
                    <a:cubicBezTo>
                      <a:pt x="4" y="89"/>
                      <a:pt x="0" y="75"/>
                      <a:pt x="0" y="57"/>
                    </a:cubicBezTo>
                    <a:cubicBezTo>
                      <a:pt x="0" y="39"/>
                      <a:pt x="4" y="25"/>
                      <a:pt x="13" y="14"/>
                    </a:cubicBezTo>
                    <a:cubicBezTo>
                      <a:pt x="21" y="5"/>
                      <a:pt x="32" y="0"/>
                      <a:pt x="45" y="0"/>
                    </a:cubicBezTo>
                    <a:cubicBezTo>
                      <a:pt x="57" y="0"/>
                      <a:pt x="66" y="3"/>
                      <a:pt x="72" y="8"/>
                    </a:cubicBezTo>
                    <a:cubicBezTo>
                      <a:pt x="66" y="26"/>
                      <a:pt x="66" y="26"/>
                      <a:pt x="66" y="26"/>
                    </a:cubicBezTo>
                    <a:cubicBezTo>
                      <a:pt x="62" y="23"/>
                      <a:pt x="57" y="21"/>
                      <a:pt x="52" y="21"/>
                    </a:cubicBezTo>
                    <a:cubicBezTo>
                      <a:pt x="39" y="21"/>
                      <a:pt x="32" y="33"/>
                      <a:pt x="32" y="57"/>
                    </a:cubicBezTo>
                    <a:cubicBezTo>
                      <a:pt x="32" y="68"/>
                      <a:pt x="34" y="77"/>
                      <a:pt x="37" y="83"/>
                    </a:cubicBezTo>
                    <a:cubicBezTo>
                      <a:pt x="41" y="89"/>
                      <a:pt x="46" y="92"/>
                      <a:pt x="52" y="92"/>
                    </a:cubicBezTo>
                    <a:cubicBezTo>
                      <a:pt x="58" y="92"/>
                      <a:pt x="62" y="90"/>
                      <a:pt x="66" y="87"/>
                    </a:cubicBezTo>
                    <a:lnTo>
                      <a:pt x="72"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24" name="Freeform 16"/>
              <p:cNvSpPr>
                <a:spLocks noEditPoints="1"/>
              </p:cNvSpPr>
              <p:nvPr/>
            </p:nvSpPr>
            <p:spPr bwMode="auto">
              <a:xfrm>
                <a:off x="4860925" y="3641725"/>
                <a:ext cx="152400" cy="177800"/>
              </a:xfrm>
              <a:custGeom>
                <a:avLst/>
                <a:gdLst>
                  <a:gd name="T0" fmla="*/ 98 w 98"/>
                  <a:gd name="T1" fmla="*/ 57 h 115"/>
                  <a:gd name="T2" fmla="*/ 86 w 98"/>
                  <a:gd name="T3" fmla="*/ 98 h 115"/>
                  <a:gd name="T4" fmla="*/ 49 w 98"/>
                  <a:gd name="T5" fmla="*/ 115 h 115"/>
                  <a:gd name="T6" fmla="*/ 13 w 98"/>
                  <a:gd name="T7" fmla="*/ 98 h 115"/>
                  <a:gd name="T8" fmla="*/ 0 w 98"/>
                  <a:gd name="T9" fmla="*/ 57 h 115"/>
                  <a:gd name="T10" fmla="*/ 12 w 98"/>
                  <a:gd name="T11" fmla="*/ 16 h 115"/>
                  <a:gd name="T12" fmla="*/ 49 w 98"/>
                  <a:gd name="T13" fmla="*/ 0 h 115"/>
                  <a:gd name="T14" fmla="*/ 85 w 98"/>
                  <a:gd name="T15" fmla="*/ 16 h 115"/>
                  <a:gd name="T16" fmla="*/ 98 w 98"/>
                  <a:gd name="T17" fmla="*/ 57 h 115"/>
                  <a:gd name="T18" fmla="*/ 66 w 98"/>
                  <a:gd name="T19" fmla="*/ 57 h 115"/>
                  <a:gd name="T20" fmla="*/ 49 w 98"/>
                  <a:gd name="T21" fmla="*/ 20 h 115"/>
                  <a:gd name="T22" fmla="*/ 32 w 98"/>
                  <a:gd name="T23" fmla="*/ 57 h 115"/>
                  <a:gd name="T24" fmla="*/ 49 w 98"/>
                  <a:gd name="T25" fmla="*/ 93 h 115"/>
                  <a:gd name="T26" fmla="*/ 66 w 98"/>
                  <a:gd name="T27"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5">
                    <a:moveTo>
                      <a:pt x="98" y="57"/>
                    </a:moveTo>
                    <a:cubicBezTo>
                      <a:pt x="98" y="74"/>
                      <a:pt x="94" y="88"/>
                      <a:pt x="86" y="98"/>
                    </a:cubicBezTo>
                    <a:cubicBezTo>
                      <a:pt x="77" y="109"/>
                      <a:pt x="65" y="115"/>
                      <a:pt x="49" y="115"/>
                    </a:cubicBezTo>
                    <a:cubicBezTo>
                      <a:pt x="33" y="115"/>
                      <a:pt x="21" y="109"/>
                      <a:pt x="13" y="98"/>
                    </a:cubicBezTo>
                    <a:cubicBezTo>
                      <a:pt x="4" y="88"/>
                      <a:pt x="0" y="74"/>
                      <a:pt x="0" y="57"/>
                    </a:cubicBezTo>
                    <a:cubicBezTo>
                      <a:pt x="0" y="40"/>
                      <a:pt x="4" y="26"/>
                      <a:pt x="12" y="16"/>
                    </a:cubicBezTo>
                    <a:cubicBezTo>
                      <a:pt x="21" y="5"/>
                      <a:pt x="33" y="0"/>
                      <a:pt x="49" y="0"/>
                    </a:cubicBezTo>
                    <a:cubicBezTo>
                      <a:pt x="64" y="0"/>
                      <a:pt x="77" y="5"/>
                      <a:pt x="85" y="16"/>
                    </a:cubicBezTo>
                    <a:cubicBezTo>
                      <a:pt x="94" y="26"/>
                      <a:pt x="98" y="40"/>
                      <a:pt x="98" y="57"/>
                    </a:cubicBezTo>
                    <a:close/>
                    <a:moveTo>
                      <a:pt x="66" y="57"/>
                    </a:moveTo>
                    <a:cubicBezTo>
                      <a:pt x="66" y="32"/>
                      <a:pt x="60" y="20"/>
                      <a:pt x="49" y="20"/>
                    </a:cubicBezTo>
                    <a:cubicBezTo>
                      <a:pt x="38" y="20"/>
                      <a:pt x="32" y="32"/>
                      <a:pt x="32" y="57"/>
                    </a:cubicBezTo>
                    <a:cubicBezTo>
                      <a:pt x="32" y="81"/>
                      <a:pt x="38" y="93"/>
                      <a:pt x="49" y="93"/>
                    </a:cubicBezTo>
                    <a:cubicBezTo>
                      <a:pt x="60" y="93"/>
                      <a:pt x="66" y="81"/>
                      <a:pt x="66"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25" name="Rectangle 17"/>
              <p:cNvSpPr>
                <a:spLocks noChangeArrowheads="1"/>
              </p:cNvSpPr>
              <p:nvPr/>
            </p:nvSpPr>
            <p:spPr bwMode="auto">
              <a:xfrm>
                <a:off x="5064125" y="3565525"/>
                <a:ext cx="49212"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26" name="Rectangle 18"/>
              <p:cNvSpPr>
                <a:spLocks noChangeArrowheads="1"/>
              </p:cNvSpPr>
              <p:nvPr/>
            </p:nvSpPr>
            <p:spPr bwMode="auto">
              <a:xfrm>
                <a:off x="5173663" y="3565525"/>
                <a:ext cx="47625"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27" name="Freeform 19"/>
              <p:cNvSpPr>
                <a:spLocks noEditPoints="1"/>
              </p:cNvSpPr>
              <p:nvPr/>
            </p:nvSpPr>
            <p:spPr bwMode="auto">
              <a:xfrm>
                <a:off x="5273675" y="3641725"/>
                <a:ext cx="150812" cy="177800"/>
              </a:xfrm>
              <a:custGeom>
                <a:avLst/>
                <a:gdLst>
                  <a:gd name="T0" fmla="*/ 97 w 97"/>
                  <a:gd name="T1" fmla="*/ 59 h 115"/>
                  <a:gd name="T2" fmla="*/ 30 w 97"/>
                  <a:gd name="T3" fmla="*/ 69 h 115"/>
                  <a:gd name="T4" fmla="*/ 57 w 97"/>
                  <a:gd name="T5" fmla="*/ 93 h 115"/>
                  <a:gd name="T6" fmla="*/ 86 w 97"/>
                  <a:gd name="T7" fmla="*/ 87 h 115"/>
                  <a:gd name="T8" fmla="*/ 93 w 97"/>
                  <a:gd name="T9" fmla="*/ 107 h 115"/>
                  <a:gd name="T10" fmla="*/ 53 w 97"/>
                  <a:gd name="T11" fmla="*/ 115 h 115"/>
                  <a:gd name="T12" fmla="*/ 14 w 97"/>
                  <a:gd name="T13" fmla="*/ 99 h 115"/>
                  <a:gd name="T14" fmla="*/ 0 w 97"/>
                  <a:gd name="T15" fmla="*/ 57 h 115"/>
                  <a:gd name="T16" fmla="*/ 13 w 97"/>
                  <a:gd name="T17" fmla="*/ 15 h 115"/>
                  <a:gd name="T18" fmla="*/ 50 w 97"/>
                  <a:gd name="T19" fmla="*/ 0 h 115"/>
                  <a:gd name="T20" fmla="*/ 86 w 97"/>
                  <a:gd name="T21" fmla="*/ 15 h 115"/>
                  <a:gd name="T22" fmla="*/ 97 w 97"/>
                  <a:gd name="T23" fmla="*/ 59 h 115"/>
                  <a:gd name="T24" fmla="*/ 67 w 97"/>
                  <a:gd name="T25" fmla="*/ 47 h 115"/>
                  <a:gd name="T26" fmla="*/ 48 w 97"/>
                  <a:gd name="T27" fmla="*/ 19 h 115"/>
                  <a:gd name="T28" fmla="*/ 33 w 97"/>
                  <a:gd name="T29" fmla="*/ 27 h 115"/>
                  <a:gd name="T30" fmla="*/ 28 w 97"/>
                  <a:gd name="T31" fmla="*/ 53 h 115"/>
                  <a:gd name="T32" fmla="*/ 67 w 97"/>
                  <a:gd name="T33" fmla="*/ 4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15">
                    <a:moveTo>
                      <a:pt x="97" y="59"/>
                    </a:moveTo>
                    <a:cubicBezTo>
                      <a:pt x="30" y="69"/>
                      <a:pt x="30" y="69"/>
                      <a:pt x="30" y="69"/>
                    </a:cubicBezTo>
                    <a:cubicBezTo>
                      <a:pt x="32" y="85"/>
                      <a:pt x="41" y="93"/>
                      <a:pt x="57" y="93"/>
                    </a:cubicBezTo>
                    <a:cubicBezTo>
                      <a:pt x="68" y="93"/>
                      <a:pt x="78" y="91"/>
                      <a:pt x="86" y="87"/>
                    </a:cubicBezTo>
                    <a:cubicBezTo>
                      <a:pt x="93" y="107"/>
                      <a:pt x="93" y="107"/>
                      <a:pt x="93" y="107"/>
                    </a:cubicBezTo>
                    <a:cubicBezTo>
                      <a:pt x="82" y="112"/>
                      <a:pt x="69" y="115"/>
                      <a:pt x="53" y="115"/>
                    </a:cubicBezTo>
                    <a:cubicBezTo>
                      <a:pt x="36" y="115"/>
                      <a:pt x="23" y="110"/>
                      <a:pt x="14" y="99"/>
                    </a:cubicBezTo>
                    <a:cubicBezTo>
                      <a:pt x="4" y="89"/>
                      <a:pt x="0" y="75"/>
                      <a:pt x="0" y="57"/>
                    </a:cubicBezTo>
                    <a:cubicBezTo>
                      <a:pt x="0" y="39"/>
                      <a:pt x="4" y="26"/>
                      <a:pt x="13" y="15"/>
                    </a:cubicBezTo>
                    <a:cubicBezTo>
                      <a:pt x="22" y="5"/>
                      <a:pt x="34" y="0"/>
                      <a:pt x="50" y="0"/>
                    </a:cubicBezTo>
                    <a:cubicBezTo>
                      <a:pt x="66" y="0"/>
                      <a:pt x="78" y="5"/>
                      <a:pt x="86" y="15"/>
                    </a:cubicBezTo>
                    <a:cubicBezTo>
                      <a:pt x="94" y="26"/>
                      <a:pt x="97" y="40"/>
                      <a:pt x="97" y="59"/>
                    </a:cubicBezTo>
                    <a:close/>
                    <a:moveTo>
                      <a:pt x="67" y="47"/>
                    </a:moveTo>
                    <a:cubicBezTo>
                      <a:pt x="67" y="28"/>
                      <a:pt x="61" y="19"/>
                      <a:pt x="48" y="19"/>
                    </a:cubicBezTo>
                    <a:cubicBezTo>
                      <a:pt x="42" y="19"/>
                      <a:pt x="37" y="22"/>
                      <a:pt x="33" y="27"/>
                    </a:cubicBezTo>
                    <a:cubicBezTo>
                      <a:pt x="29" y="33"/>
                      <a:pt x="28" y="42"/>
                      <a:pt x="28" y="53"/>
                    </a:cubicBezTo>
                    <a:lnTo>
                      <a:pt x="6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28" name="Freeform 20"/>
              <p:cNvSpPr>
                <a:spLocks noEditPoints="1"/>
              </p:cNvSpPr>
              <p:nvPr/>
            </p:nvSpPr>
            <p:spPr bwMode="auto">
              <a:xfrm>
                <a:off x="5461000" y="3641725"/>
                <a:ext cx="150812" cy="246063"/>
              </a:xfrm>
              <a:custGeom>
                <a:avLst/>
                <a:gdLst>
                  <a:gd name="T0" fmla="*/ 97 w 97"/>
                  <a:gd name="T1" fmla="*/ 114 h 159"/>
                  <a:gd name="T2" fmla="*/ 83 w 97"/>
                  <a:gd name="T3" fmla="*/ 148 h 159"/>
                  <a:gd name="T4" fmla="*/ 48 w 97"/>
                  <a:gd name="T5" fmla="*/ 159 h 159"/>
                  <a:gd name="T6" fmla="*/ 7 w 97"/>
                  <a:gd name="T7" fmla="*/ 151 h 159"/>
                  <a:gd name="T8" fmla="*/ 15 w 97"/>
                  <a:gd name="T9" fmla="*/ 130 h 159"/>
                  <a:gd name="T10" fmla="*/ 42 w 97"/>
                  <a:gd name="T11" fmla="*/ 137 h 159"/>
                  <a:gd name="T12" fmla="*/ 65 w 97"/>
                  <a:gd name="T13" fmla="*/ 116 h 159"/>
                  <a:gd name="T14" fmla="*/ 65 w 97"/>
                  <a:gd name="T15" fmla="*/ 110 h 159"/>
                  <a:gd name="T16" fmla="*/ 46 w 97"/>
                  <a:gd name="T17" fmla="*/ 114 h 159"/>
                  <a:gd name="T18" fmla="*/ 13 w 97"/>
                  <a:gd name="T19" fmla="*/ 99 h 159"/>
                  <a:gd name="T20" fmla="*/ 0 w 97"/>
                  <a:gd name="T21" fmla="*/ 60 h 159"/>
                  <a:gd name="T22" fmla="*/ 15 w 97"/>
                  <a:gd name="T23" fmla="*/ 16 h 159"/>
                  <a:gd name="T24" fmla="*/ 57 w 97"/>
                  <a:gd name="T25" fmla="*/ 0 h 159"/>
                  <a:gd name="T26" fmla="*/ 97 w 97"/>
                  <a:gd name="T27" fmla="*/ 8 h 159"/>
                  <a:gd name="T28" fmla="*/ 97 w 97"/>
                  <a:gd name="T29" fmla="*/ 114 h 159"/>
                  <a:gd name="T30" fmla="*/ 65 w 97"/>
                  <a:gd name="T31" fmla="*/ 93 h 159"/>
                  <a:gd name="T32" fmla="*/ 65 w 97"/>
                  <a:gd name="T33" fmla="*/ 20 h 159"/>
                  <a:gd name="T34" fmla="*/ 55 w 97"/>
                  <a:gd name="T35" fmla="*/ 18 h 159"/>
                  <a:gd name="T36" fmla="*/ 32 w 97"/>
                  <a:gd name="T37" fmla="*/ 58 h 159"/>
                  <a:gd name="T38" fmla="*/ 55 w 97"/>
                  <a:gd name="T39" fmla="*/ 95 h 159"/>
                  <a:gd name="T40" fmla="*/ 65 w 97"/>
                  <a:gd name="T41" fmla="*/ 9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59">
                    <a:moveTo>
                      <a:pt x="97" y="114"/>
                    </a:moveTo>
                    <a:cubicBezTo>
                      <a:pt x="97" y="129"/>
                      <a:pt x="92" y="140"/>
                      <a:pt x="83" y="148"/>
                    </a:cubicBezTo>
                    <a:cubicBezTo>
                      <a:pt x="75" y="156"/>
                      <a:pt x="63" y="159"/>
                      <a:pt x="48" y="159"/>
                    </a:cubicBezTo>
                    <a:cubicBezTo>
                      <a:pt x="30" y="159"/>
                      <a:pt x="17" y="157"/>
                      <a:pt x="7" y="151"/>
                    </a:cubicBezTo>
                    <a:cubicBezTo>
                      <a:pt x="15" y="130"/>
                      <a:pt x="15" y="130"/>
                      <a:pt x="15" y="130"/>
                    </a:cubicBezTo>
                    <a:cubicBezTo>
                      <a:pt x="23" y="135"/>
                      <a:pt x="32" y="137"/>
                      <a:pt x="42" y="137"/>
                    </a:cubicBezTo>
                    <a:cubicBezTo>
                      <a:pt x="58" y="137"/>
                      <a:pt x="65" y="130"/>
                      <a:pt x="65" y="116"/>
                    </a:cubicBezTo>
                    <a:cubicBezTo>
                      <a:pt x="65" y="110"/>
                      <a:pt x="65" y="110"/>
                      <a:pt x="65" y="110"/>
                    </a:cubicBezTo>
                    <a:cubicBezTo>
                      <a:pt x="61" y="112"/>
                      <a:pt x="55" y="114"/>
                      <a:pt x="46" y="114"/>
                    </a:cubicBezTo>
                    <a:cubicBezTo>
                      <a:pt x="33" y="114"/>
                      <a:pt x="22" y="109"/>
                      <a:pt x="13" y="99"/>
                    </a:cubicBezTo>
                    <a:cubicBezTo>
                      <a:pt x="5" y="89"/>
                      <a:pt x="0" y="76"/>
                      <a:pt x="0" y="60"/>
                    </a:cubicBezTo>
                    <a:cubicBezTo>
                      <a:pt x="0" y="41"/>
                      <a:pt x="5" y="26"/>
                      <a:pt x="15" y="16"/>
                    </a:cubicBezTo>
                    <a:cubicBezTo>
                      <a:pt x="25" y="5"/>
                      <a:pt x="39" y="0"/>
                      <a:pt x="57" y="0"/>
                    </a:cubicBezTo>
                    <a:cubicBezTo>
                      <a:pt x="75" y="0"/>
                      <a:pt x="88" y="3"/>
                      <a:pt x="97" y="8"/>
                    </a:cubicBezTo>
                    <a:lnTo>
                      <a:pt x="97" y="114"/>
                    </a:lnTo>
                    <a:close/>
                    <a:moveTo>
                      <a:pt x="65" y="93"/>
                    </a:moveTo>
                    <a:cubicBezTo>
                      <a:pt x="65" y="20"/>
                      <a:pt x="65" y="20"/>
                      <a:pt x="65" y="20"/>
                    </a:cubicBezTo>
                    <a:cubicBezTo>
                      <a:pt x="63" y="19"/>
                      <a:pt x="60" y="18"/>
                      <a:pt x="55" y="18"/>
                    </a:cubicBezTo>
                    <a:cubicBezTo>
                      <a:pt x="40" y="18"/>
                      <a:pt x="32" y="32"/>
                      <a:pt x="32" y="58"/>
                    </a:cubicBezTo>
                    <a:cubicBezTo>
                      <a:pt x="32" y="83"/>
                      <a:pt x="40" y="95"/>
                      <a:pt x="55" y="95"/>
                    </a:cubicBezTo>
                    <a:cubicBezTo>
                      <a:pt x="59" y="95"/>
                      <a:pt x="63" y="94"/>
                      <a:pt x="65" y="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29" name="Freeform 21"/>
              <p:cNvSpPr>
                <a:spLocks noEditPoints="1"/>
              </p:cNvSpPr>
              <p:nvPr/>
            </p:nvSpPr>
            <p:spPr bwMode="auto">
              <a:xfrm>
                <a:off x="5654675" y="3641725"/>
                <a:ext cx="150812" cy="177800"/>
              </a:xfrm>
              <a:custGeom>
                <a:avLst/>
                <a:gdLst>
                  <a:gd name="T0" fmla="*/ 97 w 98"/>
                  <a:gd name="T1" fmla="*/ 59 h 115"/>
                  <a:gd name="T2" fmla="*/ 30 w 98"/>
                  <a:gd name="T3" fmla="*/ 69 h 115"/>
                  <a:gd name="T4" fmla="*/ 57 w 98"/>
                  <a:gd name="T5" fmla="*/ 93 h 115"/>
                  <a:gd name="T6" fmla="*/ 86 w 98"/>
                  <a:gd name="T7" fmla="*/ 87 h 115"/>
                  <a:gd name="T8" fmla="*/ 93 w 98"/>
                  <a:gd name="T9" fmla="*/ 107 h 115"/>
                  <a:gd name="T10" fmla="*/ 54 w 98"/>
                  <a:gd name="T11" fmla="*/ 115 h 115"/>
                  <a:gd name="T12" fmla="*/ 14 w 98"/>
                  <a:gd name="T13" fmla="*/ 99 h 115"/>
                  <a:gd name="T14" fmla="*/ 0 w 98"/>
                  <a:gd name="T15" fmla="*/ 57 h 115"/>
                  <a:gd name="T16" fmla="*/ 13 w 98"/>
                  <a:gd name="T17" fmla="*/ 15 h 115"/>
                  <a:gd name="T18" fmla="*/ 50 w 98"/>
                  <a:gd name="T19" fmla="*/ 0 h 115"/>
                  <a:gd name="T20" fmla="*/ 86 w 98"/>
                  <a:gd name="T21" fmla="*/ 15 h 115"/>
                  <a:gd name="T22" fmla="*/ 97 w 98"/>
                  <a:gd name="T23" fmla="*/ 59 h 115"/>
                  <a:gd name="T24" fmla="*/ 67 w 98"/>
                  <a:gd name="T25" fmla="*/ 47 h 115"/>
                  <a:gd name="T26" fmla="*/ 49 w 98"/>
                  <a:gd name="T27" fmla="*/ 19 h 115"/>
                  <a:gd name="T28" fmla="*/ 33 w 98"/>
                  <a:gd name="T29" fmla="*/ 27 h 115"/>
                  <a:gd name="T30" fmla="*/ 28 w 98"/>
                  <a:gd name="T31" fmla="*/ 53 h 115"/>
                  <a:gd name="T32" fmla="*/ 67 w 98"/>
                  <a:gd name="T33" fmla="*/ 4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15">
                    <a:moveTo>
                      <a:pt x="97" y="59"/>
                    </a:moveTo>
                    <a:cubicBezTo>
                      <a:pt x="30" y="69"/>
                      <a:pt x="30" y="69"/>
                      <a:pt x="30" y="69"/>
                    </a:cubicBezTo>
                    <a:cubicBezTo>
                      <a:pt x="33" y="85"/>
                      <a:pt x="42" y="93"/>
                      <a:pt x="57" y="93"/>
                    </a:cubicBezTo>
                    <a:cubicBezTo>
                      <a:pt x="69" y="93"/>
                      <a:pt x="78" y="91"/>
                      <a:pt x="86" y="87"/>
                    </a:cubicBezTo>
                    <a:cubicBezTo>
                      <a:pt x="93" y="107"/>
                      <a:pt x="93" y="107"/>
                      <a:pt x="93" y="107"/>
                    </a:cubicBezTo>
                    <a:cubicBezTo>
                      <a:pt x="83" y="112"/>
                      <a:pt x="69" y="115"/>
                      <a:pt x="54" y="115"/>
                    </a:cubicBezTo>
                    <a:cubicBezTo>
                      <a:pt x="37" y="115"/>
                      <a:pt x="24" y="110"/>
                      <a:pt x="14" y="99"/>
                    </a:cubicBezTo>
                    <a:cubicBezTo>
                      <a:pt x="5" y="89"/>
                      <a:pt x="0" y="75"/>
                      <a:pt x="0" y="57"/>
                    </a:cubicBezTo>
                    <a:cubicBezTo>
                      <a:pt x="0" y="39"/>
                      <a:pt x="4" y="26"/>
                      <a:pt x="13" y="15"/>
                    </a:cubicBezTo>
                    <a:cubicBezTo>
                      <a:pt x="22" y="5"/>
                      <a:pt x="34" y="0"/>
                      <a:pt x="50" y="0"/>
                    </a:cubicBezTo>
                    <a:cubicBezTo>
                      <a:pt x="66" y="0"/>
                      <a:pt x="78" y="5"/>
                      <a:pt x="86" y="15"/>
                    </a:cubicBezTo>
                    <a:cubicBezTo>
                      <a:pt x="94" y="26"/>
                      <a:pt x="98" y="40"/>
                      <a:pt x="97" y="59"/>
                    </a:cubicBezTo>
                    <a:close/>
                    <a:moveTo>
                      <a:pt x="67" y="47"/>
                    </a:moveTo>
                    <a:cubicBezTo>
                      <a:pt x="67" y="28"/>
                      <a:pt x="61" y="19"/>
                      <a:pt x="49" y="19"/>
                    </a:cubicBezTo>
                    <a:cubicBezTo>
                      <a:pt x="42" y="19"/>
                      <a:pt x="37" y="22"/>
                      <a:pt x="33" y="27"/>
                    </a:cubicBezTo>
                    <a:cubicBezTo>
                      <a:pt x="30" y="33"/>
                      <a:pt x="28" y="42"/>
                      <a:pt x="28" y="53"/>
                    </a:cubicBezTo>
                    <a:lnTo>
                      <a:pt x="6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grpSp>
        <p:sp>
          <p:nvSpPr>
            <p:cNvPr id="22" name="Freeform 22"/>
            <p:cNvSpPr>
              <a:spLocks noEditPoints="1"/>
            </p:cNvSpPr>
            <p:nvPr/>
          </p:nvSpPr>
          <p:spPr bwMode="auto">
            <a:xfrm>
              <a:off x="3392488" y="3017838"/>
              <a:ext cx="2012950" cy="512763"/>
            </a:xfrm>
            <a:custGeom>
              <a:avLst/>
              <a:gdLst>
                <a:gd name="T0" fmla="*/ 1236 w 1303"/>
                <a:gd name="T1" fmla="*/ 102 h 331"/>
                <a:gd name="T2" fmla="*/ 1301 w 1303"/>
                <a:gd name="T3" fmla="*/ 327 h 331"/>
                <a:gd name="T4" fmla="*/ 1303 w 1303"/>
                <a:gd name="T5" fmla="*/ 38 h 331"/>
                <a:gd name="T6" fmla="*/ 1234 w 1303"/>
                <a:gd name="T7" fmla="*/ 38 h 331"/>
                <a:gd name="T8" fmla="*/ 1303 w 1303"/>
                <a:gd name="T9" fmla="*/ 38 h 331"/>
                <a:gd name="T10" fmla="*/ 1202 w 1303"/>
                <a:gd name="T11" fmla="*/ 276 h 331"/>
                <a:gd name="T12" fmla="*/ 1133 w 1303"/>
                <a:gd name="T13" fmla="*/ 213 h 331"/>
                <a:gd name="T14" fmla="*/ 1202 w 1303"/>
                <a:gd name="T15" fmla="*/ 150 h 331"/>
                <a:gd name="T16" fmla="*/ 1160 w 1303"/>
                <a:gd name="T17" fmla="*/ 98 h 331"/>
                <a:gd name="T18" fmla="*/ 1160 w 1303"/>
                <a:gd name="T19" fmla="*/ 331 h 331"/>
                <a:gd name="T20" fmla="*/ 1043 w 1303"/>
                <a:gd name="T21" fmla="*/ 327 h 331"/>
                <a:gd name="T22" fmla="*/ 946 w 1303"/>
                <a:gd name="T23" fmla="*/ 98 h 331"/>
                <a:gd name="T24" fmla="*/ 852 w 1303"/>
                <a:gd name="T25" fmla="*/ 327 h 331"/>
                <a:gd name="T26" fmla="*/ 917 w 1303"/>
                <a:gd name="T27" fmla="*/ 143 h 331"/>
                <a:gd name="T28" fmla="*/ 978 w 1303"/>
                <a:gd name="T29" fmla="*/ 170 h 331"/>
                <a:gd name="T30" fmla="*/ 1043 w 1303"/>
                <a:gd name="T31" fmla="*/ 327 h 331"/>
                <a:gd name="T32" fmla="*/ 745 w 1303"/>
                <a:gd name="T33" fmla="*/ 102 h 331"/>
                <a:gd name="T34" fmla="*/ 810 w 1303"/>
                <a:gd name="T35" fmla="*/ 327 h 331"/>
                <a:gd name="T36" fmla="*/ 812 w 1303"/>
                <a:gd name="T37" fmla="*/ 38 h 331"/>
                <a:gd name="T38" fmla="*/ 743 w 1303"/>
                <a:gd name="T39" fmla="*/ 38 h 331"/>
                <a:gd name="T40" fmla="*/ 812 w 1303"/>
                <a:gd name="T41" fmla="*/ 38 h 331"/>
                <a:gd name="T42" fmla="*/ 662 w 1303"/>
                <a:gd name="T43" fmla="*/ 10 h 331"/>
                <a:gd name="T44" fmla="*/ 614 w 1303"/>
                <a:gd name="T45" fmla="*/ 242 h 331"/>
                <a:gd name="T46" fmla="*/ 607 w 1303"/>
                <a:gd name="T47" fmla="*/ 207 h 331"/>
                <a:gd name="T48" fmla="*/ 495 w 1303"/>
                <a:gd name="T49" fmla="*/ 10 h 331"/>
                <a:gd name="T50" fmla="*/ 641 w 1303"/>
                <a:gd name="T51" fmla="*/ 327 h 331"/>
                <a:gd name="T52" fmla="*/ 353 w 1303"/>
                <a:gd name="T53" fmla="*/ 291 h 331"/>
                <a:gd name="T54" fmla="*/ 289 w 1303"/>
                <a:gd name="T55" fmla="*/ 258 h 331"/>
                <a:gd name="T56" fmla="*/ 353 w 1303"/>
                <a:gd name="T57" fmla="*/ 291 h 331"/>
                <a:gd name="T58" fmla="*/ 414 w 1303"/>
                <a:gd name="T59" fmla="*/ 180 h 331"/>
                <a:gd name="T60" fmla="*/ 241 w 1303"/>
                <a:gd name="T61" fmla="*/ 115 h 331"/>
                <a:gd name="T62" fmla="*/ 314 w 1303"/>
                <a:gd name="T63" fmla="*/ 139 h 331"/>
                <a:gd name="T64" fmla="*/ 353 w 1303"/>
                <a:gd name="T65" fmla="*/ 179 h 331"/>
                <a:gd name="T66" fmla="*/ 326 w 1303"/>
                <a:gd name="T67" fmla="*/ 331 h 331"/>
                <a:gd name="T68" fmla="*/ 132 w 1303"/>
                <a:gd name="T69" fmla="*/ 287 h 331"/>
                <a:gd name="T70" fmla="*/ 65 w 1303"/>
                <a:gd name="T71" fmla="*/ 213 h 331"/>
                <a:gd name="T72" fmla="*/ 132 w 1303"/>
                <a:gd name="T73" fmla="*/ 139 h 331"/>
                <a:gd name="T74" fmla="*/ 197 w 1303"/>
                <a:gd name="T75" fmla="*/ 315 h 331"/>
                <a:gd name="T76" fmla="*/ 132 w 1303"/>
                <a:gd name="T77" fmla="*/ 0 h 331"/>
                <a:gd name="T78" fmla="*/ 99 w 1303"/>
                <a:gd name="T79" fmla="*/ 100 h 331"/>
                <a:gd name="T80" fmla="*/ 111 w 1303"/>
                <a:gd name="T81"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3" h="331">
                  <a:moveTo>
                    <a:pt x="1301" y="102"/>
                  </a:moveTo>
                  <a:cubicBezTo>
                    <a:pt x="1236" y="102"/>
                    <a:pt x="1236" y="102"/>
                    <a:pt x="1236" y="102"/>
                  </a:cubicBezTo>
                  <a:cubicBezTo>
                    <a:pt x="1236" y="327"/>
                    <a:pt x="1236" y="327"/>
                    <a:pt x="1236" y="327"/>
                  </a:cubicBezTo>
                  <a:cubicBezTo>
                    <a:pt x="1301" y="327"/>
                    <a:pt x="1301" y="327"/>
                    <a:pt x="1301" y="327"/>
                  </a:cubicBezTo>
                  <a:lnTo>
                    <a:pt x="1301" y="102"/>
                  </a:lnTo>
                  <a:close/>
                  <a:moveTo>
                    <a:pt x="1303" y="38"/>
                  </a:moveTo>
                  <a:cubicBezTo>
                    <a:pt x="1303" y="21"/>
                    <a:pt x="1287" y="7"/>
                    <a:pt x="1268" y="7"/>
                  </a:cubicBezTo>
                  <a:cubicBezTo>
                    <a:pt x="1249" y="7"/>
                    <a:pt x="1234" y="21"/>
                    <a:pt x="1234" y="38"/>
                  </a:cubicBezTo>
                  <a:cubicBezTo>
                    <a:pt x="1234" y="55"/>
                    <a:pt x="1249" y="68"/>
                    <a:pt x="1268" y="68"/>
                  </a:cubicBezTo>
                  <a:cubicBezTo>
                    <a:pt x="1287" y="68"/>
                    <a:pt x="1303" y="55"/>
                    <a:pt x="1303" y="38"/>
                  </a:cubicBezTo>
                  <a:moveTo>
                    <a:pt x="1216" y="315"/>
                  </a:moveTo>
                  <a:cubicBezTo>
                    <a:pt x="1202" y="276"/>
                    <a:pt x="1202" y="276"/>
                    <a:pt x="1202" y="276"/>
                  </a:cubicBezTo>
                  <a:cubicBezTo>
                    <a:pt x="1195" y="282"/>
                    <a:pt x="1187" y="285"/>
                    <a:pt x="1175" y="285"/>
                  </a:cubicBezTo>
                  <a:cubicBezTo>
                    <a:pt x="1149" y="285"/>
                    <a:pt x="1133" y="259"/>
                    <a:pt x="1133" y="213"/>
                  </a:cubicBezTo>
                  <a:cubicBezTo>
                    <a:pt x="1133" y="167"/>
                    <a:pt x="1147" y="141"/>
                    <a:pt x="1175" y="141"/>
                  </a:cubicBezTo>
                  <a:cubicBezTo>
                    <a:pt x="1188" y="141"/>
                    <a:pt x="1196" y="146"/>
                    <a:pt x="1202" y="150"/>
                  </a:cubicBezTo>
                  <a:cubicBezTo>
                    <a:pt x="1215" y="114"/>
                    <a:pt x="1215" y="114"/>
                    <a:pt x="1215" y="114"/>
                  </a:cubicBezTo>
                  <a:cubicBezTo>
                    <a:pt x="1205" y="106"/>
                    <a:pt x="1188" y="98"/>
                    <a:pt x="1160" y="98"/>
                  </a:cubicBezTo>
                  <a:cubicBezTo>
                    <a:pt x="1110" y="98"/>
                    <a:pt x="1068" y="138"/>
                    <a:pt x="1068" y="214"/>
                  </a:cubicBezTo>
                  <a:cubicBezTo>
                    <a:pt x="1068" y="290"/>
                    <a:pt x="1107" y="331"/>
                    <a:pt x="1160" y="331"/>
                  </a:cubicBezTo>
                  <a:cubicBezTo>
                    <a:pt x="1189" y="331"/>
                    <a:pt x="1206" y="324"/>
                    <a:pt x="1216" y="315"/>
                  </a:cubicBezTo>
                  <a:moveTo>
                    <a:pt x="1043" y="327"/>
                  </a:moveTo>
                  <a:cubicBezTo>
                    <a:pt x="1043" y="169"/>
                    <a:pt x="1043" y="169"/>
                    <a:pt x="1043" y="169"/>
                  </a:cubicBezTo>
                  <a:cubicBezTo>
                    <a:pt x="1043" y="129"/>
                    <a:pt x="1018" y="98"/>
                    <a:pt x="946" y="98"/>
                  </a:cubicBezTo>
                  <a:cubicBezTo>
                    <a:pt x="906" y="98"/>
                    <a:pt x="874" y="105"/>
                    <a:pt x="852" y="115"/>
                  </a:cubicBezTo>
                  <a:cubicBezTo>
                    <a:pt x="852" y="327"/>
                    <a:pt x="852" y="327"/>
                    <a:pt x="852" y="327"/>
                  </a:cubicBezTo>
                  <a:cubicBezTo>
                    <a:pt x="917" y="327"/>
                    <a:pt x="917" y="327"/>
                    <a:pt x="917" y="327"/>
                  </a:cubicBezTo>
                  <a:cubicBezTo>
                    <a:pt x="917" y="143"/>
                    <a:pt x="917" y="143"/>
                    <a:pt x="917" y="143"/>
                  </a:cubicBezTo>
                  <a:cubicBezTo>
                    <a:pt x="925" y="141"/>
                    <a:pt x="932" y="139"/>
                    <a:pt x="945" y="139"/>
                  </a:cubicBezTo>
                  <a:cubicBezTo>
                    <a:pt x="971" y="139"/>
                    <a:pt x="978" y="154"/>
                    <a:pt x="978" y="170"/>
                  </a:cubicBezTo>
                  <a:cubicBezTo>
                    <a:pt x="978" y="327"/>
                    <a:pt x="978" y="327"/>
                    <a:pt x="978" y="327"/>
                  </a:cubicBezTo>
                  <a:lnTo>
                    <a:pt x="1043" y="327"/>
                  </a:lnTo>
                  <a:close/>
                  <a:moveTo>
                    <a:pt x="810" y="102"/>
                  </a:moveTo>
                  <a:cubicBezTo>
                    <a:pt x="745" y="102"/>
                    <a:pt x="745" y="102"/>
                    <a:pt x="745" y="102"/>
                  </a:cubicBezTo>
                  <a:cubicBezTo>
                    <a:pt x="745" y="327"/>
                    <a:pt x="745" y="327"/>
                    <a:pt x="745" y="327"/>
                  </a:cubicBezTo>
                  <a:cubicBezTo>
                    <a:pt x="810" y="327"/>
                    <a:pt x="810" y="327"/>
                    <a:pt x="810" y="327"/>
                  </a:cubicBezTo>
                  <a:lnTo>
                    <a:pt x="810" y="102"/>
                  </a:lnTo>
                  <a:close/>
                  <a:moveTo>
                    <a:pt x="812" y="38"/>
                  </a:moveTo>
                  <a:cubicBezTo>
                    <a:pt x="812" y="21"/>
                    <a:pt x="796" y="7"/>
                    <a:pt x="777" y="7"/>
                  </a:cubicBezTo>
                  <a:cubicBezTo>
                    <a:pt x="758" y="7"/>
                    <a:pt x="743" y="21"/>
                    <a:pt x="743" y="38"/>
                  </a:cubicBezTo>
                  <a:cubicBezTo>
                    <a:pt x="743" y="55"/>
                    <a:pt x="758" y="68"/>
                    <a:pt x="777" y="68"/>
                  </a:cubicBezTo>
                  <a:cubicBezTo>
                    <a:pt x="796" y="68"/>
                    <a:pt x="812" y="55"/>
                    <a:pt x="812" y="38"/>
                  </a:cubicBezTo>
                  <a:moveTo>
                    <a:pt x="727" y="10"/>
                  </a:moveTo>
                  <a:cubicBezTo>
                    <a:pt x="662" y="10"/>
                    <a:pt x="662" y="10"/>
                    <a:pt x="662" y="10"/>
                  </a:cubicBezTo>
                  <a:cubicBezTo>
                    <a:pt x="621" y="207"/>
                    <a:pt x="621" y="207"/>
                    <a:pt x="621" y="207"/>
                  </a:cubicBezTo>
                  <a:cubicBezTo>
                    <a:pt x="617" y="222"/>
                    <a:pt x="614" y="242"/>
                    <a:pt x="614" y="242"/>
                  </a:cubicBezTo>
                  <a:cubicBezTo>
                    <a:pt x="614" y="242"/>
                    <a:pt x="614" y="242"/>
                    <a:pt x="614" y="242"/>
                  </a:cubicBezTo>
                  <a:cubicBezTo>
                    <a:pt x="614" y="242"/>
                    <a:pt x="611" y="222"/>
                    <a:pt x="607" y="207"/>
                  </a:cubicBezTo>
                  <a:cubicBezTo>
                    <a:pt x="567" y="10"/>
                    <a:pt x="567" y="10"/>
                    <a:pt x="567" y="10"/>
                  </a:cubicBezTo>
                  <a:cubicBezTo>
                    <a:pt x="495" y="10"/>
                    <a:pt x="495" y="10"/>
                    <a:pt x="495" y="10"/>
                  </a:cubicBezTo>
                  <a:cubicBezTo>
                    <a:pt x="582" y="327"/>
                    <a:pt x="582" y="327"/>
                    <a:pt x="582" y="327"/>
                  </a:cubicBezTo>
                  <a:cubicBezTo>
                    <a:pt x="641" y="327"/>
                    <a:pt x="641" y="327"/>
                    <a:pt x="641" y="327"/>
                  </a:cubicBezTo>
                  <a:lnTo>
                    <a:pt x="727" y="10"/>
                  </a:lnTo>
                  <a:close/>
                  <a:moveTo>
                    <a:pt x="353" y="291"/>
                  </a:moveTo>
                  <a:cubicBezTo>
                    <a:pt x="347" y="294"/>
                    <a:pt x="339" y="296"/>
                    <a:pt x="329" y="296"/>
                  </a:cubicBezTo>
                  <a:cubicBezTo>
                    <a:pt x="304" y="296"/>
                    <a:pt x="289" y="284"/>
                    <a:pt x="289" y="258"/>
                  </a:cubicBezTo>
                  <a:cubicBezTo>
                    <a:pt x="289" y="222"/>
                    <a:pt x="314" y="213"/>
                    <a:pt x="353" y="209"/>
                  </a:cubicBezTo>
                  <a:lnTo>
                    <a:pt x="353" y="291"/>
                  </a:lnTo>
                  <a:close/>
                  <a:moveTo>
                    <a:pt x="414" y="315"/>
                  </a:moveTo>
                  <a:cubicBezTo>
                    <a:pt x="414" y="180"/>
                    <a:pt x="414" y="180"/>
                    <a:pt x="414" y="180"/>
                  </a:cubicBezTo>
                  <a:cubicBezTo>
                    <a:pt x="414" y="119"/>
                    <a:pt x="377" y="98"/>
                    <a:pt x="326" y="98"/>
                  </a:cubicBezTo>
                  <a:cubicBezTo>
                    <a:pt x="286" y="98"/>
                    <a:pt x="257" y="108"/>
                    <a:pt x="241" y="115"/>
                  </a:cubicBezTo>
                  <a:cubicBezTo>
                    <a:pt x="255" y="152"/>
                    <a:pt x="255" y="152"/>
                    <a:pt x="255" y="152"/>
                  </a:cubicBezTo>
                  <a:cubicBezTo>
                    <a:pt x="270" y="146"/>
                    <a:pt x="292" y="139"/>
                    <a:pt x="314" y="139"/>
                  </a:cubicBezTo>
                  <a:cubicBezTo>
                    <a:pt x="337" y="139"/>
                    <a:pt x="353" y="145"/>
                    <a:pt x="353" y="169"/>
                  </a:cubicBezTo>
                  <a:cubicBezTo>
                    <a:pt x="353" y="179"/>
                    <a:pt x="353" y="179"/>
                    <a:pt x="353" y="179"/>
                  </a:cubicBezTo>
                  <a:cubicBezTo>
                    <a:pt x="286" y="185"/>
                    <a:pt x="228" y="202"/>
                    <a:pt x="228" y="260"/>
                  </a:cubicBezTo>
                  <a:cubicBezTo>
                    <a:pt x="228" y="307"/>
                    <a:pt x="261" y="331"/>
                    <a:pt x="326" y="331"/>
                  </a:cubicBezTo>
                  <a:cubicBezTo>
                    <a:pt x="365" y="331"/>
                    <a:pt x="395" y="325"/>
                    <a:pt x="414" y="315"/>
                  </a:cubicBezTo>
                  <a:moveTo>
                    <a:pt x="132" y="287"/>
                  </a:moveTo>
                  <a:cubicBezTo>
                    <a:pt x="128" y="289"/>
                    <a:pt x="121" y="290"/>
                    <a:pt x="112" y="290"/>
                  </a:cubicBezTo>
                  <a:cubicBezTo>
                    <a:pt x="79" y="290"/>
                    <a:pt x="65" y="262"/>
                    <a:pt x="65" y="213"/>
                  </a:cubicBezTo>
                  <a:cubicBezTo>
                    <a:pt x="65" y="167"/>
                    <a:pt x="78" y="136"/>
                    <a:pt x="114" y="136"/>
                  </a:cubicBezTo>
                  <a:cubicBezTo>
                    <a:pt x="121" y="136"/>
                    <a:pt x="127" y="137"/>
                    <a:pt x="132" y="139"/>
                  </a:cubicBezTo>
                  <a:lnTo>
                    <a:pt x="132" y="287"/>
                  </a:lnTo>
                  <a:close/>
                  <a:moveTo>
                    <a:pt x="197" y="315"/>
                  </a:moveTo>
                  <a:cubicBezTo>
                    <a:pt x="197" y="0"/>
                    <a:pt x="197" y="0"/>
                    <a:pt x="197" y="0"/>
                  </a:cubicBezTo>
                  <a:cubicBezTo>
                    <a:pt x="132" y="0"/>
                    <a:pt x="132" y="0"/>
                    <a:pt x="132" y="0"/>
                  </a:cubicBezTo>
                  <a:cubicBezTo>
                    <a:pt x="132" y="103"/>
                    <a:pt x="132" y="103"/>
                    <a:pt x="132" y="103"/>
                  </a:cubicBezTo>
                  <a:cubicBezTo>
                    <a:pt x="124" y="101"/>
                    <a:pt x="113" y="100"/>
                    <a:pt x="99" y="100"/>
                  </a:cubicBezTo>
                  <a:cubicBezTo>
                    <a:pt x="41" y="100"/>
                    <a:pt x="0" y="144"/>
                    <a:pt x="0" y="216"/>
                  </a:cubicBezTo>
                  <a:cubicBezTo>
                    <a:pt x="0" y="291"/>
                    <a:pt x="43" y="331"/>
                    <a:pt x="111" y="331"/>
                  </a:cubicBezTo>
                  <a:cubicBezTo>
                    <a:pt x="150" y="331"/>
                    <a:pt x="177" y="326"/>
                    <a:pt x="197" y="3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gr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5273" y="5085185"/>
            <a:ext cx="4157585" cy="379947"/>
          </a:xfrm>
          <a:prstGeom prst="rect">
            <a:avLst/>
          </a:prstGeom>
        </p:spPr>
      </p:pic>
    </p:spTree>
    <p:extLst>
      <p:ext uri="{BB962C8B-B14F-4D97-AF65-F5344CB8AC3E}">
        <p14:creationId xmlns:p14="http://schemas.microsoft.com/office/powerpoint/2010/main" val="227204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42" presetClass="path" presetSubtype="0" accel="43429" decel="56571" fill="hold" grpId="0" nodeType="withEffect">
                                  <p:stCondLst>
                                    <p:cond delay="0"/>
                                  </p:stCondLst>
                                  <p:childTnLst>
                                    <p:animMotion origin="layout" path="M -2.5E-6 1.85185E-6 L -0.57725 -0.62894 " pathEditMode="fixed" rAng="0" ptsTypes="AA">
                                      <p:cBhvr>
                                        <p:cTn id="20" dur="2750" spd="-100000" fill="hold"/>
                                        <p:tgtEl>
                                          <p:spTgt spid="6"/>
                                        </p:tgtEl>
                                        <p:attrNameLst>
                                          <p:attrName>ppt_x</p:attrName>
                                          <p:attrName>ppt_y</p:attrName>
                                        </p:attrNameLst>
                                      </p:cBhvr>
                                      <p:rCtr x="-28872" y="-31458"/>
                                    </p:animMotion>
                                  </p:childTnLst>
                                </p:cTn>
                              </p:par>
                              <p:par>
                                <p:cTn id="21" presetID="42" presetClass="path" presetSubtype="0" accel="43429" decel="56571" fill="hold" grpId="0" nodeType="withEffect">
                                  <p:stCondLst>
                                    <p:cond delay="0"/>
                                  </p:stCondLst>
                                  <p:childTnLst>
                                    <p:animMotion origin="layout" path="M -5.55556E-7 2.96296E-6 L 0.58351 -0.5956 " pathEditMode="fixed" rAng="0" ptsTypes="AA">
                                      <p:cBhvr>
                                        <p:cTn id="22" dur="2750" spd="-100000" fill="hold"/>
                                        <p:tgtEl>
                                          <p:spTgt spid="7"/>
                                        </p:tgtEl>
                                        <p:attrNameLst>
                                          <p:attrName>ppt_x</p:attrName>
                                          <p:attrName>ppt_y</p:attrName>
                                        </p:attrNameLst>
                                      </p:cBhvr>
                                      <p:rCtr x="29167" y="-29792"/>
                                    </p:animMotion>
                                  </p:childTnLst>
                                </p:cTn>
                              </p:par>
                              <p:par>
                                <p:cTn id="23" presetID="42" presetClass="path" presetSubtype="0" accel="43429" decel="56571" fill="hold" grpId="0" nodeType="withEffect">
                                  <p:stCondLst>
                                    <p:cond delay="0"/>
                                  </p:stCondLst>
                                  <p:childTnLst>
                                    <p:animMotion origin="layout" path="M -0.00313 -2.96296E-6 L -0.00156 0.69051 " pathEditMode="fixed" rAng="0" ptsTypes="AA">
                                      <p:cBhvr>
                                        <p:cTn id="24" dur="2750" spd="-100000" fill="hold"/>
                                        <p:tgtEl>
                                          <p:spTgt spid="8"/>
                                        </p:tgtEl>
                                        <p:attrNameLst>
                                          <p:attrName>ppt_x</p:attrName>
                                          <p:attrName>ppt_y</p:attrName>
                                        </p:attrNameLst>
                                      </p:cBhvr>
                                      <p:rCtr x="69" y="34514"/>
                                    </p:animMotion>
                                  </p:childTnLst>
                                </p:cTn>
                              </p:par>
                              <p:par>
                                <p:cTn id="25" presetID="10" presetClass="entr" presetSubtype="0" fill="hold" nodeType="with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750"/>
                                        <p:tgtEl>
                                          <p:spTgt spid="9"/>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
    <p:spTree>
      <p:nvGrpSpPr>
        <p:cNvPr id="1" name=""/>
        <p:cNvGrpSpPr/>
        <p:nvPr/>
      </p:nvGrpSpPr>
      <p:grpSpPr>
        <a:xfrm>
          <a:off x="0" y="0"/>
          <a:ext cx="0" cy="0"/>
          <a:chOff x="0" y="0"/>
          <a:chExt cx="0" cy="0"/>
        </a:xfrm>
      </p:grpSpPr>
      <p:grpSp>
        <p:nvGrpSpPr>
          <p:cNvPr id="3" name="Groep 2"/>
          <p:cNvGrpSpPr/>
          <p:nvPr/>
        </p:nvGrpSpPr>
        <p:grpSpPr>
          <a:xfrm>
            <a:off x="4506064" y="2144291"/>
            <a:ext cx="3199539" cy="2555452"/>
            <a:chOff x="2892426" y="1908175"/>
            <a:chExt cx="3340099" cy="3556956"/>
          </a:xfrm>
        </p:grpSpPr>
        <p:grpSp>
          <p:nvGrpSpPr>
            <p:cNvPr id="9" name="Groep 8"/>
            <p:cNvGrpSpPr/>
            <p:nvPr/>
          </p:nvGrpSpPr>
          <p:grpSpPr>
            <a:xfrm>
              <a:off x="2892426" y="1908175"/>
              <a:ext cx="3340099" cy="3024188"/>
              <a:chOff x="2892426" y="1908175"/>
              <a:chExt cx="3340099" cy="3024188"/>
            </a:xfrm>
          </p:grpSpPr>
          <p:sp>
            <p:nvSpPr>
              <p:cNvPr id="10" name="AutoShape 3"/>
              <p:cNvSpPr>
                <a:spLocks noChangeAspect="1" noChangeArrowheads="1" noTextEdit="1"/>
              </p:cNvSpPr>
              <p:nvPr/>
            </p:nvSpPr>
            <p:spPr bwMode="auto">
              <a:xfrm>
                <a:off x="2894013" y="1908175"/>
                <a:ext cx="33385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1" name="Oval 5"/>
              <p:cNvSpPr>
                <a:spLocks noChangeArrowheads="1"/>
              </p:cNvSpPr>
              <p:nvPr/>
            </p:nvSpPr>
            <p:spPr bwMode="auto">
              <a:xfrm>
                <a:off x="2892426" y="2108200"/>
                <a:ext cx="2703512"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2" name="Oval 6"/>
              <p:cNvSpPr>
                <a:spLocks noChangeArrowheads="1"/>
              </p:cNvSpPr>
              <p:nvPr/>
            </p:nvSpPr>
            <p:spPr bwMode="auto">
              <a:xfrm>
                <a:off x="3157538" y="2224088"/>
                <a:ext cx="2701925"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3" name="Oval 7"/>
              <p:cNvSpPr>
                <a:spLocks noChangeArrowheads="1"/>
              </p:cNvSpPr>
              <p:nvPr/>
            </p:nvSpPr>
            <p:spPr bwMode="auto">
              <a:xfrm>
                <a:off x="3530600" y="1908175"/>
                <a:ext cx="2701925"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4" name="Oval 8"/>
              <p:cNvSpPr>
                <a:spLocks noChangeArrowheads="1"/>
              </p:cNvSpPr>
              <p:nvPr/>
            </p:nvSpPr>
            <p:spPr bwMode="auto">
              <a:xfrm>
                <a:off x="2892426" y="2108200"/>
                <a:ext cx="2703512" cy="2703513"/>
              </a:xfrm>
              <a:prstGeom prst="ellipse">
                <a:avLst/>
              </a:prstGeom>
              <a:solidFill>
                <a:srgbClr val="9DCD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5" name="Freeform 9"/>
              <p:cNvSpPr>
                <a:spLocks/>
              </p:cNvSpPr>
              <p:nvPr/>
            </p:nvSpPr>
            <p:spPr bwMode="auto">
              <a:xfrm>
                <a:off x="3838575" y="4433888"/>
                <a:ext cx="1714500" cy="493713"/>
              </a:xfrm>
              <a:custGeom>
                <a:avLst/>
                <a:gdLst>
                  <a:gd name="T0" fmla="*/ 1109 w 1109"/>
                  <a:gd name="T1" fmla="*/ 0 h 319"/>
                  <a:gd name="T2" fmla="*/ 721 w 1109"/>
                  <a:gd name="T3" fmla="*/ 114 h 319"/>
                  <a:gd name="T4" fmla="*/ 262 w 1109"/>
                  <a:gd name="T5" fmla="*/ 244 h 319"/>
                  <a:gd name="T6" fmla="*/ 0 w 1109"/>
                  <a:gd name="T7" fmla="*/ 204 h 319"/>
                  <a:gd name="T8" fmla="*/ 434 w 1109"/>
                  <a:gd name="T9" fmla="*/ 319 h 319"/>
                  <a:gd name="T10" fmla="*/ 1109 w 1109"/>
                  <a:gd name="T11" fmla="*/ 0 h 319"/>
                </a:gdLst>
                <a:ahLst/>
                <a:cxnLst>
                  <a:cxn ang="0">
                    <a:pos x="T0" y="T1"/>
                  </a:cxn>
                  <a:cxn ang="0">
                    <a:pos x="T2" y="T3"/>
                  </a:cxn>
                  <a:cxn ang="0">
                    <a:pos x="T4" y="T5"/>
                  </a:cxn>
                  <a:cxn ang="0">
                    <a:pos x="T6" y="T7"/>
                  </a:cxn>
                  <a:cxn ang="0">
                    <a:pos x="T8" y="T9"/>
                  </a:cxn>
                  <a:cxn ang="0">
                    <a:pos x="T10" y="T11"/>
                  </a:cxn>
                </a:cxnLst>
                <a:rect l="0" t="0" r="r" b="b"/>
                <a:pathLst>
                  <a:path w="1109" h="319">
                    <a:moveTo>
                      <a:pt x="1109" y="0"/>
                    </a:moveTo>
                    <a:cubicBezTo>
                      <a:pt x="994" y="66"/>
                      <a:pt x="862" y="107"/>
                      <a:pt x="721" y="114"/>
                    </a:cubicBezTo>
                    <a:cubicBezTo>
                      <a:pt x="588" y="196"/>
                      <a:pt x="431" y="244"/>
                      <a:pt x="262" y="244"/>
                    </a:cubicBezTo>
                    <a:cubicBezTo>
                      <a:pt x="171" y="244"/>
                      <a:pt x="83" y="230"/>
                      <a:pt x="0" y="204"/>
                    </a:cubicBezTo>
                    <a:cubicBezTo>
                      <a:pt x="127" y="277"/>
                      <a:pt x="276" y="319"/>
                      <a:pt x="434" y="319"/>
                    </a:cubicBezTo>
                    <a:cubicBezTo>
                      <a:pt x="706" y="319"/>
                      <a:pt x="949" y="195"/>
                      <a:pt x="1109" y="0"/>
                    </a:cubicBezTo>
                  </a:path>
                </a:pathLst>
              </a:custGeom>
              <a:solidFill>
                <a:srgbClr val="95D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6" name="Freeform 10"/>
              <p:cNvSpPr>
                <a:spLocks/>
              </p:cNvSpPr>
              <p:nvPr/>
            </p:nvSpPr>
            <p:spPr bwMode="auto">
              <a:xfrm>
                <a:off x="3157538" y="2403475"/>
                <a:ext cx="1795462" cy="2408238"/>
              </a:xfrm>
              <a:custGeom>
                <a:avLst/>
                <a:gdLst>
                  <a:gd name="T0" fmla="*/ 441 w 1162"/>
                  <a:gd name="T1" fmla="*/ 0 h 1558"/>
                  <a:gd name="T2" fmla="*/ 0 w 1162"/>
                  <a:gd name="T3" fmla="*/ 759 h 1558"/>
                  <a:gd name="T4" fmla="*/ 441 w 1162"/>
                  <a:gd name="T5" fmla="*/ 1518 h 1558"/>
                  <a:gd name="T6" fmla="*/ 703 w 1162"/>
                  <a:gd name="T7" fmla="*/ 1558 h 1558"/>
                  <a:gd name="T8" fmla="*/ 1162 w 1162"/>
                  <a:gd name="T9" fmla="*/ 1428 h 1558"/>
                  <a:gd name="T10" fmla="*/ 1162 w 1162"/>
                  <a:gd name="T11" fmla="*/ 1428 h 1558"/>
                  <a:gd name="T12" fmla="*/ 1116 w 1162"/>
                  <a:gd name="T13" fmla="*/ 1429 h 1558"/>
                  <a:gd name="T14" fmla="*/ 242 w 1162"/>
                  <a:gd name="T15" fmla="*/ 555 h 1558"/>
                  <a:gd name="T16" fmla="*/ 441 w 1162"/>
                  <a:gd name="T17"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2" h="1558">
                    <a:moveTo>
                      <a:pt x="441" y="0"/>
                    </a:moveTo>
                    <a:cubicBezTo>
                      <a:pt x="178" y="150"/>
                      <a:pt x="0" y="434"/>
                      <a:pt x="0" y="759"/>
                    </a:cubicBezTo>
                    <a:cubicBezTo>
                      <a:pt x="0" y="1084"/>
                      <a:pt x="178" y="1367"/>
                      <a:pt x="441" y="1518"/>
                    </a:cubicBezTo>
                    <a:cubicBezTo>
                      <a:pt x="524" y="1544"/>
                      <a:pt x="612" y="1558"/>
                      <a:pt x="703" y="1558"/>
                    </a:cubicBezTo>
                    <a:cubicBezTo>
                      <a:pt x="872" y="1558"/>
                      <a:pt x="1029" y="1510"/>
                      <a:pt x="1162" y="1428"/>
                    </a:cubicBezTo>
                    <a:cubicBezTo>
                      <a:pt x="1162" y="1428"/>
                      <a:pt x="1162" y="1428"/>
                      <a:pt x="1162" y="1428"/>
                    </a:cubicBezTo>
                    <a:cubicBezTo>
                      <a:pt x="1147" y="1429"/>
                      <a:pt x="1132" y="1429"/>
                      <a:pt x="1116" y="1429"/>
                    </a:cubicBezTo>
                    <a:cubicBezTo>
                      <a:pt x="633" y="1429"/>
                      <a:pt x="242" y="1038"/>
                      <a:pt x="242" y="555"/>
                    </a:cubicBezTo>
                    <a:cubicBezTo>
                      <a:pt x="242" y="344"/>
                      <a:pt x="316" y="151"/>
                      <a:pt x="441" y="0"/>
                    </a:cubicBezTo>
                  </a:path>
                </a:pathLst>
              </a:custGeom>
              <a:solidFill>
                <a:srgbClr val="46B3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7" name="Freeform 11"/>
              <p:cNvSpPr>
                <a:spLocks/>
              </p:cNvSpPr>
              <p:nvPr/>
            </p:nvSpPr>
            <p:spPr bwMode="auto">
              <a:xfrm>
                <a:off x="4171950" y="1908175"/>
                <a:ext cx="2060575" cy="2525713"/>
              </a:xfrm>
              <a:custGeom>
                <a:avLst/>
                <a:gdLst>
                  <a:gd name="T0" fmla="*/ 459 w 1333"/>
                  <a:gd name="T1" fmla="*/ 0 h 1634"/>
                  <a:gd name="T2" fmla="*/ 0 w 1333"/>
                  <a:gd name="T3" fmla="*/ 131 h 1634"/>
                  <a:gd name="T4" fmla="*/ 46 w 1333"/>
                  <a:gd name="T5" fmla="*/ 129 h 1634"/>
                  <a:gd name="T6" fmla="*/ 481 w 1333"/>
                  <a:gd name="T7" fmla="*/ 245 h 1634"/>
                  <a:gd name="T8" fmla="*/ 1092 w 1333"/>
                  <a:gd name="T9" fmla="*/ 1079 h 1634"/>
                  <a:gd name="T10" fmla="*/ 893 w 1333"/>
                  <a:gd name="T11" fmla="*/ 1634 h 1634"/>
                  <a:gd name="T12" fmla="*/ 1333 w 1333"/>
                  <a:gd name="T13" fmla="*/ 875 h 1634"/>
                  <a:gd name="T14" fmla="*/ 459 w 1333"/>
                  <a:gd name="T15" fmla="*/ 0 h 16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3" h="1634">
                    <a:moveTo>
                      <a:pt x="459" y="0"/>
                    </a:moveTo>
                    <a:cubicBezTo>
                      <a:pt x="291" y="0"/>
                      <a:pt x="133" y="48"/>
                      <a:pt x="0" y="131"/>
                    </a:cubicBezTo>
                    <a:cubicBezTo>
                      <a:pt x="15" y="130"/>
                      <a:pt x="31" y="129"/>
                      <a:pt x="46" y="129"/>
                    </a:cubicBezTo>
                    <a:cubicBezTo>
                      <a:pt x="204" y="129"/>
                      <a:pt x="353" y="171"/>
                      <a:pt x="481" y="245"/>
                    </a:cubicBezTo>
                    <a:cubicBezTo>
                      <a:pt x="835" y="356"/>
                      <a:pt x="1092" y="687"/>
                      <a:pt x="1092" y="1079"/>
                    </a:cubicBezTo>
                    <a:cubicBezTo>
                      <a:pt x="1092" y="1290"/>
                      <a:pt x="1018" y="1483"/>
                      <a:pt x="893" y="1634"/>
                    </a:cubicBezTo>
                    <a:cubicBezTo>
                      <a:pt x="1156" y="1483"/>
                      <a:pt x="1333" y="1200"/>
                      <a:pt x="1333" y="875"/>
                    </a:cubicBezTo>
                    <a:cubicBezTo>
                      <a:pt x="1333" y="392"/>
                      <a:pt x="942" y="0"/>
                      <a:pt x="459" y="0"/>
                    </a:cubicBezTo>
                  </a:path>
                </a:pathLst>
              </a:custGeom>
              <a:solidFill>
                <a:srgbClr val="95D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8" name="Freeform 12"/>
              <p:cNvSpPr>
                <a:spLocks/>
              </p:cNvSpPr>
              <p:nvPr/>
            </p:nvSpPr>
            <p:spPr bwMode="auto">
              <a:xfrm>
                <a:off x="3838575" y="2108200"/>
                <a:ext cx="1076325" cy="295275"/>
              </a:xfrm>
              <a:custGeom>
                <a:avLst/>
                <a:gdLst>
                  <a:gd name="T0" fmla="*/ 262 w 697"/>
                  <a:gd name="T1" fmla="*/ 0 h 191"/>
                  <a:gd name="T2" fmla="*/ 216 w 697"/>
                  <a:gd name="T3" fmla="*/ 2 h 191"/>
                  <a:gd name="T4" fmla="*/ 216 w 697"/>
                  <a:gd name="T5" fmla="*/ 2 h 191"/>
                  <a:gd name="T6" fmla="*/ 0 w 697"/>
                  <a:gd name="T7" fmla="*/ 191 h 191"/>
                  <a:gd name="T8" fmla="*/ 434 w 697"/>
                  <a:gd name="T9" fmla="*/ 75 h 191"/>
                  <a:gd name="T10" fmla="*/ 697 w 697"/>
                  <a:gd name="T11" fmla="*/ 116 h 191"/>
                  <a:gd name="T12" fmla="*/ 262 w 697"/>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697" h="191">
                    <a:moveTo>
                      <a:pt x="262" y="0"/>
                    </a:moveTo>
                    <a:cubicBezTo>
                      <a:pt x="247" y="0"/>
                      <a:pt x="231" y="1"/>
                      <a:pt x="216" y="2"/>
                    </a:cubicBezTo>
                    <a:cubicBezTo>
                      <a:pt x="216" y="2"/>
                      <a:pt x="216" y="2"/>
                      <a:pt x="216" y="2"/>
                    </a:cubicBezTo>
                    <a:cubicBezTo>
                      <a:pt x="134" y="52"/>
                      <a:pt x="61" y="116"/>
                      <a:pt x="0" y="191"/>
                    </a:cubicBezTo>
                    <a:cubicBezTo>
                      <a:pt x="127" y="117"/>
                      <a:pt x="276" y="75"/>
                      <a:pt x="434" y="75"/>
                    </a:cubicBezTo>
                    <a:cubicBezTo>
                      <a:pt x="525" y="75"/>
                      <a:pt x="614" y="89"/>
                      <a:pt x="697" y="116"/>
                    </a:cubicBezTo>
                    <a:cubicBezTo>
                      <a:pt x="569" y="42"/>
                      <a:pt x="420" y="0"/>
                      <a:pt x="262" y="0"/>
                    </a:cubicBezTo>
                  </a:path>
                </a:pathLst>
              </a:custGeom>
              <a:solidFill>
                <a:srgbClr val="46B3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9" name="Freeform 13"/>
              <p:cNvSpPr>
                <a:spLocks/>
              </p:cNvSpPr>
              <p:nvPr/>
            </p:nvSpPr>
            <p:spPr bwMode="auto">
              <a:xfrm>
                <a:off x="4914900" y="2287588"/>
                <a:ext cx="944562" cy="2322513"/>
              </a:xfrm>
              <a:custGeom>
                <a:avLst/>
                <a:gdLst>
                  <a:gd name="T0" fmla="*/ 0 w 611"/>
                  <a:gd name="T1" fmla="*/ 0 h 1503"/>
                  <a:gd name="T2" fmla="*/ 440 w 611"/>
                  <a:gd name="T3" fmla="*/ 759 h 1503"/>
                  <a:gd name="T4" fmla="*/ 24 w 611"/>
                  <a:gd name="T5" fmla="*/ 1503 h 1503"/>
                  <a:gd name="T6" fmla="*/ 412 w 611"/>
                  <a:gd name="T7" fmla="*/ 1389 h 1503"/>
                  <a:gd name="T8" fmla="*/ 611 w 611"/>
                  <a:gd name="T9" fmla="*/ 834 h 1503"/>
                  <a:gd name="T10" fmla="*/ 0 w 611"/>
                  <a:gd name="T11" fmla="*/ 0 h 1503"/>
                </a:gdLst>
                <a:ahLst/>
                <a:cxnLst>
                  <a:cxn ang="0">
                    <a:pos x="T0" y="T1"/>
                  </a:cxn>
                  <a:cxn ang="0">
                    <a:pos x="T2" y="T3"/>
                  </a:cxn>
                  <a:cxn ang="0">
                    <a:pos x="T4" y="T5"/>
                  </a:cxn>
                  <a:cxn ang="0">
                    <a:pos x="T6" y="T7"/>
                  </a:cxn>
                  <a:cxn ang="0">
                    <a:pos x="T8" y="T9"/>
                  </a:cxn>
                  <a:cxn ang="0">
                    <a:pos x="T10" y="T11"/>
                  </a:cxn>
                </a:cxnLst>
                <a:rect l="0" t="0" r="r" b="b"/>
                <a:pathLst>
                  <a:path w="611" h="1503">
                    <a:moveTo>
                      <a:pt x="0" y="0"/>
                    </a:moveTo>
                    <a:cubicBezTo>
                      <a:pt x="263" y="150"/>
                      <a:pt x="440" y="434"/>
                      <a:pt x="440" y="759"/>
                    </a:cubicBezTo>
                    <a:cubicBezTo>
                      <a:pt x="440" y="1073"/>
                      <a:pt x="274" y="1349"/>
                      <a:pt x="24" y="1503"/>
                    </a:cubicBezTo>
                    <a:cubicBezTo>
                      <a:pt x="165" y="1496"/>
                      <a:pt x="297" y="1455"/>
                      <a:pt x="412" y="1389"/>
                    </a:cubicBezTo>
                    <a:cubicBezTo>
                      <a:pt x="537" y="1238"/>
                      <a:pt x="611" y="1045"/>
                      <a:pt x="611" y="834"/>
                    </a:cubicBezTo>
                    <a:cubicBezTo>
                      <a:pt x="611" y="442"/>
                      <a:pt x="354" y="111"/>
                      <a:pt x="0" y="0"/>
                    </a:cubicBezTo>
                  </a:path>
                </a:pathLst>
              </a:custGeom>
              <a:solidFill>
                <a:srgbClr val="2AB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20" name="Freeform 14"/>
              <p:cNvSpPr>
                <a:spLocks/>
              </p:cNvSpPr>
              <p:nvPr/>
            </p:nvSpPr>
            <p:spPr bwMode="auto">
              <a:xfrm>
                <a:off x="3530600" y="2224088"/>
                <a:ext cx="2065337" cy="2387600"/>
              </a:xfrm>
              <a:custGeom>
                <a:avLst/>
                <a:gdLst>
                  <a:gd name="T0" fmla="*/ 633 w 1336"/>
                  <a:gd name="T1" fmla="*/ 0 h 1545"/>
                  <a:gd name="T2" fmla="*/ 199 w 1336"/>
                  <a:gd name="T3" fmla="*/ 116 h 1545"/>
                  <a:gd name="T4" fmla="*/ 0 w 1336"/>
                  <a:gd name="T5" fmla="*/ 671 h 1545"/>
                  <a:gd name="T6" fmla="*/ 874 w 1336"/>
                  <a:gd name="T7" fmla="*/ 1545 h 1545"/>
                  <a:gd name="T8" fmla="*/ 920 w 1336"/>
                  <a:gd name="T9" fmla="*/ 1544 h 1545"/>
                  <a:gd name="T10" fmla="*/ 1336 w 1336"/>
                  <a:gd name="T11" fmla="*/ 800 h 1545"/>
                  <a:gd name="T12" fmla="*/ 896 w 1336"/>
                  <a:gd name="T13" fmla="*/ 41 h 1545"/>
                  <a:gd name="T14" fmla="*/ 633 w 1336"/>
                  <a:gd name="T15" fmla="*/ 0 h 15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6" h="1545">
                    <a:moveTo>
                      <a:pt x="633" y="0"/>
                    </a:moveTo>
                    <a:cubicBezTo>
                      <a:pt x="475" y="0"/>
                      <a:pt x="326" y="42"/>
                      <a:pt x="199" y="116"/>
                    </a:cubicBezTo>
                    <a:cubicBezTo>
                      <a:pt x="74" y="267"/>
                      <a:pt x="0" y="460"/>
                      <a:pt x="0" y="671"/>
                    </a:cubicBezTo>
                    <a:cubicBezTo>
                      <a:pt x="0" y="1154"/>
                      <a:pt x="391" y="1545"/>
                      <a:pt x="874" y="1545"/>
                    </a:cubicBezTo>
                    <a:cubicBezTo>
                      <a:pt x="890" y="1545"/>
                      <a:pt x="905" y="1545"/>
                      <a:pt x="920" y="1544"/>
                    </a:cubicBezTo>
                    <a:cubicBezTo>
                      <a:pt x="1170" y="1390"/>
                      <a:pt x="1336" y="1114"/>
                      <a:pt x="1336" y="800"/>
                    </a:cubicBezTo>
                    <a:cubicBezTo>
                      <a:pt x="1336" y="475"/>
                      <a:pt x="1159" y="191"/>
                      <a:pt x="896" y="41"/>
                    </a:cubicBezTo>
                    <a:cubicBezTo>
                      <a:pt x="813" y="14"/>
                      <a:pt x="724" y="0"/>
                      <a:pt x="633" y="0"/>
                    </a:cubicBezTo>
                  </a:path>
                </a:pathLst>
              </a:custGeom>
              <a:solidFill>
                <a:srgbClr val="00A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grpSp>
            <p:nvGrpSpPr>
              <p:cNvPr id="21" name="Groep 20"/>
              <p:cNvGrpSpPr/>
              <p:nvPr/>
            </p:nvGrpSpPr>
            <p:grpSpPr>
              <a:xfrm>
                <a:off x="4710113" y="3565525"/>
                <a:ext cx="1095374" cy="322263"/>
                <a:chOff x="4710113" y="3565525"/>
                <a:chExt cx="1095374" cy="322263"/>
              </a:xfrm>
            </p:grpSpPr>
            <p:sp>
              <p:nvSpPr>
                <p:cNvPr id="23" name="Freeform 15"/>
                <p:cNvSpPr>
                  <a:spLocks/>
                </p:cNvSpPr>
                <p:nvPr/>
              </p:nvSpPr>
              <p:spPr bwMode="auto">
                <a:xfrm>
                  <a:off x="4710113" y="3641725"/>
                  <a:ext cx="111125" cy="177800"/>
                </a:xfrm>
                <a:custGeom>
                  <a:avLst/>
                  <a:gdLst>
                    <a:gd name="T0" fmla="*/ 72 w 72"/>
                    <a:gd name="T1" fmla="*/ 107 h 115"/>
                    <a:gd name="T2" fmla="*/ 45 w 72"/>
                    <a:gd name="T3" fmla="*/ 115 h 115"/>
                    <a:gd name="T4" fmla="*/ 12 w 72"/>
                    <a:gd name="T5" fmla="*/ 100 h 115"/>
                    <a:gd name="T6" fmla="*/ 0 w 72"/>
                    <a:gd name="T7" fmla="*/ 57 h 115"/>
                    <a:gd name="T8" fmla="*/ 13 w 72"/>
                    <a:gd name="T9" fmla="*/ 14 h 115"/>
                    <a:gd name="T10" fmla="*/ 45 w 72"/>
                    <a:gd name="T11" fmla="*/ 0 h 115"/>
                    <a:gd name="T12" fmla="*/ 72 w 72"/>
                    <a:gd name="T13" fmla="*/ 8 h 115"/>
                    <a:gd name="T14" fmla="*/ 66 w 72"/>
                    <a:gd name="T15" fmla="*/ 26 h 115"/>
                    <a:gd name="T16" fmla="*/ 52 w 72"/>
                    <a:gd name="T17" fmla="*/ 21 h 115"/>
                    <a:gd name="T18" fmla="*/ 32 w 72"/>
                    <a:gd name="T19" fmla="*/ 57 h 115"/>
                    <a:gd name="T20" fmla="*/ 37 w 72"/>
                    <a:gd name="T21" fmla="*/ 83 h 115"/>
                    <a:gd name="T22" fmla="*/ 52 w 72"/>
                    <a:gd name="T23" fmla="*/ 92 h 115"/>
                    <a:gd name="T24" fmla="*/ 66 w 72"/>
                    <a:gd name="T25" fmla="*/ 87 h 115"/>
                    <a:gd name="T26" fmla="*/ 72 w 72"/>
                    <a:gd name="T2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15">
                      <a:moveTo>
                        <a:pt x="72" y="107"/>
                      </a:moveTo>
                      <a:cubicBezTo>
                        <a:pt x="67" y="112"/>
                        <a:pt x="58" y="115"/>
                        <a:pt x="45" y="115"/>
                      </a:cubicBezTo>
                      <a:cubicBezTo>
                        <a:pt x="32" y="115"/>
                        <a:pt x="21" y="110"/>
                        <a:pt x="12" y="100"/>
                      </a:cubicBezTo>
                      <a:cubicBezTo>
                        <a:pt x="4" y="89"/>
                        <a:pt x="0" y="75"/>
                        <a:pt x="0" y="57"/>
                      </a:cubicBezTo>
                      <a:cubicBezTo>
                        <a:pt x="0" y="39"/>
                        <a:pt x="4" y="25"/>
                        <a:pt x="13" y="14"/>
                      </a:cubicBezTo>
                      <a:cubicBezTo>
                        <a:pt x="21" y="5"/>
                        <a:pt x="32" y="0"/>
                        <a:pt x="45" y="0"/>
                      </a:cubicBezTo>
                      <a:cubicBezTo>
                        <a:pt x="57" y="0"/>
                        <a:pt x="66" y="3"/>
                        <a:pt x="72" y="8"/>
                      </a:cubicBezTo>
                      <a:cubicBezTo>
                        <a:pt x="66" y="26"/>
                        <a:pt x="66" y="26"/>
                        <a:pt x="66" y="26"/>
                      </a:cubicBezTo>
                      <a:cubicBezTo>
                        <a:pt x="62" y="23"/>
                        <a:pt x="57" y="21"/>
                        <a:pt x="52" y="21"/>
                      </a:cubicBezTo>
                      <a:cubicBezTo>
                        <a:pt x="39" y="21"/>
                        <a:pt x="32" y="33"/>
                        <a:pt x="32" y="57"/>
                      </a:cubicBezTo>
                      <a:cubicBezTo>
                        <a:pt x="32" y="68"/>
                        <a:pt x="34" y="77"/>
                        <a:pt x="37" y="83"/>
                      </a:cubicBezTo>
                      <a:cubicBezTo>
                        <a:pt x="41" y="89"/>
                        <a:pt x="46" y="92"/>
                        <a:pt x="52" y="92"/>
                      </a:cubicBezTo>
                      <a:cubicBezTo>
                        <a:pt x="58" y="92"/>
                        <a:pt x="62" y="90"/>
                        <a:pt x="66" y="87"/>
                      </a:cubicBezTo>
                      <a:lnTo>
                        <a:pt x="72"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24" name="Freeform 16"/>
                <p:cNvSpPr>
                  <a:spLocks noEditPoints="1"/>
                </p:cNvSpPr>
                <p:nvPr/>
              </p:nvSpPr>
              <p:spPr bwMode="auto">
                <a:xfrm>
                  <a:off x="4860925" y="3641725"/>
                  <a:ext cx="152400" cy="177800"/>
                </a:xfrm>
                <a:custGeom>
                  <a:avLst/>
                  <a:gdLst>
                    <a:gd name="T0" fmla="*/ 98 w 98"/>
                    <a:gd name="T1" fmla="*/ 57 h 115"/>
                    <a:gd name="T2" fmla="*/ 86 w 98"/>
                    <a:gd name="T3" fmla="*/ 98 h 115"/>
                    <a:gd name="T4" fmla="*/ 49 w 98"/>
                    <a:gd name="T5" fmla="*/ 115 h 115"/>
                    <a:gd name="T6" fmla="*/ 13 w 98"/>
                    <a:gd name="T7" fmla="*/ 98 h 115"/>
                    <a:gd name="T8" fmla="*/ 0 w 98"/>
                    <a:gd name="T9" fmla="*/ 57 h 115"/>
                    <a:gd name="T10" fmla="*/ 12 w 98"/>
                    <a:gd name="T11" fmla="*/ 16 h 115"/>
                    <a:gd name="T12" fmla="*/ 49 w 98"/>
                    <a:gd name="T13" fmla="*/ 0 h 115"/>
                    <a:gd name="T14" fmla="*/ 85 w 98"/>
                    <a:gd name="T15" fmla="*/ 16 h 115"/>
                    <a:gd name="T16" fmla="*/ 98 w 98"/>
                    <a:gd name="T17" fmla="*/ 57 h 115"/>
                    <a:gd name="T18" fmla="*/ 66 w 98"/>
                    <a:gd name="T19" fmla="*/ 57 h 115"/>
                    <a:gd name="T20" fmla="*/ 49 w 98"/>
                    <a:gd name="T21" fmla="*/ 20 h 115"/>
                    <a:gd name="T22" fmla="*/ 32 w 98"/>
                    <a:gd name="T23" fmla="*/ 57 h 115"/>
                    <a:gd name="T24" fmla="*/ 49 w 98"/>
                    <a:gd name="T25" fmla="*/ 93 h 115"/>
                    <a:gd name="T26" fmla="*/ 66 w 98"/>
                    <a:gd name="T27"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5">
                      <a:moveTo>
                        <a:pt x="98" y="57"/>
                      </a:moveTo>
                      <a:cubicBezTo>
                        <a:pt x="98" y="74"/>
                        <a:pt x="94" y="88"/>
                        <a:pt x="86" y="98"/>
                      </a:cubicBezTo>
                      <a:cubicBezTo>
                        <a:pt x="77" y="109"/>
                        <a:pt x="65" y="115"/>
                        <a:pt x="49" y="115"/>
                      </a:cubicBezTo>
                      <a:cubicBezTo>
                        <a:pt x="33" y="115"/>
                        <a:pt x="21" y="109"/>
                        <a:pt x="13" y="98"/>
                      </a:cubicBezTo>
                      <a:cubicBezTo>
                        <a:pt x="4" y="88"/>
                        <a:pt x="0" y="74"/>
                        <a:pt x="0" y="57"/>
                      </a:cubicBezTo>
                      <a:cubicBezTo>
                        <a:pt x="0" y="40"/>
                        <a:pt x="4" y="26"/>
                        <a:pt x="12" y="16"/>
                      </a:cubicBezTo>
                      <a:cubicBezTo>
                        <a:pt x="21" y="5"/>
                        <a:pt x="33" y="0"/>
                        <a:pt x="49" y="0"/>
                      </a:cubicBezTo>
                      <a:cubicBezTo>
                        <a:pt x="64" y="0"/>
                        <a:pt x="77" y="5"/>
                        <a:pt x="85" y="16"/>
                      </a:cubicBezTo>
                      <a:cubicBezTo>
                        <a:pt x="94" y="26"/>
                        <a:pt x="98" y="40"/>
                        <a:pt x="98" y="57"/>
                      </a:cubicBezTo>
                      <a:close/>
                      <a:moveTo>
                        <a:pt x="66" y="57"/>
                      </a:moveTo>
                      <a:cubicBezTo>
                        <a:pt x="66" y="32"/>
                        <a:pt x="60" y="20"/>
                        <a:pt x="49" y="20"/>
                      </a:cubicBezTo>
                      <a:cubicBezTo>
                        <a:pt x="38" y="20"/>
                        <a:pt x="32" y="32"/>
                        <a:pt x="32" y="57"/>
                      </a:cubicBezTo>
                      <a:cubicBezTo>
                        <a:pt x="32" y="81"/>
                        <a:pt x="38" y="93"/>
                        <a:pt x="49" y="93"/>
                      </a:cubicBezTo>
                      <a:cubicBezTo>
                        <a:pt x="60" y="93"/>
                        <a:pt x="66" y="81"/>
                        <a:pt x="66"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25" name="Rectangle 17"/>
                <p:cNvSpPr>
                  <a:spLocks noChangeArrowheads="1"/>
                </p:cNvSpPr>
                <p:nvPr/>
              </p:nvSpPr>
              <p:spPr bwMode="auto">
                <a:xfrm>
                  <a:off x="5064125" y="3565525"/>
                  <a:ext cx="49212"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26" name="Rectangle 18"/>
                <p:cNvSpPr>
                  <a:spLocks noChangeArrowheads="1"/>
                </p:cNvSpPr>
                <p:nvPr/>
              </p:nvSpPr>
              <p:spPr bwMode="auto">
                <a:xfrm>
                  <a:off x="5173663" y="3565525"/>
                  <a:ext cx="47625"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27" name="Freeform 19"/>
                <p:cNvSpPr>
                  <a:spLocks noEditPoints="1"/>
                </p:cNvSpPr>
                <p:nvPr/>
              </p:nvSpPr>
              <p:spPr bwMode="auto">
                <a:xfrm>
                  <a:off x="5273675" y="3641725"/>
                  <a:ext cx="150812" cy="177800"/>
                </a:xfrm>
                <a:custGeom>
                  <a:avLst/>
                  <a:gdLst>
                    <a:gd name="T0" fmla="*/ 97 w 97"/>
                    <a:gd name="T1" fmla="*/ 59 h 115"/>
                    <a:gd name="T2" fmla="*/ 30 w 97"/>
                    <a:gd name="T3" fmla="*/ 69 h 115"/>
                    <a:gd name="T4" fmla="*/ 57 w 97"/>
                    <a:gd name="T5" fmla="*/ 93 h 115"/>
                    <a:gd name="T6" fmla="*/ 86 w 97"/>
                    <a:gd name="T7" fmla="*/ 87 h 115"/>
                    <a:gd name="T8" fmla="*/ 93 w 97"/>
                    <a:gd name="T9" fmla="*/ 107 h 115"/>
                    <a:gd name="T10" fmla="*/ 53 w 97"/>
                    <a:gd name="T11" fmla="*/ 115 h 115"/>
                    <a:gd name="T12" fmla="*/ 14 w 97"/>
                    <a:gd name="T13" fmla="*/ 99 h 115"/>
                    <a:gd name="T14" fmla="*/ 0 w 97"/>
                    <a:gd name="T15" fmla="*/ 57 h 115"/>
                    <a:gd name="T16" fmla="*/ 13 w 97"/>
                    <a:gd name="T17" fmla="*/ 15 h 115"/>
                    <a:gd name="T18" fmla="*/ 50 w 97"/>
                    <a:gd name="T19" fmla="*/ 0 h 115"/>
                    <a:gd name="T20" fmla="*/ 86 w 97"/>
                    <a:gd name="T21" fmla="*/ 15 h 115"/>
                    <a:gd name="T22" fmla="*/ 97 w 97"/>
                    <a:gd name="T23" fmla="*/ 59 h 115"/>
                    <a:gd name="T24" fmla="*/ 67 w 97"/>
                    <a:gd name="T25" fmla="*/ 47 h 115"/>
                    <a:gd name="T26" fmla="*/ 48 w 97"/>
                    <a:gd name="T27" fmla="*/ 19 h 115"/>
                    <a:gd name="T28" fmla="*/ 33 w 97"/>
                    <a:gd name="T29" fmla="*/ 27 h 115"/>
                    <a:gd name="T30" fmla="*/ 28 w 97"/>
                    <a:gd name="T31" fmla="*/ 53 h 115"/>
                    <a:gd name="T32" fmla="*/ 67 w 97"/>
                    <a:gd name="T33" fmla="*/ 4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15">
                      <a:moveTo>
                        <a:pt x="97" y="59"/>
                      </a:moveTo>
                      <a:cubicBezTo>
                        <a:pt x="30" y="69"/>
                        <a:pt x="30" y="69"/>
                        <a:pt x="30" y="69"/>
                      </a:cubicBezTo>
                      <a:cubicBezTo>
                        <a:pt x="32" y="85"/>
                        <a:pt x="41" y="93"/>
                        <a:pt x="57" y="93"/>
                      </a:cubicBezTo>
                      <a:cubicBezTo>
                        <a:pt x="68" y="93"/>
                        <a:pt x="78" y="91"/>
                        <a:pt x="86" y="87"/>
                      </a:cubicBezTo>
                      <a:cubicBezTo>
                        <a:pt x="93" y="107"/>
                        <a:pt x="93" y="107"/>
                        <a:pt x="93" y="107"/>
                      </a:cubicBezTo>
                      <a:cubicBezTo>
                        <a:pt x="82" y="112"/>
                        <a:pt x="69" y="115"/>
                        <a:pt x="53" y="115"/>
                      </a:cubicBezTo>
                      <a:cubicBezTo>
                        <a:pt x="36" y="115"/>
                        <a:pt x="23" y="110"/>
                        <a:pt x="14" y="99"/>
                      </a:cubicBezTo>
                      <a:cubicBezTo>
                        <a:pt x="4" y="89"/>
                        <a:pt x="0" y="75"/>
                        <a:pt x="0" y="57"/>
                      </a:cubicBezTo>
                      <a:cubicBezTo>
                        <a:pt x="0" y="39"/>
                        <a:pt x="4" y="26"/>
                        <a:pt x="13" y="15"/>
                      </a:cubicBezTo>
                      <a:cubicBezTo>
                        <a:pt x="22" y="5"/>
                        <a:pt x="34" y="0"/>
                        <a:pt x="50" y="0"/>
                      </a:cubicBezTo>
                      <a:cubicBezTo>
                        <a:pt x="66" y="0"/>
                        <a:pt x="78" y="5"/>
                        <a:pt x="86" y="15"/>
                      </a:cubicBezTo>
                      <a:cubicBezTo>
                        <a:pt x="94" y="26"/>
                        <a:pt x="97" y="40"/>
                        <a:pt x="97" y="59"/>
                      </a:cubicBezTo>
                      <a:close/>
                      <a:moveTo>
                        <a:pt x="67" y="47"/>
                      </a:moveTo>
                      <a:cubicBezTo>
                        <a:pt x="67" y="28"/>
                        <a:pt x="61" y="19"/>
                        <a:pt x="48" y="19"/>
                      </a:cubicBezTo>
                      <a:cubicBezTo>
                        <a:pt x="42" y="19"/>
                        <a:pt x="37" y="22"/>
                        <a:pt x="33" y="27"/>
                      </a:cubicBezTo>
                      <a:cubicBezTo>
                        <a:pt x="29" y="33"/>
                        <a:pt x="28" y="42"/>
                        <a:pt x="28" y="53"/>
                      </a:cubicBezTo>
                      <a:lnTo>
                        <a:pt x="6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28" name="Freeform 20"/>
                <p:cNvSpPr>
                  <a:spLocks noEditPoints="1"/>
                </p:cNvSpPr>
                <p:nvPr/>
              </p:nvSpPr>
              <p:spPr bwMode="auto">
                <a:xfrm>
                  <a:off x="5461000" y="3641725"/>
                  <a:ext cx="150812" cy="246063"/>
                </a:xfrm>
                <a:custGeom>
                  <a:avLst/>
                  <a:gdLst>
                    <a:gd name="T0" fmla="*/ 97 w 97"/>
                    <a:gd name="T1" fmla="*/ 114 h 159"/>
                    <a:gd name="T2" fmla="*/ 83 w 97"/>
                    <a:gd name="T3" fmla="*/ 148 h 159"/>
                    <a:gd name="T4" fmla="*/ 48 w 97"/>
                    <a:gd name="T5" fmla="*/ 159 h 159"/>
                    <a:gd name="T6" fmla="*/ 7 w 97"/>
                    <a:gd name="T7" fmla="*/ 151 h 159"/>
                    <a:gd name="T8" fmla="*/ 15 w 97"/>
                    <a:gd name="T9" fmla="*/ 130 h 159"/>
                    <a:gd name="T10" fmla="*/ 42 w 97"/>
                    <a:gd name="T11" fmla="*/ 137 h 159"/>
                    <a:gd name="T12" fmla="*/ 65 w 97"/>
                    <a:gd name="T13" fmla="*/ 116 h 159"/>
                    <a:gd name="T14" fmla="*/ 65 w 97"/>
                    <a:gd name="T15" fmla="*/ 110 h 159"/>
                    <a:gd name="T16" fmla="*/ 46 w 97"/>
                    <a:gd name="T17" fmla="*/ 114 h 159"/>
                    <a:gd name="T18" fmla="*/ 13 w 97"/>
                    <a:gd name="T19" fmla="*/ 99 h 159"/>
                    <a:gd name="T20" fmla="*/ 0 w 97"/>
                    <a:gd name="T21" fmla="*/ 60 h 159"/>
                    <a:gd name="T22" fmla="*/ 15 w 97"/>
                    <a:gd name="T23" fmla="*/ 16 h 159"/>
                    <a:gd name="T24" fmla="*/ 57 w 97"/>
                    <a:gd name="T25" fmla="*/ 0 h 159"/>
                    <a:gd name="T26" fmla="*/ 97 w 97"/>
                    <a:gd name="T27" fmla="*/ 8 h 159"/>
                    <a:gd name="T28" fmla="*/ 97 w 97"/>
                    <a:gd name="T29" fmla="*/ 114 h 159"/>
                    <a:gd name="T30" fmla="*/ 65 w 97"/>
                    <a:gd name="T31" fmla="*/ 93 h 159"/>
                    <a:gd name="T32" fmla="*/ 65 w 97"/>
                    <a:gd name="T33" fmla="*/ 20 h 159"/>
                    <a:gd name="T34" fmla="*/ 55 w 97"/>
                    <a:gd name="T35" fmla="*/ 18 h 159"/>
                    <a:gd name="T36" fmla="*/ 32 w 97"/>
                    <a:gd name="T37" fmla="*/ 58 h 159"/>
                    <a:gd name="T38" fmla="*/ 55 w 97"/>
                    <a:gd name="T39" fmla="*/ 95 h 159"/>
                    <a:gd name="T40" fmla="*/ 65 w 97"/>
                    <a:gd name="T41" fmla="*/ 9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59">
                      <a:moveTo>
                        <a:pt x="97" y="114"/>
                      </a:moveTo>
                      <a:cubicBezTo>
                        <a:pt x="97" y="129"/>
                        <a:pt x="92" y="140"/>
                        <a:pt x="83" y="148"/>
                      </a:cubicBezTo>
                      <a:cubicBezTo>
                        <a:pt x="75" y="156"/>
                        <a:pt x="63" y="159"/>
                        <a:pt x="48" y="159"/>
                      </a:cubicBezTo>
                      <a:cubicBezTo>
                        <a:pt x="30" y="159"/>
                        <a:pt x="17" y="157"/>
                        <a:pt x="7" y="151"/>
                      </a:cubicBezTo>
                      <a:cubicBezTo>
                        <a:pt x="15" y="130"/>
                        <a:pt x="15" y="130"/>
                        <a:pt x="15" y="130"/>
                      </a:cubicBezTo>
                      <a:cubicBezTo>
                        <a:pt x="23" y="135"/>
                        <a:pt x="32" y="137"/>
                        <a:pt x="42" y="137"/>
                      </a:cubicBezTo>
                      <a:cubicBezTo>
                        <a:pt x="58" y="137"/>
                        <a:pt x="65" y="130"/>
                        <a:pt x="65" y="116"/>
                      </a:cubicBezTo>
                      <a:cubicBezTo>
                        <a:pt x="65" y="110"/>
                        <a:pt x="65" y="110"/>
                        <a:pt x="65" y="110"/>
                      </a:cubicBezTo>
                      <a:cubicBezTo>
                        <a:pt x="61" y="112"/>
                        <a:pt x="55" y="114"/>
                        <a:pt x="46" y="114"/>
                      </a:cubicBezTo>
                      <a:cubicBezTo>
                        <a:pt x="33" y="114"/>
                        <a:pt x="22" y="109"/>
                        <a:pt x="13" y="99"/>
                      </a:cubicBezTo>
                      <a:cubicBezTo>
                        <a:pt x="5" y="89"/>
                        <a:pt x="0" y="76"/>
                        <a:pt x="0" y="60"/>
                      </a:cubicBezTo>
                      <a:cubicBezTo>
                        <a:pt x="0" y="41"/>
                        <a:pt x="5" y="26"/>
                        <a:pt x="15" y="16"/>
                      </a:cubicBezTo>
                      <a:cubicBezTo>
                        <a:pt x="25" y="5"/>
                        <a:pt x="39" y="0"/>
                        <a:pt x="57" y="0"/>
                      </a:cubicBezTo>
                      <a:cubicBezTo>
                        <a:pt x="75" y="0"/>
                        <a:pt x="88" y="3"/>
                        <a:pt x="97" y="8"/>
                      </a:cubicBezTo>
                      <a:lnTo>
                        <a:pt x="97" y="114"/>
                      </a:lnTo>
                      <a:close/>
                      <a:moveTo>
                        <a:pt x="65" y="93"/>
                      </a:moveTo>
                      <a:cubicBezTo>
                        <a:pt x="65" y="20"/>
                        <a:pt x="65" y="20"/>
                        <a:pt x="65" y="20"/>
                      </a:cubicBezTo>
                      <a:cubicBezTo>
                        <a:pt x="63" y="19"/>
                        <a:pt x="60" y="18"/>
                        <a:pt x="55" y="18"/>
                      </a:cubicBezTo>
                      <a:cubicBezTo>
                        <a:pt x="40" y="18"/>
                        <a:pt x="32" y="32"/>
                        <a:pt x="32" y="58"/>
                      </a:cubicBezTo>
                      <a:cubicBezTo>
                        <a:pt x="32" y="83"/>
                        <a:pt x="40" y="95"/>
                        <a:pt x="55" y="95"/>
                      </a:cubicBezTo>
                      <a:cubicBezTo>
                        <a:pt x="59" y="95"/>
                        <a:pt x="63" y="94"/>
                        <a:pt x="65" y="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29" name="Freeform 21"/>
                <p:cNvSpPr>
                  <a:spLocks noEditPoints="1"/>
                </p:cNvSpPr>
                <p:nvPr/>
              </p:nvSpPr>
              <p:spPr bwMode="auto">
                <a:xfrm>
                  <a:off x="5654675" y="3641725"/>
                  <a:ext cx="150812" cy="177800"/>
                </a:xfrm>
                <a:custGeom>
                  <a:avLst/>
                  <a:gdLst>
                    <a:gd name="T0" fmla="*/ 97 w 98"/>
                    <a:gd name="T1" fmla="*/ 59 h 115"/>
                    <a:gd name="T2" fmla="*/ 30 w 98"/>
                    <a:gd name="T3" fmla="*/ 69 h 115"/>
                    <a:gd name="T4" fmla="*/ 57 w 98"/>
                    <a:gd name="T5" fmla="*/ 93 h 115"/>
                    <a:gd name="T6" fmla="*/ 86 w 98"/>
                    <a:gd name="T7" fmla="*/ 87 h 115"/>
                    <a:gd name="T8" fmla="*/ 93 w 98"/>
                    <a:gd name="T9" fmla="*/ 107 h 115"/>
                    <a:gd name="T10" fmla="*/ 54 w 98"/>
                    <a:gd name="T11" fmla="*/ 115 h 115"/>
                    <a:gd name="T12" fmla="*/ 14 w 98"/>
                    <a:gd name="T13" fmla="*/ 99 h 115"/>
                    <a:gd name="T14" fmla="*/ 0 w 98"/>
                    <a:gd name="T15" fmla="*/ 57 h 115"/>
                    <a:gd name="T16" fmla="*/ 13 w 98"/>
                    <a:gd name="T17" fmla="*/ 15 h 115"/>
                    <a:gd name="T18" fmla="*/ 50 w 98"/>
                    <a:gd name="T19" fmla="*/ 0 h 115"/>
                    <a:gd name="T20" fmla="*/ 86 w 98"/>
                    <a:gd name="T21" fmla="*/ 15 h 115"/>
                    <a:gd name="T22" fmla="*/ 97 w 98"/>
                    <a:gd name="T23" fmla="*/ 59 h 115"/>
                    <a:gd name="T24" fmla="*/ 67 w 98"/>
                    <a:gd name="T25" fmla="*/ 47 h 115"/>
                    <a:gd name="T26" fmla="*/ 49 w 98"/>
                    <a:gd name="T27" fmla="*/ 19 h 115"/>
                    <a:gd name="T28" fmla="*/ 33 w 98"/>
                    <a:gd name="T29" fmla="*/ 27 h 115"/>
                    <a:gd name="T30" fmla="*/ 28 w 98"/>
                    <a:gd name="T31" fmla="*/ 53 h 115"/>
                    <a:gd name="T32" fmla="*/ 67 w 98"/>
                    <a:gd name="T33" fmla="*/ 4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15">
                      <a:moveTo>
                        <a:pt x="97" y="59"/>
                      </a:moveTo>
                      <a:cubicBezTo>
                        <a:pt x="30" y="69"/>
                        <a:pt x="30" y="69"/>
                        <a:pt x="30" y="69"/>
                      </a:cubicBezTo>
                      <a:cubicBezTo>
                        <a:pt x="33" y="85"/>
                        <a:pt x="42" y="93"/>
                        <a:pt x="57" y="93"/>
                      </a:cubicBezTo>
                      <a:cubicBezTo>
                        <a:pt x="69" y="93"/>
                        <a:pt x="78" y="91"/>
                        <a:pt x="86" y="87"/>
                      </a:cubicBezTo>
                      <a:cubicBezTo>
                        <a:pt x="93" y="107"/>
                        <a:pt x="93" y="107"/>
                        <a:pt x="93" y="107"/>
                      </a:cubicBezTo>
                      <a:cubicBezTo>
                        <a:pt x="83" y="112"/>
                        <a:pt x="69" y="115"/>
                        <a:pt x="54" y="115"/>
                      </a:cubicBezTo>
                      <a:cubicBezTo>
                        <a:pt x="37" y="115"/>
                        <a:pt x="24" y="110"/>
                        <a:pt x="14" y="99"/>
                      </a:cubicBezTo>
                      <a:cubicBezTo>
                        <a:pt x="5" y="89"/>
                        <a:pt x="0" y="75"/>
                        <a:pt x="0" y="57"/>
                      </a:cubicBezTo>
                      <a:cubicBezTo>
                        <a:pt x="0" y="39"/>
                        <a:pt x="4" y="26"/>
                        <a:pt x="13" y="15"/>
                      </a:cubicBezTo>
                      <a:cubicBezTo>
                        <a:pt x="22" y="5"/>
                        <a:pt x="34" y="0"/>
                        <a:pt x="50" y="0"/>
                      </a:cubicBezTo>
                      <a:cubicBezTo>
                        <a:pt x="66" y="0"/>
                        <a:pt x="78" y="5"/>
                        <a:pt x="86" y="15"/>
                      </a:cubicBezTo>
                      <a:cubicBezTo>
                        <a:pt x="94" y="26"/>
                        <a:pt x="98" y="40"/>
                        <a:pt x="97" y="59"/>
                      </a:cubicBezTo>
                      <a:close/>
                      <a:moveTo>
                        <a:pt x="67" y="47"/>
                      </a:moveTo>
                      <a:cubicBezTo>
                        <a:pt x="67" y="28"/>
                        <a:pt x="61" y="19"/>
                        <a:pt x="49" y="19"/>
                      </a:cubicBezTo>
                      <a:cubicBezTo>
                        <a:pt x="42" y="19"/>
                        <a:pt x="37" y="22"/>
                        <a:pt x="33" y="27"/>
                      </a:cubicBezTo>
                      <a:cubicBezTo>
                        <a:pt x="30" y="33"/>
                        <a:pt x="28" y="42"/>
                        <a:pt x="28" y="53"/>
                      </a:cubicBezTo>
                      <a:lnTo>
                        <a:pt x="6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grpSp>
          <p:sp>
            <p:nvSpPr>
              <p:cNvPr id="22" name="Freeform 22"/>
              <p:cNvSpPr>
                <a:spLocks noEditPoints="1"/>
              </p:cNvSpPr>
              <p:nvPr/>
            </p:nvSpPr>
            <p:spPr bwMode="auto">
              <a:xfrm>
                <a:off x="3392488" y="3017838"/>
                <a:ext cx="2012950" cy="512763"/>
              </a:xfrm>
              <a:custGeom>
                <a:avLst/>
                <a:gdLst>
                  <a:gd name="T0" fmla="*/ 1236 w 1303"/>
                  <a:gd name="T1" fmla="*/ 102 h 331"/>
                  <a:gd name="T2" fmla="*/ 1301 w 1303"/>
                  <a:gd name="T3" fmla="*/ 327 h 331"/>
                  <a:gd name="T4" fmla="*/ 1303 w 1303"/>
                  <a:gd name="T5" fmla="*/ 38 h 331"/>
                  <a:gd name="T6" fmla="*/ 1234 w 1303"/>
                  <a:gd name="T7" fmla="*/ 38 h 331"/>
                  <a:gd name="T8" fmla="*/ 1303 w 1303"/>
                  <a:gd name="T9" fmla="*/ 38 h 331"/>
                  <a:gd name="T10" fmla="*/ 1202 w 1303"/>
                  <a:gd name="T11" fmla="*/ 276 h 331"/>
                  <a:gd name="T12" fmla="*/ 1133 w 1303"/>
                  <a:gd name="T13" fmla="*/ 213 h 331"/>
                  <a:gd name="T14" fmla="*/ 1202 w 1303"/>
                  <a:gd name="T15" fmla="*/ 150 h 331"/>
                  <a:gd name="T16" fmla="*/ 1160 w 1303"/>
                  <a:gd name="T17" fmla="*/ 98 h 331"/>
                  <a:gd name="T18" fmla="*/ 1160 w 1303"/>
                  <a:gd name="T19" fmla="*/ 331 h 331"/>
                  <a:gd name="T20" fmla="*/ 1043 w 1303"/>
                  <a:gd name="T21" fmla="*/ 327 h 331"/>
                  <a:gd name="T22" fmla="*/ 946 w 1303"/>
                  <a:gd name="T23" fmla="*/ 98 h 331"/>
                  <a:gd name="T24" fmla="*/ 852 w 1303"/>
                  <a:gd name="T25" fmla="*/ 327 h 331"/>
                  <a:gd name="T26" fmla="*/ 917 w 1303"/>
                  <a:gd name="T27" fmla="*/ 143 h 331"/>
                  <a:gd name="T28" fmla="*/ 978 w 1303"/>
                  <a:gd name="T29" fmla="*/ 170 h 331"/>
                  <a:gd name="T30" fmla="*/ 1043 w 1303"/>
                  <a:gd name="T31" fmla="*/ 327 h 331"/>
                  <a:gd name="T32" fmla="*/ 745 w 1303"/>
                  <a:gd name="T33" fmla="*/ 102 h 331"/>
                  <a:gd name="T34" fmla="*/ 810 w 1303"/>
                  <a:gd name="T35" fmla="*/ 327 h 331"/>
                  <a:gd name="T36" fmla="*/ 812 w 1303"/>
                  <a:gd name="T37" fmla="*/ 38 h 331"/>
                  <a:gd name="T38" fmla="*/ 743 w 1303"/>
                  <a:gd name="T39" fmla="*/ 38 h 331"/>
                  <a:gd name="T40" fmla="*/ 812 w 1303"/>
                  <a:gd name="T41" fmla="*/ 38 h 331"/>
                  <a:gd name="T42" fmla="*/ 662 w 1303"/>
                  <a:gd name="T43" fmla="*/ 10 h 331"/>
                  <a:gd name="T44" fmla="*/ 614 w 1303"/>
                  <a:gd name="T45" fmla="*/ 242 h 331"/>
                  <a:gd name="T46" fmla="*/ 607 w 1303"/>
                  <a:gd name="T47" fmla="*/ 207 h 331"/>
                  <a:gd name="T48" fmla="*/ 495 w 1303"/>
                  <a:gd name="T49" fmla="*/ 10 h 331"/>
                  <a:gd name="T50" fmla="*/ 641 w 1303"/>
                  <a:gd name="T51" fmla="*/ 327 h 331"/>
                  <a:gd name="T52" fmla="*/ 353 w 1303"/>
                  <a:gd name="T53" fmla="*/ 291 h 331"/>
                  <a:gd name="T54" fmla="*/ 289 w 1303"/>
                  <a:gd name="T55" fmla="*/ 258 h 331"/>
                  <a:gd name="T56" fmla="*/ 353 w 1303"/>
                  <a:gd name="T57" fmla="*/ 291 h 331"/>
                  <a:gd name="T58" fmla="*/ 414 w 1303"/>
                  <a:gd name="T59" fmla="*/ 180 h 331"/>
                  <a:gd name="T60" fmla="*/ 241 w 1303"/>
                  <a:gd name="T61" fmla="*/ 115 h 331"/>
                  <a:gd name="T62" fmla="*/ 314 w 1303"/>
                  <a:gd name="T63" fmla="*/ 139 h 331"/>
                  <a:gd name="T64" fmla="*/ 353 w 1303"/>
                  <a:gd name="T65" fmla="*/ 179 h 331"/>
                  <a:gd name="T66" fmla="*/ 326 w 1303"/>
                  <a:gd name="T67" fmla="*/ 331 h 331"/>
                  <a:gd name="T68" fmla="*/ 132 w 1303"/>
                  <a:gd name="T69" fmla="*/ 287 h 331"/>
                  <a:gd name="T70" fmla="*/ 65 w 1303"/>
                  <a:gd name="T71" fmla="*/ 213 h 331"/>
                  <a:gd name="T72" fmla="*/ 132 w 1303"/>
                  <a:gd name="T73" fmla="*/ 139 h 331"/>
                  <a:gd name="T74" fmla="*/ 197 w 1303"/>
                  <a:gd name="T75" fmla="*/ 315 h 331"/>
                  <a:gd name="T76" fmla="*/ 132 w 1303"/>
                  <a:gd name="T77" fmla="*/ 0 h 331"/>
                  <a:gd name="T78" fmla="*/ 99 w 1303"/>
                  <a:gd name="T79" fmla="*/ 100 h 331"/>
                  <a:gd name="T80" fmla="*/ 111 w 1303"/>
                  <a:gd name="T81"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3" h="331">
                    <a:moveTo>
                      <a:pt x="1301" y="102"/>
                    </a:moveTo>
                    <a:cubicBezTo>
                      <a:pt x="1236" y="102"/>
                      <a:pt x="1236" y="102"/>
                      <a:pt x="1236" y="102"/>
                    </a:cubicBezTo>
                    <a:cubicBezTo>
                      <a:pt x="1236" y="327"/>
                      <a:pt x="1236" y="327"/>
                      <a:pt x="1236" y="327"/>
                    </a:cubicBezTo>
                    <a:cubicBezTo>
                      <a:pt x="1301" y="327"/>
                      <a:pt x="1301" y="327"/>
                      <a:pt x="1301" y="327"/>
                    </a:cubicBezTo>
                    <a:lnTo>
                      <a:pt x="1301" y="102"/>
                    </a:lnTo>
                    <a:close/>
                    <a:moveTo>
                      <a:pt x="1303" y="38"/>
                    </a:moveTo>
                    <a:cubicBezTo>
                      <a:pt x="1303" y="21"/>
                      <a:pt x="1287" y="7"/>
                      <a:pt x="1268" y="7"/>
                    </a:cubicBezTo>
                    <a:cubicBezTo>
                      <a:pt x="1249" y="7"/>
                      <a:pt x="1234" y="21"/>
                      <a:pt x="1234" y="38"/>
                    </a:cubicBezTo>
                    <a:cubicBezTo>
                      <a:pt x="1234" y="55"/>
                      <a:pt x="1249" y="68"/>
                      <a:pt x="1268" y="68"/>
                    </a:cubicBezTo>
                    <a:cubicBezTo>
                      <a:pt x="1287" y="68"/>
                      <a:pt x="1303" y="55"/>
                      <a:pt x="1303" y="38"/>
                    </a:cubicBezTo>
                    <a:moveTo>
                      <a:pt x="1216" y="315"/>
                    </a:moveTo>
                    <a:cubicBezTo>
                      <a:pt x="1202" y="276"/>
                      <a:pt x="1202" y="276"/>
                      <a:pt x="1202" y="276"/>
                    </a:cubicBezTo>
                    <a:cubicBezTo>
                      <a:pt x="1195" y="282"/>
                      <a:pt x="1187" y="285"/>
                      <a:pt x="1175" y="285"/>
                    </a:cubicBezTo>
                    <a:cubicBezTo>
                      <a:pt x="1149" y="285"/>
                      <a:pt x="1133" y="259"/>
                      <a:pt x="1133" y="213"/>
                    </a:cubicBezTo>
                    <a:cubicBezTo>
                      <a:pt x="1133" y="167"/>
                      <a:pt x="1147" y="141"/>
                      <a:pt x="1175" y="141"/>
                    </a:cubicBezTo>
                    <a:cubicBezTo>
                      <a:pt x="1188" y="141"/>
                      <a:pt x="1196" y="146"/>
                      <a:pt x="1202" y="150"/>
                    </a:cubicBezTo>
                    <a:cubicBezTo>
                      <a:pt x="1215" y="114"/>
                      <a:pt x="1215" y="114"/>
                      <a:pt x="1215" y="114"/>
                    </a:cubicBezTo>
                    <a:cubicBezTo>
                      <a:pt x="1205" y="106"/>
                      <a:pt x="1188" y="98"/>
                      <a:pt x="1160" y="98"/>
                    </a:cubicBezTo>
                    <a:cubicBezTo>
                      <a:pt x="1110" y="98"/>
                      <a:pt x="1068" y="138"/>
                      <a:pt x="1068" y="214"/>
                    </a:cubicBezTo>
                    <a:cubicBezTo>
                      <a:pt x="1068" y="290"/>
                      <a:pt x="1107" y="331"/>
                      <a:pt x="1160" y="331"/>
                    </a:cubicBezTo>
                    <a:cubicBezTo>
                      <a:pt x="1189" y="331"/>
                      <a:pt x="1206" y="324"/>
                      <a:pt x="1216" y="315"/>
                    </a:cubicBezTo>
                    <a:moveTo>
                      <a:pt x="1043" y="327"/>
                    </a:moveTo>
                    <a:cubicBezTo>
                      <a:pt x="1043" y="169"/>
                      <a:pt x="1043" y="169"/>
                      <a:pt x="1043" y="169"/>
                    </a:cubicBezTo>
                    <a:cubicBezTo>
                      <a:pt x="1043" y="129"/>
                      <a:pt x="1018" y="98"/>
                      <a:pt x="946" y="98"/>
                    </a:cubicBezTo>
                    <a:cubicBezTo>
                      <a:pt x="906" y="98"/>
                      <a:pt x="874" y="105"/>
                      <a:pt x="852" y="115"/>
                    </a:cubicBezTo>
                    <a:cubicBezTo>
                      <a:pt x="852" y="327"/>
                      <a:pt x="852" y="327"/>
                      <a:pt x="852" y="327"/>
                    </a:cubicBezTo>
                    <a:cubicBezTo>
                      <a:pt x="917" y="327"/>
                      <a:pt x="917" y="327"/>
                      <a:pt x="917" y="327"/>
                    </a:cubicBezTo>
                    <a:cubicBezTo>
                      <a:pt x="917" y="143"/>
                      <a:pt x="917" y="143"/>
                      <a:pt x="917" y="143"/>
                    </a:cubicBezTo>
                    <a:cubicBezTo>
                      <a:pt x="925" y="141"/>
                      <a:pt x="932" y="139"/>
                      <a:pt x="945" y="139"/>
                    </a:cubicBezTo>
                    <a:cubicBezTo>
                      <a:pt x="971" y="139"/>
                      <a:pt x="978" y="154"/>
                      <a:pt x="978" y="170"/>
                    </a:cubicBezTo>
                    <a:cubicBezTo>
                      <a:pt x="978" y="327"/>
                      <a:pt x="978" y="327"/>
                      <a:pt x="978" y="327"/>
                    </a:cubicBezTo>
                    <a:lnTo>
                      <a:pt x="1043" y="327"/>
                    </a:lnTo>
                    <a:close/>
                    <a:moveTo>
                      <a:pt x="810" y="102"/>
                    </a:moveTo>
                    <a:cubicBezTo>
                      <a:pt x="745" y="102"/>
                      <a:pt x="745" y="102"/>
                      <a:pt x="745" y="102"/>
                    </a:cubicBezTo>
                    <a:cubicBezTo>
                      <a:pt x="745" y="327"/>
                      <a:pt x="745" y="327"/>
                      <a:pt x="745" y="327"/>
                    </a:cubicBezTo>
                    <a:cubicBezTo>
                      <a:pt x="810" y="327"/>
                      <a:pt x="810" y="327"/>
                      <a:pt x="810" y="327"/>
                    </a:cubicBezTo>
                    <a:lnTo>
                      <a:pt x="810" y="102"/>
                    </a:lnTo>
                    <a:close/>
                    <a:moveTo>
                      <a:pt x="812" y="38"/>
                    </a:moveTo>
                    <a:cubicBezTo>
                      <a:pt x="812" y="21"/>
                      <a:pt x="796" y="7"/>
                      <a:pt x="777" y="7"/>
                    </a:cubicBezTo>
                    <a:cubicBezTo>
                      <a:pt x="758" y="7"/>
                      <a:pt x="743" y="21"/>
                      <a:pt x="743" y="38"/>
                    </a:cubicBezTo>
                    <a:cubicBezTo>
                      <a:pt x="743" y="55"/>
                      <a:pt x="758" y="68"/>
                      <a:pt x="777" y="68"/>
                    </a:cubicBezTo>
                    <a:cubicBezTo>
                      <a:pt x="796" y="68"/>
                      <a:pt x="812" y="55"/>
                      <a:pt x="812" y="38"/>
                    </a:cubicBezTo>
                    <a:moveTo>
                      <a:pt x="727" y="10"/>
                    </a:moveTo>
                    <a:cubicBezTo>
                      <a:pt x="662" y="10"/>
                      <a:pt x="662" y="10"/>
                      <a:pt x="662" y="10"/>
                    </a:cubicBezTo>
                    <a:cubicBezTo>
                      <a:pt x="621" y="207"/>
                      <a:pt x="621" y="207"/>
                      <a:pt x="621" y="207"/>
                    </a:cubicBezTo>
                    <a:cubicBezTo>
                      <a:pt x="617" y="222"/>
                      <a:pt x="614" y="242"/>
                      <a:pt x="614" y="242"/>
                    </a:cubicBezTo>
                    <a:cubicBezTo>
                      <a:pt x="614" y="242"/>
                      <a:pt x="614" y="242"/>
                      <a:pt x="614" y="242"/>
                    </a:cubicBezTo>
                    <a:cubicBezTo>
                      <a:pt x="614" y="242"/>
                      <a:pt x="611" y="222"/>
                      <a:pt x="607" y="207"/>
                    </a:cubicBezTo>
                    <a:cubicBezTo>
                      <a:pt x="567" y="10"/>
                      <a:pt x="567" y="10"/>
                      <a:pt x="567" y="10"/>
                    </a:cubicBezTo>
                    <a:cubicBezTo>
                      <a:pt x="495" y="10"/>
                      <a:pt x="495" y="10"/>
                      <a:pt x="495" y="10"/>
                    </a:cubicBezTo>
                    <a:cubicBezTo>
                      <a:pt x="582" y="327"/>
                      <a:pt x="582" y="327"/>
                      <a:pt x="582" y="327"/>
                    </a:cubicBezTo>
                    <a:cubicBezTo>
                      <a:pt x="641" y="327"/>
                      <a:pt x="641" y="327"/>
                      <a:pt x="641" y="327"/>
                    </a:cubicBezTo>
                    <a:lnTo>
                      <a:pt x="727" y="10"/>
                    </a:lnTo>
                    <a:close/>
                    <a:moveTo>
                      <a:pt x="353" y="291"/>
                    </a:moveTo>
                    <a:cubicBezTo>
                      <a:pt x="347" y="294"/>
                      <a:pt x="339" y="296"/>
                      <a:pt x="329" y="296"/>
                    </a:cubicBezTo>
                    <a:cubicBezTo>
                      <a:pt x="304" y="296"/>
                      <a:pt x="289" y="284"/>
                      <a:pt x="289" y="258"/>
                    </a:cubicBezTo>
                    <a:cubicBezTo>
                      <a:pt x="289" y="222"/>
                      <a:pt x="314" y="213"/>
                      <a:pt x="353" y="209"/>
                    </a:cubicBezTo>
                    <a:lnTo>
                      <a:pt x="353" y="291"/>
                    </a:lnTo>
                    <a:close/>
                    <a:moveTo>
                      <a:pt x="414" y="315"/>
                    </a:moveTo>
                    <a:cubicBezTo>
                      <a:pt x="414" y="180"/>
                      <a:pt x="414" y="180"/>
                      <a:pt x="414" y="180"/>
                    </a:cubicBezTo>
                    <a:cubicBezTo>
                      <a:pt x="414" y="119"/>
                      <a:pt x="377" y="98"/>
                      <a:pt x="326" y="98"/>
                    </a:cubicBezTo>
                    <a:cubicBezTo>
                      <a:pt x="286" y="98"/>
                      <a:pt x="257" y="108"/>
                      <a:pt x="241" y="115"/>
                    </a:cubicBezTo>
                    <a:cubicBezTo>
                      <a:pt x="255" y="152"/>
                      <a:pt x="255" y="152"/>
                      <a:pt x="255" y="152"/>
                    </a:cubicBezTo>
                    <a:cubicBezTo>
                      <a:pt x="270" y="146"/>
                      <a:pt x="292" y="139"/>
                      <a:pt x="314" y="139"/>
                    </a:cubicBezTo>
                    <a:cubicBezTo>
                      <a:pt x="337" y="139"/>
                      <a:pt x="353" y="145"/>
                      <a:pt x="353" y="169"/>
                    </a:cubicBezTo>
                    <a:cubicBezTo>
                      <a:pt x="353" y="179"/>
                      <a:pt x="353" y="179"/>
                      <a:pt x="353" y="179"/>
                    </a:cubicBezTo>
                    <a:cubicBezTo>
                      <a:pt x="286" y="185"/>
                      <a:pt x="228" y="202"/>
                      <a:pt x="228" y="260"/>
                    </a:cubicBezTo>
                    <a:cubicBezTo>
                      <a:pt x="228" y="307"/>
                      <a:pt x="261" y="331"/>
                      <a:pt x="326" y="331"/>
                    </a:cubicBezTo>
                    <a:cubicBezTo>
                      <a:pt x="365" y="331"/>
                      <a:pt x="395" y="325"/>
                      <a:pt x="414" y="315"/>
                    </a:cubicBezTo>
                    <a:moveTo>
                      <a:pt x="132" y="287"/>
                    </a:moveTo>
                    <a:cubicBezTo>
                      <a:pt x="128" y="289"/>
                      <a:pt x="121" y="290"/>
                      <a:pt x="112" y="290"/>
                    </a:cubicBezTo>
                    <a:cubicBezTo>
                      <a:pt x="79" y="290"/>
                      <a:pt x="65" y="262"/>
                      <a:pt x="65" y="213"/>
                    </a:cubicBezTo>
                    <a:cubicBezTo>
                      <a:pt x="65" y="167"/>
                      <a:pt x="78" y="136"/>
                      <a:pt x="114" y="136"/>
                    </a:cubicBezTo>
                    <a:cubicBezTo>
                      <a:pt x="121" y="136"/>
                      <a:pt x="127" y="137"/>
                      <a:pt x="132" y="139"/>
                    </a:cubicBezTo>
                    <a:lnTo>
                      <a:pt x="132" y="287"/>
                    </a:lnTo>
                    <a:close/>
                    <a:moveTo>
                      <a:pt x="197" y="315"/>
                    </a:moveTo>
                    <a:cubicBezTo>
                      <a:pt x="197" y="0"/>
                      <a:pt x="197" y="0"/>
                      <a:pt x="197" y="0"/>
                    </a:cubicBezTo>
                    <a:cubicBezTo>
                      <a:pt x="132" y="0"/>
                      <a:pt x="132" y="0"/>
                      <a:pt x="132" y="0"/>
                    </a:cubicBezTo>
                    <a:cubicBezTo>
                      <a:pt x="132" y="103"/>
                      <a:pt x="132" y="103"/>
                      <a:pt x="132" y="103"/>
                    </a:cubicBezTo>
                    <a:cubicBezTo>
                      <a:pt x="124" y="101"/>
                      <a:pt x="113" y="100"/>
                      <a:pt x="99" y="100"/>
                    </a:cubicBezTo>
                    <a:cubicBezTo>
                      <a:pt x="41" y="100"/>
                      <a:pt x="0" y="144"/>
                      <a:pt x="0" y="216"/>
                    </a:cubicBezTo>
                    <a:cubicBezTo>
                      <a:pt x="0" y="291"/>
                      <a:pt x="43" y="331"/>
                      <a:pt x="111" y="331"/>
                    </a:cubicBezTo>
                    <a:cubicBezTo>
                      <a:pt x="150" y="331"/>
                      <a:pt x="177" y="326"/>
                      <a:pt x="197" y="3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gr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954" y="5085184"/>
              <a:ext cx="3118189" cy="379947"/>
            </a:xfrm>
            <a:prstGeom prst="rect">
              <a:avLst/>
            </a:prstGeom>
          </p:spPr>
        </p:pic>
      </p:grpSp>
      <p:sp>
        <p:nvSpPr>
          <p:cNvPr id="4" name="Titel 3"/>
          <p:cNvSpPr>
            <a:spLocks noGrp="1"/>
          </p:cNvSpPr>
          <p:nvPr>
            <p:ph type="title"/>
          </p:nvPr>
        </p:nvSpPr>
        <p:spPr>
          <a:xfrm>
            <a:off x="609600" y="548680"/>
            <a:ext cx="10972800" cy="1143000"/>
          </a:xfrm>
        </p:spPr>
        <p:txBody>
          <a:bodyPr>
            <a:normAutofit/>
          </a:bodyPr>
          <a:lstStyle>
            <a:lvl1pPr algn="ctr">
              <a:defRPr sz="2800" b="1"/>
            </a:lvl1pPr>
          </a:lstStyle>
          <a:p>
            <a:r>
              <a:rPr lang="nl-NL" smtClean="0"/>
              <a:t>Klik om de stijl te bewerken</a:t>
            </a:r>
            <a:endParaRPr lang="nl-NL"/>
          </a:p>
        </p:txBody>
      </p:sp>
    </p:spTree>
    <p:extLst>
      <p:ext uri="{BB962C8B-B14F-4D97-AF65-F5344CB8AC3E}">
        <p14:creationId xmlns:p14="http://schemas.microsoft.com/office/powerpoint/2010/main" val="1240496649"/>
      </p:ext>
    </p:extLst>
  </p:cSld>
  <p:clrMapOvr>
    <a:masterClrMapping/>
  </p:clrMapOvr>
  <p:timing>
    <p:tnLst>
      <p:par>
        <p:cTn id="1" dur="indefinite" restart="never" nodeType="tmRoot"/>
      </p:par>
    </p:tnLst>
  </p:timing>
  <p:hf sldNum="0" hdr="0" ftr="0" dt="0"/>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sdia wit met cirkels">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2241781" y="230975"/>
            <a:ext cx="9326827" cy="864096"/>
          </a:xfrm>
        </p:spPr>
        <p:txBody>
          <a:bodyPr anchor="b">
            <a:noAutofit/>
          </a:bodyPr>
          <a:lstStyle>
            <a:lvl1pPr algn="l">
              <a:defRPr sz="2800" b="1">
                <a:solidFill>
                  <a:schemeClr val="accent1"/>
                </a:solidFill>
              </a:defRPr>
            </a:lvl1pPr>
          </a:lstStyle>
          <a:p>
            <a:r>
              <a:rPr lang="nl-NL" smtClean="0"/>
              <a:t>Klik om de stijl te bewerken</a:t>
            </a:r>
            <a:endParaRPr lang="nl-NL" dirty="0"/>
          </a:p>
        </p:txBody>
      </p:sp>
      <p:sp>
        <p:nvSpPr>
          <p:cNvPr id="3" name="Tijdelijke aanduiding voor inhoud 2"/>
          <p:cNvSpPr>
            <a:spLocks noGrp="1"/>
          </p:cNvSpPr>
          <p:nvPr>
            <p:ph idx="1"/>
          </p:nvPr>
        </p:nvSpPr>
        <p:spPr>
          <a:xfrm>
            <a:off x="1295467" y="1556793"/>
            <a:ext cx="10286933" cy="4569371"/>
          </a:xfrm>
        </p:spPr>
        <p:txBody>
          <a:bodyPr>
            <a:normAutofit/>
          </a:bodyPr>
          <a:lstStyle>
            <a:lvl1pPr marL="0" indent="0">
              <a:buNone/>
              <a:defRPr sz="2000"/>
            </a:lvl1pPr>
            <a:lvl2pPr marL="177800" indent="-177800">
              <a:buFont typeface="Arial" panose="020B0604020202020204" pitchFamily="34" charset="0"/>
              <a:buChar char="•"/>
              <a:defRPr sz="2000"/>
            </a:lvl2pPr>
            <a:lvl3pPr marL="355600" indent="-177800">
              <a:defRPr sz="2000"/>
            </a:lvl3pPr>
            <a:lvl4pPr marL="449263" indent="-177800">
              <a:defRPr sz="2000"/>
            </a:lvl4pPr>
            <a:lvl5pPr marL="627063" indent="-177800">
              <a:defRPr sz="2000"/>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5586B75A-687E-405C-8A0B-8D00578BA2C3}" type="datetimeFigureOut">
              <a:rPr lang="en-US" smtClean="0"/>
              <a:pPr/>
              <a:t>6/28/2021</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528212249"/>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45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586B75A-687E-405C-8A0B-8D00578BA2C3}" type="datetimeFigureOut">
              <a:rPr lang="en-US" smtClean="0"/>
              <a:pPr/>
              <a:t>6/28/2021</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308766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6/28/2021</a:t>
            </a:fld>
            <a:endParaRPr lang="en-US" dirty="0"/>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0361234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Ls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177800" indent="-1778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autoriteitpersoonsgegevens.nl/nl/onderwerpen/onderwijs/gebruik-van-persoonsgegevens-het-onderwijs" TargetMode="External"/><Relationship Id="rId2" Type="http://schemas.openxmlformats.org/officeDocument/2006/relationships/hyperlink" Target="https://nl.wikipedia.org/wiki/Algemene_verordening_gegevensbescherming"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g86Bi0qEOr8&amp;t=42s" TargetMode="External"/><Relationship Id="rId2" Type="http://schemas.openxmlformats.org/officeDocument/2006/relationships/hyperlink" Target="https://www.youtube.com/watch?v=mXm99a8FuoM" TargetMode="Externa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Methodisch handelen</a:t>
            </a:r>
            <a:endParaRPr lang="nl-NL" dirty="0"/>
          </a:p>
        </p:txBody>
      </p:sp>
      <p:sp>
        <p:nvSpPr>
          <p:cNvPr id="3" name="Ondertitel 2"/>
          <p:cNvSpPr>
            <a:spLocks noGrp="1"/>
          </p:cNvSpPr>
          <p:nvPr>
            <p:ph type="subTitle" idx="1"/>
          </p:nvPr>
        </p:nvSpPr>
        <p:spPr/>
        <p:txBody>
          <a:bodyPr/>
          <a:lstStyle/>
          <a:p>
            <a:r>
              <a:rPr lang="nl-NL" smtClean="0"/>
              <a:t>Lesweek 5-6 </a:t>
            </a:r>
            <a:endParaRPr lang="nl-NL" dirty="0"/>
          </a:p>
        </p:txBody>
      </p:sp>
    </p:spTree>
    <p:extLst>
      <p:ext uri="{BB962C8B-B14F-4D97-AF65-F5344CB8AC3E}">
        <p14:creationId xmlns:p14="http://schemas.microsoft.com/office/powerpoint/2010/main" val="2426027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observeren</a:t>
            </a:r>
            <a:endParaRPr lang="nl-NL" dirty="0"/>
          </a:p>
        </p:txBody>
      </p:sp>
      <p:sp>
        <p:nvSpPr>
          <p:cNvPr id="3" name="Tijdelijke aanduiding voor inhoud 2"/>
          <p:cNvSpPr>
            <a:spLocks noGrp="1"/>
          </p:cNvSpPr>
          <p:nvPr>
            <p:ph idx="1"/>
          </p:nvPr>
        </p:nvSpPr>
        <p:spPr/>
        <p:txBody>
          <a:bodyPr/>
          <a:lstStyle/>
          <a:p>
            <a:r>
              <a:rPr lang="nl-NL" dirty="0" smtClean="0"/>
              <a:t>Zoek naar mensen in de klas die een rode trui/blouse/broek of jas aan hebben. </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817" y="3140969"/>
            <a:ext cx="1743075" cy="2619375"/>
          </a:xfrm>
          <a:prstGeom prst="rect">
            <a:avLst/>
          </a:prstGeom>
        </p:spPr>
      </p:pic>
    </p:spTree>
    <p:extLst>
      <p:ext uri="{BB962C8B-B14F-4D97-AF65-F5344CB8AC3E}">
        <p14:creationId xmlns:p14="http://schemas.microsoft.com/office/powerpoint/2010/main" val="2125310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zie je ?</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9776" y="1844825"/>
            <a:ext cx="3268762" cy="4155763"/>
          </a:xfrm>
        </p:spPr>
      </p:pic>
    </p:spTree>
    <p:extLst>
      <p:ext uri="{BB962C8B-B14F-4D97-AF65-F5344CB8AC3E}">
        <p14:creationId xmlns:p14="http://schemas.microsoft.com/office/powerpoint/2010/main" val="2640805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zie je nu?</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5800" y="1772817"/>
            <a:ext cx="3196754" cy="4064215"/>
          </a:xfrm>
        </p:spPr>
      </p:pic>
    </p:spTree>
    <p:extLst>
      <p:ext uri="{BB962C8B-B14F-4D97-AF65-F5344CB8AC3E}">
        <p14:creationId xmlns:p14="http://schemas.microsoft.com/office/powerpoint/2010/main" val="808588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Referentiekader</a:t>
            </a:r>
            <a:endParaRPr lang="nl-NL" dirty="0"/>
          </a:p>
        </p:txBody>
      </p:sp>
      <p:sp>
        <p:nvSpPr>
          <p:cNvPr id="3" name="Tijdelijke aanduiding voor inhoud 2"/>
          <p:cNvSpPr>
            <a:spLocks noGrp="1"/>
          </p:cNvSpPr>
          <p:nvPr>
            <p:ph idx="1"/>
          </p:nvPr>
        </p:nvSpPr>
        <p:spPr/>
        <p:txBody>
          <a:bodyPr/>
          <a:lstStyle/>
          <a:p>
            <a:r>
              <a:rPr lang="nl-NL" dirty="0" smtClean="0"/>
              <a:t>Geheel van gewoonten, normen, waarnaar men zich richt.</a:t>
            </a:r>
          </a:p>
          <a:p>
            <a:r>
              <a:rPr lang="nl-NL" dirty="0" smtClean="0"/>
              <a:t>Iedere persoon heeft een eigen referentiekader.</a:t>
            </a:r>
          </a:p>
          <a:p>
            <a:r>
              <a:rPr lang="nl-NL" dirty="0" smtClean="0"/>
              <a:t>Het </a:t>
            </a:r>
            <a:r>
              <a:rPr lang="nl-NL" dirty="0"/>
              <a:t>gaat bij een referentiekader om de gemeenschappelijke ervaringen van verscheidene mensen in ongeveer dezelfde sociale situatie. </a:t>
            </a:r>
            <a:endParaRPr lang="nl-NL" dirty="0" smtClean="0"/>
          </a:p>
          <a:p>
            <a:r>
              <a:rPr lang="nl-NL" dirty="0" smtClean="0"/>
              <a:t>Je referentiekader bepaalt daarom hoe je naar bepaalde dingen kijkt of hoe je over bepaalde dingen denkt.</a:t>
            </a:r>
          </a:p>
          <a:p>
            <a:r>
              <a:rPr lang="nl-NL" dirty="0" smtClean="0">
                <a:sym typeface="Wingdings" pitchFamily="2" charset="2"/>
              </a:rPr>
              <a:t> je referentiekader maakt wie je bent </a:t>
            </a:r>
            <a:endParaRPr lang="nl-NL" dirty="0"/>
          </a:p>
        </p:txBody>
      </p:sp>
    </p:spTree>
    <p:extLst>
      <p:ext uri="{BB962C8B-B14F-4D97-AF65-F5344CB8AC3E}">
        <p14:creationId xmlns:p14="http://schemas.microsoft.com/office/powerpoint/2010/main" val="1924980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Figuur-</a:t>
            </a:r>
            <a:r>
              <a:rPr lang="nl-NL" dirty="0" err="1" smtClean="0"/>
              <a:t>achtergronscheiding</a:t>
            </a:r>
            <a:r>
              <a:rPr lang="nl-NL" dirty="0" smtClean="0"/>
              <a:t>.</a:t>
            </a:r>
            <a:br>
              <a:rPr lang="nl-NL" dirty="0" smtClean="0"/>
            </a:br>
            <a:r>
              <a:rPr lang="nl-NL" dirty="0" smtClean="0"/>
              <a:t>Wat zie je?</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7768" y="1664922"/>
            <a:ext cx="4032448" cy="5203159"/>
          </a:xfrm>
        </p:spPr>
      </p:pic>
    </p:spTree>
    <p:extLst>
      <p:ext uri="{BB962C8B-B14F-4D97-AF65-F5344CB8AC3E}">
        <p14:creationId xmlns:p14="http://schemas.microsoft.com/office/powerpoint/2010/main" val="3863147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Figuur en achtergrondscheiding </a:t>
            </a:r>
            <a:endParaRPr lang="nl-NL" dirty="0"/>
          </a:p>
        </p:txBody>
      </p:sp>
      <p:sp>
        <p:nvSpPr>
          <p:cNvPr id="3" name="Tijdelijke aanduiding voor inhoud 2"/>
          <p:cNvSpPr>
            <a:spLocks noGrp="1"/>
          </p:cNvSpPr>
          <p:nvPr>
            <p:ph idx="1"/>
          </p:nvPr>
        </p:nvSpPr>
        <p:spPr>
          <a:xfrm>
            <a:off x="2783632" y="1484784"/>
            <a:ext cx="6984776" cy="2880320"/>
          </a:xfrm>
        </p:spPr>
        <p:txBody>
          <a:bodyPr>
            <a:normAutofit lnSpcReduction="10000"/>
          </a:bodyPr>
          <a:lstStyle/>
          <a:p>
            <a:r>
              <a:rPr lang="nl-NL" dirty="0" smtClean="0"/>
              <a:t>Dit </a:t>
            </a:r>
            <a:r>
              <a:rPr lang="nl-NL" dirty="0"/>
              <a:t>principe maakt dat we snel op een </a:t>
            </a:r>
            <a:r>
              <a:rPr lang="nl-NL" dirty="0" smtClean="0"/>
              <a:t>krachtige </a:t>
            </a:r>
            <a:r>
              <a:rPr lang="nl-NL" dirty="0"/>
              <a:t>manier objecten van hun achtergrond kunnen scheiden</a:t>
            </a:r>
            <a:r>
              <a:rPr lang="nl-NL" dirty="0" smtClean="0"/>
              <a:t>.</a:t>
            </a:r>
          </a:p>
          <a:p>
            <a:endParaRPr lang="nl-NL" dirty="0" smtClean="0"/>
          </a:p>
          <a:p>
            <a:r>
              <a:rPr lang="nl-NL" dirty="0" smtClean="0"/>
              <a:t>We </a:t>
            </a:r>
            <a:r>
              <a:rPr lang="nl-NL" dirty="0"/>
              <a:t>kunnen hier twee dingen zien – een vaas, of twee gezichten – maar beide figuren tegelijk zien is bijna onmogelijk. </a:t>
            </a:r>
            <a:endParaRPr lang="nl-NL" dirty="0" smtClean="0"/>
          </a:p>
          <a:p>
            <a:endParaRPr lang="nl-NL" dirty="0"/>
          </a:p>
          <a:p>
            <a:r>
              <a:rPr lang="nl-NL" dirty="0" smtClean="0"/>
              <a:t>Op </a:t>
            </a:r>
            <a:r>
              <a:rPr lang="nl-NL" dirty="0"/>
              <a:t>het moment dat we een van beide figuren zien, bestempelt onze waarneming de rest van de afbeelding automatisch als achtergrond</a:t>
            </a:r>
          </a:p>
        </p:txBody>
      </p:sp>
    </p:spTree>
    <p:extLst>
      <p:ext uri="{BB962C8B-B14F-4D97-AF65-F5344CB8AC3E}">
        <p14:creationId xmlns:p14="http://schemas.microsoft.com/office/powerpoint/2010/main" val="1683906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Illusie :draaiende cirkel</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6214" y="1916832"/>
            <a:ext cx="7765568" cy="3960440"/>
          </a:xfrm>
        </p:spPr>
      </p:pic>
    </p:spTree>
    <p:extLst>
      <p:ext uri="{BB962C8B-B14F-4D97-AF65-F5344CB8AC3E}">
        <p14:creationId xmlns:p14="http://schemas.microsoft.com/office/powerpoint/2010/main" val="1685736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 </a:t>
            </a:r>
            <a:endParaRPr lang="nl-NL" dirty="0"/>
          </a:p>
        </p:txBody>
      </p:sp>
      <p:sp>
        <p:nvSpPr>
          <p:cNvPr id="3" name="Tijdelijke aanduiding voor inhoud 2"/>
          <p:cNvSpPr>
            <a:spLocks noGrp="1"/>
          </p:cNvSpPr>
          <p:nvPr>
            <p:ph idx="1"/>
          </p:nvPr>
        </p:nvSpPr>
        <p:spPr/>
        <p:txBody>
          <a:bodyPr>
            <a:normAutofit/>
          </a:bodyPr>
          <a:lstStyle/>
          <a:p>
            <a:r>
              <a:rPr lang="nl-NL" dirty="0"/>
              <a:t>De hersenen zijn geneigd steeds kleiner wordende cirkels als beweging te interpreteren</a:t>
            </a:r>
            <a:r>
              <a:rPr lang="nl-NL" dirty="0" smtClean="0"/>
              <a:t>.</a:t>
            </a:r>
          </a:p>
          <a:p>
            <a:endParaRPr lang="nl-NL" dirty="0"/>
          </a:p>
          <a:p>
            <a:r>
              <a:rPr lang="nl-NL" dirty="0" smtClean="0"/>
              <a:t>Als </a:t>
            </a:r>
            <a:r>
              <a:rPr lang="nl-NL" dirty="0"/>
              <a:t>je naar deze afbeelding kijkt, moeten je hersenen alle informatie die aanwezig is in één keer verwerken. </a:t>
            </a:r>
            <a:endParaRPr lang="nl-NL" dirty="0" smtClean="0"/>
          </a:p>
          <a:p>
            <a:endParaRPr lang="nl-NL" dirty="0" smtClean="0"/>
          </a:p>
          <a:p>
            <a:r>
              <a:rPr lang="nl-NL" dirty="0" smtClean="0"/>
              <a:t>Doordat </a:t>
            </a:r>
            <a:r>
              <a:rPr lang="nl-NL" dirty="0"/>
              <a:t>er veel informatie aanwezig is, vallen de hersenen terug op ‘trucjes’. </a:t>
            </a:r>
            <a:endParaRPr lang="nl-NL" dirty="0" smtClean="0"/>
          </a:p>
          <a:p>
            <a:endParaRPr lang="nl-NL" dirty="0" smtClean="0"/>
          </a:p>
          <a:p>
            <a:r>
              <a:rPr lang="nl-NL" dirty="0" smtClean="0"/>
              <a:t>Een </a:t>
            </a:r>
            <a:r>
              <a:rPr lang="nl-NL" dirty="0"/>
              <a:t>van die trucjes </a:t>
            </a:r>
            <a:r>
              <a:rPr lang="nl-NL" dirty="0" smtClean="0"/>
              <a:t>van </a:t>
            </a:r>
            <a:r>
              <a:rPr lang="nl-NL" dirty="0"/>
              <a:t>ons brein is dat het steeds kleiner wordende cirkels als beweging worden geïnterpreteerd (bijvoorbeeld een draaiende spiraal). Hierdoor zie je de cirkels draaien. Het effect is het grootst bij de cirkel waarnaar je aandacht </a:t>
            </a:r>
            <a:r>
              <a:rPr lang="nl-NL" dirty="0" err="1"/>
              <a:t>níet</a:t>
            </a:r>
            <a:r>
              <a:rPr lang="nl-NL" dirty="0"/>
              <a:t> uitgaat. Omdat je hersenen gericht zijn op de ene cirkel, passen ze voor de andere cirkel het trucje weer toe.</a:t>
            </a:r>
          </a:p>
          <a:p>
            <a:endParaRPr lang="nl-NL" dirty="0"/>
          </a:p>
        </p:txBody>
      </p:sp>
    </p:spTree>
    <p:extLst>
      <p:ext uri="{BB962C8B-B14F-4D97-AF65-F5344CB8AC3E}">
        <p14:creationId xmlns:p14="http://schemas.microsoft.com/office/powerpoint/2010/main" val="3814619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observe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835" y="4360460"/>
            <a:ext cx="1694810" cy="248677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smtClean="0"/>
              <a:t>Signaleren</a:t>
            </a:r>
            <a:endParaRPr lang="nl-NL" dirty="0"/>
          </a:p>
        </p:txBody>
      </p:sp>
      <p:sp>
        <p:nvSpPr>
          <p:cNvPr id="3" name="Tijdelijke aanduiding voor inhoud 2"/>
          <p:cNvSpPr>
            <a:spLocks noGrp="1"/>
          </p:cNvSpPr>
          <p:nvPr>
            <p:ph idx="1"/>
          </p:nvPr>
        </p:nvSpPr>
        <p:spPr/>
        <p:txBody>
          <a:bodyPr/>
          <a:lstStyle/>
          <a:p>
            <a:r>
              <a:rPr lang="nl-NL" dirty="0" smtClean="0"/>
              <a:t>Signaleren en observeren zijn vormen van waarnemen. </a:t>
            </a:r>
          </a:p>
          <a:p>
            <a:r>
              <a:rPr lang="nl-NL" b="1" dirty="0" smtClean="0"/>
              <a:t>Signaleren </a:t>
            </a:r>
            <a:r>
              <a:rPr lang="nl-NL" dirty="0" smtClean="0"/>
              <a:t>betekent opmerken, is het gevolg van een waarneming die je opvalt. </a:t>
            </a:r>
          </a:p>
          <a:p>
            <a:r>
              <a:rPr lang="nl-NL" dirty="0" smtClean="0"/>
              <a:t>Voorbeeld: Een peuter dreigt op de kast te klimmen. </a:t>
            </a:r>
          </a:p>
          <a:p>
            <a:pPr marL="0" indent="0">
              <a:buNone/>
            </a:pPr>
            <a:endParaRPr lang="nl-NL" dirty="0" smtClean="0"/>
          </a:p>
        </p:txBody>
      </p:sp>
      <p:pic>
        <p:nvPicPr>
          <p:cNvPr id="5" name="Tijdelijke aanduiding voor inhoud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1493" y="2528653"/>
            <a:ext cx="3096344" cy="4318585"/>
          </a:xfrm>
          <a:prstGeom prst="rect">
            <a:avLst/>
          </a:prstGeom>
        </p:spPr>
      </p:pic>
    </p:spTree>
    <p:extLst>
      <p:ext uri="{BB962C8B-B14F-4D97-AF65-F5344CB8AC3E}">
        <p14:creationId xmlns:p14="http://schemas.microsoft.com/office/powerpoint/2010/main" val="2236940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a:t>
            </a:r>
            <a:endParaRPr lang="nl-NL" dirty="0"/>
          </a:p>
        </p:txBody>
      </p:sp>
      <p:sp>
        <p:nvSpPr>
          <p:cNvPr id="3" name="Tijdelijke aanduiding voor inhoud 2"/>
          <p:cNvSpPr>
            <a:spLocks noGrp="1"/>
          </p:cNvSpPr>
          <p:nvPr>
            <p:ph idx="1"/>
          </p:nvPr>
        </p:nvSpPr>
        <p:spPr/>
        <p:txBody>
          <a:bodyPr>
            <a:normAutofit/>
          </a:bodyPr>
          <a:lstStyle/>
          <a:p>
            <a:pPr marL="0" indent="0" algn="ctr">
              <a:buNone/>
            </a:pPr>
            <a:r>
              <a:rPr lang="nl-NL" dirty="0" smtClean="0">
                <a:latin typeface="Algerian" panose="04020705040A02060702" pitchFamily="82" charset="0"/>
              </a:rPr>
              <a:t>Wat doet mijn medestudent?</a:t>
            </a:r>
          </a:p>
          <a:p>
            <a:pPr marL="0" indent="0" algn="ctr">
              <a:buNone/>
            </a:pPr>
            <a:endParaRPr lang="nl-NL" dirty="0" smtClean="0">
              <a:latin typeface="Algerian" panose="04020705040A02060702" pitchFamily="82" charset="0"/>
            </a:endParaRPr>
          </a:p>
          <a:p>
            <a:pPr marL="342900" indent="-342900">
              <a:buFont typeface="Wingdings" panose="05000000000000000000" pitchFamily="2" charset="2"/>
              <a:buChar char="q"/>
            </a:pPr>
            <a:r>
              <a:rPr lang="nl-NL" dirty="0" smtClean="0"/>
              <a:t>In groepjes van 3 gaan jullie elkaar observeren. </a:t>
            </a:r>
          </a:p>
          <a:p>
            <a:pPr marL="342900" indent="-342900">
              <a:buFont typeface="Wingdings" panose="05000000000000000000" pitchFamily="2" charset="2"/>
              <a:buChar char="q"/>
            </a:pPr>
            <a:r>
              <a:rPr lang="nl-NL" dirty="0" smtClean="0"/>
              <a:t>Een student gaat doen wat zij moet doen: huiswerk maken, overleggen, iets voorbereiden.</a:t>
            </a:r>
          </a:p>
          <a:p>
            <a:pPr marL="342900" indent="-342900">
              <a:buFont typeface="Wingdings" panose="05000000000000000000" pitchFamily="2" charset="2"/>
              <a:buChar char="q"/>
            </a:pPr>
            <a:r>
              <a:rPr lang="nl-NL" dirty="0" smtClean="0"/>
              <a:t>Er mag niet gesproken worden  </a:t>
            </a:r>
          </a:p>
          <a:p>
            <a:pPr marL="342900" indent="-342900">
              <a:buFont typeface="Wingdings" panose="05000000000000000000" pitchFamily="2" charset="2"/>
              <a:buChar char="q"/>
            </a:pPr>
            <a:r>
              <a:rPr lang="nl-NL" dirty="0" smtClean="0"/>
              <a:t>De andere studenten gaat haar gedurende 3 minuten beschrijvend observeren met steekwoorden. </a:t>
            </a:r>
          </a:p>
          <a:p>
            <a:pPr marL="342900" indent="-342900">
              <a:buFont typeface="Wingdings" panose="05000000000000000000" pitchFamily="2" charset="2"/>
              <a:buChar char="q"/>
            </a:pPr>
            <a:r>
              <a:rPr lang="nl-NL" b="1" dirty="0" smtClean="0"/>
              <a:t>Nabespreking: </a:t>
            </a:r>
            <a:r>
              <a:rPr lang="nl-NL" dirty="0" smtClean="0"/>
              <a:t>Jullie gaan de observaties en steekwoorden van de twee observatoren met elkaar vergelijken. </a:t>
            </a:r>
          </a:p>
        </p:txBody>
      </p:sp>
      <p:pic>
        <p:nvPicPr>
          <p:cNvPr id="3074" name="Picture 2" descr="Afbeeldingsresultaat voor opdra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950" y="97361"/>
            <a:ext cx="2727559" cy="153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635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Inleiding opdracht observeren</a:t>
            </a:r>
            <a:endParaRPr lang="nl-NL" dirty="0"/>
          </a:p>
        </p:txBody>
      </p:sp>
      <p:sp>
        <p:nvSpPr>
          <p:cNvPr id="3" name="Tijdelijke aanduiding voor inhoud 2"/>
          <p:cNvSpPr>
            <a:spLocks noGrp="1"/>
          </p:cNvSpPr>
          <p:nvPr>
            <p:ph idx="1"/>
          </p:nvPr>
        </p:nvSpPr>
        <p:spPr/>
        <p:txBody>
          <a:bodyPr>
            <a:normAutofit/>
          </a:bodyPr>
          <a:lstStyle/>
          <a:p>
            <a:pPr marL="114300" indent="0">
              <a:buNone/>
            </a:pPr>
            <a:r>
              <a:rPr lang="nl-NL" b="1" dirty="0" smtClean="0"/>
              <a:t>Ruil en Raad</a:t>
            </a:r>
          </a:p>
          <a:p>
            <a:pPr>
              <a:buFont typeface="Wingdings" pitchFamily="2" charset="2"/>
              <a:buChar char="Ø"/>
            </a:pPr>
            <a:r>
              <a:rPr lang="nl-NL" dirty="0" smtClean="0"/>
              <a:t>Eén persoon gaat op de gang staan. Twee personen ruilen iets met elkaar bijvoorbeeld de schoenen, of een bril of een ketting etc. De persoon wordt teruggeroepen en moet raden welke personen iets geruild hebben en wat.</a:t>
            </a:r>
          </a:p>
          <a:p>
            <a:pPr>
              <a:buFont typeface="Wingdings" pitchFamily="2" charset="2"/>
              <a:buChar char="Ø"/>
            </a:pPr>
            <a:endParaRPr lang="nl-NL" dirty="0"/>
          </a:p>
          <a:p>
            <a:endParaRPr lang="nl-NL" dirty="0" smtClean="0"/>
          </a:p>
          <a:p>
            <a:pPr marL="114300" indent="0">
              <a:buNone/>
            </a:pPr>
            <a:r>
              <a:rPr lang="nl-NL" b="1" dirty="0" smtClean="0"/>
              <a:t>Observeren</a:t>
            </a:r>
            <a:endParaRPr lang="nl-NL" b="1" dirty="0"/>
          </a:p>
          <a:p>
            <a:pPr>
              <a:buFont typeface="Wingdings" pitchFamily="2" charset="2"/>
              <a:buChar char="Ø"/>
            </a:pPr>
            <a:r>
              <a:rPr lang="nl-NL" dirty="0" smtClean="0"/>
              <a:t>Op tafel liggen diverse voorwerpen bij </a:t>
            </a:r>
            <a:r>
              <a:rPr lang="nl-NL" dirty="0"/>
              <a:t>elkaar en </a:t>
            </a:r>
            <a:r>
              <a:rPr lang="nl-NL" dirty="0" smtClean="0"/>
              <a:t>deze mogen jullie gedurende 1 minuut bekijken. Probeer zoveel mogelijk te onthouden wat er op tafel ligt. Vervolgens komt er </a:t>
            </a:r>
            <a:r>
              <a:rPr lang="nl-NL" dirty="0"/>
              <a:t>een doek </a:t>
            </a:r>
            <a:r>
              <a:rPr lang="nl-NL" dirty="0" smtClean="0"/>
              <a:t>over de voorwerpen en schrijf je zoveel mogelijk voorwerpen op die je hebt onthouden. Wie </a:t>
            </a:r>
            <a:r>
              <a:rPr lang="nl-NL" dirty="0"/>
              <a:t>zich de meeste dingen weet te herinneren, heeft gewonnen. </a:t>
            </a:r>
            <a:endParaRPr lang="nl-NL" dirty="0" smtClean="0"/>
          </a:p>
          <a:p>
            <a:pPr>
              <a:buFont typeface="Wingdings" pitchFamily="2" charset="2"/>
              <a:buChar char="Ø"/>
            </a:pPr>
            <a:r>
              <a:rPr lang="nl-NL" dirty="0" smtClean="0"/>
              <a:t>Daarna haalt de docent een voorwerp weg. Wat is er weggenomen?</a:t>
            </a:r>
            <a:endParaRPr lang="nl-NL" dirty="0"/>
          </a:p>
        </p:txBody>
      </p:sp>
    </p:spTree>
    <p:extLst>
      <p:ext uri="{BB962C8B-B14F-4D97-AF65-F5344CB8AC3E}">
        <p14:creationId xmlns:p14="http://schemas.microsoft.com/office/powerpoint/2010/main" val="822127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Lesopdracht waarnemingsprincipes </a:t>
            </a:r>
            <a:endParaRPr lang="nl-NL" dirty="0"/>
          </a:p>
        </p:txBody>
      </p:sp>
      <p:sp>
        <p:nvSpPr>
          <p:cNvPr id="3" name="Tijdelijke aanduiding voor inhoud 2"/>
          <p:cNvSpPr>
            <a:spLocks noGrp="1"/>
          </p:cNvSpPr>
          <p:nvPr>
            <p:ph idx="1"/>
          </p:nvPr>
        </p:nvSpPr>
        <p:spPr/>
        <p:txBody>
          <a:bodyPr/>
          <a:lstStyle/>
          <a:p>
            <a:pPr marL="457200" indent="-457200">
              <a:buAutoNum type="arabicPeriod"/>
            </a:pPr>
            <a:r>
              <a:rPr lang="nl-NL" dirty="0" smtClean="0"/>
              <a:t>Welke 4 principes van waarnemen zijn er?</a:t>
            </a:r>
          </a:p>
          <a:p>
            <a:pPr marL="457200" indent="-457200">
              <a:buAutoNum type="arabicPeriod"/>
            </a:pPr>
            <a:r>
              <a:rPr lang="nl-NL" dirty="0" smtClean="0"/>
              <a:t>Beschrijf wat ze betekenen.</a:t>
            </a:r>
          </a:p>
          <a:p>
            <a:pPr marL="457200" indent="-457200">
              <a:buAutoNum type="arabicPeriod"/>
            </a:pPr>
            <a:r>
              <a:rPr lang="nl-NL" dirty="0" smtClean="0"/>
              <a:t>Geef een voorbeeld van iedere principe.</a:t>
            </a:r>
          </a:p>
          <a:p>
            <a:pPr marL="457200" indent="-457200">
              <a:buAutoNum type="arabicPeriod"/>
            </a:pPr>
            <a:endParaRPr lang="nl-NL" dirty="0"/>
          </a:p>
        </p:txBody>
      </p:sp>
    </p:spTree>
    <p:extLst>
      <p:ext uri="{BB962C8B-B14F-4D97-AF65-F5344CB8AC3E}">
        <p14:creationId xmlns:p14="http://schemas.microsoft.com/office/powerpoint/2010/main" val="378426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Gelijkheid </a:t>
            </a:r>
            <a:endParaRPr lang="nl-NL" dirty="0"/>
          </a:p>
        </p:txBody>
      </p:sp>
      <p:sp>
        <p:nvSpPr>
          <p:cNvPr id="3" name="Tijdelijke aanduiding voor inhoud 2"/>
          <p:cNvSpPr>
            <a:spLocks noGrp="1"/>
          </p:cNvSpPr>
          <p:nvPr>
            <p:ph idx="1"/>
          </p:nvPr>
        </p:nvSpPr>
        <p:spPr/>
        <p:txBody>
          <a:bodyPr/>
          <a:lstStyle/>
          <a:p>
            <a:r>
              <a:rPr lang="nl-NL" b="1" dirty="0"/>
              <a:t>Gelijkheid</a:t>
            </a:r>
            <a:r>
              <a:rPr lang="nl-NL" dirty="0"/>
              <a:t>: van prikkels die op elkaar lijken maak je een groep. </a:t>
            </a:r>
            <a:br>
              <a:rPr lang="nl-NL" dirty="0"/>
            </a:br>
            <a:r>
              <a:rPr lang="nl-NL" dirty="0"/>
              <a:t>Voorbeeld: jongens en meisjes, dikke mensen en slanke mensen, oud en jong. </a:t>
            </a: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67" y="2205037"/>
            <a:ext cx="4925781" cy="4925781"/>
          </a:xfrm>
          <a:prstGeom prst="rect">
            <a:avLst/>
          </a:prstGeom>
        </p:spPr>
      </p:pic>
    </p:spTree>
    <p:extLst>
      <p:ext uri="{BB962C8B-B14F-4D97-AF65-F5344CB8AC3E}">
        <p14:creationId xmlns:p14="http://schemas.microsoft.com/office/powerpoint/2010/main" val="3452686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Nabijheid </a:t>
            </a:r>
            <a:endParaRPr lang="nl-NL" dirty="0"/>
          </a:p>
        </p:txBody>
      </p:sp>
      <p:sp>
        <p:nvSpPr>
          <p:cNvPr id="3" name="Tijdelijke aanduiding voor inhoud 2"/>
          <p:cNvSpPr>
            <a:spLocks noGrp="1"/>
          </p:cNvSpPr>
          <p:nvPr>
            <p:ph idx="1"/>
          </p:nvPr>
        </p:nvSpPr>
        <p:spPr/>
        <p:txBody>
          <a:bodyPr/>
          <a:lstStyle/>
          <a:p>
            <a:r>
              <a:rPr lang="nl-NL" b="1" dirty="0"/>
              <a:t>Nabijheid</a:t>
            </a:r>
            <a:r>
              <a:rPr lang="nl-NL" dirty="0"/>
              <a:t>: prikkels die dicht bij elkaar liggen, zie je als eenheid. </a:t>
            </a:r>
            <a:br>
              <a:rPr lang="nl-NL" dirty="0"/>
            </a:br>
            <a:r>
              <a:rPr lang="nl-NL" dirty="0"/>
              <a:t>Voorbeeld: een voetbalsupporter die op het verkeerde moment langs een amokmakers loopt wordt opgepakt, de dader die net een stukje verder staat gaat vrijuit.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737" y="2850429"/>
            <a:ext cx="4367646" cy="3275735"/>
          </a:xfrm>
          <a:prstGeom prst="rect">
            <a:avLst/>
          </a:prstGeom>
        </p:spPr>
      </p:pic>
    </p:spTree>
    <p:extLst>
      <p:ext uri="{BB962C8B-B14F-4D97-AF65-F5344CB8AC3E}">
        <p14:creationId xmlns:p14="http://schemas.microsoft.com/office/powerpoint/2010/main" val="3758760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Geslotenheid </a:t>
            </a:r>
            <a:endParaRPr lang="nl-NL" dirty="0"/>
          </a:p>
        </p:txBody>
      </p:sp>
      <p:sp>
        <p:nvSpPr>
          <p:cNvPr id="3" name="Tijdelijke aanduiding voor inhoud 2"/>
          <p:cNvSpPr>
            <a:spLocks noGrp="1"/>
          </p:cNvSpPr>
          <p:nvPr>
            <p:ph idx="1"/>
          </p:nvPr>
        </p:nvSpPr>
        <p:spPr/>
        <p:txBody>
          <a:bodyPr/>
          <a:lstStyle/>
          <a:p>
            <a:r>
              <a:rPr lang="nl-NL" b="1" dirty="0"/>
              <a:t>Geslotenheid</a:t>
            </a:r>
            <a:r>
              <a:rPr lang="nl-NL" dirty="0"/>
              <a:t>: losse prikkels voeg je samen tot een gesloten geheel. </a:t>
            </a:r>
            <a:br>
              <a:rPr lang="nl-NL" dirty="0"/>
            </a:br>
            <a:r>
              <a:rPr lang="nl-NL" dirty="0"/>
              <a:t>Voorbeeld: Je ziet Ella langs de schaal met koekjes lopen en er begerig naar kijken, bij het uitdelen kom je er een te kort en denkt: Ella heeft er een gepakt. </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781" y="3408508"/>
            <a:ext cx="5435312" cy="2717656"/>
          </a:xfrm>
          <a:prstGeom prst="rect">
            <a:avLst/>
          </a:prstGeom>
        </p:spPr>
      </p:pic>
    </p:spTree>
    <p:extLst>
      <p:ext uri="{BB962C8B-B14F-4D97-AF65-F5344CB8AC3E}">
        <p14:creationId xmlns:p14="http://schemas.microsoft.com/office/powerpoint/2010/main" val="646141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voortzetting</a:t>
            </a:r>
            <a:endParaRPr lang="nl-NL" dirty="0"/>
          </a:p>
        </p:txBody>
      </p:sp>
      <p:sp>
        <p:nvSpPr>
          <p:cNvPr id="3" name="Tijdelijke aanduiding voor inhoud 2"/>
          <p:cNvSpPr>
            <a:spLocks noGrp="1"/>
          </p:cNvSpPr>
          <p:nvPr>
            <p:ph idx="1"/>
          </p:nvPr>
        </p:nvSpPr>
        <p:spPr/>
        <p:txBody>
          <a:bodyPr/>
          <a:lstStyle/>
          <a:p>
            <a:r>
              <a:rPr lang="nl-NL" b="1" dirty="0"/>
              <a:t>Voortzetting</a:t>
            </a:r>
            <a:r>
              <a:rPr lang="nl-NL" dirty="0"/>
              <a:t>: prikkels lopen vloeiend in elkaar over. </a:t>
            </a:r>
            <a:br>
              <a:rPr lang="nl-NL" dirty="0"/>
            </a:br>
            <a:r>
              <a:rPr lang="nl-NL" dirty="0"/>
              <a:t>Voorbeeld: halverwege de lunch voelen veel mensen zich beroerd. Je denkt: het eten was bedorven, maar er blijkt buikgriep te heersen.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745" y="2717656"/>
            <a:ext cx="3544599" cy="3544599"/>
          </a:xfrm>
          <a:prstGeom prst="rect">
            <a:avLst/>
          </a:prstGeom>
        </p:spPr>
      </p:pic>
    </p:spTree>
    <p:extLst>
      <p:ext uri="{BB962C8B-B14F-4D97-AF65-F5344CB8AC3E}">
        <p14:creationId xmlns:p14="http://schemas.microsoft.com/office/powerpoint/2010/main" val="2755964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Valkuilen van de observator </a:t>
            </a:r>
            <a:endParaRPr lang="nl-NL" dirty="0"/>
          </a:p>
        </p:txBody>
      </p:sp>
      <p:sp>
        <p:nvSpPr>
          <p:cNvPr id="3" name="Tijdelijke aanduiding voor inhoud 2"/>
          <p:cNvSpPr>
            <a:spLocks noGrp="1"/>
          </p:cNvSpPr>
          <p:nvPr>
            <p:ph idx="1"/>
          </p:nvPr>
        </p:nvSpPr>
        <p:spPr/>
        <p:txBody>
          <a:bodyPr>
            <a:normAutofit/>
          </a:bodyPr>
          <a:lstStyle/>
          <a:p>
            <a:r>
              <a:rPr lang="nl-NL" b="1" dirty="0"/>
              <a:t>Bij de </a:t>
            </a:r>
            <a:r>
              <a:rPr lang="nl-NL" b="1" dirty="0" smtClean="0"/>
              <a:t>waarneming </a:t>
            </a:r>
            <a:r>
              <a:rPr lang="nl-NL" b="1" dirty="0"/>
              <a:t>is het belangrijk dat je zo objectief mogelijk waarneemt. </a:t>
            </a:r>
            <a:endParaRPr lang="nl-NL" b="1" dirty="0" smtClean="0"/>
          </a:p>
          <a:p>
            <a:r>
              <a:rPr lang="nl-NL" b="1" dirty="0" smtClean="0"/>
              <a:t>Dat </a:t>
            </a:r>
            <a:r>
              <a:rPr lang="nl-NL" b="1" dirty="0"/>
              <a:t>is niet gemakkelijk, omdat je altijd betekenis geeft aan de prikkels die je waarneemt. Het is daarom belangrijk dat je heel goed weet wat de valkuilen zijn waarop je moet letten. Het helpt ook als je snapt waarom een ander aan precies dezelfde situatie een andere betekenis kan geven.</a:t>
            </a:r>
            <a:endParaRPr lang="nl-NL" b="1" dirty="0" smtClean="0"/>
          </a:p>
          <a:p>
            <a:pPr marL="342900" indent="-342900">
              <a:buFont typeface="Wingdings" panose="05000000000000000000" pitchFamily="2" charset="2"/>
              <a:buChar char="q"/>
            </a:pPr>
            <a:endParaRPr lang="nl-NL" dirty="0"/>
          </a:p>
        </p:txBody>
      </p:sp>
    </p:spTree>
    <p:extLst>
      <p:ext uri="{BB962C8B-B14F-4D97-AF65-F5344CB8AC3E}">
        <p14:creationId xmlns:p14="http://schemas.microsoft.com/office/powerpoint/2010/main" val="120100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Observeer </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3008" y="1557338"/>
            <a:ext cx="8511783" cy="4568825"/>
          </a:xfrm>
          <a:prstGeom prst="rect">
            <a:avLst/>
          </a:prstGeom>
        </p:spPr>
      </p:pic>
    </p:spTree>
    <p:extLst>
      <p:ext uri="{BB962C8B-B14F-4D97-AF65-F5344CB8AC3E}">
        <p14:creationId xmlns:p14="http://schemas.microsoft.com/office/powerpoint/2010/main" val="1857879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Observeer </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781" y="1557338"/>
            <a:ext cx="7909289" cy="4867255"/>
          </a:xfrm>
        </p:spPr>
      </p:pic>
    </p:spTree>
    <p:extLst>
      <p:ext uri="{BB962C8B-B14F-4D97-AF65-F5344CB8AC3E}">
        <p14:creationId xmlns:p14="http://schemas.microsoft.com/office/powerpoint/2010/main" val="2934678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marL="342900" indent="-342900">
              <a:buFont typeface="Wingdings" panose="05000000000000000000" pitchFamily="2" charset="2"/>
              <a:buChar char="q"/>
            </a:pPr>
            <a:r>
              <a:rPr lang="nl-NL" dirty="0"/>
              <a:t>Eigen mening van de observator</a:t>
            </a:r>
          </a:p>
          <a:p>
            <a:pPr marL="342900" indent="-342900">
              <a:buFont typeface="Wingdings" panose="05000000000000000000" pitchFamily="2" charset="2"/>
              <a:buChar char="q"/>
            </a:pPr>
            <a:r>
              <a:rPr lang="nl-NL" dirty="0"/>
              <a:t>Emotionele betrokkenheid</a:t>
            </a:r>
          </a:p>
          <a:p>
            <a:pPr marL="342900" indent="-342900">
              <a:buFont typeface="Wingdings" panose="05000000000000000000" pitchFamily="2" charset="2"/>
              <a:buChar char="q"/>
            </a:pPr>
            <a:r>
              <a:rPr lang="nl-NL" dirty="0"/>
              <a:t>Halo -effect</a:t>
            </a:r>
          </a:p>
          <a:p>
            <a:pPr marL="342900" indent="-342900">
              <a:buFont typeface="Wingdings" panose="05000000000000000000" pitchFamily="2" charset="2"/>
              <a:buChar char="q"/>
            </a:pPr>
            <a:r>
              <a:rPr lang="nl-NL" dirty="0"/>
              <a:t>Horn -effect</a:t>
            </a:r>
          </a:p>
          <a:p>
            <a:pPr marL="342900" indent="-342900">
              <a:buFont typeface="Wingdings" panose="05000000000000000000" pitchFamily="2" charset="2"/>
              <a:buChar char="q"/>
            </a:pPr>
            <a:r>
              <a:rPr lang="nl-NL" dirty="0"/>
              <a:t>Vooroordeel </a:t>
            </a:r>
          </a:p>
          <a:p>
            <a:pPr marL="342900" indent="-342900">
              <a:buFont typeface="Wingdings" panose="05000000000000000000" pitchFamily="2" charset="2"/>
              <a:buChar char="q"/>
            </a:pPr>
            <a:r>
              <a:rPr lang="nl-NL" dirty="0"/>
              <a:t>Stemming </a:t>
            </a:r>
          </a:p>
          <a:p>
            <a:pPr marL="342900" indent="-342900">
              <a:buFont typeface="Wingdings" panose="05000000000000000000" pitchFamily="2" charset="2"/>
              <a:buChar char="q"/>
            </a:pPr>
            <a:r>
              <a:rPr lang="nl-NL" dirty="0"/>
              <a:t>Ervaring</a:t>
            </a:r>
          </a:p>
          <a:p>
            <a:endParaRPr lang="nl-NL" dirty="0"/>
          </a:p>
          <a:p>
            <a:endParaRPr lang="nl-NL" dirty="0"/>
          </a:p>
        </p:txBody>
      </p:sp>
    </p:spTree>
    <p:extLst>
      <p:ext uri="{BB962C8B-B14F-4D97-AF65-F5344CB8AC3E}">
        <p14:creationId xmlns:p14="http://schemas.microsoft.com/office/powerpoint/2010/main" val="3954621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Rapporteren </a:t>
            </a:r>
            <a:endParaRPr lang="nl-NL" dirty="0"/>
          </a:p>
        </p:txBody>
      </p:sp>
      <p:sp>
        <p:nvSpPr>
          <p:cNvPr id="3" name="Tijdelijke aanduiding voor inhoud 2"/>
          <p:cNvSpPr>
            <a:spLocks noGrp="1"/>
          </p:cNvSpPr>
          <p:nvPr>
            <p:ph idx="1"/>
          </p:nvPr>
        </p:nvSpPr>
        <p:spPr/>
        <p:txBody>
          <a:bodyPr/>
          <a:lstStyle/>
          <a:p>
            <a:pPr marL="342900" indent="-342900">
              <a:buFont typeface="Arial" panose="020B0604020202020204" pitchFamily="34" charset="0"/>
              <a:buChar char="•"/>
            </a:pPr>
            <a:r>
              <a:rPr lang="nl-NL" dirty="0" smtClean="0"/>
              <a:t>Verslag uitbrengen van situaties die je hebt waargenomen mondeling of schriftelijk.</a:t>
            </a:r>
          </a:p>
          <a:p>
            <a:pPr marL="342900" indent="-342900">
              <a:buFont typeface="Arial" panose="020B0604020202020204" pitchFamily="34" charset="0"/>
              <a:buChar char="•"/>
            </a:pPr>
            <a:r>
              <a:rPr lang="nl-NL" dirty="0" smtClean="0"/>
              <a:t>Mondeling als je ervaringen uitwisselt met collega’s</a:t>
            </a:r>
          </a:p>
          <a:p>
            <a:pPr marL="342900" indent="-342900">
              <a:buFont typeface="Arial" panose="020B0604020202020204" pitchFamily="34" charset="0"/>
              <a:buChar char="•"/>
            </a:pPr>
            <a:r>
              <a:rPr lang="nl-NL" dirty="0" smtClean="0"/>
              <a:t>Schriftelijk over wat je hebt gedaan, wat het resultaat is en wat je hebt gesignaleerd. </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r>
              <a:rPr lang="nl-NL" dirty="0" smtClean="0"/>
              <a:t>Om te:  informeren, evalueren, adviseren, verantwoorden en signaleren. </a:t>
            </a:r>
          </a:p>
          <a:p>
            <a:endParaRPr lang="nl-NL" dirty="0" smtClean="0"/>
          </a:p>
        </p:txBody>
      </p:sp>
      <p:sp>
        <p:nvSpPr>
          <p:cNvPr id="4" name="Rechthoek 3"/>
          <p:cNvSpPr/>
          <p:nvPr/>
        </p:nvSpPr>
        <p:spPr>
          <a:xfrm>
            <a:off x="3117273" y="3093332"/>
            <a:ext cx="5500254" cy="74814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smtClean="0">
                <a:solidFill>
                  <a:schemeClr val="tx1"/>
                </a:solidFill>
              </a:rPr>
              <a:t>Bv. Dagboekje </a:t>
            </a:r>
            <a:r>
              <a:rPr lang="nl-NL" dirty="0">
                <a:solidFill>
                  <a:schemeClr val="tx1"/>
                </a:solidFill>
              </a:rPr>
              <a:t>bv ontwikkeling </a:t>
            </a:r>
            <a:r>
              <a:rPr lang="nl-NL" dirty="0" err="1">
                <a:solidFill>
                  <a:schemeClr val="tx1"/>
                </a:solidFill>
              </a:rPr>
              <a:t>vd</a:t>
            </a:r>
            <a:r>
              <a:rPr lang="nl-NL" dirty="0">
                <a:solidFill>
                  <a:schemeClr val="tx1"/>
                </a:solidFill>
              </a:rPr>
              <a:t> kinderen </a:t>
            </a:r>
            <a:r>
              <a:rPr lang="nl-NL" dirty="0" smtClean="0">
                <a:solidFill>
                  <a:schemeClr val="tx1"/>
                </a:solidFill>
              </a:rPr>
              <a:t>bijhouden</a:t>
            </a:r>
          </a:p>
          <a:p>
            <a:r>
              <a:rPr lang="nl-NL" dirty="0" smtClean="0">
                <a:solidFill>
                  <a:schemeClr val="tx1"/>
                </a:solidFill>
              </a:rPr>
              <a:t>Bv. In </a:t>
            </a:r>
            <a:r>
              <a:rPr lang="nl-NL" dirty="0">
                <a:solidFill>
                  <a:schemeClr val="tx1"/>
                </a:solidFill>
              </a:rPr>
              <a:t>een </a:t>
            </a:r>
            <a:r>
              <a:rPr lang="nl-NL" dirty="0" err="1">
                <a:solidFill>
                  <a:schemeClr val="tx1"/>
                </a:solidFill>
              </a:rPr>
              <a:t>kindvolgsysteem</a:t>
            </a:r>
            <a:r>
              <a:rPr lang="nl-NL" dirty="0">
                <a:solidFill>
                  <a:schemeClr val="tx1"/>
                </a:solidFill>
              </a:rPr>
              <a:t> legt je de ontwikkeling vast</a:t>
            </a:r>
          </a:p>
        </p:txBody>
      </p:sp>
    </p:spTree>
    <p:extLst>
      <p:ext uri="{BB962C8B-B14F-4D97-AF65-F5344CB8AC3E}">
        <p14:creationId xmlns:p14="http://schemas.microsoft.com/office/powerpoint/2010/main" val="1865969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Programma</a:t>
            </a:r>
            <a:endParaRPr lang="nl-NL" dirty="0"/>
          </a:p>
        </p:txBody>
      </p:sp>
      <p:sp>
        <p:nvSpPr>
          <p:cNvPr id="3" name="Tijdelijke aanduiding voor inhoud 2"/>
          <p:cNvSpPr>
            <a:spLocks noGrp="1"/>
          </p:cNvSpPr>
          <p:nvPr>
            <p:ph idx="1"/>
          </p:nvPr>
        </p:nvSpPr>
        <p:spPr/>
        <p:txBody>
          <a:bodyPr/>
          <a:lstStyle/>
          <a:p>
            <a:pPr marL="342900" indent="-342900">
              <a:buFont typeface="Wingdings" panose="05000000000000000000" pitchFamily="2" charset="2"/>
              <a:buChar char="q"/>
            </a:pPr>
            <a:r>
              <a:rPr lang="nl-NL" dirty="0" smtClean="0"/>
              <a:t>Doel </a:t>
            </a:r>
          </a:p>
          <a:p>
            <a:pPr marL="342900" indent="-342900">
              <a:buFont typeface="Wingdings" panose="05000000000000000000" pitchFamily="2" charset="2"/>
              <a:buChar char="q"/>
            </a:pPr>
            <a:r>
              <a:rPr lang="nl-NL" dirty="0" smtClean="0"/>
              <a:t>Toetsing van dit blok </a:t>
            </a:r>
          </a:p>
          <a:p>
            <a:pPr marL="342900" indent="-342900">
              <a:buFont typeface="Wingdings" panose="05000000000000000000" pitchFamily="2" charset="2"/>
              <a:buChar char="q"/>
            </a:pPr>
            <a:r>
              <a:rPr lang="nl-NL" dirty="0" smtClean="0"/>
              <a:t>Gewaarworden, waarnemen en observeren</a:t>
            </a:r>
          </a:p>
          <a:p>
            <a:pPr marL="342900" indent="-342900">
              <a:buFont typeface="Wingdings" panose="05000000000000000000" pitchFamily="2" charset="2"/>
              <a:buChar char="q"/>
            </a:pPr>
            <a:r>
              <a:rPr lang="nl-NL" dirty="0" smtClean="0"/>
              <a:t>Opdracht</a:t>
            </a:r>
          </a:p>
          <a:p>
            <a:pPr marL="342900" indent="-342900">
              <a:buFont typeface="Wingdings" panose="05000000000000000000" pitchFamily="2" charset="2"/>
              <a:buChar char="q"/>
            </a:pPr>
            <a:r>
              <a:rPr lang="nl-NL" dirty="0" smtClean="0"/>
              <a:t>Afsluiting </a:t>
            </a:r>
            <a:endParaRPr lang="nl-NL" dirty="0"/>
          </a:p>
        </p:txBody>
      </p:sp>
    </p:spTree>
    <p:extLst>
      <p:ext uri="{BB962C8B-B14F-4D97-AF65-F5344CB8AC3E}">
        <p14:creationId xmlns:p14="http://schemas.microsoft.com/office/powerpoint/2010/main" val="2314621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55573" y="0"/>
            <a:ext cx="9326827" cy="864096"/>
          </a:xfrm>
        </p:spPr>
        <p:txBody>
          <a:bodyPr/>
          <a:lstStyle/>
          <a:p>
            <a:r>
              <a:rPr lang="nl-NL" dirty="0" smtClean="0"/>
              <a:t>Bij het rapporteren rekening houden met de AVG </a:t>
            </a:r>
            <a:endParaRPr lang="nl-NL" dirty="0"/>
          </a:p>
        </p:txBody>
      </p:sp>
      <p:sp>
        <p:nvSpPr>
          <p:cNvPr id="3" name="Tijdelijke aanduiding voor inhoud 2"/>
          <p:cNvSpPr>
            <a:spLocks noGrp="1"/>
          </p:cNvSpPr>
          <p:nvPr>
            <p:ph idx="1"/>
          </p:nvPr>
        </p:nvSpPr>
        <p:spPr>
          <a:xfrm>
            <a:off x="1205346" y="1330036"/>
            <a:ext cx="11111345" cy="5638800"/>
          </a:xfrm>
        </p:spPr>
        <p:txBody>
          <a:bodyPr>
            <a:normAutofit fontScale="92500" lnSpcReduction="20000"/>
          </a:bodyPr>
          <a:lstStyle/>
          <a:p>
            <a:r>
              <a:rPr lang="nl-NL" b="1" dirty="0"/>
              <a:t>Wet Algemene Verordening Gegevensbescherming (AVG) </a:t>
            </a:r>
            <a:r>
              <a:rPr lang="nl-NL" dirty="0"/>
              <a:t>AVG – dit is Europese wetgeving die de privacy beschermt. Deze is in de plaats gekomen van de wet op de privacy.</a:t>
            </a:r>
          </a:p>
          <a:p>
            <a:r>
              <a:rPr lang="nl-NL" b="1" dirty="0"/>
              <a:t> </a:t>
            </a:r>
            <a:endParaRPr lang="nl-NL" dirty="0"/>
          </a:p>
          <a:p>
            <a:r>
              <a:rPr lang="nl-NL" b="1" dirty="0"/>
              <a:t>Stap 1: </a:t>
            </a:r>
            <a:r>
              <a:rPr lang="nl-NL" dirty="0"/>
              <a:t>lees onderstaande pagina’s goed door of zoek zelf bronnen op internet gericht op het onderwijs. Lees ook H 8.3 in je boek (blz.102-104).</a:t>
            </a:r>
          </a:p>
          <a:p>
            <a:pPr lvl="0"/>
            <a:r>
              <a:rPr lang="nl-NL" dirty="0">
                <a:hlinkClick r:id="rId2"/>
              </a:rPr>
              <a:t>https://nl.wikipedia.org/wiki/Algemene_verordening_gegevensbescherming</a:t>
            </a:r>
            <a:endParaRPr lang="nl-NL" dirty="0"/>
          </a:p>
          <a:p>
            <a:pPr lvl="0"/>
            <a:r>
              <a:rPr lang="nl-NL" dirty="0">
                <a:hlinkClick r:id="rId3"/>
              </a:rPr>
              <a:t>https://autoriteitpersoonsgegevens.nl/nl/onderwerpen/onderwijs/gebruik-van-persoonsgegevens-het-onderwijs</a:t>
            </a:r>
            <a:endParaRPr lang="nl-NL" dirty="0"/>
          </a:p>
          <a:p>
            <a:r>
              <a:rPr lang="nl-NL" dirty="0"/>
              <a:t> </a:t>
            </a:r>
          </a:p>
          <a:p>
            <a:r>
              <a:rPr lang="nl-NL" b="1" dirty="0"/>
              <a:t>Stap 3: </a:t>
            </a:r>
            <a:r>
              <a:rPr lang="nl-NL" dirty="0"/>
              <a:t>beantwoord onderstaande vragen:</a:t>
            </a:r>
          </a:p>
          <a:p>
            <a:pPr lvl="0"/>
            <a:r>
              <a:rPr lang="nl-NL" dirty="0"/>
              <a:t>Wat vind je van de wet?</a:t>
            </a:r>
          </a:p>
          <a:p>
            <a:pPr lvl="0"/>
            <a:r>
              <a:rPr lang="nl-NL" dirty="0"/>
              <a:t>Welke impact heeft de wet voor jouzelf?</a:t>
            </a:r>
          </a:p>
          <a:p>
            <a:pPr lvl="0"/>
            <a:r>
              <a:rPr lang="nl-NL" dirty="0"/>
              <a:t>Welke impact heeft de wet op organisaties waar jullie stagelopen?</a:t>
            </a:r>
          </a:p>
          <a:p>
            <a:pPr lvl="0"/>
            <a:r>
              <a:rPr lang="nl-NL" dirty="0"/>
              <a:t>Wat is het protocol op je stage met betrekking tot deze wet?</a:t>
            </a:r>
          </a:p>
          <a:p>
            <a:pPr lvl="0"/>
            <a:r>
              <a:rPr lang="nl-NL" dirty="0"/>
              <a:t>Welke impact heeft de wet op de doelgroep waarmee je werkt?</a:t>
            </a:r>
          </a:p>
          <a:p>
            <a:pPr lvl="0"/>
            <a:r>
              <a:rPr lang="nl-NL" dirty="0"/>
              <a:t>Welke aanpassingen moeten organisaties doen om zich te kunnen houden aan de wet?</a:t>
            </a:r>
          </a:p>
          <a:p>
            <a:pPr lvl="0"/>
            <a:r>
              <a:rPr lang="nl-NL" dirty="0"/>
              <a:t>Waar moet jij als onderwijsassistent op letten? </a:t>
            </a:r>
          </a:p>
          <a:p>
            <a:r>
              <a:rPr lang="nl-NL" dirty="0"/>
              <a:t>Wat is de relatie tussen de wet AVG en de BPV-opdracht ‘bewijs rapportage van een ontwikkeling van een kind uit de BPV?</a:t>
            </a:r>
          </a:p>
        </p:txBody>
      </p:sp>
    </p:spTree>
    <p:extLst>
      <p:ext uri="{BB962C8B-B14F-4D97-AF65-F5344CB8AC3E}">
        <p14:creationId xmlns:p14="http://schemas.microsoft.com/office/powerpoint/2010/main" val="2415726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Formatieve toets inventariseren wensen en behoeften deel 1 </a:t>
            </a:r>
            <a:endParaRPr lang="nl-NL" dirty="0"/>
          </a:p>
        </p:txBody>
      </p:sp>
      <p:graphicFrame>
        <p:nvGraphicFramePr>
          <p:cNvPr id="5" name="Tijdelijke aanduiding voor inhoud 4"/>
          <p:cNvGraphicFramePr>
            <a:graphicFrameLocks noGrp="1"/>
          </p:cNvGraphicFramePr>
          <p:nvPr>
            <p:ph idx="1"/>
            <p:extLst/>
          </p:nvPr>
        </p:nvGraphicFramePr>
        <p:xfrm>
          <a:off x="2135561" y="1844825"/>
          <a:ext cx="8064895" cy="4248472"/>
        </p:xfrm>
        <a:graphic>
          <a:graphicData uri="http://schemas.openxmlformats.org/drawingml/2006/table">
            <a:tbl>
              <a:tblPr firstRow="1" firstCol="1" lastRow="1" lastCol="1" bandRow="1" bandCol="1">
                <a:tableStyleId>{5C22544A-7EE6-4342-B048-85BDC9FD1C3A}</a:tableStyleId>
              </a:tblPr>
              <a:tblGrid>
                <a:gridCol w="8064895">
                  <a:extLst>
                    <a:ext uri="{9D8B030D-6E8A-4147-A177-3AD203B41FA5}">
                      <a16:colId xmlns:a16="http://schemas.microsoft.com/office/drawing/2014/main" val="2480337624"/>
                    </a:ext>
                  </a:extLst>
                </a:gridCol>
              </a:tblGrid>
              <a:tr h="529951">
                <a:tc>
                  <a:txBody>
                    <a:bodyPr/>
                    <a:lstStyle/>
                    <a:p>
                      <a:pPr>
                        <a:lnSpc>
                          <a:spcPct val="130000"/>
                        </a:lnSpc>
                        <a:spcAft>
                          <a:spcPts val="0"/>
                        </a:spcAft>
                      </a:pPr>
                      <a:r>
                        <a:rPr lang="nl-NL" sz="1200" spc="30" dirty="0">
                          <a:solidFill>
                            <a:schemeClr val="tx1"/>
                          </a:solidFill>
                          <a:effectLst/>
                        </a:rPr>
                        <a:t>Verslag inventarisatie wensen en behoeften van het kind deel 1 en deel 2 (observatieverslag)</a:t>
                      </a:r>
                      <a:endParaRPr lang="nl-NL"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615" marR="56615" marT="0" marB="0" anchor="ctr">
                    <a:solidFill>
                      <a:schemeClr val="accent1">
                        <a:lumMod val="60000"/>
                        <a:lumOff val="40000"/>
                      </a:schemeClr>
                    </a:solidFill>
                  </a:tcPr>
                </a:tc>
                <a:extLst>
                  <a:ext uri="{0D108BD9-81ED-4DB2-BD59-A6C34878D82A}">
                    <a16:rowId xmlns:a16="http://schemas.microsoft.com/office/drawing/2014/main" val="1327705646"/>
                  </a:ext>
                </a:extLst>
              </a:tr>
              <a:tr h="3718521">
                <a:tc>
                  <a:txBody>
                    <a:bodyPr/>
                    <a:lstStyle/>
                    <a:p>
                      <a:pPr>
                        <a:lnSpc>
                          <a:spcPct val="110000"/>
                        </a:lnSpc>
                        <a:spcAft>
                          <a:spcPts val="0"/>
                        </a:spcAft>
                      </a:pPr>
                      <a:r>
                        <a:rPr lang="nl-NL" sz="1400" dirty="0">
                          <a:solidFill>
                            <a:schemeClr val="tx1"/>
                          </a:solidFill>
                          <a:effectLst/>
                        </a:rPr>
                        <a:t>Inhoud:</a:t>
                      </a:r>
                    </a:p>
                    <a:p>
                      <a:pPr>
                        <a:lnSpc>
                          <a:spcPct val="110000"/>
                        </a:lnSpc>
                        <a:spcAft>
                          <a:spcPts val="0"/>
                        </a:spcAft>
                      </a:pPr>
                      <a:r>
                        <a:rPr lang="nl-NL" sz="1400" dirty="0">
                          <a:solidFill>
                            <a:schemeClr val="tx1"/>
                          </a:solidFill>
                          <a:effectLst/>
                        </a:rPr>
                        <a:t> </a:t>
                      </a:r>
                    </a:p>
                    <a:p>
                      <a:pPr>
                        <a:lnSpc>
                          <a:spcPct val="115000"/>
                        </a:lnSpc>
                        <a:spcAft>
                          <a:spcPts val="0"/>
                        </a:spcAft>
                      </a:pPr>
                      <a:r>
                        <a:rPr lang="nl-NL" sz="1400" dirty="0">
                          <a:solidFill>
                            <a:schemeClr val="tx1"/>
                          </a:solidFill>
                          <a:effectLst/>
                        </a:rPr>
                        <a:t>Voor deze opdracht ga je je uitgebreid verdiepen in een kind van je stage. </a:t>
                      </a:r>
                      <a:br>
                        <a:rPr lang="nl-NL" sz="1400" dirty="0">
                          <a:solidFill>
                            <a:schemeClr val="tx1"/>
                          </a:solidFill>
                          <a:effectLst/>
                        </a:rPr>
                      </a:br>
                      <a:r>
                        <a:rPr lang="nl-NL" sz="1400" dirty="0">
                          <a:solidFill>
                            <a:schemeClr val="tx1"/>
                          </a:solidFill>
                          <a:effectLst/>
                        </a:rPr>
                        <a:t>Dit doe je in twee delen. </a:t>
                      </a:r>
                    </a:p>
                    <a:p>
                      <a:pPr>
                        <a:lnSpc>
                          <a:spcPct val="115000"/>
                        </a:lnSpc>
                        <a:spcAft>
                          <a:spcPts val="0"/>
                        </a:spcAft>
                      </a:pPr>
                      <a:r>
                        <a:rPr lang="nl-NL" sz="1400" dirty="0">
                          <a:solidFill>
                            <a:schemeClr val="tx1"/>
                          </a:solidFill>
                          <a:effectLst/>
                        </a:rPr>
                        <a:t> </a:t>
                      </a:r>
                    </a:p>
                    <a:p>
                      <a:pPr>
                        <a:lnSpc>
                          <a:spcPct val="115000"/>
                        </a:lnSpc>
                        <a:spcAft>
                          <a:spcPts val="0"/>
                        </a:spcAft>
                      </a:pPr>
                      <a:r>
                        <a:rPr lang="nl-NL" sz="1400" u="sng" dirty="0">
                          <a:solidFill>
                            <a:schemeClr val="tx1"/>
                          </a:solidFill>
                          <a:effectLst/>
                        </a:rPr>
                        <a:t>Deel 1: inventarisatie wensen en behoeften </a:t>
                      </a:r>
                      <a:endParaRPr lang="nl-NL" sz="1400" dirty="0">
                        <a:solidFill>
                          <a:schemeClr val="tx1"/>
                        </a:solidFill>
                        <a:effectLst/>
                      </a:endParaRPr>
                    </a:p>
                    <a:p>
                      <a:pPr>
                        <a:lnSpc>
                          <a:spcPct val="115000"/>
                        </a:lnSpc>
                        <a:spcAft>
                          <a:spcPts val="0"/>
                        </a:spcAft>
                      </a:pPr>
                      <a:r>
                        <a:rPr lang="nl-NL" sz="1400" dirty="0">
                          <a:solidFill>
                            <a:schemeClr val="tx1"/>
                          </a:solidFill>
                          <a:effectLst/>
                        </a:rPr>
                        <a:t>Je observeert een kind, je gaat in gesprek met het kind/ouders/collega’s en doet dossieronderzoek. Hierdoor krijg je uiteindelijk een goed beeld van het kind en hoe hij/zij functioneert op verschillende ontwikkelingsgebieden. </a:t>
                      </a:r>
                    </a:p>
                    <a:p>
                      <a:pPr>
                        <a:lnSpc>
                          <a:spcPct val="115000"/>
                        </a:lnSpc>
                        <a:spcAft>
                          <a:spcPts val="0"/>
                        </a:spcAft>
                      </a:pPr>
                      <a:r>
                        <a:rPr lang="nl-NL" sz="1400" dirty="0">
                          <a:solidFill>
                            <a:schemeClr val="tx1"/>
                          </a:solidFill>
                          <a:effectLst/>
                        </a:rPr>
                        <a:t> </a:t>
                      </a:r>
                    </a:p>
                    <a:p>
                      <a:pPr>
                        <a:lnSpc>
                          <a:spcPct val="115000"/>
                        </a:lnSpc>
                        <a:spcAft>
                          <a:spcPts val="0"/>
                        </a:spcAft>
                      </a:pPr>
                      <a:r>
                        <a:rPr lang="nl-NL" sz="1400" dirty="0">
                          <a:solidFill>
                            <a:schemeClr val="tx1"/>
                          </a:solidFill>
                          <a:effectLst/>
                        </a:rPr>
                        <a:t>Je stelt vast wat opvallende zaken zijn op de verschillende ontwikkelingsgebieden en bedenkt waar je meer over wilt weten. Na afloop van de inventarisatie wensen en behoeften heb je dus bedacht waar je nog beter naar gaat kijken (wat je gaat observeren, deel 2)</a:t>
                      </a:r>
                    </a:p>
                    <a:p>
                      <a:pPr>
                        <a:lnSpc>
                          <a:spcPct val="115000"/>
                        </a:lnSpc>
                        <a:spcAft>
                          <a:spcPts val="0"/>
                        </a:spcAft>
                      </a:pPr>
                      <a:r>
                        <a:rPr lang="nl-NL" sz="1400" dirty="0" smtClean="0">
                          <a:effectLst/>
                        </a:rPr>
                        <a:t> </a:t>
                      </a:r>
                    </a:p>
                  </a:txBody>
                  <a:tcPr marL="56615" marR="56615" marT="0" marB="0" anchor="ctr">
                    <a:solidFill>
                      <a:schemeClr val="accent1">
                        <a:lumMod val="60000"/>
                        <a:lumOff val="40000"/>
                      </a:schemeClr>
                    </a:solidFill>
                  </a:tcPr>
                </a:tc>
                <a:extLst>
                  <a:ext uri="{0D108BD9-81ED-4DB2-BD59-A6C34878D82A}">
                    <a16:rowId xmlns:a16="http://schemas.microsoft.com/office/drawing/2014/main" val="3485625457"/>
                  </a:ext>
                </a:extLst>
              </a:tr>
            </a:tbl>
          </a:graphicData>
        </a:graphic>
      </p:graphicFrame>
    </p:spTree>
    <p:extLst>
      <p:ext uri="{BB962C8B-B14F-4D97-AF65-F5344CB8AC3E}">
        <p14:creationId xmlns:p14="http://schemas.microsoft.com/office/powerpoint/2010/main" val="3158293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Toets persoonsbeschrijving</a:t>
            </a:r>
            <a:endParaRPr lang="nl-NL" dirty="0"/>
          </a:p>
        </p:txBody>
      </p:sp>
      <p:graphicFrame>
        <p:nvGraphicFramePr>
          <p:cNvPr id="5" name="Tijdelijke aanduiding voor inhoud 4"/>
          <p:cNvGraphicFramePr>
            <a:graphicFrameLocks noGrp="1"/>
          </p:cNvGraphicFramePr>
          <p:nvPr>
            <p:ph idx="1"/>
            <p:extLst/>
          </p:nvPr>
        </p:nvGraphicFramePr>
        <p:xfrm>
          <a:off x="2146717" y="1484785"/>
          <a:ext cx="8064895" cy="4918975"/>
        </p:xfrm>
        <a:graphic>
          <a:graphicData uri="http://schemas.openxmlformats.org/drawingml/2006/table">
            <a:tbl>
              <a:tblPr firstRow="1" firstCol="1" lastRow="1" lastCol="1" bandRow="1" bandCol="1">
                <a:tableStyleId>{5C22544A-7EE6-4342-B048-85BDC9FD1C3A}</a:tableStyleId>
              </a:tblPr>
              <a:tblGrid>
                <a:gridCol w="8064895">
                  <a:extLst>
                    <a:ext uri="{9D8B030D-6E8A-4147-A177-3AD203B41FA5}">
                      <a16:colId xmlns:a16="http://schemas.microsoft.com/office/drawing/2014/main" val="2480337624"/>
                    </a:ext>
                  </a:extLst>
                </a:gridCol>
              </a:tblGrid>
              <a:tr h="278395">
                <a:tc>
                  <a:txBody>
                    <a:bodyPr/>
                    <a:lstStyle/>
                    <a:p>
                      <a:pPr>
                        <a:lnSpc>
                          <a:spcPct val="130000"/>
                        </a:lnSpc>
                        <a:spcAft>
                          <a:spcPts val="0"/>
                        </a:spcAft>
                      </a:pPr>
                      <a:r>
                        <a:rPr lang="nl-NL" sz="1400" spc="30" dirty="0">
                          <a:solidFill>
                            <a:schemeClr val="tx1"/>
                          </a:solidFill>
                          <a:effectLst/>
                        </a:rPr>
                        <a:t>Verslag inventarisatie wensen en behoeften van het kind deel 1 en deel 2 (observatieverslag)</a:t>
                      </a:r>
                      <a:endParaRPr lang="nl-NL"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615" marR="56615" marT="0" marB="0" anchor="ctr">
                    <a:solidFill>
                      <a:schemeClr val="accent1">
                        <a:lumMod val="60000"/>
                        <a:lumOff val="40000"/>
                      </a:schemeClr>
                    </a:solidFill>
                  </a:tcPr>
                </a:tc>
                <a:extLst>
                  <a:ext uri="{0D108BD9-81ED-4DB2-BD59-A6C34878D82A}">
                    <a16:rowId xmlns:a16="http://schemas.microsoft.com/office/drawing/2014/main" val="1327705646"/>
                  </a:ext>
                </a:extLst>
              </a:tr>
              <a:tr h="4042085">
                <a:tc>
                  <a:txBody>
                    <a:bodyPr/>
                    <a:lstStyle/>
                    <a:p>
                      <a:pPr>
                        <a:lnSpc>
                          <a:spcPct val="115000"/>
                        </a:lnSpc>
                        <a:spcAft>
                          <a:spcPts val="0"/>
                        </a:spcAft>
                      </a:pPr>
                      <a:r>
                        <a:rPr lang="nl-NL" sz="1400" u="sng" dirty="0" smtClean="0">
                          <a:solidFill>
                            <a:schemeClr val="tx1"/>
                          </a:solidFill>
                          <a:effectLst/>
                        </a:rPr>
                        <a:t>Deel 2: observatieverslag</a:t>
                      </a:r>
                      <a:endParaRPr lang="nl-NL" sz="1400" dirty="0" smtClean="0">
                        <a:solidFill>
                          <a:schemeClr val="tx1"/>
                        </a:solidFill>
                        <a:effectLst/>
                      </a:endParaRPr>
                    </a:p>
                    <a:p>
                      <a:pPr>
                        <a:lnSpc>
                          <a:spcPct val="115000"/>
                        </a:lnSpc>
                        <a:spcAft>
                          <a:spcPts val="0"/>
                        </a:spcAft>
                      </a:pPr>
                      <a:r>
                        <a:rPr lang="nl-NL" sz="1400" dirty="0" smtClean="0">
                          <a:solidFill>
                            <a:schemeClr val="tx1"/>
                          </a:solidFill>
                          <a:effectLst/>
                        </a:rPr>
                        <a:t>Je gaat een gerichte observatie uitvoeren om meer te weten te komen over het kind (dat je ook hebt gebruik voor de inventarisatie wensen en behoeften – deel 1). Dit doe je door een plan voor je observatie te schrijven en dit uit te voeren in de praktijk. De informatie die je hiermee krijgt verwerk je weer in een verslag.</a:t>
                      </a:r>
                    </a:p>
                    <a:p>
                      <a:pPr>
                        <a:lnSpc>
                          <a:spcPct val="115000"/>
                        </a:lnSpc>
                        <a:spcAft>
                          <a:spcPts val="0"/>
                        </a:spcAft>
                      </a:pPr>
                      <a:r>
                        <a:rPr lang="nl-NL" sz="1400" dirty="0" smtClean="0">
                          <a:solidFill>
                            <a:schemeClr val="tx1"/>
                          </a:solidFill>
                          <a:effectLst/>
                        </a:rPr>
                        <a:t>Uiteindelijk stel je vast waar het kind nog hulp bij nodig heeft (de hulp-, of begeleidingsvraag) en formuleer je een doel voor het kind. </a:t>
                      </a:r>
                    </a:p>
                    <a:p>
                      <a:pPr>
                        <a:lnSpc>
                          <a:spcPct val="115000"/>
                        </a:lnSpc>
                        <a:spcAft>
                          <a:spcPts val="0"/>
                        </a:spcAft>
                      </a:pPr>
                      <a:r>
                        <a:rPr lang="nl-NL" sz="1400" dirty="0" smtClean="0">
                          <a:solidFill>
                            <a:schemeClr val="tx1"/>
                          </a:solidFill>
                          <a:effectLst/>
                        </a:rPr>
                        <a:t> </a:t>
                      </a:r>
                    </a:p>
                    <a:p>
                      <a:pPr>
                        <a:lnSpc>
                          <a:spcPct val="115000"/>
                        </a:lnSpc>
                        <a:spcAft>
                          <a:spcPts val="0"/>
                        </a:spcAft>
                      </a:pPr>
                      <a:r>
                        <a:rPr lang="nl-NL" sz="1400" dirty="0" smtClean="0">
                          <a:solidFill>
                            <a:schemeClr val="tx1"/>
                          </a:solidFill>
                          <a:effectLst/>
                        </a:rPr>
                        <a:t>Voor de inhoud en de uitwerking van de hierboven genoemde onderdelen maak je gebruik van de criteria in de beoordelingslijst.</a:t>
                      </a:r>
                    </a:p>
                    <a:p>
                      <a:pPr>
                        <a:lnSpc>
                          <a:spcPct val="115000"/>
                        </a:lnSpc>
                        <a:spcAft>
                          <a:spcPts val="0"/>
                        </a:spcAft>
                      </a:pPr>
                      <a:r>
                        <a:rPr lang="nl-NL" sz="1400" dirty="0" smtClean="0">
                          <a:solidFill>
                            <a:schemeClr val="tx1"/>
                          </a:solidFill>
                          <a:effectLst/>
                        </a:rPr>
                        <a:t> </a:t>
                      </a:r>
                    </a:p>
                    <a:p>
                      <a:pPr>
                        <a:lnSpc>
                          <a:spcPct val="115000"/>
                        </a:lnSpc>
                        <a:spcAft>
                          <a:spcPts val="0"/>
                        </a:spcAft>
                      </a:pPr>
                      <a:r>
                        <a:rPr lang="nl-NL" sz="1400" u="sng" spc="30" dirty="0" smtClean="0">
                          <a:solidFill>
                            <a:schemeClr val="tx1"/>
                          </a:solidFill>
                          <a:effectLst/>
                        </a:rPr>
                        <a:t>Waarheidsgetrouw</a:t>
                      </a:r>
                      <a:endParaRPr lang="nl-NL" sz="1400" dirty="0" smtClean="0">
                        <a:solidFill>
                          <a:schemeClr val="tx1"/>
                        </a:solidFill>
                        <a:effectLst/>
                      </a:endParaRPr>
                    </a:p>
                    <a:p>
                      <a:pPr>
                        <a:lnSpc>
                          <a:spcPct val="115000"/>
                        </a:lnSpc>
                        <a:spcAft>
                          <a:spcPts val="0"/>
                        </a:spcAft>
                      </a:pPr>
                      <a:r>
                        <a:rPr lang="nl-NL" sz="1400" spc="30" dirty="0" smtClean="0">
                          <a:solidFill>
                            <a:schemeClr val="tx1"/>
                          </a:solidFill>
                          <a:effectLst/>
                        </a:rPr>
                        <a:t>De BPV stelt vast dat de inhoud van het bewijs waarheidsgetrouw is. Hiervoor wordt het BPV deel hieronder ingevuld. </a:t>
                      </a:r>
                      <a:r>
                        <a:rPr lang="nl-NL" sz="1400" spc="30" dirty="0" smtClean="0">
                          <a:solidFill>
                            <a:schemeClr val="tx1"/>
                          </a:solidFill>
                          <a:effectLst/>
                          <a:highlight>
                            <a:srgbClr val="FFFF00"/>
                          </a:highlight>
                        </a:rPr>
                        <a:t>Omdat je digitaal een Word bestand inlevert, laat je de handtekening hieronder invullen. Dit laat je zien aan de docent.</a:t>
                      </a:r>
                      <a:endParaRPr lang="nl-NL" sz="1400" dirty="0" smtClean="0">
                        <a:solidFill>
                          <a:schemeClr val="tx1"/>
                        </a:solidFill>
                        <a:effectLst/>
                      </a:endParaRPr>
                    </a:p>
                    <a:p>
                      <a:pPr>
                        <a:lnSpc>
                          <a:spcPct val="115000"/>
                        </a:lnSpc>
                        <a:spcAft>
                          <a:spcPts val="0"/>
                        </a:spcAft>
                      </a:pPr>
                      <a:r>
                        <a:rPr lang="nl-NL" sz="1400" dirty="0" smtClean="0">
                          <a:solidFill>
                            <a:schemeClr val="tx1"/>
                          </a:solidFill>
                          <a:effectLst/>
                        </a:rPr>
                        <a:t> </a:t>
                      </a:r>
                    </a:p>
                    <a:p>
                      <a:pPr>
                        <a:lnSpc>
                          <a:spcPct val="115000"/>
                        </a:lnSpc>
                        <a:spcAft>
                          <a:spcPts val="0"/>
                        </a:spcAft>
                      </a:pPr>
                      <a:r>
                        <a:rPr lang="nl-NL" sz="1400" u="sng" dirty="0" smtClean="0">
                          <a:solidFill>
                            <a:schemeClr val="tx1"/>
                          </a:solidFill>
                          <a:effectLst/>
                        </a:rPr>
                        <a:t>Beoordeling: </a:t>
                      </a:r>
                      <a:endParaRPr lang="nl-NL" sz="1400" dirty="0" smtClean="0">
                        <a:solidFill>
                          <a:schemeClr val="tx1"/>
                        </a:solidFill>
                        <a:effectLst/>
                      </a:endParaRPr>
                    </a:p>
                    <a:p>
                      <a:pPr marL="342900" lvl="0" indent="-342900">
                        <a:lnSpc>
                          <a:spcPct val="110000"/>
                        </a:lnSpc>
                        <a:spcAft>
                          <a:spcPts val="0"/>
                        </a:spcAft>
                        <a:buFont typeface="Verdana" panose="020B0604030504040204" pitchFamily="34" charset="0"/>
                        <a:buChar char="-"/>
                      </a:pPr>
                      <a:r>
                        <a:rPr lang="nl-NL" sz="1400" dirty="0" smtClean="0">
                          <a:solidFill>
                            <a:schemeClr val="tx1"/>
                          </a:solidFill>
                          <a:effectLst/>
                        </a:rPr>
                        <a:t>Beoordeling vindt plaats door de docent van het Da Vinci College</a:t>
                      </a:r>
                    </a:p>
                    <a:p>
                      <a:pPr marL="342900" lvl="0" indent="-342900">
                        <a:lnSpc>
                          <a:spcPct val="110000"/>
                        </a:lnSpc>
                        <a:spcAft>
                          <a:spcPts val="0"/>
                        </a:spcAft>
                        <a:buFont typeface="Verdana" panose="020B0604030504040204" pitchFamily="34" charset="0"/>
                        <a:buChar char="-"/>
                      </a:pPr>
                      <a:r>
                        <a:rPr lang="nl-NL" sz="1400" dirty="0" smtClean="0">
                          <a:solidFill>
                            <a:schemeClr val="tx1"/>
                          </a:solidFill>
                          <a:effectLst/>
                        </a:rPr>
                        <a:t>Je kunt een onvoldoende, voldoende of goed scoren</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15" marR="56615" marT="0" marB="0" anchor="ctr">
                    <a:solidFill>
                      <a:schemeClr val="accent1">
                        <a:lumMod val="40000"/>
                        <a:lumOff val="60000"/>
                      </a:schemeClr>
                    </a:solidFill>
                  </a:tcPr>
                </a:tc>
                <a:extLst>
                  <a:ext uri="{0D108BD9-81ED-4DB2-BD59-A6C34878D82A}">
                    <a16:rowId xmlns:a16="http://schemas.microsoft.com/office/drawing/2014/main" val="3485625457"/>
                  </a:ext>
                </a:extLst>
              </a:tr>
            </a:tbl>
          </a:graphicData>
        </a:graphic>
      </p:graphicFrame>
    </p:spTree>
    <p:extLst>
      <p:ext uri="{BB962C8B-B14F-4D97-AF65-F5344CB8AC3E}">
        <p14:creationId xmlns:p14="http://schemas.microsoft.com/office/powerpoint/2010/main" val="1836828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Algemene </a:t>
            </a:r>
            <a:r>
              <a:rPr lang="nl-NL" dirty="0" smtClean="0"/>
              <a:t>indruk</a:t>
            </a:r>
            <a:endParaRPr lang="nl-NL" dirty="0"/>
          </a:p>
        </p:txBody>
      </p:sp>
      <p:graphicFrame>
        <p:nvGraphicFramePr>
          <p:cNvPr id="4" name="Tijdelijke aanduiding voor inhoud 3"/>
          <p:cNvGraphicFramePr>
            <a:graphicFrameLocks noGrp="1"/>
          </p:cNvGraphicFramePr>
          <p:nvPr>
            <p:ph idx="1"/>
            <p:extLst/>
          </p:nvPr>
        </p:nvGraphicFramePr>
        <p:xfrm>
          <a:off x="2296297" y="2211180"/>
          <a:ext cx="7599406" cy="3298390"/>
        </p:xfrm>
        <a:graphic>
          <a:graphicData uri="http://schemas.openxmlformats.org/drawingml/2006/table">
            <a:tbl>
              <a:tblPr>
                <a:tableStyleId>{69C7853C-536D-4A76-A0AE-DD22124D55A5}</a:tableStyleId>
              </a:tblPr>
              <a:tblGrid>
                <a:gridCol w="360191">
                  <a:extLst>
                    <a:ext uri="{9D8B030D-6E8A-4147-A177-3AD203B41FA5}">
                      <a16:colId xmlns:a16="http://schemas.microsoft.com/office/drawing/2014/main" val="3949113004"/>
                    </a:ext>
                  </a:extLst>
                </a:gridCol>
                <a:gridCol w="7239215">
                  <a:extLst>
                    <a:ext uri="{9D8B030D-6E8A-4147-A177-3AD203B41FA5}">
                      <a16:colId xmlns:a16="http://schemas.microsoft.com/office/drawing/2014/main" val="951786200"/>
                    </a:ext>
                  </a:extLst>
                </a:gridCol>
              </a:tblGrid>
              <a:tr h="761167">
                <a:tc>
                  <a:txBody>
                    <a:bodyPr/>
                    <a:lstStyle/>
                    <a:p>
                      <a:pPr algn="l" defTabSz="914400" rtl="0" eaLnBrk="1" latinLnBrk="0" hangingPunct="1">
                        <a:lnSpc>
                          <a:spcPct val="110000"/>
                        </a:lnSpc>
                        <a:spcAft>
                          <a:spcPts val="0"/>
                        </a:spcAft>
                      </a:pPr>
                      <a:r>
                        <a:rPr lang="nl-NL" sz="1400" kern="1200" dirty="0">
                          <a:effectLst/>
                        </a:rPr>
                        <a:t>1</a:t>
                      </a:r>
                      <a:endParaRPr lang="nl-NL" sz="1400" b="1" kern="1200" dirty="0">
                        <a:solidFill>
                          <a:schemeClr val="dk1"/>
                        </a:solidFill>
                        <a:effectLst/>
                        <a:latin typeface="+mn-lt"/>
                        <a:ea typeface="+mn-ea"/>
                        <a:cs typeface="+mn-cs"/>
                      </a:endParaRPr>
                    </a:p>
                  </a:txBody>
                  <a:tcPr marL="33338" marR="33338" marT="0" marB="0"/>
                </a:tc>
                <a:tc>
                  <a:txBody>
                    <a:bodyPr/>
                    <a:lstStyle/>
                    <a:p>
                      <a:pPr algn="l" defTabSz="914400" rtl="0" eaLnBrk="1" latinLnBrk="0" hangingPunct="1">
                        <a:lnSpc>
                          <a:spcPct val="110000"/>
                        </a:lnSpc>
                        <a:spcAft>
                          <a:spcPts val="0"/>
                        </a:spcAft>
                      </a:pPr>
                      <a:r>
                        <a:rPr lang="nl-NL" sz="1400" kern="1200" dirty="0">
                          <a:effectLst/>
                        </a:rPr>
                        <a:t>Beschrijft de </a:t>
                      </a:r>
                      <a:r>
                        <a:rPr lang="nl-NL" sz="1400" b="1" kern="1200" dirty="0">
                          <a:effectLst/>
                        </a:rPr>
                        <a:t>algemene gegevens (anoniem) </a:t>
                      </a:r>
                      <a:r>
                        <a:rPr lang="nl-NL" sz="1400" kern="1200" dirty="0">
                          <a:effectLst/>
                        </a:rPr>
                        <a:t>naam, geslacht, leeftijd, naam van de school, groep, data van de observaties, data van gesprekken, data van dossier onderzoek.) </a:t>
                      </a:r>
                      <a:endParaRPr lang="nl-NL" sz="1400" b="1" kern="1200" dirty="0">
                        <a:solidFill>
                          <a:schemeClr val="dk1"/>
                        </a:solidFill>
                        <a:effectLst/>
                        <a:latin typeface="+mn-lt"/>
                        <a:ea typeface="+mn-ea"/>
                        <a:cs typeface="+mn-cs"/>
                      </a:endParaRPr>
                    </a:p>
                  </a:txBody>
                  <a:tcPr marL="33338" marR="33338" marT="0" marB="0"/>
                </a:tc>
                <a:extLst>
                  <a:ext uri="{0D108BD9-81ED-4DB2-BD59-A6C34878D82A}">
                    <a16:rowId xmlns:a16="http://schemas.microsoft.com/office/drawing/2014/main" val="1209103811"/>
                  </a:ext>
                </a:extLst>
              </a:tr>
              <a:tr h="1014889">
                <a:tc>
                  <a:txBody>
                    <a:bodyPr/>
                    <a:lstStyle/>
                    <a:p>
                      <a:pPr algn="l" defTabSz="914400" rtl="0" eaLnBrk="1" latinLnBrk="0" hangingPunct="1">
                        <a:lnSpc>
                          <a:spcPct val="110000"/>
                        </a:lnSpc>
                        <a:spcAft>
                          <a:spcPts val="0"/>
                        </a:spcAft>
                      </a:pPr>
                      <a:r>
                        <a:rPr lang="nl-NL" sz="1400" kern="1200">
                          <a:effectLst/>
                        </a:rPr>
                        <a:t>2</a:t>
                      </a:r>
                    </a:p>
                    <a:p>
                      <a:pPr algn="l" defTabSz="914400" rtl="0" eaLnBrk="1" latinLnBrk="0" hangingPunct="1">
                        <a:lnSpc>
                          <a:spcPct val="110000"/>
                        </a:lnSpc>
                        <a:spcAft>
                          <a:spcPts val="0"/>
                        </a:spcAft>
                      </a:pPr>
                      <a:r>
                        <a:rPr lang="nl-NL" sz="1400" kern="1200">
                          <a:effectLst/>
                        </a:rPr>
                        <a:t> </a:t>
                      </a:r>
                    </a:p>
                    <a:p>
                      <a:pPr algn="l" defTabSz="914400" rtl="0" eaLnBrk="1" latinLnBrk="0" hangingPunct="1">
                        <a:lnSpc>
                          <a:spcPct val="110000"/>
                        </a:lnSpc>
                        <a:spcAft>
                          <a:spcPts val="0"/>
                        </a:spcAft>
                      </a:pPr>
                      <a:r>
                        <a:rPr lang="nl-NL" sz="1400" kern="1200">
                          <a:effectLst/>
                        </a:rPr>
                        <a:t> </a:t>
                      </a:r>
                      <a:endParaRPr lang="nl-NL" sz="1400" b="1" kern="1200">
                        <a:solidFill>
                          <a:schemeClr val="dk1"/>
                        </a:solidFill>
                        <a:effectLst/>
                        <a:latin typeface="+mn-lt"/>
                        <a:ea typeface="+mn-ea"/>
                        <a:cs typeface="+mn-cs"/>
                      </a:endParaRPr>
                    </a:p>
                  </a:txBody>
                  <a:tcPr marL="33338" marR="33338" marT="0" marB="0"/>
                </a:tc>
                <a:tc>
                  <a:txBody>
                    <a:bodyPr/>
                    <a:lstStyle/>
                    <a:p>
                      <a:pPr algn="l" defTabSz="914400" rtl="0" eaLnBrk="1" latinLnBrk="0" hangingPunct="1">
                        <a:lnSpc>
                          <a:spcPct val="110000"/>
                        </a:lnSpc>
                        <a:spcAft>
                          <a:spcPts val="0"/>
                        </a:spcAft>
                      </a:pPr>
                      <a:r>
                        <a:rPr lang="nl-NL" sz="1400" kern="1200" dirty="0">
                          <a:effectLst/>
                        </a:rPr>
                        <a:t>Geeft een </a:t>
                      </a:r>
                      <a:r>
                        <a:rPr lang="nl-NL" sz="1400" b="1" kern="1200" dirty="0">
                          <a:effectLst/>
                        </a:rPr>
                        <a:t>objectieve</a:t>
                      </a:r>
                      <a:r>
                        <a:rPr lang="nl-NL" sz="1400" kern="1200" dirty="0">
                          <a:effectLst/>
                        </a:rPr>
                        <a:t> beschrijving van de leerling (uiterlijke &amp; typerende kenmerken, lichaamsbouw &amp; houding, algemene gezondheidstoestand en eventuele beperkingen</a:t>
                      </a:r>
                      <a:r>
                        <a:rPr lang="nl-NL" sz="1400" kern="1200" dirty="0" smtClean="0">
                          <a:effectLst/>
                        </a:rPr>
                        <a:t>).</a:t>
                      </a:r>
                    </a:p>
                    <a:p>
                      <a:pPr algn="l" defTabSz="914400" rtl="0" eaLnBrk="1" latinLnBrk="0" hangingPunct="1">
                        <a:lnSpc>
                          <a:spcPct val="110000"/>
                        </a:lnSpc>
                        <a:spcAft>
                          <a:spcPts val="0"/>
                        </a:spcAft>
                      </a:pPr>
                      <a:r>
                        <a:rPr lang="nl-NL" sz="1400" kern="1200" dirty="0" smtClean="0">
                          <a:effectLst/>
                        </a:rPr>
                        <a:t>De </a:t>
                      </a:r>
                      <a:r>
                        <a:rPr lang="nl-NL" sz="1400" kern="1200" dirty="0">
                          <a:effectLst/>
                        </a:rPr>
                        <a:t>beschrijving is op zo’n manier dat een buitenstaander op basis van de beschrijving de persoon kan </a:t>
                      </a:r>
                      <a:r>
                        <a:rPr lang="nl-NL" sz="1400" b="1" kern="1200" dirty="0">
                          <a:effectLst/>
                        </a:rPr>
                        <a:t>aanwijzen</a:t>
                      </a:r>
                      <a:r>
                        <a:rPr lang="nl-NL" sz="1400" kern="1200" dirty="0">
                          <a:effectLst/>
                        </a:rPr>
                        <a:t>.</a:t>
                      </a:r>
                      <a:endParaRPr lang="nl-NL" sz="1400" b="1" kern="1200" dirty="0">
                        <a:solidFill>
                          <a:schemeClr val="dk1"/>
                        </a:solidFill>
                        <a:effectLst/>
                        <a:latin typeface="+mn-lt"/>
                        <a:ea typeface="+mn-ea"/>
                        <a:cs typeface="+mn-cs"/>
                      </a:endParaRPr>
                    </a:p>
                  </a:txBody>
                  <a:tcPr marL="33338" marR="33338" marT="0" marB="0"/>
                </a:tc>
                <a:extLst>
                  <a:ext uri="{0D108BD9-81ED-4DB2-BD59-A6C34878D82A}">
                    <a16:rowId xmlns:a16="http://schemas.microsoft.com/office/drawing/2014/main" val="611461269"/>
                  </a:ext>
                </a:extLst>
              </a:tr>
              <a:tr h="253722">
                <a:tc gridSpan="2">
                  <a:txBody>
                    <a:bodyPr/>
                    <a:lstStyle/>
                    <a:p>
                      <a:pPr algn="l" defTabSz="914400" rtl="0" eaLnBrk="1" latinLnBrk="0" hangingPunct="1">
                        <a:lnSpc>
                          <a:spcPct val="110000"/>
                        </a:lnSpc>
                        <a:spcAft>
                          <a:spcPts val="0"/>
                        </a:spcAft>
                      </a:pPr>
                      <a:r>
                        <a:rPr lang="nl-NL" sz="1400" b="1" kern="1200" dirty="0">
                          <a:effectLst/>
                        </a:rPr>
                        <a:t>Geschiedenis, gezinssituatie, leefwereld</a:t>
                      </a:r>
                      <a:endParaRPr lang="nl-NL" sz="1400" b="1" kern="1200" dirty="0">
                        <a:solidFill>
                          <a:schemeClr val="dk1"/>
                        </a:solidFill>
                        <a:effectLst/>
                        <a:latin typeface="+mn-lt"/>
                        <a:ea typeface="+mn-ea"/>
                        <a:cs typeface="+mn-cs"/>
                      </a:endParaRPr>
                    </a:p>
                  </a:txBody>
                  <a:tcPr marL="33338" marR="33338" marT="0" marB="0"/>
                </a:tc>
                <a:tc hMerge="1">
                  <a:txBody>
                    <a:bodyPr/>
                    <a:lstStyle/>
                    <a:p>
                      <a:endParaRPr lang="nl-NL"/>
                    </a:p>
                  </a:txBody>
                  <a:tcPr/>
                </a:tc>
                <a:extLst>
                  <a:ext uri="{0D108BD9-81ED-4DB2-BD59-A6C34878D82A}">
                    <a16:rowId xmlns:a16="http://schemas.microsoft.com/office/drawing/2014/main" val="484500529"/>
                  </a:ext>
                </a:extLst>
              </a:tr>
              <a:tr h="507445">
                <a:tc>
                  <a:txBody>
                    <a:bodyPr/>
                    <a:lstStyle/>
                    <a:p>
                      <a:pPr algn="l" defTabSz="914400" rtl="0" eaLnBrk="1" latinLnBrk="0" hangingPunct="1">
                        <a:lnSpc>
                          <a:spcPct val="110000"/>
                        </a:lnSpc>
                        <a:spcAft>
                          <a:spcPts val="0"/>
                        </a:spcAft>
                      </a:pPr>
                      <a:r>
                        <a:rPr lang="nl-NL" sz="1400" kern="1200">
                          <a:effectLst/>
                        </a:rPr>
                        <a:t>3</a:t>
                      </a:r>
                      <a:endParaRPr lang="nl-NL" sz="1400" b="1" kern="1200">
                        <a:solidFill>
                          <a:schemeClr val="dk1"/>
                        </a:solidFill>
                        <a:effectLst/>
                        <a:latin typeface="+mn-lt"/>
                        <a:ea typeface="+mn-ea"/>
                        <a:cs typeface="+mn-cs"/>
                      </a:endParaRPr>
                    </a:p>
                  </a:txBody>
                  <a:tcPr marL="33338" marR="33338" marT="0" marB="0"/>
                </a:tc>
                <a:tc>
                  <a:txBody>
                    <a:bodyPr/>
                    <a:lstStyle/>
                    <a:p>
                      <a:pPr algn="l" defTabSz="914400" rtl="0" eaLnBrk="1" latinLnBrk="0" hangingPunct="1">
                        <a:lnSpc>
                          <a:spcPct val="110000"/>
                        </a:lnSpc>
                        <a:spcAft>
                          <a:spcPts val="0"/>
                        </a:spcAft>
                      </a:pPr>
                      <a:r>
                        <a:rPr lang="nl-NL" sz="1400" kern="1200" dirty="0">
                          <a:effectLst/>
                        </a:rPr>
                        <a:t>Geeft een </a:t>
                      </a:r>
                      <a:r>
                        <a:rPr lang="nl-NL" sz="1400" b="1" kern="1200" dirty="0">
                          <a:effectLst/>
                        </a:rPr>
                        <a:t>kernachtige</a:t>
                      </a:r>
                      <a:r>
                        <a:rPr lang="nl-NL" sz="1400" kern="1200" dirty="0">
                          <a:effectLst/>
                        </a:rPr>
                        <a:t> beschrijving van de </a:t>
                      </a:r>
                      <a:r>
                        <a:rPr lang="nl-NL" sz="1400" u="sng" kern="1200" dirty="0">
                          <a:effectLst/>
                        </a:rPr>
                        <a:t>geschiedenis</a:t>
                      </a:r>
                      <a:r>
                        <a:rPr lang="nl-NL" sz="1400" kern="1200" dirty="0">
                          <a:effectLst/>
                        </a:rPr>
                        <a:t>, de </a:t>
                      </a:r>
                      <a:r>
                        <a:rPr lang="nl-NL" sz="1400" u="sng" kern="1200" dirty="0">
                          <a:effectLst/>
                        </a:rPr>
                        <a:t>gezinssituatie</a:t>
                      </a:r>
                      <a:r>
                        <a:rPr lang="nl-NL" sz="1400" kern="1200" dirty="0">
                          <a:effectLst/>
                        </a:rPr>
                        <a:t> en de </a:t>
                      </a:r>
                      <a:r>
                        <a:rPr lang="nl-NL" sz="1400" u="sng" kern="1200" dirty="0">
                          <a:effectLst/>
                        </a:rPr>
                        <a:t>leefwereld</a:t>
                      </a:r>
                      <a:r>
                        <a:rPr lang="nl-NL" sz="1400" kern="1200" dirty="0">
                          <a:effectLst/>
                        </a:rPr>
                        <a:t> van de leerling.</a:t>
                      </a:r>
                      <a:endParaRPr lang="nl-NL" sz="1400" b="1" kern="1200" dirty="0">
                        <a:solidFill>
                          <a:schemeClr val="dk1"/>
                        </a:solidFill>
                        <a:effectLst/>
                        <a:latin typeface="+mn-lt"/>
                        <a:ea typeface="+mn-ea"/>
                        <a:cs typeface="+mn-cs"/>
                      </a:endParaRPr>
                    </a:p>
                  </a:txBody>
                  <a:tcPr marL="33338" marR="33338" marT="0" marB="0"/>
                </a:tc>
                <a:extLst>
                  <a:ext uri="{0D108BD9-81ED-4DB2-BD59-A6C34878D82A}">
                    <a16:rowId xmlns:a16="http://schemas.microsoft.com/office/drawing/2014/main" val="3064525214"/>
                  </a:ext>
                </a:extLst>
              </a:tr>
              <a:tr h="253722">
                <a:tc gridSpan="2">
                  <a:txBody>
                    <a:bodyPr/>
                    <a:lstStyle/>
                    <a:p>
                      <a:pPr algn="l" defTabSz="914400" rtl="0" eaLnBrk="1" latinLnBrk="0" hangingPunct="1">
                        <a:lnSpc>
                          <a:spcPct val="110000"/>
                        </a:lnSpc>
                        <a:spcAft>
                          <a:spcPts val="0"/>
                        </a:spcAft>
                      </a:pPr>
                      <a:r>
                        <a:rPr lang="nl-NL" sz="1400" b="1" kern="1200" dirty="0">
                          <a:effectLst/>
                        </a:rPr>
                        <a:t>Gezondheidstoestand</a:t>
                      </a:r>
                      <a:endParaRPr lang="nl-NL" sz="1400" b="1" kern="1200" dirty="0">
                        <a:solidFill>
                          <a:schemeClr val="dk1"/>
                        </a:solidFill>
                        <a:effectLst/>
                        <a:latin typeface="+mn-lt"/>
                        <a:ea typeface="+mn-ea"/>
                        <a:cs typeface="+mn-cs"/>
                      </a:endParaRPr>
                    </a:p>
                  </a:txBody>
                  <a:tcPr marL="33338" marR="33338" marT="0" marB="0"/>
                </a:tc>
                <a:tc hMerge="1">
                  <a:txBody>
                    <a:bodyPr/>
                    <a:lstStyle/>
                    <a:p>
                      <a:endParaRPr lang="nl-NL"/>
                    </a:p>
                  </a:txBody>
                  <a:tcPr/>
                </a:tc>
                <a:extLst>
                  <a:ext uri="{0D108BD9-81ED-4DB2-BD59-A6C34878D82A}">
                    <a16:rowId xmlns:a16="http://schemas.microsoft.com/office/drawing/2014/main" val="4137438450"/>
                  </a:ext>
                </a:extLst>
              </a:tr>
              <a:tr h="507445">
                <a:tc>
                  <a:txBody>
                    <a:bodyPr/>
                    <a:lstStyle/>
                    <a:p>
                      <a:pPr algn="l" defTabSz="914400" rtl="0" eaLnBrk="1" latinLnBrk="0" hangingPunct="1">
                        <a:lnSpc>
                          <a:spcPct val="110000"/>
                        </a:lnSpc>
                        <a:spcAft>
                          <a:spcPts val="0"/>
                        </a:spcAft>
                      </a:pPr>
                      <a:r>
                        <a:rPr lang="nl-NL" sz="1400" kern="1200">
                          <a:effectLst/>
                        </a:rPr>
                        <a:t>4.</a:t>
                      </a:r>
                      <a:endParaRPr lang="nl-NL" sz="1400" b="1" kern="1200">
                        <a:solidFill>
                          <a:schemeClr val="dk1"/>
                        </a:solidFill>
                        <a:effectLst/>
                        <a:latin typeface="+mn-lt"/>
                        <a:ea typeface="+mn-ea"/>
                        <a:cs typeface="+mn-cs"/>
                      </a:endParaRPr>
                    </a:p>
                  </a:txBody>
                  <a:tcPr marL="33338" marR="33338" marT="0" marB="0"/>
                </a:tc>
                <a:tc>
                  <a:txBody>
                    <a:bodyPr/>
                    <a:lstStyle/>
                    <a:p>
                      <a:pPr algn="l" defTabSz="914400" rtl="0" eaLnBrk="1" latinLnBrk="0" hangingPunct="1">
                        <a:lnSpc>
                          <a:spcPct val="110000"/>
                        </a:lnSpc>
                        <a:spcAft>
                          <a:spcPts val="0"/>
                        </a:spcAft>
                      </a:pPr>
                      <a:r>
                        <a:rPr lang="nl-NL" sz="1400" kern="1200" dirty="0">
                          <a:effectLst/>
                        </a:rPr>
                        <a:t>Geeft een kernachtige beschrijving van de gezondheidstoestand, eventuele stoornissen, beperkingen of handicaps van de leerling</a:t>
                      </a:r>
                      <a:endParaRPr lang="nl-NL" sz="1400" b="1" kern="1200" dirty="0">
                        <a:solidFill>
                          <a:schemeClr val="dk1"/>
                        </a:solidFill>
                        <a:effectLst/>
                        <a:latin typeface="+mn-lt"/>
                        <a:ea typeface="+mn-ea"/>
                        <a:cs typeface="+mn-cs"/>
                      </a:endParaRPr>
                    </a:p>
                  </a:txBody>
                  <a:tcPr marL="33338" marR="33338" marT="0" marB="0"/>
                </a:tc>
                <a:extLst>
                  <a:ext uri="{0D108BD9-81ED-4DB2-BD59-A6C34878D82A}">
                    <a16:rowId xmlns:a16="http://schemas.microsoft.com/office/drawing/2014/main" val="644713177"/>
                  </a:ext>
                </a:extLst>
              </a:tr>
            </a:tbl>
          </a:graphicData>
        </a:graphic>
      </p:graphicFrame>
    </p:spTree>
    <p:extLst>
      <p:ext uri="{BB962C8B-B14F-4D97-AF65-F5344CB8AC3E}">
        <p14:creationId xmlns:p14="http://schemas.microsoft.com/office/powerpoint/2010/main" val="1129879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0527" y="188640"/>
            <a:ext cx="6995120" cy="864096"/>
          </a:xfrm>
        </p:spPr>
        <p:txBody>
          <a:bodyPr/>
          <a:lstStyle/>
          <a:p>
            <a:r>
              <a:rPr lang="nl-NL" dirty="0" smtClean="0"/>
              <a:t>Evalueren </a:t>
            </a:r>
            <a:endParaRPr lang="nl-NL" dirty="0"/>
          </a:p>
        </p:txBody>
      </p:sp>
      <p:sp>
        <p:nvSpPr>
          <p:cNvPr id="3" name="Tijdelijke aanduiding voor inhoud 2"/>
          <p:cNvSpPr>
            <a:spLocks noGrp="1"/>
          </p:cNvSpPr>
          <p:nvPr>
            <p:ph idx="1"/>
          </p:nvPr>
        </p:nvSpPr>
        <p:spPr/>
        <p:txBody>
          <a:bodyPr/>
          <a:lstStyle/>
          <a:p>
            <a:r>
              <a:rPr lang="nl-NL" dirty="0" smtClean="0"/>
              <a:t>Wat vond je van deze les?</a:t>
            </a:r>
          </a:p>
          <a:p>
            <a:endParaRPr lang="nl-NL" dirty="0"/>
          </a:p>
          <a:p>
            <a:r>
              <a:rPr lang="nl-NL" dirty="0" smtClean="0"/>
              <a:t>Wat neem je ervan mee?</a:t>
            </a:r>
          </a:p>
          <a:p>
            <a:endParaRPr lang="nl-NL" dirty="0"/>
          </a:p>
          <a:p>
            <a:r>
              <a:rPr lang="nl-NL" dirty="0" smtClean="0"/>
              <a:t>Heb je nog tips en/of tops?</a:t>
            </a:r>
            <a:endParaRPr lang="nl-NL" dirty="0"/>
          </a:p>
        </p:txBody>
      </p:sp>
    </p:spTree>
    <p:extLst>
      <p:ext uri="{BB962C8B-B14F-4D97-AF65-F5344CB8AC3E}">
        <p14:creationId xmlns:p14="http://schemas.microsoft.com/office/powerpoint/2010/main" val="3127594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Afsluiting</a:t>
            </a:r>
            <a:endParaRPr lang="nl-NL" dirty="0"/>
          </a:p>
        </p:txBody>
      </p:sp>
      <p:sp>
        <p:nvSpPr>
          <p:cNvPr id="3" name="Tijdelijke aanduiding voor inhoud 2"/>
          <p:cNvSpPr>
            <a:spLocks noGrp="1"/>
          </p:cNvSpPr>
          <p:nvPr>
            <p:ph idx="1"/>
          </p:nvPr>
        </p:nvSpPr>
        <p:spPr/>
        <p:txBody>
          <a:bodyPr/>
          <a:lstStyle/>
          <a:p>
            <a:r>
              <a:rPr lang="nl-NL" dirty="0" smtClean="0"/>
              <a:t>Zijn er nog vragen?</a:t>
            </a:r>
            <a:endParaRPr lang="nl-NL" dirty="0"/>
          </a:p>
        </p:txBody>
      </p:sp>
      <p:pic>
        <p:nvPicPr>
          <p:cNvPr id="4098"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868" y="1519428"/>
            <a:ext cx="26574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982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Belang van zintuigen</a:t>
            </a:r>
            <a:endParaRPr lang="nl-NL" dirty="0"/>
          </a:p>
        </p:txBody>
      </p:sp>
      <p:sp>
        <p:nvSpPr>
          <p:cNvPr id="3" name="Tijdelijke aanduiding voor inhoud 2"/>
          <p:cNvSpPr>
            <a:spLocks noGrp="1"/>
          </p:cNvSpPr>
          <p:nvPr>
            <p:ph idx="1"/>
          </p:nvPr>
        </p:nvSpPr>
        <p:spPr/>
        <p:txBody>
          <a:bodyPr/>
          <a:lstStyle/>
          <a:p>
            <a:r>
              <a:rPr lang="nl-NL" dirty="0" smtClean="0"/>
              <a:t>Zien, horen, ruiken, voelen en proeven</a:t>
            </a:r>
          </a:p>
          <a:p>
            <a:r>
              <a:rPr lang="nl-NL" dirty="0" smtClean="0"/>
              <a:t>Deze zijn er om ons op de hoogte te houden van wat er om ons heen gebeurt</a:t>
            </a:r>
          </a:p>
          <a:p>
            <a:r>
              <a:rPr lang="nl-NL" dirty="0" smtClean="0"/>
              <a:t>Om te kunnen overleven</a:t>
            </a:r>
          </a:p>
          <a:p>
            <a:r>
              <a:rPr lang="nl-NL" dirty="0" smtClean="0"/>
              <a:t>Als een vervalt </a:t>
            </a:r>
            <a:r>
              <a:rPr lang="nl-NL" dirty="0" smtClean="0">
                <a:sym typeface="Wingdings" pitchFamily="2" charset="2"/>
              </a:rPr>
              <a:t> beroep doen op andere zintuig</a:t>
            </a:r>
            <a:endParaRPr lang="nl-NL" dirty="0"/>
          </a:p>
        </p:txBody>
      </p:sp>
    </p:spTree>
    <p:extLst>
      <p:ext uri="{BB962C8B-B14F-4D97-AF65-F5344CB8AC3E}">
        <p14:creationId xmlns:p14="http://schemas.microsoft.com/office/powerpoint/2010/main" val="4290225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waarnemingsproces </a:t>
            </a:r>
            <a:endParaRPr lang="nl-NL" dirty="0"/>
          </a:p>
        </p:txBody>
      </p:sp>
      <p:pic>
        <p:nvPicPr>
          <p:cNvPr id="4" name="Tijdelijke aanduiding voor inhoud 3"/>
          <p:cNvPicPr>
            <a:picLocks noGrp="1" noChangeAspect="1"/>
          </p:cNvPicPr>
          <p:nvPr>
            <p:ph idx="1"/>
          </p:nvPr>
        </p:nvPicPr>
        <p:blipFill>
          <a:blip r:embed="rId3"/>
          <a:stretch>
            <a:fillRect/>
          </a:stretch>
        </p:blipFill>
        <p:spPr>
          <a:xfrm>
            <a:off x="1919536" y="1412776"/>
            <a:ext cx="8468492" cy="5445224"/>
          </a:xfrm>
          <a:prstGeom prst="rect">
            <a:avLst/>
          </a:prstGeom>
        </p:spPr>
      </p:pic>
    </p:spTree>
    <p:extLst>
      <p:ext uri="{BB962C8B-B14F-4D97-AF65-F5344CB8AC3E}">
        <p14:creationId xmlns:p14="http://schemas.microsoft.com/office/powerpoint/2010/main" val="1822132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Gewaarwording, waarnemen &amp; observeren</a:t>
            </a:r>
            <a:endParaRPr lang="nl-NL" dirty="0"/>
          </a:p>
        </p:txBody>
      </p:sp>
      <p:sp>
        <p:nvSpPr>
          <p:cNvPr id="3" name="Tijdelijke aanduiding voor inhoud 2"/>
          <p:cNvSpPr>
            <a:spLocks noGrp="1"/>
          </p:cNvSpPr>
          <p:nvPr>
            <p:ph idx="1"/>
          </p:nvPr>
        </p:nvSpPr>
        <p:spPr>
          <a:xfrm>
            <a:off x="2064327" y="1095071"/>
            <a:ext cx="9919854" cy="5582820"/>
          </a:xfrm>
        </p:spPr>
        <p:txBody>
          <a:bodyPr>
            <a:normAutofit fontScale="85000" lnSpcReduction="10000"/>
          </a:bodyPr>
          <a:lstStyle/>
          <a:p>
            <a:r>
              <a:rPr lang="nl-NL" b="1" dirty="0" smtClean="0">
                <a:solidFill>
                  <a:schemeClr val="bg2"/>
                </a:solidFill>
              </a:rPr>
              <a:t>Gewaarworden </a:t>
            </a:r>
            <a:endParaRPr lang="nl-NL" b="1" dirty="0">
              <a:solidFill>
                <a:schemeClr val="bg2"/>
              </a:solidFill>
            </a:endParaRPr>
          </a:p>
          <a:p>
            <a:pPr marL="342900" indent="-342900">
              <a:buFont typeface="Wingdings" panose="05000000000000000000" pitchFamily="2" charset="2"/>
              <a:buChar char="q"/>
            </a:pPr>
            <a:r>
              <a:rPr lang="nl-NL" dirty="0" smtClean="0"/>
              <a:t>Prikkels die door de </a:t>
            </a:r>
            <a:r>
              <a:rPr lang="nl-NL" u="sng" dirty="0" smtClean="0"/>
              <a:t>selectie</a:t>
            </a:r>
            <a:r>
              <a:rPr lang="nl-NL" dirty="0" smtClean="0"/>
              <a:t> komen (niet alle prikkels merk je op of worden geselecteerd </a:t>
            </a:r>
          </a:p>
          <a:p>
            <a:pPr marL="342900" indent="-342900">
              <a:buFont typeface="Wingdings" panose="05000000000000000000" pitchFamily="2" charset="2"/>
              <a:buChar char="q"/>
            </a:pPr>
            <a:r>
              <a:rPr lang="nl-NL" dirty="0" smtClean="0"/>
              <a:t>Je kunt alleen iets gewaarworden als je zintuigen goed werken. </a:t>
            </a:r>
            <a:endParaRPr lang="nl-NL" dirty="0"/>
          </a:p>
          <a:p>
            <a:pPr marL="342900" indent="-342900">
              <a:buFont typeface="Wingdings" panose="05000000000000000000" pitchFamily="2" charset="2"/>
              <a:buChar char="q"/>
            </a:pPr>
            <a:endParaRPr lang="nl-NL" dirty="0" smtClean="0"/>
          </a:p>
          <a:p>
            <a:r>
              <a:rPr lang="nl-NL" b="1" dirty="0" smtClean="0">
                <a:solidFill>
                  <a:schemeClr val="bg2"/>
                </a:solidFill>
              </a:rPr>
              <a:t>Waarnemen </a:t>
            </a:r>
          </a:p>
          <a:p>
            <a:pPr marL="342900" indent="-342900">
              <a:buFont typeface="Wingdings" panose="05000000000000000000" pitchFamily="2" charset="2"/>
              <a:buChar char="q"/>
            </a:pPr>
            <a:r>
              <a:rPr lang="nl-NL" dirty="0" smtClean="0"/>
              <a:t>Waarnemen: ontvangen van signalen uit de omgeving en daar een betekenis aan geven. </a:t>
            </a:r>
          </a:p>
          <a:p>
            <a:pPr marL="342900" indent="-342900">
              <a:buFont typeface="Wingdings" panose="05000000000000000000" pitchFamily="2" charset="2"/>
              <a:buChar char="q"/>
            </a:pPr>
            <a:r>
              <a:rPr lang="nl-NL" dirty="0" smtClean="0"/>
              <a:t>Bijvoorbeeld iets zien.</a:t>
            </a:r>
          </a:p>
          <a:p>
            <a:pPr marL="342900" indent="-342900">
              <a:buFont typeface="Wingdings" panose="05000000000000000000" pitchFamily="2" charset="2"/>
              <a:buChar char="q"/>
            </a:pPr>
            <a:r>
              <a:rPr lang="nl-NL" dirty="0" smtClean="0"/>
              <a:t>M.b.v. je zintuigen</a:t>
            </a:r>
          </a:p>
          <a:p>
            <a:pPr marL="342900" indent="-342900">
              <a:buFont typeface="Wingdings" panose="05000000000000000000" pitchFamily="2" charset="2"/>
              <a:buChar char="q"/>
            </a:pPr>
            <a:r>
              <a:rPr lang="nl-NL" dirty="0" smtClean="0"/>
              <a:t>Doe je altijd </a:t>
            </a:r>
            <a:endParaRPr lang="nl-NL" dirty="0"/>
          </a:p>
          <a:p>
            <a:endParaRPr lang="nl-NL" i="1" dirty="0"/>
          </a:p>
          <a:p>
            <a:r>
              <a:rPr lang="nl-NL" i="1" dirty="0"/>
              <a:t>Je bent aan het lezen….je ziet kronkels en lijnen…deze informatie sturen je ogen naar de hersenen….(gewaarwording)</a:t>
            </a:r>
          </a:p>
          <a:p>
            <a:r>
              <a:rPr lang="nl-NL" i="1" dirty="0"/>
              <a:t>Je hersenen doen iets met die informatie, ze organiseren de letters en je leest dan ze hele zin…(waarneming) </a:t>
            </a:r>
            <a:endParaRPr lang="nl-NL" i="1" dirty="0" smtClean="0"/>
          </a:p>
          <a:p>
            <a:endParaRPr lang="nl-NL" dirty="0" smtClean="0"/>
          </a:p>
          <a:p>
            <a:r>
              <a:rPr lang="nl-NL" b="1" dirty="0" smtClean="0">
                <a:solidFill>
                  <a:schemeClr val="bg2"/>
                </a:solidFill>
              </a:rPr>
              <a:t>Observeren </a:t>
            </a:r>
            <a:endParaRPr lang="nl-NL" b="1" dirty="0">
              <a:solidFill>
                <a:schemeClr val="bg2"/>
              </a:solidFill>
            </a:endParaRPr>
          </a:p>
          <a:p>
            <a:pPr marL="342900" indent="-342900">
              <a:buFont typeface="Wingdings" panose="05000000000000000000" pitchFamily="2" charset="2"/>
              <a:buChar char="q"/>
            </a:pPr>
            <a:r>
              <a:rPr lang="nl-NL" dirty="0"/>
              <a:t>Observeren: doelgericht en doelbewust waarnemen. </a:t>
            </a:r>
          </a:p>
          <a:p>
            <a:pPr marL="342900" indent="-342900">
              <a:buFont typeface="Wingdings" panose="05000000000000000000" pitchFamily="2" charset="2"/>
              <a:buChar char="q"/>
            </a:pPr>
            <a:r>
              <a:rPr lang="nl-NL" dirty="0"/>
              <a:t>Je wil ergens achter komen.</a:t>
            </a:r>
          </a:p>
          <a:p>
            <a:pPr marL="342900" indent="-342900">
              <a:buFont typeface="Wingdings" panose="05000000000000000000" pitchFamily="2" charset="2"/>
              <a:buChar char="q"/>
            </a:pPr>
            <a:r>
              <a:rPr lang="nl-NL" dirty="0"/>
              <a:t>M.b.v. je zintuigen</a:t>
            </a:r>
            <a:r>
              <a:rPr lang="nl-NL" dirty="0" smtClean="0"/>
              <a:t>.</a:t>
            </a:r>
          </a:p>
          <a:p>
            <a:pPr marL="342900" indent="-342900">
              <a:buFont typeface="Wingdings" panose="05000000000000000000" pitchFamily="2" charset="2"/>
              <a:buChar char="q"/>
            </a:pPr>
            <a:r>
              <a:rPr lang="nl-NL" dirty="0" smtClean="0"/>
              <a:t>In bijzondere situaties </a:t>
            </a:r>
          </a:p>
          <a:p>
            <a:pPr marL="342900" indent="-342900">
              <a:buFont typeface="Wingdings" panose="05000000000000000000" pitchFamily="2" charset="2"/>
              <a:buChar char="q"/>
            </a:pPr>
            <a:endParaRPr lang="nl-NL" dirty="0"/>
          </a:p>
          <a:p>
            <a:pPr marL="342900" indent="-342900">
              <a:buFont typeface="Wingdings" panose="05000000000000000000" pitchFamily="2" charset="2"/>
              <a:buChar char="q"/>
            </a:pPr>
            <a:endParaRPr lang="nl-NL" dirty="0" smtClean="0"/>
          </a:p>
          <a:p>
            <a:pPr marL="342900" indent="-342900">
              <a:buFont typeface="Wingdings" panose="05000000000000000000" pitchFamily="2" charset="2"/>
              <a:buChar char="q"/>
            </a:pPr>
            <a:endParaRPr lang="nl-NL" dirty="0" smtClean="0"/>
          </a:p>
          <a:p>
            <a:pPr marL="342900" indent="-342900">
              <a:buFont typeface="Wingdings" panose="05000000000000000000" pitchFamily="2" charset="2"/>
              <a:buChar char="q"/>
            </a:pPr>
            <a:endParaRPr lang="nl-NL" dirty="0" smtClean="0"/>
          </a:p>
          <a:p>
            <a:pPr marL="342900" indent="-342900">
              <a:buFont typeface="Wingdings" panose="05000000000000000000" pitchFamily="2" charset="2"/>
              <a:buChar char="q"/>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564" y="0"/>
            <a:ext cx="2244436" cy="1540462"/>
          </a:xfrm>
          <a:prstGeom prst="rect">
            <a:avLst/>
          </a:prstGeom>
        </p:spPr>
      </p:pic>
    </p:spTree>
    <p:extLst>
      <p:ext uri="{BB962C8B-B14F-4D97-AF65-F5344CB8AC3E}">
        <p14:creationId xmlns:p14="http://schemas.microsoft.com/office/powerpoint/2010/main" val="931080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Leren kijken </a:t>
            </a:r>
            <a:endParaRPr lang="nl-NL" dirty="0"/>
          </a:p>
        </p:txBody>
      </p:sp>
      <p:sp>
        <p:nvSpPr>
          <p:cNvPr id="3" name="Tijdelijke aanduiding voor inhoud 2"/>
          <p:cNvSpPr>
            <a:spLocks noGrp="1"/>
          </p:cNvSpPr>
          <p:nvPr>
            <p:ph idx="1"/>
          </p:nvPr>
        </p:nvSpPr>
        <p:spPr/>
        <p:txBody>
          <a:bodyPr/>
          <a:lstStyle/>
          <a:p>
            <a:r>
              <a:rPr lang="nl-NL" dirty="0"/>
              <a:t>Voor je toekomstige beroep is het belangrijk dat je goed leert kijken. </a:t>
            </a:r>
            <a:endParaRPr lang="nl-NL" dirty="0" smtClean="0"/>
          </a:p>
          <a:p>
            <a:endParaRPr lang="nl-NL" dirty="0"/>
          </a:p>
          <a:p>
            <a:r>
              <a:rPr lang="nl-NL" dirty="0" smtClean="0"/>
              <a:t>Nu </a:t>
            </a:r>
            <a:r>
              <a:rPr lang="nl-NL" dirty="0"/>
              <a:t>denk je misschien: ‘Kijken, dat kan ik al’, maar we bedoelen ‘gericht kijken</a:t>
            </a:r>
            <a:r>
              <a:rPr lang="nl-NL" dirty="0" smtClean="0"/>
              <a:t>’.</a:t>
            </a:r>
          </a:p>
          <a:p>
            <a:r>
              <a:rPr lang="nl-NL" dirty="0" smtClean="0"/>
              <a:t> </a:t>
            </a:r>
            <a:r>
              <a:rPr lang="nl-NL" dirty="0"/>
              <a:t>Kijken naar het gedrag van een </a:t>
            </a:r>
            <a:r>
              <a:rPr lang="nl-NL" dirty="0" smtClean="0"/>
              <a:t>kind. </a:t>
            </a:r>
            <a:r>
              <a:rPr lang="nl-NL" dirty="0"/>
              <a:t>Wat zegt dat gedrag? Wat heeft </a:t>
            </a:r>
            <a:r>
              <a:rPr lang="nl-NL" dirty="0" smtClean="0"/>
              <a:t>dit kind nodig</a:t>
            </a:r>
            <a:r>
              <a:rPr lang="nl-NL" dirty="0"/>
              <a:t>? </a:t>
            </a:r>
            <a:endParaRPr lang="nl-NL" dirty="0" smtClean="0"/>
          </a:p>
          <a:p>
            <a:endParaRPr lang="nl-NL" dirty="0"/>
          </a:p>
          <a:p>
            <a:r>
              <a:rPr lang="nl-NL" dirty="0" smtClean="0"/>
              <a:t>Deze </a:t>
            </a:r>
            <a:r>
              <a:rPr lang="nl-NL" dirty="0"/>
              <a:t>informatie gebruik je bij de juiste begeleiding en bij het rapporteren over </a:t>
            </a:r>
            <a:r>
              <a:rPr lang="nl-NL" dirty="0" smtClean="0"/>
              <a:t>het kind.</a:t>
            </a:r>
            <a:endParaRPr lang="nl-NL" dirty="0"/>
          </a:p>
        </p:txBody>
      </p:sp>
    </p:spTree>
    <p:extLst>
      <p:ext uri="{BB962C8B-B14F-4D97-AF65-F5344CB8AC3E}">
        <p14:creationId xmlns:p14="http://schemas.microsoft.com/office/powerpoint/2010/main" val="1289720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Waarnemen</a:t>
            </a:r>
            <a:endParaRPr lang="nl-NL" dirty="0"/>
          </a:p>
        </p:txBody>
      </p:sp>
      <p:sp>
        <p:nvSpPr>
          <p:cNvPr id="3" name="Tijdelijke aanduiding voor inhoud 2"/>
          <p:cNvSpPr>
            <a:spLocks noGrp="1"/>
          </p:cNvSpPr>
          <p:nvPr>
            <p:ph idx="1"/>
          </p:nvPr>
        </p:nvSpPr>
        <p:spPr/>
        <p:txBody>
          <a:bodyPr/>
          <a:lstStyle/>
          <a:p>
            <a:r>
              <a:rPr lang="nl-NL" dirty="0" smtClean="0"/>
              <a:t>Heeft te maken met prikkels waaraan je een betekenis aan hebt gegeven. </a:t>
            </a:r>
          </a:p>
          <a:p>
            <a:r>
              <a:rPr lang="nl-NL" b="1" dirty="0" smtClean="0"/>
              <a:t>Waarnemen </a:t>
            </a:r>
            <a:r>
              <a:rPr lang="nl-NL" dirty="0" smtClean="0"/>
              <a:t>doe je altijd en in elke situatie: tijdens je werk, in je vrije tijd en zelfs als je slaapt. </a:t>
            </a:r>
          </a:p>
          <a:p>
            <a:endParaRPr lang="nl-NL" dirty="0" smtClean="0"/>
          </a:p>
          <a:p>
            <a:r>
              <a:rPr lang="nl-NL" dirty="0" smtClean="0"/>
              <a:t>Hoe goed nemen wij waar?</a:t>
            </a:r>
          </a:p>
          <a:p>
            <a:r>
              <a:rPr lang="nl-NL" dirty="0" smtClean="0"/>
              <a:t>Waarnemingstest </a:t>
            </a:r>
            <a:r>
              <a:rPr lang="nl-NL" dirty="0" err="1" smtClean="0">
                <a:hlinkClick r:id="rId2"/>
              </a:rPr>
              <a:t>waarnemingtest</a:t>
            </a:r>
            <a:r>
              <a:rPr lang="nl-NL" dirty="0" smtClean="0">
                <a:hlinkClick r:id="rId2"/>
              </a:rPr>
              <a:t> met bal </a:t>
            </a:r>
            <a:endParaRPr lang="nl-NL" dirty="0" smtClean="0"/>
          </a:p>
          <a:p>
            <a:endParaRPr lang="nl-NL" dirty="0"/>
          </a:p>
          <a:p>
            <a:r>
              <a:rPr lang="nl-NL" dirty="0" smtClean="0">
                <a:hlinkClick r:id="rId3"/>
              </a:rPr>
              <a:t>waarnemen op het station</a:t>
            </a:r>
            <a:endParaRPr lang="nl-NL" dirty="0"/>
          </a:p>
        </p:txBody>
      </p:sp>
      <p:pic>
        <p:nvPicPr>
          <p:cNvPr id="2050" name="Picture 2" descr="Afbeeldingsresultaat voor waarne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430" y="4920157"/>
            <a:ext cx="2428875"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67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waarnemen</a:t>
            </a:r>
            <a:endParaRPr lang="nl-NL" dirty="0"/>
          </a:p>
        </p:txBody>
      </p:sp>
      <p:sp>
        <p:nvSpPr>
          <p:cNvPr id="3" name="Tijdelijke aanduiding voor inhoud 2"/>
          <p:cNvSpPr>
            <a:spLocks noGrp="1"/>
          </p:cNvSpPr>
          <p:nvPr>
            <p:ph idx="1"/>
          </p:nvPr>
        </p:nvSpPr>
        <p:spPr/>
        <p:txBody>
          <a:bodyPr/>
          <a:lstStyle/>
          <a:p>
            <a:r>
              <a:rPr lang="nl-NL" dirty="0" smtClean="0"/>
              <a:t>Wat neem je hier waar?</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97" y="2420889"/>
            <a:ext cx="1743075" cy="2619375"/>
          </a:xfrm>
          <a:prstGeom prst="rect">
            <a:avLst/>
          </a:prstGeom>
        </p:spPr>
      </p:pic>
    </p:spTree>
    <p:extLst>
      <p:ext uri="{BB962C8B-B14F-4D97-AF65-F5344CB8AC3E}">
        <p14:creationId xmlns:p14="http://schemas.microsoft.com/office/powerpoint/2010/main" val="1219630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a davinci">
  <a:themeElements>
    <a:clrScheme name="daVinci">
      <a:dk1>
        <a:sysClr val="windowText" lastClr="000000"/>
      </a:dk1>
      <a:lt1>
        <a:sysClr val="window" lastClr="FFFFFF"/>
      </a:lt1>
      <a:dk2>
        <a:srgbClr val="8FCEA5"/>
      </a:dk2>
      <a:lt2>
        <a:srgbClr val="39BBA0"/>
      </a:lt2>
      <a:accent1>
        <a:srgbClr val="00B29C"/>
      </a:accent1>
      <a:accent2>
        <a:srgbClr val="00BFE0"/>
      </a:accent2>
      <a:accent3>
        <a:srgbClr val="7CD3EB"/>
      </a:accent3>
      <a:accent4>
        <a:srgbClr val="39BBA0"/>
      </a:accent4>
      <a:accent5>
        <a:srgbClr val="39BBA0"/>
      </a:accent5>
      <a:accent6>
        <a:srgbClr val="00B29C"/>
      </a:accent6>
      <a:hlink>
        <a:srgbClr val="000000"/>
      </a:hlink>
      <a:folHlink>
        <a:srgbClr val="000000"/>
      </a:folHlink>
    </a:clrScheme>
    <a:fontScheme name="daVinci">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a davinci" id="{27F477E3-8943-4205-9EC5-F6ABD993EAF0}" vid="{F26BCA1F-EE09-4C38-8449-3EAF28F315B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C825F91837374FAE8AB05EF3AF42DC" ma:contentTypeVersion="12" ma:contentTypeDescription="Een nieuw document maken." ma:contentTypeScope="" ma:versionID="c0f1d3f7548465ef11de8bb826a36b1b">
  <xsd:schema xmlns:xsd="http://www.w3.org/2001/XMLSchema" xmlns:xs="http://www.w3.org/2001/XMLSchema" xmlns:p="http://schemas.microsoft.com/office/2006/metadata/properties" xmlns:ns2="8a386cec-7123-4b9f-b667-0e22a9c9d26c" xmlns:ns3="0b7775d8-7b99-4446-bc72-bb9e2902a75e" targetNamespace="http://schemas.microsoft.com/office/2006/metadata/properties" ma:root="true" ma:fieldsID="a66abf5618b8d7803d4070a36058a0fc" ns2:_="" ns3:_="">
    <xsd:import namespace="8a386cec-7123-4b9f-b667-0e22a9c9d26c"/>
    <xsd:import namespace="0b7775d8-7b99-4446-bc72-bb9e2902a7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86cec-7123-4b9f-b667-0e22a9c9d2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775d8-7b99-4446-bc72-bb9e2902a75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1E9367-D83C-404F-AA1A-F45F06B1DE25}">
  <ds:schemaRefs>
    <ds:schemaRef ds:uri="http://schemas.microsoft.com/sharepoint/v3/contenttype/forms"/>
  </ds:schemaRefs>
</ds:datastoreItem>
</file>

<file path=customXml/itemProps2.xml><?xml version="1.0" encoding="utf-8"?>
<ds:datastoreItem xmlns:ds="http://schemas.openxmlformats.org/officeDocument/2006/customXml" ds:itemID="{48B6357D-37B2-4EFD-9FA6-A29B0D019D3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e88b579-0995-42e4-96ef-e06a7a57ddf9"/>
    <ds:schemaRef ds:uri="http://purl.org/dc/terms/"/>
    <ds:schemaRef ds:uri="baa8c48b-5f73-4068-bac6-831706ff2add"/>
    <ds:schemaRef ds:uri="http://www.w3.org/XML/1998/namespace"/>
    <ds:schemaRef ds:uri="http://purl.org/dc/dcmitype/"/>
  </ds:schemaRefs>
</ds:datastoreItem>
</file>

<file path=customXml/itemProps3.xml><?xml version="1.0" encoding="utf-8"?>
<ds:datastoreItem xmlns:ds="http://schemas.openxmlformats.org/officeDocument/2006/customXml" ds:itemID="{F013B259-C8F0-47EA-BD5D-9814E2233F5E}"/>
</file>

<file path=docProps/app.xml><?xml version="1.0" encoding="utf-8"?>
<Properties xmlns="http://schemas.openxmlformats.org/officeDocument/2006/extended-properties" xmlns:vt="http://schemas.openxmlformats.org/officeDocument/2006/docPropsVTypes">
  <Template>Thema davinci</Template>
  <TotalTime>675</TotalTime>
  <Words>2610</Words>
  <Application>Microsoft Office PowerPoint</Application>
  <PresentationFormat>Breedbeeld</PresentationFormat>
  <Paragraphs>223</Paragraphs>
  <Slides>35</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35</vt:i4>
      </vt:variant>
    </vt:vector>
  </HeadingPairs>
  <TitlesOfParts>
    <vt:vector size="43" baseType="lpstr">
      <vt:lpstr>Algerian</vt:lpstr>
      <vt:lpstr>Arial</vt:lpstr>
      <vt:lpstr>Calibri</vt:lpstr>
      <vt:lpstr>Corbel</vt:lpstr>
      <vt:lpstr>Times New Roman</vt:lpstr>
      <vt:lpstr>Verdana</vt:lpstr>
      <vt:lpstr>Wingdings</vt:lpstr>
      <vt:lpstr>Thema davinci</vt:lpstr>
      <vt:lpstr>Methodisch handelen</vt:lpstr>
      <vt:lpstr>Inleiding opdracht observeren</vt:lpstr>
      <vt:lpstr>Programma</vt:lpstr>
      <vt:lpstr>Belang van zintuigen</vt:lpstr>
      <vt:lpstr>Het waarnemingsproces </vt:lpstr>
      <vt:lpstr>Gewaarwording, waarnemen &amp; observeren</vt:lpstr>
      <vt:lpstr>Leren kijken </vt:lpstr>
      <vt:lpstr>Waarnemen</vt:lpstr>
      <vt:lpstr>Voorbeeld waarnemen</vt:lpstr>
      <vt:lpstr>Voorbeeld observeren</vt:lpstr>
      <vt:lpstr>Wat zie je ?</vt:lpstr>
      <vt:lpstr>Wat zie je nu?</vt:lpstr>
      <vt:lpstr>Referentiekader</vt:lpstr>
      <vt:lpstr>Figuur-achtergronscheiding. Wat zie je?</vt:lpstr>
      <vt:lpstr>Figuur en achtergrondscheiding </vt:lpstr>
      <vt:lpstr>Illusie :draaiende cirkel</vt:lpstr>
      <vt:lpstr>Antwoord: </vt:lpstr>
      <vt:lpstr>Signaleren</vt:lpstr>
      <vt:lpstr>Opdracht </vt:lpstr>
      <vt:lpstr>Lesopdracht waarnemingsprincipes </vt:lpstr>
      <vt:lpstr>Gelijkheid </vt:lpstr>
      <vt:lpstr>Nabijheid </vt:lpstr>
      <vt:lpstr>Geslotenheid </vt:lpstr>
      <vt:lpstr>voortzetting</vt:lpstr>
      <vt:lpstr>Valkuilen van de observator </vt:lpstr>
      <vt:lpstr>Observeer </vt:lpstr>
      <vt:lpstr>Observeer </vt:lpstr>
      <vt:lpstr>PowerPoint-presentatie</vt:lpstr>
      <vt:lpstr>Rapporteren </vt:lpstr>
      <vt:lpstr>Bij het rapporteren rekening houden met de AVG </vt:lpstr>
      <vt:lpstr>Formatieve toets inventariseren wensen en behoeften deel 1 </vt:lpstr>
      <vt:lpstr>Toets persoonsbeschrijving</vt:lpstr>
      <vt:lpstr>Algemene indruk</vt:lpstr>
      <vt:lpstr>Evalueren </vt:lpstr>
      <vt:lpstr>Afsluiting</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Methodisch handelen</dc:title>
  <dc:creator>Eda Bayraktaroglu</dc:creator>
  <cp:lastModifiedBy>Tugba Sark</cp:lastModifiedBy>
  <cp:revision>38</cp:revision>
  <dcterms:created xsi:type="dcterms:W3CDTF">2019-02-03T19:00:11Z</dcterms:created>
  <dcterms:modified xsi:type="dcterms:W3CDTF">2021-06-28T13:04:29Z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0x01010025C825F91837374FAE8AB05EF3AF42DC</vt:lpwstr>
  </property>
</Properties>
</file>