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7"/>
  </p:notesMasterIdLst>
  <p:sldIdLst>
    <p:sldId id="256" r:id="rId5"/>
    <p:sldId id="275" r:id="rId6"/>
    <p:sldId id="272" r:id="rId7"/>
    <p:sldId id="277" r:id="rId8"/>
    <p:sldId id="278" r:id="rId9"/>
    <p:sldId id="279" r:id="rId10"/>
    <p:sldId id="280" r:id="rId11"/>
    <p:sldId id="281" r:id="rId12"/>
    <p:sldId id="257" r:id="rId13"/>
    <p:sldId id="265" r:id="rId14"/>
    <p:sldId id="270" r:id="rId15"/>
    <p:sldId id="258" r:id="rId16"/>
    <p:sldId id="259" r:id="rId17"/>
    <p:sldId id="262" r:id="rId18"/>
    <p:sldId id="269" r:id="rId19"/>
    <p:sldId id="260" r:id="rId20"/>
    <p:sldId id="261" r:id="rId21"/>
    <p:sldId id="266" r:id="rId22"/>
    <p:sldId id="267" r:id="rId23"/>
    <p:sldId id="283" r:id="rId24"/>
    <p:sldId id="282" r:id="rId25"/>
    <p:sldId id="284" r:id="rId2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B42606-7939-4268-96F4-F0409B141056}" type="datetimeFigureOut">
              <a:rPr lang="nl-NL" smtClean="0"/>
              <a:t>28-6-2021</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27BB51-F2C2-4116-8A5F-5BF8133F05CE}" type="slidenum">
              <a:rPr lang="nl-NL" smtClean="0"/>
              <a:t>‹nr.›</a:t>
            </a:fld>
            <a:endParaRPr lang="nl-NL"/>
          </a:p>
        </p:txBody>
      </p:sp>
    </p:spTree>
    <p:extLst>
      <p:ext uri="{BB962C8B-B14F-4D97-AF65-F5344CB8AC3E}">
        <p14:creationId xmlns:p14="http://schemas.microsoft.com/office/powerpoint/2010/main" val="2898924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B27BB51-F2C2-4116-8A5F-5BF8133F05CE}" type="slidenum">
              <a:rPr lang="nl-NL" smtClean="0"/>
              <a:t>3</a:t>
            </a:fld>
            <a:endParaRPr lang="nl-NL"/>
          </a:p>
        </p:txBody>
      </p:sp>
    </p:spTree>
    <p:extLst>
      <p:ext uri="{BB962C8B-B14F-4D97-AF65-F5344CB8AC3E}">
        <p14:creationId xmlns:p14="http://schemas.microsoft.com/office/powerpoint/2010/main" val="25997818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Logo animatie">
    <p:spTree>
      <p:nvGrpSpPr>
        <p:cNvPr id="1" name=""/>
        <p:cNvGrpSpPr/>
        <p:nvPr/>
      </p:nvGrpSpPr>
      <p:grpSpPr>
        <a:xfrm>
          <a:off x="0" y="0"/>
          <a:ext cx="0" cy="0"/>
          <a:chOff x="0" y="0"/>
          <a:chExt cx="0" cy="0"/>
        </a:xfrm>
      </p:grpSpPr>
      <p:sp>
        <p:nvSpPr>
          <p:cNvPr id="6" name="Oval 8"/>
          <p:cNvSpPr>
            <a:spLocks noChangeArrowheads="1"/>
          </p:cNvSpPr>
          <p:nvPr/>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 name="Oval 8"/>
          <p:cNvSpPr>
            <a:spLocks noChangeArrowheads="1"/>
          </p:cNvSpPr>
          <p:nvPr/>
        </p:nvSpPr>
        <p:spPr bwMode="auto">
          <a:xfrm>
            <a:off x="3529806" y="1903413"/>
            <a:ext cx="2703512" cy="2703513"/>
          </a:xfrm>
          <a:prstGeom prst="ellipse">
            <a:avLst/>
          </a:prstGeom>
          <a:solidFill>
            <a:srgbClr val="95D4EA">
              <a:alpha val="80000"/>
            </a:srgbClr>
          </a:solidFill>
          <a:ln>
            <a:noFill/>
          </a:ln>
          <a:extLst/>
        </p:spPr>
        <p:txBody>
          <a:bodyPr vert="horz" wrap="square" lIns="91440" tIns="45720" rIns="91440" bIns="45720" numCol="1" anchor="t" anchorCtr="0" compatLnSpc="1">
            <a:prstTxWarp prst="textNoShape">
              <a:avLst/>
            </a:prstTxWarp>
          </a:bodyPr>
          <a:lstStyle/>
          <a:p>
            <a:endParaRPr lang="nl-NL"/>
          </a:p>
        </p:txBody>
      </p:sp>
      <p:sp>
        <p:nvSpPr>
          <p:cNvPr id="8" name="Oval 8"/>
          <p:cNvSpPr>
            <a:spLocks noChangeArrowheads="1"/>
          </p:cNvSpPr>
          <p:nvPr/>
        </p:nvSpPr>
        <p:spPr bwMode="auto">
          <a:xfrm>
            <a:off x="3264693" y="2166144"/>
            <a:ext cx="2703512" cy="2703513"/>
          </a:xfrm>
          <a:prstGeom prst="ellipse">
            <a:avLst/>
          </a:prstGeom>
          <a:solidFill>
            <a:srgbClr val="95D4EA">
              <a:alpha val="89804"/>
            </a:srgbClr>
          </a:solidFill>
          <a:ln>
            <a:noFill/>
          </a:ln>
          <a:extLst/>
        </p:spPr>
        <p:txBody>
          <a:bodyPr vert="horz" wrap="square" lIns="91440" tIns="45720" rIns="91440" bIns="45720" numCol="1" anchor="t" anchorCtr="0" compatLnSpc="1">
            <a:prstTxWarp prst="textNoShape">
              <a:avLst/>
            </a:prstTxWarp>
          </a:bodyPr>
          <a:lstStyle/>
          <a:p>
            <a:endParaRPr lang="nl-NL"/>
          </a:p>
        </p:txBody>
      </p:sp>
      <p:grpSp>
        <p:nvGrpSpPr>
          <p:cNvPr id="9" name="Groep 8"/>
          <p:cNvGrpSpPr/>
          <p:nvPr/>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3690359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Logo">
    <p:spTree>
      <p:nvGrpSpPr>
        <p:cNvPr id="1" name=""/>
        <p:cNvGrpSpPr/>
        <p:nvPr/>
      </p:nvGrpSpPr>
      <p:grpSpPr>
        <a:xfrm>
          <a:off x="0" y="0"/>
          <a:ext cx="0" cy="0"/>
          <a:chOff x="0" y="0"/>
          <a:chExt cx="0" cy="0"/>
        </a:xfrm>
      </p:grpSpPr>
      <p:grpSp>
        <p:nvGrpSpPr>
          <p:cNvPr id="3" name="Groep 2"/>
          <p:cNvGrpSpPr/>
          <p:nvPr/>
        </p:nvGrpSpPr>
        <p:grpSpPr>
          <a:xfrm>
            <a:off x="3379548" y="2144291"/>
            <a:ext cx="2399654" cy="2555452"/>
            <a:chOff x="2892426" y="1908175"/>
            <a:chExt cx="3340099" cy="3556956"/>
          </a:xfrm>
        </p:grpSpPr>
        <p:grpSp>
          <p:nvGrpSpPr>
            <p:cNvPr id="9" name="Groep 8"/>
            <p:cNvGrpSpPr/>
            <p:nvPr/>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smtClean="0"/>
              <a:t>Klik om de stijl te bewerken</a:t>
            </a:r>
            <a:endParaRPr lang="nl-NL"/>
          </a:p>
        </p:txBody>
      </p:sp>
    </p:spTree>
    <p:extLst>
      <p:ext uri="{BB962C8B-B14F-4D97-AF65-F5344CB8AC3E}">
        <p14:creationId xmlns:p14="http://schemas.microsoft.com/office/powerpoint/2010/main" val="65065369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1681336" y="230975"/>
            <a:ext cx="6995120" cy="864096"/>
          </a:xfrm>
        </p:spPr>
        <p:txBody>
          <a:bodyPr anchor="b">
            <a:noAutofit/>
          </a:bodyPr>
          <a:lstStyle>
            <a:lvl1pPr algn="l">
              <a:defRPr sz="2800" b="1">
                <a:solidFill>
                  <a:schemeClr val="accent1"/>
                </a:solidFill>
              </a:defRPr>
            </a:lvl1pPr>
          </a:lstStyle>
          <a:p>
            <a:r>
              <a:rPr lang="nl-NL" smtClean="0"/>
              <a:t>Klik om de stijl te bewerken</a:t>
            </a:r>
            <a:endParaRPr lang="nl-NL" dirty="0"/>
          </a:p>
        </p:txBody>
      </p:sp>
      <p:sp>
        <p:nvSpPr>
          <p:cNvPr id="3" name="Tijdelijke aanduiding voor inhoud 2"/>
          <p:cNvSpPr>
            <a:spLocks noGrp="1"/>
          </p:cNvSpPr>
          <p:nvPr>
            <p:ph idx="1"/>
          </p:nvPr>
        </p:nvSpPr>
        <p:spPr>
          <a:xfrm>
            <a:off x="971600" y="1556792"/>
            <a:ext cx="7715200"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fld id="{7FA125C9-EEBD-4E64-8220-20BC7D16BB5E}" type="datetimeFigureOut">
              <a:rPr lang="nl-NL" smtClean="0"/>
              <a:t>28-6-2021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EBE6F7D-6C70-4F5F-AFE4-DE36813D0709}" type="slidenum">
              <a:rPr lang="nl-NL" smtClean="0"/>
              <a:t>‹nr.›</a:t>
            </a:fld>
            <a:endParaRPr lang="nl-NL"/>
          </a:p>
        </p:txBody>
      </p:sp>
    </p:spTree>
    <p:extLst>
      <p:ext uri="{BB962C8B-B14F-4D97-AF65-F5344CB8AC3E}">
        <p14:creationId xmlns:p14="http://schemas.microsoft.com/office/powerpoint/2010/main" val="26712000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smtClean="0"/>
              <a:t>Klik om de stijl te bewerken</a:t>
            </a:r>
            <a:endParaRPr lang="nl-NL"/>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7FA125C9-EEBD-4E64-8220-20BC7D16BB5E}" type="datetimeFigureOut">
              <a:rPr lang="nl-NL" smtClean="0"/>
              <a:t>28-6-2021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EBE6F7D-6C70-4F5F-AFE4-DE36813D0709}" type="slidenum">
              <a:rPr lang="nl-NL" smtClean="0"/>
              <a:t>‹nr.›</a:t>
            </a:fld>
            <a:endParaRPr lang="nl-NL"/>
          </a:p>
        </p:txBody>
      </p:sp>
    </p:spTree>
    <p:extLst>
      <p:ext uri="{BB962C8B-B14F-4D97-AF65-F5344CB8AC3E}">
        <p14:creationId xmlns:p14="http://schemas.microsoft.com/office/powerpoint/2010/main" val="1054392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A125C9-EEBD-4E64-8220-20BC7D16BB5E}" type="datetimeFigureOut">
              <a:rPr lang="nl-NL" smtClean="0"/>
              <a:t>28-6-2021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BE6F7D-6C70-4F5F-AFE4-DE36813D0709}" type="slidenum">
              <a:rPr lang="nl-NL" smtClean="0"/>
              <a:t>‹nr.›</a:t>
            </a:fld>
            <a:endParaRPr lang="nl-NL"/>
          </a:p>
        </p:txBody>
      </p:sp>
    </p:spTree>
    <p:extLst>
      <p:ext uri="{BB962C8B-B14F-4D97-AF65-F5344CB8AC3E}">
        <p14:creationId xmlns:p14="http://schemas.microsoft.com/office/powerpoint/2010/main" val="27142108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dirty="0" smtClean="0"/>
              <a:t>Algemene indruk </a:t>
            </a:r>
            <a:endParaRPr lang="nl-NL" dirty="0"/>
          </a:p>
        </p:txBody>
      </p:sp>
      <p:sp>
        <p:nvSpPr>
          <p:cNvPr id="3" name="Ondertitel 2"/>
          <p:cNvSpPr>
            <a:spLocks noGrp="1"/>
          </p:cNvSpPr>
          <p:nvPr>
            <p:ph type="subTitle" idx="1"/>
          </p:nvPr>
        </p:nvSpPr>
        <p:spPr/>
        <p:txBody>
          <a:bodyPr/>
          <a:lstStyle/>
          <a:p>
            <a:r>
              <a:rPr lang="nl-NL" b="1" dirty="0" smtClean="0">
                <a:solidFill>
                  <a:srgbClr val="FF0000"/>
                </a:solidFill>
              </a:rPr>
              <a:t>Inventariseren wensen en behoeften deel 1 </a:t>
            </a:r>
            <a:endParaRPr lang="nl-NL" b="1" dirty="0">
              <a:solidFill>
                <a:srgbClr val="FF0000"/>
              </a:solidFill>
            </a:endParaRPr>
          </a:p>
        </p:txBody>
      </p:sp>
    </p:spTree>
    <p:extLst>
      <p:ext uri="{BB962C8B-B14F-4D97-AF65-F5344CB8AC3E}">
        <p14:creationId xmlns:p14="http://schemas.microsoft.com/office/powerpoint/2010/main" val="819715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Beoordelingslijst algemene gedeelte</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93110315"/>
              </p:ext>
            </p:extLst>
          </p:nvPr>
        </p:nvGraphicFramePr>
        <p:xfrm>
          <a:off x="2" y="1628800"/>
          <a:ext cx="8676455" cy="4913979"/>
        </p:xfrm>
        <a:graphic>
          <a:graphicData uri="http://schemas.openxmlformats.org/drawingml/2006/table">
            <a:tbl>
              <a:tblPr>
                <a:tableStyleId>{5C22544A-7EE6-4342-B048-85BDC9FD1C3A}</a:tableStyleId>
              </a:tblPr>
              <a:tblGrid>
                <a:gridCol w="353526">
                  <a:extLst>
                    <a:ext uri="{9D8B030D-6E8A-4147-A177-3AD203B41FA5}">
                      <a16:colId xmlns:a16="http://schemas.microsoft.com/office/drawing/2014/main" val="1591337453"/>
                    </a:ext>
                  </a:extLst>
                </a:gridCol>
                <a:gridCol w="7105229">
                  <a:extLst>
                    <a:ext uri="{9D8B030D-6E8A-4147-A177-3AD203B41FA5}">
                      <a16:colId xmlns:a16="http://schemas.microsoft.com/office/drawing/2014/main" val="1714721902"/>
                    </a:ext>
                  </a:extLst>
                </a:gridCol>
                <a:gridCol w="575507">
                  <a:extLst>
                    <a:ext uri="{9D8B030D-6E8A-4147-A177-3AD203B41FA5}">
                      <a16:colId xmlns:a16="http://schemas.microsoft.com/office/drawing/2014/main" val="2055405856"/>
                    </a:ext>
                  </a:extLst>
                </a:gridCol>
                <a:gridCol w="642193">
                  <a:extLst>
                    <a:ext uri="{9D8B030D-6E8A-4147-A177-3AD203B41FA5}">
                      <a16:colId xmlns:a16="http://schemas.microsoft.com/office/drawing/2014/main" val="3378930436"/>
                    </a:ext>
                  </a:extLst>
                </a:gridCol>
              </a:tblGrid>
              <a:tr h="45514">
                <a:tc gridSpan="2">
                  <a:txBody>
                    <a:bodyPr/>
                    <a:lstStyle/>
                    <a:p>
                      <a:pPr>
                        <a:lnSpc>
                          <a:spcPct val="110000"/>
                        </a:lnSpc>
                        <a:spcAft>
                          <a:spcPts val="0"/>
                        </a:spcAft>
                      </a:pPr>
                      <a:r>
                        <a:rPr lang="nl-NL" sz="1800" spc="30">
                          <a:effectLst/>
                        </a:rPr>
                        <a:t>Beoordelingslijst                            </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nl-NL"/>
                    </a:p>
                  </a:txBody>
                  <a:tcPr/>
                </a:tc>
                <a:tc>
                  <a:txBody>
                    <a:bodyPr/>
                    <a:lstStyle/>
                    <a:p>
                      <a:pPr>
                        <a:lnSpc>
                          <a:spcPct val="110000"/>
                        </a:lnSpc>
                        <a:spcAft>
                          <a:spcPts val="0"/>
                        </a:spcAft>
                      </a:pPr>
                      <a:r>
                        <a:rPr lang="nl-NL" sz="900" spc="30">
                          <a:effectLst/>
                        </a:rPr>
                        <a:t>JA</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NEE</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2807313072"/>
                  </a:ext>
                </a:extLst>
              </a:tr>
              <a:tr h="333546">
                <a:tc gridSpan="4">
                  <a:txBody>
                    <a:bodyPr/>
                    <a:lstStyle/>
                    <a:p>
                      <a:pPr>
                        <a:lnSpc>
                          <a:spcPct val="110000"/>
                        </a:lnSpc>
                        <a:spcAft>
                          <a:spcPts val="0"/>
                        </a:spcAft>
                      </a:pPr>
                      <a:r>
                        <a:rPr lang="nl-NL" sz="1800" spc="30">
                          <a:effectLst/>
                        </a:rPr>
                        <a:t>Algemene indruk</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732042789"/>
                  </a:ext>
                </a:extLst>
              </a:tr>
              <a:tr h="923071">
                <a:tc>
                  <a:txBody>
                    <a:bodyPr/>
                    <a:lstStyle/>
                    <a:p>
                      <a:pPr>
                        <a:lnSpc>
                          <a:spcPct val="110000"/>
                        </a:lnSpc>
                        <a:spcAft>
                          <a:spcPts val="0"/>
                        </a:spcAft>
                      </a:pPr>
                      <a:r>
                        <a:rPr lang="nl-NL" sz="1800" spc="30">
                          <a:effectLst/>
                        </a:rPr>
                        <a:t>1</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1800" spc="30">
                          <a:effectLst/>
                        </a:rPr>
                        <a:t>Beschrijft de algemene gegevens (anoniem) naam, geslacht, leeftijd, naam van de school, groep, data van de observaties, data van gesprekken, data van dossier onderzoek.) </a:t>
                      </a:r>
                      <a:endParaRPr lang="nl-NL"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361870680"/>
                  </a:ext>
                </a:extLst>
              </a:tr>
              <a:tr h="1213310">
                <a:tc>
                  <a:txBody>
                    <a:bodyPr/>
                    <a:lstStyle/>
                    <a:p>
                      <a:pPr>
                        <a:lnSpc>
                          <a:spcPct val="110000"/>
                        </a:lnSpc>
                        <a:spcAft>
                          <a:spcPts val="0"/>
                        </a:spcAft>
                      </a:pPr>
                      <a:r>
                        <a:rPr lang="nl-NL" sz="1800" spc="30">
                          <a:effectLst/>
                        </a:rPr>
                        <a:t>2</a:t>
                      </a:r>
                    </a:p>
                    <a:p>
                      <a:pPr>
                        <a:lnSpc>
                          <a:spcPct val="110000"/>
                        </a:lnSpc>
                        <a:spcAft>
                          <a:spcPts val="0"/>
                        </a:spcAft>
                      </a:pPr>
                      <a:r>
                        <a:rPr lang="nl-NL" sz="1800" spc="30">
                          <a:effectLst/>
                        </a:rPr>
                        <a:t> </a:t>
                      </a:r>
                    </a:p>
                    <a:p>
                      <a:pPr>
                        <a:lnSpc>
                          <a:spcPct val="110000"/>
                        </a:lnSpc>
                        <a:spcAft>
                          <a:spcPts val="0"/>
                        </a:spcAft>
                      </a:pPr>
                      <a:r>
                        <a:rPr lang="nl-NL" sz="1800" spc="30">
                          <a:effectLst/>
                        </a:rPr>
                        <a:t> </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1800" spc="30" dirty="0">
                          <a:effectLst/>
                        </a:rPr>
                        <a:t>Geeft een objectieve beschrijving van de leerling (uiterlijke &amp; typerende kenmerken, lichaamsbouw &amp; houding, algemene gezondheidstoestand en eventuele beperkingen).De beschrijving is op zo’n manier dat een buitenstaander op basis van de beschrijving de persoon kan aanwijzen.</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3441633988"/>
                  </a:ext>
                </a:extLst>
              </a:tr>
              <a:tr h="350354">
                <a:tc gridSpan="4">
                  <a:txBody>
                    <a:bodyPr/>
                    <a:lstStyle/>
                    <a:p>
                      <a:pPr>
                        <a:lnSpc>
                          <a:spcPct val="110000"/>
                        </a:lnSpc>
                        <a:spcAft>
                          <a:spcPts val="0"/>
                        </a:spcAft>
                      </a:pPr>
                      <a:r>
                        <a:rPr lang="nl-NL" sz="1800" spc="30">
                          <a:effectLst/>
                        </a:rPr>
                        <a:t>Geschiedenis, gezinssituatie, leefwereld</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669806416"/>
                  </a:ext>
                </a:extLst>
              </a:tr>
              <a:tr h="598963">
                <a:tc>
                  <a:txBody>
                    <a:bodyPr/>
                    <a:lstStyle/>
                    <a:p>
                      <a:pPr>
                        <a:lnSpc>
                          <a:spcPct val="110000"/>
                        </a:lnSpc>
                        <a:spcAft>
                          <a:spcPts val="0"/>
                        </a:spcAft>
                      </a:pPr>
                      <a:r>
                        <a:rPr lang="nl-NL" sz="1800" spc="30">
                          <a:effectLst/>
                        </a:rPr>
                        <a:t>3</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1800" spc="30">
                          <a:effectLst/>
                        </a:rPr>
                        <a:t>Geeft een kernachtige beschrijving van de geschiedenis, de gezinssituatie en de leefwereld van de leerling.</a:t>
                      </a:r>
                      <a:endParaRPr lang="nl-NL"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4102956744"/>
                  </a:ext>
                </a:extLst>
              </a:tr>
              <a:tr h="465757">
                <a:tc gridSpan="2">
                  <a:txBody>
                    <a:bodyPr/>
                    <a:lstStyle/>
                    <a:p>
                      <a:pPr>
                        <a:lnSpc>
                          <a:spcPct val="110000"/>
                        </a:lnSpc>
                        <a:spcAft>
                          <a:spcPts val="0"/>
                        </a:spcAft>
                      </a:pPr>
                      <a:r>
                        <a:rPr lang="nl-NL" sz="1800" spc="30">
                          <a:effectLst/>
                        </a:rPr>
                        <a:t>Gezondheidstoestand</a:t>
                      </a:r>
                      <a:endParaRPr lang="nl-NL"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hMerge="1">
                  <a:txBody>
                    <a:bodyPr/>
                    <a:lstStyle/>
                    <a:p>
                      <a:endParaRPr lang="nl-NL"/>
                    </a:p>
                  </a:txBody>
                  <a:tcPr/>
                </a:tc>
                <a:tc>
                  <a:txBody>
                    <a:bodyPr/>
                    <a:lstStyle/>
                    <a:p>
                      <a:pPr>
                        <a:lnSpc>
                          <a:spcPct val="110000"/>
                        </a:lnSpc>
                        <a:spcAft>
                          <a:spcPts val="0"/>
                        </a:spcAft>
                      </a:pPr>
                      <a:r>
                        <a:rPr lang="nl-NL" sz="900" spc="3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3580633183"/>
                  </a:ext>
                </a:extLst>
              </a:tr>
              <a:tr h="722685">
                <a:tc>
                  <a:txBody>
                    <a:bodyPr/>
                    <a:lstStyle/>
                    <a:p>
                      <a:pPr>
                        <a:lnSpc>
                          <a:spcPct val="110000"/>
                        </a:lnSpc>
                        <a:spcAft>
                          <a:spcPts val="0"/>
                        </a:spcAft>
                      </a:pPr>
                      <a:r>
                        <a:rPr lang="nl-NL" sz="1800" spc="30">
                          <a:effectLst/>
                        </a:rPr>
                        <a:t>4.</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1800" spc="30" dirty="0">
                          <a:effectLst/>
                        </a:rPr>
                        <a:t>Geeft een kernachtige beschrijving van de gezondheidstoestand, eventuele stoornissen, beperkingen of handicaps van de leerling</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10000"/>
                        </a:lnSpc>
                        <a:spcAft>
                          <a:spcPts val="0"/>
                        </a:spcAft>
                      </a:pPr>
                      <a:r>
                        <a:rPr lang="nl-NL" sz="900" spc="30" dirty="0">
                          <a:effectLst/>
                        </a:rPr>
                        <a:t> </a:t>
                      </a:r>
                      <a:endParaRPr lang="nl-NL" sz="800" spc="3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1173904347"/>
                  </a:ext>
                </a:extLst>
              </a:tr>
            </a:tbl>
          </a:graphicData>
        </a:graphic>
      </p:graphicFrame>
    </p:spTree>
    <p:extLst>
      <p:ext uri="{BB962C8B-B14F-4D97-AF65-F5344CB8AC3E}">
        <p14:creationId xmlns:p14="http://schemas.microsoft.com/office/powerpoint/2010/main" val="3943070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Privacywetgeving</a:t>
            </a:r>
            <a:endParaRPr lang="nl-NL" dirty="0"/>
          </a:p>
        </p:txBody>
      </p:sp>
      <p:sp>
        <p:nvSpPr>
          <p:cNvPr id="3" name="Tijdelijke aanduiding voor inhoud 2"/>
          <p:cNvSpPr>
            <a:spLocks noGrp="1"/>
          </p:cNvSpPr>
          <p:nvPr>
            <p:ph idx="1"/>
          </p:nvPr>
        </p:nvSpPr>
        <p:spPr/>
        <p:txBody>
          <a:bodyPr/>
          <a:lstStyle/>
          <a:p>
            <a:pPr marL="342900" indent="-342900">
              <a:buFontTx/>
              <a:buChar char="-"/>
            </a:pPr>
            <a:r>
              <a:rPr lang="nl-NL" dirty="0" smtClean="0"/>
              <a:t>Vraag of je gebruik mag maken van het </a:t>
            </a:r>
            <a:r>
              <a:rPr lang="nl-NL" dirty="0" err="1" smtClean="0"/>
              <a:t>kinddossier</a:t>
            </a:r>
            <a:endParaRPr lang="nl-NL" dirty="0" smtClean="0"/>
          </a:p>
          <a:p>
            <a:pPr marL="342900" indent="-342900">
              <a:buFontTx/>
              <a:buChar char="-"/>
            </a:pPr>
            <a:r>
              <a:rPr lang="nl-NL" dirty="0" smtClean="0"/>
              <a:t>Houd rekening met de AVG </a:t>
            </a:r>
          </a:p>
          <a:p>
            <a:pPr marL="342900" indent="-342900">
              <a:buFontTx/>
              <a:buChar char="-"/>
            </a:pPr>
            <a:r>
              <a:rPr lang="nl-NL" dirty="0" smtClean="0"/>
              <a:t>Gebruik geen echte namen</a:t>
            </a:r>
          </a:p>
          <a:p>
            <a:pPr marL="342900" indent="-342900">
              <a:buFontTx/>
              <a:buChar char="-"/>
            </a:pPr>
            <a:r>
              <a:rPr lang="nl-NL" dirty="0" smtClean="0"/>
              <a:t>Gebruik fictieve namen en geef ook aan dat dit een fictieve naam is</a:t>
            </a:r>
          </a:p>
          <a:p>
            <a:pPr marL="342900" indent="-342900">
              <a:buFontTx/>
              <a:buChar char="-"/>
            </a:pPr>
            <a:r>
              <a:rPr lang="nl-NL" dirty="0" smtClean="0"/>
              <a:t>Bv. kind x speelt met kind y </a:t>
            </a:r>
            <a:endParaRPr lang="nl-NL" dirty="0"/>
          </a:p>
        </p:txBody>
      </p:sp>
      <p:sp>
        <p:nvSpPr>
          <p:cNvPr id="4" name="AutoShape 2" descr="Update algemene voorwaarden, want de AVG komt eraan! :: Antagonist"/>
          <p:cNvSpPr>
            <a:spLocks noChangeAspect="1" noChangeArrowheads="1"/>
          </p:cNvSpPr>
          <p:nvPr/>
        </p:nvSpPr>
        <p:spPr bwMode="auto">
          <a:xfrm>
            <a:off x="3702521" y="4149080"/>
            <a:ext cx="2952750" cy="15525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8563" y="3607805"/>
            <a:ext cx="5632296" cy="2961498"/>
          </a:xfrm>
          <a:prstGeom prst="rect">
            <a:avLst/>
          </a:prstGeom>
        </p:spPr>
      </p:pic>
    </p:spTree>
    <p:extLst>
      <p:ext uri="{BB962C8B-B14F-4D97-AF65-F5344CB8AC3E}">
        <p14:creationId xmlns:p14="http://schemas.microsoft.com/office/powerpoint/2010/main" val="2624623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Algemene gegevens </a:t>
            </a:r>
            <a:endParaRPr lang="nl-NL" dirty="0"/>
          </a:p>
        </p:txBody>
      </p:sp>
      <p:sp>
        <p:nvSpPr>
          <p:cNvPr id="3" name="Tijdelijke aanduiding voor inhoud 2"/>
          <p:cNvSpPr>
            <a:spLocks noGrp="1"/>
          </p:cNvSpPr>
          <p:nvPr>
            <p:ph idx="1"/>
          </p:nvPr>
        </p:nvSpPr>
        <p:spPr/>
        <p:txBody>
          <a:bodyPr>
            <a:normAutofit/>
          </a:bodyPr>
          <a:lstStyle/>
          <a:p>
            <a:r>
              <a:rPr lang="nl-NL" dirty="0" smtClean="0"/>
              <a:t>Naam van het kind: let op privacy</a:t>
            </a:r>
          </a:p>
          <a:p>
            <a:r>
              <a:rPr lang="nl-NL" dirty="0" smtClean="0"/>
              <a:t>Geboortedatum:</a:t>
            </a:r>
          </a:p>
          <a:p>
            <a:r>
              <a:rPr lang="nl-NL" dirty="0" smtClean="0"/>
              <a:t>Datum van plaatsing:</a:t>
            </a:r>
          </a:p>
          <a:p>
            <a:r>
              <a:rPr lang="nl-NL" dirty="0" smtClean="0"/>
              <a:t>Groep:</a:t>
            </a:r>
          </a:p>
          <a:p>
            <a:r>
              <a:rPr lang="nl-NL" dirty="0" smtClean="0"/>
              <a:t>Begeleidster(s):</a:t>
            </a:r>
          </a:p>
          <a:p>
            <a:r>
              <a:rPr lang="nl-NL" dirty="0" smtClean="0"/>
              <a:t>Naam van de instelling:</a:t>
            </a:r>
          </a:p>
          <a:p>
            <a:r>
              <a:rPr lang="nl-NL" dirty="0" smtClean="0"/>
              <a:t>Data van observaties: </a:t>
            </a:r>
          </a:p>
          <a:p>
            <a:r>
              <a:rPr lang="nl-NL" dirty="0" smtClean="0"/>
              <a:t>Data van gesprekken :                                                                                                                                                               </a:t>
            </a:r>
          </a:p>
        </p:txBody>
      </p:sp>
    </p:spTree>
    <p:extLst>
      <p:ext uri="{BB962C8B-B14F-4D97-AF65-F5344CB8AC3E}">
        <p14:creationId xmlns:p14="http://schemas.microsoft.com/office/powerpoint/2010/main" val="1825222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Objectieve beschrijving van </a:t>
            </a:r>
            <a:r>
              <a:rPr lang="nl-NL" dirty="0" smtClean="0"/>
              <a:t>het </a:t>
            </a:r>
            <a:r>
              <a:rPr lang="nl-NL" dirty="0" smtClean="0"/>
              <a:t>kind </a:t>
            </a:r>
            <a:endParaRPr lang="nl-NL" dirty="0"/>
          </a:p>
        </p:txBody>
      </p:sp>
      <p:sp>
        <p:nvSpPr>
          <p:cNvPr id="3" name="Tijdelijke aanduiding voor inhoud 2"/>
          <p:cNvSpPr>
            <a:spLocks noGrp="1"/>
          </p:cNvSpPr>
          <p:nvPr>
            <p:ph idx="1"/>
          </p:nvPr>
        </p:nvSpPr>
        <p:spPr/>
        <p:txBody>
          <a:bodyPr/>
          <a:lstStyle/>
          <a:p>
            <a:r>
              <a:rPr lang="nl-NL" dirty="0" smtClean="0"/>
              <a:t>Beschrijf het kind/ de jongere in het kort. </a:t>
            </a:r>
          </a:p>
          <a:p>
            <a:r>
              <a:rPr lang="nl-NL" dirty="0" smtClean="0"/>
              <a:t>Denk hierbij o.a. aan:</a:t>
            </a:r>
          </a:p>
          <a:p>
            <a:pPr marL="342900" indent="-342900">
              <a:buFont typeface="Arial" panose="020B0604020202020204" pitchFamily="34" charset="0"/>
              <a:buChar char="•"/>
            </a:pPr>
            <a:r>
              <a:rPr lang="nl-NL" dirty="0" smtClean="0"/>
              <a:t>Uiterlijke kenmerken</a:t>
            </a:r>
          </a:p>
          <a:p>
            <a:pPr marL="342900" indent="-342900">
              <a:buFont typeface="Arial" panose="020B0604020202020204" pitchFamily="34" charset="0"/>
              <a:buChar char="•"/>
            </a:pPr>
            <a:r>
              <a:rPr lang="nl-NL" dirty="0" smtClean="0"/>
              <a:t>Typerende kenmerken</a:t>
            </a:r>
          </a:p>
          <a:p>
            <a:pPr marL="342900" indent="-342900">
              <a:buFont typeface="Arial" panose="020B0604020202020204" pitchFamily="34" charset="0"/>
              <a:buChar char="•"/>
            </a:pPr>
            <a:r>
              <a:rPr lang="nl-NL" dirty="0" smtClean="0"/>
              <a:t>Lichaamsbouw, lichaamshouding, lengte, gewicht</a:t>
            </a:r>
          </a:p>
          <a:p>
            <a:endParaRPr lang="nl-NL" dirty="0" smtClean="0"/>
          </a:p>
          <a:p>
            <a:r>
              <a:rPr lang="nl-NL" dirty="0" smtClean="0"/>
              <a:t>Algemene gezondheidstoestand</a:t>
            </a:r>
          </a:p>
          <a:p>
            <a:r>
              <a:rPr lang="nl-NL" dirty="0" smtClean="0"/>
              <a:t>Eventuele beperkingen. </a:t>
            </a:r>
          </a:p>
          <a:p>
            <a:endParaRPr lang="nl-NL" dirty="0"/>
          </a:p>
          <a:p>
            <a:r>
              <a:rPr lang="nl-NL" b="1" dirty="0" smtClean="0">
                <a:solidFill>
                  <a:schemeClr val="accent6"/>
                </a:solidFill>
              </a:rPr>
              <a:t>De beschrijving moet zo duidelijk zijn dat een buitenstaander het kind moet kunnen herkennen en aanwijzen. </a:t>
            </a:r>
            <a:endParaRPr lang="nl-NL" b="1" dirty="0">
              <a:solidFill>
                <a:schemeClr val="accent6"/>
              </a:solidFill>
            </a:endParaRP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7889" y="5384311"/>
            <a:ext cx="1797930" cy="1203573"/>
          </a:xfrm>
          <a:prstGeom prst="rect">
            <a:avLst/>
          </a:prstGeom>
        </p:spPr>
      </p:pic>
    </p:spTree>
    <p:extLst>
      <p:ext uri="{BB962C8B-B14F-4D97-AF65-F5344CB8AC3E}">
        <p14:creationId xmlns:p14="http://schemas.microsoft.com/office/powerpoint/2010/main" val="3011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1161534"/>
            <a:ext cx="7024744" cy="1143000"/>
          </a:xfrm>
        </p:spPr>
        <p:txBody>
          <a:bodyPr/>
          <a:lstStyle/>
          <a:p>
            <a:r>
              <a:rPr lang="nl-NL" dirty="0" smtClean="0"/>
              <a:t>Beschrijf in deze volgorde de algemene indruk :</a:t>
            </a:r>
            <a:endParaRPr lang="nl-NL" dirty="0"/>
          </a:p>
        </p:txBody>
      </p:sp>
      <p:sp>
        <p:nvSpPr>
          <p:cNvPr id="3" name="Tijdelijke aanduiding voor inhoud 2"/>
          <p:cNvSpPr>
            <a:spLocks noGrp="1"/>
          </p:cNvSpPr>
          <p:nvPr>
            <p:ph idx="1"/>
          </p:nvPr>
        </p:nvSpPr>
        <p:spPr>
          <a:xfrm>
            <a:off x="775560" y="2239794"/>
            <a:ext cx="7416824" cy="4608512"/>
          </a:xfrm>
        </p:spPr>
        <p:txBody>
          <a:bodyPr>
            <a:normAutofit/>
          </a:bodyPr>
          <a:lstStyle/>
          <a:p>
            <a:pPr marL="342900" indent="-342900">
              <a:buFont typeface="Arial" panose="020B0604020202020204" pitchFamily="34" charset="0"/>
              <a:buChar char="•"/>
            </a:pPr>
            <a:r>
              <a:rPr lang="nl-NL" dirty="0" smtClean="0"/>
              <a:t>Welk kind, leeftijd</a:t>
            </a:r>
          </a:p>
          <a:p>
            <a:pPr marL="342900" indent="-342900">
              <a:buFont typeface="Arial" panose="020B0604020202020204" pitchFamily="34" charset="0"/>
              <a:buChar char="•"/>
            </a:pPr>
            <a:r>
              <a:rPr lang="nl-NL" dirty="0" smtClean="0"/>
              <a:t>Uiterlijke kenmerken ( kleur ogen, haar, huidskleur) </a:t>
            </a:r>
          </a:p>
          <a:p>
            <a:pPr marL="342900" indent="-342900">
              <a:buFont typeface="Arial" panose="020B0604020202020204" pitchFamily="34" charset="0"/>
              <a:buChar char="•"/>
            </a:pPr>
            <a:r>
              <a:rPr lang="nl-NL" dirty="0" smtClean="0"/>
              <a:t>Lengte, gewicht ( als het mogelijk is )</a:t>
            </a:r>
          </a:p>
          <a:p>
            <a:pPr marL="342900" indent="-342900">
              <a:buFont typeface="Arial" panose="020B0604020202020204" pitchFamily="34" charset="0"/>
              <a:buChar char="•"/>
            </a:pPr>
            <a:r>
              <a:rPr lang="nl-NL" dirty="0" smtClean="0"/>
              <a:t>Afkomst</a:t>
            </a:r>
            <a:endParaRPr lang="nl-NL" dirty="0"/>
          </a:p>
          <a:p>
            <a:pPr marL="342900" indent="-342900">
              <a:buFont typeface="Arial" panose="020B0604020202020204" pitchFamily="34" charset="0"/>
              <a:buChar char="•"/>
            </a:pPr>
            <a:r>
              <a:rPr lang="nl-NL" dirty="0" smtClean="0"/>
              <a:t>Geloof ( als dat van belang is. Bv. Moslim kinderen mogen geen varkensvlees of juist alleen halal vlees)</a:t>
            </a:r>
          </a:p>
          <a:p>
            <a:pPr marL="342900" indent="-342900">
              <a:buFont typeface="Arial" panose="020B0604020202020204" pitchFamily="34" charset="0"/>
              <a:buChar char="•"/>
            </a:pPr>
            <a:r>
              <a:rPr lang="nl-NL" dirty="0" smtClean="0"/>
              <a:t>Welke dagen het kind op de groep is </a:t>
            </a:r>
            <a:endParaRPr lang="nl-NL" dirty="0"/>
          </a:p>
          <a:p>
            <a:pPr marL="342900" indent="-342900">
              <a:buFont typeface="Arial" panose="020B0604020202020204" pitchFamily="34" charset="0"/>
              <a:buChar char="•"/>
            </a:pPr>
            <a:r>
              <a:rPr lang="nl-NL" dirty="0" smtClean="0"/>
              <a:t>Typerende kenmerken van het kind ( bv. heeft een harde stem vergeleken met andere kinderen)</a:t>
            </a:r>
          </a:p>
          <a:p>
            <a:pPr marL="342900" indent="-342900">
              <a:buFont typeface="Arial" panose="020B0604020202020204" pitchFamily="34" charset="0"/>
              <a:buChar char="•"/>
            </a:pPr>
            <a:r>
              <a:rPr lang="nl-NL" dirty="0" smtClean="0"/>
              <a:t>Allergieën / beperkingen </a:t>
            </a:r>
            <a:r>
              <a:rPr lang="nl-NL" dirty="0" smtClean="0">
                <a:sym typeface="Wingdings" pitchFamily="2" charset="2"/>
              </a:rPr>
              <a:t> heeft een luie oog en draagt daarom een pleister op zijn rechteroog. </a:t>
            </a:r>
          </a:p>
          <a:p>
            <a:endParaRPr lang="nl-NL" dirty="0" smtClean="0">
              <a:sym typeface="Wingdings" pitchFamily="2" charset="2"/>
            </a:endParaRPr>
          </a:p>
          <a:p>
            <a:pPr marL="68580" indent="0">
              <a:buNone/>
            </a:pPr>
            <a:endParaRPr lang="nl-NL" dirty="0" smtClean="0"/>
          </a:p>
          <a:p>
            <a:endParaRPr lang="nl-NL" dirty="0" smtClean="0"/>
          </a:p>
          <a:p>
            <a:endParaRPr lang="nl-NL" dirty="0" smtClean="0"/>
          </a:p>
          <a:p>
            <a:endParaRPr lang="nl-NL" dirty="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3889" y="220866"/>
            <a:ext cx="2136237" cy="1512168"/>
          </a:xfrm>
          <a:prstGeom prst="rect">
            <a:avLst/>
          </a:prstGeom>
        </p:spPr>
      </p:pic>
    </p:spTree>
    <p:extLst>
      <p:ext uri="{BB962C8B-B14F-4D97-AF65-F5344CB8AC3E}">
        <p14:creationId xmlns:p14="http://schemas.microsoft.com/office/powerpoint/2010/main" val="2726298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Voorbeeldbeschrijving  algemene indruk Evy </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Haar </a:t>
            </a:r>
            <a:r>
              <a:rPr lang="nl-NL" dirty="0"/>
              <a:t>naam is Evy en ze is geboren op 27 januari 2016. Evy komt zoals normaal 2 dagdelen in de week spelen bij peuterspeelzaal Eden in Dordrecht. </a:t>
            </a:r>
          </a:p>
          <a:p>
            <a:r>
              <a:rPr lang="nl-NL" dirty="0"/>
              <a:t> </a:t>
            </a:r>
          </a:p>
          <a:p>
            <a:r>
              <a:rPr lang="nl-NL" dirty="0"/>
              <a:t>Evy </a:t>
            </a:r>
            <a:r>
              <a:rPr lang="nl-NL" dirty="0" smtClean="0"/>
              <a:t> is een meisje van 3 jaar en heeft kort stijl haar tot haar schouders. Ze heeft blauwe ogen en een lichte blanke huid met een aardbeienvlekje in haar nek. Ze is iets </a:t>
            </a:r>
            <a:r>
              <a:rPr lang="nl-NL" dirty="0"/>
              <a:t>voller </a:t>
            </a:r>
            <a:r>
              <a:rPr lang="nl-NL" dirty="0" smtClean="0"/>
              <a:t>van postuur ten opzichte van haar leeftijdsgenoten. Ze is 104 cm lang. Evy draagt een bril, omdat zij niet goed ziet. </a:t>
            </a:r>
            <a:r>
              <a:rPr lang="nl-NL" dirty="0"/>
              <a:t>Ze loopt stabiel, maar rent nog wat wankel. </a:t>
            </a:r>
            <a:r>
              <a:rPr lang="nl-NL" dirty="0" smtClean="0"/>
              <a:t>Evy heeft een </a:t>
            </a:r>
            <a:r>
              <a:rPr lang="nl-NL" dirty="0"/>
              <a:t>pinda </a:t>
            </a:r>
            <a:r>
              <a:rPr lang="nl-NL" dirty="0" smtClean="0"/>
              <a:t>allergie waar rekening </a:t>
            </a:r>
            <a:r>
              <a:rPr lang="nl-NL" dirty="0"/>
              <a:t>mee gehouden moet </a:t>
            </a:r>
            <a:r>
              <a:rPr lang="nl-NL" dirty="0" smtClean="0"/>
              <a:t>worden. Zodra </a:t>
            </a:r>
            <a:r>
              <a:rPr lang="nl-NL" dirty="0" err="1" smtClean="0"/>
              <a:t>Evie</a:t>
            </a:r>
            <a:r>
              <a:rPr lang="nl-NL" dirty="0" smtClean="0"/>
              <a:t> in </a:t>
            </a:r>
            <a:r>
              <a:rPr lang="nl-NL" dirty="0" err="1" smtClean="0"/>
              <a:t>aanranking</a:t>
            </a:r>
            <a:r>
              <a:rPr lang="nl-NL" dirty="0" smtClean="0"/>
              <a:t> komt met pinda’s moet er contact opgenomen worden met de moeder en direct de huisarts benaderd worden. Evy trekt regelmatig </a:t>
            </a:r>
            <a:r>
              <a:rPr lang="nl-NL" dirty="0" err="1" smtClean="0"/>
              <a:t>Frozen</a:t>
            </a:r>
            <a:r>
              <a:rPr lang="nl-NL" dirty="0" smtClean="0"/>
              <a:t> kleding aan ,omdat ze fan is van </a:t>
            </a:r>
            <a:r>
              <a:rPr lang="nl-NL" dirty="0" err="1" smtClean="0"/>
              <a:t>Frozen</a:t>
            </a:r>
            <a:r>
              <a:rPr lang="nl-NL" dirty="0" smtClean="0"/>
              <a:t>. Ze wil regelmatig vertellen over Anna en Elsa op de groep. Evy is een spraakzame, betrokken meisje met een open houding. </a:t>
            </a:r>
            <a:endParaRPr lang="nl-NL" dirty="0"/>
          </a:p>
          <a:p>
            <a:endParaRPr lang="nl-NL" dirty="0"/>
          </a:p>
        </p:txBody>
      </p:sp>
    </p:spTree>
    <p:extLst>
      <p:ext uri="{BB962C8B-B14F-4D97-AF65-F5344CB8AC3E}">
        <p14:creationId xmlns:p14="http://schemas.microsoft.com/office/powerpoint/2010/main" val="3222163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07704" y="260648"/>
            <a:ext cx="6880610" cy="685880"/>
          </a:xfrm>
        </p:spPr>
        <p:txBody>
          <a:bodyPr>
            <a:normAutofit fontScale="90000"/>
          </a:bodyPr>
          <a:lstStyle/>
          <a:p>
            <a:r>
              <a:rPr lang="nl-NL" dirty="0" smtClean="0"/>
              <a:t>Voorbeeldbeschrijving algemene indruk kind X </a:t>
            </a:r>
            <a:endParaRPr lang="nl-NL" dirty="0"/>
          </a:p>
        </p:txBody>
      </p:sp>
      <p:sp>
        <p:nvSpPr>
          <p:cNvPr id="3" name="Tijdelijke aanduiding voor inhoud 2"/>
          <p:cNvSpPr>
            <a:spLocks noGrp="1"/>
          </p:cNvSpPr>
          <p:nvPr>
            <p:ph idx="1"/>
          </p:nvPr>
        </p:nvSpPr>
        <p:spPr>
          <a:xfrm>
            <a:off x="1187624" y="853965"/>
            <a:ext cx="6912768" cy="5822364"/>
          </a:xfrm>
        </p:spPr>
        <p:txBody>
          <a:bodyPr>
            <a:normAutofit fontScale="25000" lnSpcReduction="20000"/>
          </a:bodyPr>
          <a:lstStyle/>
          <a:p>
            <a:pPr marL="68580" indent="0">
              <a:buNone/>
            </a:pPr>
            <a:endParaRPr lang="nl-NL" b="1" dirty="0"/>
          </a:p>
          <a:p>
            <a:r>
              <a:rPr lang="nl-NL" sz="7200" dirty="0" smtClean="0"/>
              <a:t>Kind X is een meisje van 9 jaar en zit in groep 5 a. </a:t>
            </a:r>
          </a:p>
          <a:p>
            <a:r>
              <a:rPr lang="nl-NL" sz="7200" dirty="0"/>
              <a:t>Het </a:t>
            </a:r>
            <a:r>
              <a:rPr lang="nl-NL" sz="7200" dirty="0" smtClean="0"/>
              <a:t>meisje heeft half lang donkerblond haar en bruine ogen. Ook heeft ze een licht getinte huid met sproeten op haar wangen. </a:t>
            </a:r>
          </a:p>
          <a:p>
            <a:endParaRPr lang="nl-NL" sz="7200" dirty="0" smtClean="0"/>
          </a:p>
          <a:p>
            <a:r>
              <a:rPr lang="nl-NL" sz="7200" dirty="0" smtClean="0"/>
              <a:t>Kind x heeft </a:t>
            </a:r>
            <a:r>
              <a:rPr lang="nl-NL" sz="7200" dirty="0"/>
              <a:t>korte benen, een wat grotere romp </a:t>
            </a:r>
            <a:r>
              <a:rPr lang="nl-NL" sz="7200" dirty="0" smtClean="0"/>
              <a:t>t.o.v. haar klasgenoten en </a:t>
            </a:r>
            <a:r>
              <a:rPr lang="nl-NL" sz="7200" dirty="0"/>
              <a:t>lange armen. Haar lengte is: 1.39 en ze weegt 47 kilo. </a:t>
            </a:r>
          </a:p>
          <a:p>
            <a:r>
              <a:rPr lang="nl-NL" sz="7200" dirty="0" smtClean="0"/>
              <a:t>Het </a:t>
            </a:r>
            <a:r>
              <a:rPr lang="nl-NL" sz="7200" dirty="0"/>
              <a:t>valt op dat kind X (een meisje) opmerkelijk zwaarder en groter is dan de andere leerlingen van de groep. Het kind heeft overgewicht</a:t>
            </a:r>
            <a:r>
              <a:rPr lang="nl-NL" sz="7200" dirty="0" smtClean="0"/>
              <a:t>.</a:t>
            </a:r>
          </a:p>
          <a:p>
            <a:endParaRPr lang="nl-NL" sz="7200" dirty="0" smtClean="0"/>
          </a:p>
          <a:p>
            <a:r>
              <a:rPr lang="nl-NL" sz="7200" dirty="0" smtClean="0"/>
              <a:t>Bekend </a:t>
            </a:r>
            <a:r>
              <a:rPr lang="nl-NL" sz="7200" dirty="0"/>
              <a:t>is dat het kind koemelk-allergie heeft. Ze mag absoluut niets waar koemelk in zit. </a:t>
            </a:r>
            <a:br>
              <a:rPr lang="nl-NL" sz="7200" dirty="0"/>
            </a:br>
            <a:r>
              <a:rPr lang="nl-NL" sz="7200" dirty="0"/>
              <a:t>Het meisje heeft dyslexie en een vorm van faalangst </a:t>
            </a:r>
            <a:r>
              <a:rPr lang="nl-NL" sz="7200" dirty="0" smtClean="0"/>
              <a:t>volgens de moeder. Ze is bang om fouten te maken. </a:t>
            </a:r>
          </a:p>
          <a:p>
            <a:endParaRPr lang="nl-NL" sz="7200" dirty="0" smtClean="0"/>
          </a:p>
          <a:p>
            <a:r>
              <a:rPr lang="nl-NL" sz="7200" dirty="0" smtClean="0"/>
              <a:t>Ze </a:t>
            </a:r>
            <a:r>
              <a:rPr lang="nl-NL" sz="7200" dirty="0"/>
              <a:t>draagt een bril tijdens het lezen. </a:t>
            </a:r>
            <a:r>
              <a:rPr lang="nl-NL" sz="7200" dirty="0" smtClean="0"/>
              <a:t>Opvallend aan haar is dat </a:t>
            </a:r>
            <a:r>
              <a:rPr lang="nl-NL" sz="7200" dirty="0"/>
              <a:t>ze het wat moeilijker </a:t>
            </a:r>
            <a:r>
              <a:rPr lang="nl-NL" sz="7200" dirty="0" smtClean="0"/>
              <a:t>vindt </a:t>
            </a:r>
            <a:r>
              <a:rPr lang="nl-NL" sz="7200" dirty="0"/>
              <a:t>om te praten in een grote groep en daardoor een beetje gaat stotteren </a:t>
            </a:r>
            <a:r>
              <a:rPr lang="nl-NL" sz="7200" dirty="0" smtClean="0"/>
              <a:t>als ze gaat praten. Kind x geeft aan dat dit door haar zenuwen komt. Ze wordt zenuwachtig als ze voor een groep moet praten.</a:t>
            </a:r>
          </a:p>
          <a:p>
            <a:r>
              <a:rPr lang="nl-NL" sz="7200" dirty="0"/>
              <a:t/>
            </a:r>
            <a:br>
              <a:rPr lang="nl-NL" sz="7200" dirty="0"/>
            </a:br>
            <a:r>
              <a:rPr lang="nl-NL" sz="7200" dirty="0"/>
              <a:t>Wat ik ook opmerkelijk vind is dat het kind minder vriendinnen en vriendjes heeft dan de anderen in de groep. Ik kom hier nog op terug in de sociaal-affectieve ontwikkeling. </a:t>
            </a:r>
          </a:p>
        </p:txBody>
      </p:sp>
    </p:spTree>
    <p:extLst>
      <p:ext uri="{BB962C8B-B14F-4D97-AF65-F5344CB8AC3E}">
        <p14:creationId xmlns:p14="http://schemas.microsoft.com/office/powerpoint/2010/main" val="165892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764704"/>
            <a:ext cx="6408712" cy="864096"/>
          </a:xfrm>
        </p:spPr>
        <p:txBody>
          <a:bodyPr/>
          <a:lstStyle/>
          <a:p>
            <a:r>
              <a:rPr lang="nl-NL" dirty="0" smtClean="0"/>
              <a:t>Voorbeeldbeschrijving algemene indruk kind Y</a:t>
            </a:r>
            <a:endParaRPr lang="nl-NL" dirty="0"/>
          </a:p>
        </p:txBody>
      </p:sp>
      <p:sp>
        <p:nvSpPr>
          <p:cNvPr id="3" name="Tijdelijke aanduiding voor inhoud 2"/>
          <p:cNvSpPr>
            <a:spLocks noGrp="1"/>
          </p:cNvSpPr>
          <p:nvPr>
            <p:ph idx="1"/>
          </p:nvPr>
        </p:nvSpPr>
        <p:spPr>
          <a:xfrm>
            <a:off x="971600" y="1772816"/>
            <a:ext cx="7272808" cy="4752528"/>
          </a:xfrm>
        </p:spPr>
        <p:txBody>
          <a:bodyPr>
            <a:normAutofit/>
          </a:bodyPr>
          <a:lstStyle/>
          <a:p>
            <a:r>
              <a:rPr lang="nl-NL" dirty="0" smtClean="0"/>
              <a:t>Kind </a:t>
            </a:r>
            <a:r>
              <a:rPr lang="nl-NL" dirty="0"/>
              <a:t>Y</a:t>
            </a:r>
            <a:r>
              <a:rPr lang="nl-NL" dirty="0" smtClean="0"/>
              <a:t> </a:t>
            </a:r>
            <a:r>
              <a:rPr lang="nl-NL" dirty="0"/>
              <a:t>is een jongen van 18 maanden oud. Hij heeft blond krullend haar tot net boven zijn schouders en blauwe </a:t>
            </a:r>
            <a:r>
              <a:rPr lang="nl-NL" dirty="0" smtClean="0"/>
              <a:t>ogen.  Hij is ……..cm lang en zijn gewicht is passend bij zijn leeftijd. In het dossier staat vermeld dat hij geadopteerd is en oorspronkelijk uit Colombia komt.</a:t>
            </a:r>
          </a:p>
          <a:p>
            <a:r>
              <a:rPr lang="nl-NL" dirty="0" smtClean="0"/>
              <a:t>In de middag slaapt hij met een </a:t>
            </a:r>
            <a:r>
              <a:rPr lang="nl-NL" dirty="0" err="1" smtClean="0"/>
              <a:t>woezel</a:t>
            </a:r>
            <a:r>
              <a:rPr lang="nl-NL" dirty="0" smtClean="0"/>
              <a:t> knuffel aan zijn speentje. Als die kwijt is wil hij niet meer naar bed. </a:t>
            </a:r>
          </a:p>
          <a:p>
            <a:r>
              <a:rPr lang="nl-NL" dirty="0" smtClean="0"/>
              <a:t>Kind </a:t>
            </a:r>
            <a:r>
              <a:rPr lang="nl-NL" dirty="0"/>
              <a:t>Y</a:t>
            </a:r>
            <a:r>
              <a:rPr lang="nl-NL" dirty="0" smtClean="0"/>
              <a:t> </a:t>
            </a:r>
            <a:r>
              <a:rPr lang="nl-NL" dirty="0"/>
              <a:t>heeft een luide stem, wanneer je hem hoort praten lijkt het net of hij gilt. </a:t>
            </a:r>
            <a:r>
              <a:rPr lang="nl-NL" dirty="0" smtClean="0"/>
              <a:t>Verder heeft  hij geen </a:t>
            </a:r>
            <a:r>
              <a:rPr lang="nl-NL" dirty="0"/>
              <a:t>allergieën of </a:t>
            </a:r>
            <a:r>
              <a:rPr lang="nl-NL" dirty="0" smtClean="0"/>
              <a:t>beperkingen</a:t>
            </a:r>
            <a:r>
              <a:rPr lang="nl-NL" dirty="0"/>
              <a:t>. </a:t>
            </a:r>
            <a:endParaRPr lang="nl-NL" dirty="0" smtClean="0"/>
          </a:p>
          <a:p>
            <a:r>
              <a:rPr lang="nl-NL" dirty="0" smtClean="0"/>
              <a:t>Vroeger </a:t>
            </a:r>
            <a:r>
              <a:rPr lang="nl-NL" dirty="0"/>
              <a:t>heeft hij medicijnen moeten slikken voor een lichte astma. Inmiddels is hij hier overheen gegroeid. Tegenwoordig slikt hij geen medicijnen meer. </a:t>
            </a:r>
            <a:endParaRPr lang="nl-NL" dirty="0" smtClean="0"/>
          </a:p>
          <a:p>
            <a:pPr marL="68580" indent="0">
              <a:buNone/>
            </a:pPr>
            <a:endParaRPr lang="nl-NL" dirty="0"/>
          </a:p>
          <a:p>
            <a:endParaRPr lang="nl-NL" dirty="0" smtClean="0"/>
          </a:p>
          <a:p>
            <a:endParaRPr lang="nl-NL" dirty="0"/>
          </a:p>
          <a:p>
            <a:endParaRPr lang="nl-NL" dirty="0"/>
          </a:p>
        </p:txBody>
      </p:sp>
    </p:spTree>
    <p:extLst>
      <p:ext uri="{BB962C8B-B14F-4D97-AF65-F5344CB8AC3E}">
        <p14:creationId xmlns:p14="http://schemas.microsoft.com/office/powerpoint/2010/main" val="3596126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Geschiedenis, leefwereld, gezinssituatie  </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smtClean="0"/>
              <a:t>Zijn er bijzonderheden die het kind heeft meegemaakt in het verleden die van belang zijn?</a:t>
            </a:r>
          </a:p>
          <a:p>
            <a:pPr marL="342900" indent="-342900">
              <a:buFont typeface="Arial" panose="020B0604020202020204" pitchFamily="34" charset="0"/>
              <a:buChar char="•"/>
            </a:pPr>
            <a:r>
              <a:rPr lang="nl-NL" dirty="0" smtClean="0"/>
              <a:t>Waar woont hij en met wie samen ? (gezinsleden) </a:t>
            </a:r>
          </a:p>
          <a:p>
            <a:pPr marL="342900" indent="-342900">
              <a:buFont typeface="Arial" panose="020B0604020202020204" pitchFamily="34" charset="0"/>
              <a:buChar char="•"/>
            </a:pPr>
            <a:r>
              <a:rPr lang="nl-NL" dirty="0" smtClean="0"/>
              <a:t>Is het een samengesteld gezin / of zijn ouders gescheiden ?</a:t>
            </a:r>
          </a:p>
          <a:p>
            <a:pPr marL="342900" indent="-342900">
              <a:buFont typeface="Arial" panose="020B0604020202020204" pitchFamily="34" charset="0"/>
              <a:buChar char="•"/>
            </a:pPr>
            <a:r>
              <a:rPr lang="nl-NL" dirty="0" smtClean="0"/>
              <a:t>Wat is de sociaal-culturele achtergrond ( als deze van belang is)</a:t>
            </a:r>
          </a:p>
        </p:txBody>
      </p:sp>
    </p:spTree>
    <p:extLst>
      <p:ext uri="{BB962C8B-B14F-4D97-AF65-F5344CB8AC3E}">
        <p14:creationId xmlns:p14="http://schemas.microsoft.com/office/powerpoint/2010/main" val="1091100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Gezondheidstoestand </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smtClean="0"/>
              <a:t>Hoe is de gezondheid van het kind? Zijn er bijzonderheden ?</a:t>
            </a:r>
          </a:p>
          <a:p>
            <a:pPr marL="342900" indent="-342900">
              <a:buFont typeface="Arial" panose="020B0604020202020204" pitchFamily="34" charset="0"/>
              <a:buChar char="•"/>
            </a:pPr>
            <a:r>
              <a:rPr lang="nl-NL" dirty="0" smtClean="0"/>
              <a:t>Moet er ergens op gelet worden?</a:t>
            </a:r>
          </a:p>
          <a:p>
            <a:pPr marL="342900" indent="-342900">
              <a:buFont typeface="Arial" panose="020B0604020202020204" pitchFamily="34" charset="0"/>
              <a:buChar char="•"/>
            </a:pPr>
            <a:r>
              <a:rPr lang="nl-NL" dirty="0" smtClean="0"/>
              <a:t>Zijn er aandoeningen of beperkingen ?</a:t>
            </a:r>
          </a:p>
          <a:p>
            <a:endParaRPr lang="nl-NL" dirty="0"/>
          </a:p>
        </p:txBody>
      </p:sp>
    </p:spTree>
    <p:extLst>
      <p:ext uri="{BB962C8B-B14F-4D97-AF65-F5344CB8AC3E}">
        <p14:creationId xmlns:p14="http://schemas.microsoft.com/office/powerpoint/2010/main" val="4237452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31137" y="908720"/>
            <a:ext cx="8784976" cy="5112568"/>
          </a:xfrm>
        </p:spPr>
        <p:txBody>
          <a:bodyPr>
            <a:noAutofit/>
          </a:bodyPr>
          <a:lstStyle/>
          <a:p>
            <a:pPr algn="l"/>
            <a:r>
              <a:rPr lang="nl-NL" sz="2400" dirty="0" smtClean="0"/>
              <a:t>* Je neemt </a:t>
            </a:r>
            <a:r>
              <a:rPr lang="nl-NL" sz="2400" dirty="0"/>
              <a:t>kennis van Privacywetgeving (Algemene verordening gegevensbescherming/AVG) in relatie tot observeren, rapporteren, inventariseren wensen en behoeften </a:t>
            </a:r>
            <a:r>
              <a:rPr lang="nl-NL" sz="2400" dirty="0" smtClean="0"/>
              <a:t>enz.</a:t>
            </a:r>
            <a:br>
              <a:rPr lang="nl-NL" sz="2400" dirty="0" smtClean="0"/>
            </a:br>
            <a:r>
              <a:rPr lang="nl-NL" sz="2400" dirty="0" smtClean="0"/>
              <a:t/>
            </a:r>
            <a:br>
              <a:rPr lang="nl-NL" sz="2400" dirty="0" smtClean="0"/>
            </a:br>
            <a:r>
              <a:rPr lang="nl-NL" sz="2400" dirty="0" smtClean="0"/>
              <a:t>* Je frist je kennis op over rapporteren</a:t>
            </a:r>
            <a:br>
              <a:rPr lang="nl-NL" sz="2400" dirty="0" smtClean="0"/>
            </a:br>
            <a:r>
              <a:rPr lang="nl-NL" sz="2400" dirty="0"/>
              <a:t/>
            </a:r>
            <a:br>
              <a:rPr lang="nl-NL" sz="2400" dirty="0"/>
            </a:br>
            <a:r>
              <a:rPr lang="nl-NL" sz="2400" dirty="0" smtClean="0"/>
              <a:t>* Je </a:t>
            </a:r>
            <a:r>
              <a:rPr lang="nl-NL" sz="2400" dirty="0"/>
              <a:t>hebt kennis van de formatieve </a:t>
            </a:r>
            <a:r>
              <a:rPr lang="nl-NL" sz="2400" dirty="0" smtClean="0"/>
              <a:t>toets Inventariseren </a:t>
            </a:r>
            <a:r>
              <a:rPr lang="nl-NL" sz="2400" dirty="0"/>
              <a:t>wensen en behoeften (uitleg formatieve toets</a:t>
            </a:r>
            <a:r>
              <a:rPr lang="nl-NL" sz="2400" dirty="0" smtClean="0"/>
              <a:t>)</a:t>
            </a:r>
            <a:br>
              <a:rPr lang="nl-NL" sz="2400" dirty="0" smtClean="0"/>
            </a:br>
            <a:r>
              <a:rPr lang="nl-NL" sz="2400" dirty="0"/>
              <a:t/>
            </a:r>
            <a:br>
              <a:rPr lang="nl-NL" sz="2400" dirty="0"/>
            </a:br>
            <a:r>
              <a:rPr lang="nl-NL" sz="2400" dirty="0" smtClean="0"/>
              <a:t>* Je </a:t>
            </a:r>
            <a:r>
              <a:rPr lang="nl-NL" sz="2400" dirty="0"/>
              <a:t>hebt kennis van het beschrijven van de algemene </a:t>
            </a:r>
            <a:r>
              <a:rPr lang="nl-NL" sz="2400" dirty="0" smtClean="0"/>
              <a:t>indruk. </a:t>
            </a:r>
            <a:r>
              <a:rPr lang="nl-NL" sz="2400" dirty="0"/>
              <a:t/>
            </a:r>
            <a:br>
              <a:rPr lang="nl-NL" sz="2400" dirty="0"/>
            </a:br>
            <a:endParaRPr lang="nl-NL" sz="2400" dirty="0"/>
          </a:p>
        </p:txBody>
      </p:sp>
      <p:sp>
        <p:nvSpPr>
          <p:cNvPr id="3" name="Ondertitel 2"/>
          <p:cNvSpPr>
            <a:spLocks noGrp="1"/>
          </p:cNvSpPr>
          <p:nvPr>
            <p:ph type="subTitle" idx="1"/>
          </p:nvPr>
        </p:nvSpPr>
        <p:spPr>
          <a:xfrm>
            <a:off x="1143000" y="692696"/>
            <a:ext cx="6858000" cy="1008112"/>
          </a:xfrm>
        </p:spPr>
        <p:txBody>
          <a:bodyPr>
            <a:normAutofit/>
          </a:bodyPr>
          <a:lstStyle/>
          <a:p>
            <a:r>
              <a:rPr lang="nl-NL" sz="2800" b="1" dirty="0" smtClean="0">
                <a:solidFill>
                  <a:schemeClr val="accent6"/>
                </a:solidFill>
              </a:rPr>
              <a:t>Lesdoelen </a:t>
            </a:r>
            <a:endParaRPr lang="nl-NL" sz="2800" b="1" dirty="0">
              <a:solidFill>
                <a:schemeClr val="accent6"/>
              </a:solidFill>
            </a:endParaRPr>
          </a:p>
        </p:txBody>
      </p:sp>
    </p:spTree>
    <p:extLst>
      <p:ext uri="{BB962C8B-B14F-4D97-AF65-F5344CB8AC3E}">
        <p14:creationId xmlns:p14="http://schemas.microsoft.com/office/powerpoint/2010/main" val="2436235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Karaktereigenschappen uitdelen </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110427372"/>
              </p:ext>
            </p:extLst>
          </p:nvPr>
        </p:nvGraphicFramePr>
        <p:xfrm>
          <a:off x="1043607" y="1095057"/>
          <a:ext cx="7416825" cy="5546789"/>
        </p:xfrm>
        <a:graphic>
          <a:graphicData uri="http://schemas.openxmlformats.org/drawingml/2006/table">
            <a:tbl>
              <a:tblPr firstRow="1" firstCol="1" bandRow="1">
                <a:tableStyleId>{5C22544A-7EE6-4342-B048-85BDC9FD1C3A}</a:tableStyleId>
              </a:tblPr>
              <a:tblGrid>
                <a:gridCol w="1904137">
                  <a:extLst>
                    <a:ext uri="{9D8B030D-6E8A-4147-A177-3AD203B41FA5}">
                      <a16:colId xmlns:a16="http://schemas.microsoft.com/office/drawing/2014/main" val="2499785028"/>
                    </a:ext>
                  </a:extLst>
                </a:gridCol>
                <a:gridCol w="1837319">
                  <a:extLst>
                    <a:ext uri="{9D8B030D-6E8A-4147-A177-3AD203B41FA5}">
                      <a16:colId xmlns:a16="http://schemas.microsoft.com/office/drawing/2014/main" val="2922694625"/>
                    </a:ext>
                  </a:extLst>
                </a:gridCol>
                <a:gridCol w="1837319">
                  <a:extLst>
                    <a:ext uri="{9D8B030D-6E8A-4147-A177-3AD203B41FA5}">
                      <a16:colId xmlns:a16="http://schemas.microsoft.com/office/drawing/2014/main" val="2217983614"/>
                    </a:ext>
                  </a:extLst>
                </a:gridCol>
                <a:gridCol w="1838050">
                  <a:extLst>
                    <a:ext uri="{9D8B030D-6E8A-4147-A177-3AD203B41FA5}">
                      <a16:colId xmlns:a16="http://schemas.microsoft.com/office/drawing/2014/main" val="1652401015"/>
                    </a:ext>
                  </a:extLst>
                </a:gridCol>
              </a:tblGrid>
              <a:tr h="147708">
                <a:tc gridSpan="4">
                  <a:txBody>
                    <a:bodyPr/>
                    <a:lstStyle/>
                    <a:p>
                      <a:pPr algn="ctr">
                        <a:lnSpc>
                          <a:spcPct val="110000"/>
                        </a:lnSpc>
                        <a:spcAft>
                          <a:spcPts val="0"/>
                        </a:spcAft>
                      </a:pPr>
                      <a:r>
                        <a:rPr lang="nl-NL" sz="700" spc="30">
                          <a:effectLst/>
                        </a:rPr>
                        <a:t>KARAKTEREIGENSCHAPPEN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935752577"/>
                  </a:ext>
                </a:extLst>
              </a:tr>
              <a:tr h="147708">
                <a:tc>
                  <a:txBody>
                    <a:bodyPr/>
                    <a:lstStyle/>
                    <a:p>
                      <a:pPr>
                        <a:lnSpc>
                          <a:spcPct val="110000"/>
                        </a:lnSpc>
                        <a:spcAft>
                          <a:spcPts val="0"/>
                        </a:spcAft>
                      </a:pPr>
                      <a:r>
                        <a:rPr lang="en-US" sz="700" spc="30">
                          <a:effectLst/>
                        </a:rPr>
                        <a:t>☐</a:t>
                      </a:r>
                      <a:r>
                        <a:rPr lang="nl-NL" sz="700" spc="30">
                          <a:effectLst/>
                        </a:rPr>
                        <a:t>   Aanhankelijk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Gezellig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Nors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Samenwerkend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092115893"/>
                  </a:ext>
                </a:extLst>
              </a:tr>
              <a:tr h="147708">
                <a:tc>
                  <a:txBody>
                    <a:bodyPr/>
                    <a:lstStyle/>
                    <a:p>
                      <a:pPr>
                        <a:lnSpc>
                          <a:spcPct val="110000"/>
                        </a:lnSpc>
                        <a:spcAft>
                          <a:spcPts val="0"/>
                        </a:spcAft>
                      </a:pPr>
                      <a:r>
                        <a:rPr lang="en-US" sz="700" spc="30">
                          <a:effectLst/>
                        </a:rPr>
                        <a:t>☐</a:t>
                      </a:r>
                      <a:r>
                        <a:rPr lang="nl-NL" sz="700" spc="30">
                          <a:effectLst/>
                        </a:rPr>
                        <a:t>   Aanpassend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Grappig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Onafhankelijk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Scherpzinnig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4290015767"/>
                  </a:ext>
                </a:extLst>
              </a:tr>
              <a:tr h="147708">
                <a:tc>
                  <a:txBody>
                    <a:bodyPr/>
                    <a:lstStyle/>
                    <a:p>
                      <a:pPr>
                        <a:lnSpc>
                          <a:spcPct val="110000"/>
                        </a:lnSpc>
                        <a:spcAft>
                          <a:spcPts val="0"/>
                        </a:spcAft>
                      </a:pPr>
                      <a:r>
                        <a:rPr lang="en-US" sz="700" spc="30" dirty="0">
                          <a:effectLst/>
                        </a:rPr>
                        <a:t>☐</a:t>
                      </a:r>
                      <a:r>
                        <a:rPr lang="nl-NL" sz="700" spc="30" dirty="0">
                          <a:effectLst/>
                        </a:rPr>
                        <a:t>   Achterdochtig</a:t>
                      </a:r>
                      <a:endParaRPr lang="nl-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Grillig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Onberekenbaar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Slordig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859628837"/>
                  </a:ext>
                </a:extLst>
              </a:tr>
              <a:tr h="147708">
                <a:tc>
                  <a:txBody>
                    <a:bodyPr/>
                    <a:lstStyle/>
                    <a:p>
                      <a:pPr>
                        <a:lnSpc>
                          <a:spcPct val="110000"/>
                        </a:lnSpc>
                        <a:spcAft>
                          <a:spcPts val="0"/>
                        </a:spcAft>
                      </a:pPr>
                      <a:r>
                        <a:rPr lang="en-US" sz="700" spc="30">
                          <a:effectLst/>
                        </a:rPr>
                        <a:t>☐</a:t>
                      </a:r>
                      <a:r>
                        <a:rPr lang="nl-NL" sz="700" spc="30">
                          <a:effectLst/>
                        </a:rPr>
                        <a:t>   Actief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Handig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Onbetrouwbaar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Slim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024852111"/>
                  </a:ext>
                </a:extLst>
              </a:tr>
              <a:tr h="147708">
                <a:tc>
                  <a:txBody>
                    <a:bodyPr/>
                    <a:lstStyle/>
                    <a:p>
                      <a:pPr>
                        <a:lnSpc>
                          <a:spcPct val="110000"/>
                        </a:lnSpc>
                        <a:spcAft>
                          <a:spcPts val="0"/>
                        </a:spcAft>
                      </a:pPr>
                      <a:r>
                        <a:rPr lang="en-US" sz="700" spc="30">
                          <a:effectLst/>
                        </a:rPr>
                        <a:t>☐</a:t>
                      </a:r>
                      <a:r>
                        <a:rPr lang="nl-NL" sz="700" spc="30">
                          <a:effectLst/>
                        </a:rPr>
                        <a:t>   Agressief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Helder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Onbevreesd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Sociaal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703391264"/>
                  </a:ext>
                </a:extLst>
              </a:tr>
              <a:tr h="147708">
                <a:tc>
                  <a:txBody>
                    <a:bodyPr/>
                    <a:lstStyle/>
                    <a:p>
                      <a:pPr>
                        <a:lnSpc>
                          <a:spcPct val="110000"/>
                        </a:lnSpc>
                        <a:spcAft>
                          <a:spcPts val="0"/>
                        </a:spcAft>
                      </a:pPr>
                      <a:r>
                        <a:rPr lang="en-US" sz="700" spc="30">
                          <a:effectLst/>
                        </a:rPr>
                        <a:t>☐</a:t>
                      </a:r>
                      <a:r>
                        <a:rPr lang="nl-NL" sz="700" spc="30">
                          <a:effectLst/>
                        </a:rPr>
                        <a:t>   Bedachtzaam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Heftig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Onderhoudend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Somber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4269206286"/>
                  </a:ext>
                </a:extLst>
              </a:tr>
              <a:tr h="147708">
                <a:tc>
                  <a:txBody>
                    <a:bodyPr/>
                    <a:lstStyle/>
                    <a:p>
                      <a:pPr>
                        <a:lnSpc>
                          <a:spcPct val="110000"/>
                        </a:lnSpc>
                        <a:spcAft>
                          <a:spcPts val="0"/>
                        </a:spcAft>
                      </a:pPr>
                      <a:r>
                        <a:rPr lang="en-US" sz="700" spc="30">
                          <a:effectLst/>
                        </a:rPr>
                        <a:t>☐</a:t>
                      </a:r>
                      <a:r>
                        <a:rPr lang="nl-NL" sz="700" spc="30">
                          <a:effectLst/>
                        </a:rPr>
                        <a:t>   Begaafd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Humeurig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Ondeugend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Speels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838287607"/>
                  </a:ext>
                </a:extLst>
              </a:tr>
              <a:tr h="147708">
                <a:tc>
                  <a:txBody>
                    <a:bodyPr/>
                    <a:lstStyle/>
                    <a:p>
                      <a:pPr>
                        <a:lnSpc>
                          <a:spcPct val="110000"/>
                        </a:lnSpc>
                        <a:spcAft>
                          <a:spcPts val="0"/>
                        </a:spcAft>
                      </a:pPr>
                      <a:r>
                        <a:rPr lang="en-US" sz="700" spc="30">
                          <a:effectLst/>
                        </a:rPr>
                        <a:t>☐</a:t>
                      </a:r>
                      <a:r>
                        <a:rPr lang="nl-NL" sz="700" spc="30">
                          <a:effectLst/>
                        </a:rPr>
                        <a:t>   Behendig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Humoristisch</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Ongedurig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Spontaan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566583906"/>
                  </a:ext>
                </a:extLst>
              </a:tr>
              <a:tr h="147708">
                <a:tc>
                  <a:txBody>
                    <a:bodyPr/>
                    <a:lstStyle/>
                    <a:p>
                      <a:pPr>
                        <a:lnSpc>
                          <a:spcPct val="110000"/>
                        </a:lnSpc>
                        <a:spcAft>
                          <a:spcPts val="0"/>
                        </a:spcAft>
                      </a:pPr>
                      <a:r>
                        <a:rPr lang="en-US" sz="700" spc="30">
                          <a:effectLst/>
                        </a:rPr>
                        <a:t>☐</a:t>
                      </a:r>
                      <a:r>
                        <a:rPr lang="nl-NL" sz="700" spc="30">
                          <a:effectLst/>
                        </a:rPr>
                        <a:t>   Behulpzaam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IJverig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Onhandig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Sportief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399054348"/>
                  </a:ext>
                </a:extLst>
              </a:tr>
              <a:tr h="147708">
                <a:tc>
                  <a:txBody>
                    <a:bodyPr/>
                    <a:lstStyle/>
                    <a:p>
                      <a:pPr>
                        <a:lnSpc>
                          <a:spcPct val="110000"/>
                        </a:lnSpc>
                        <a:spcAft>
                          <a:spcPts val="0"/>
                        </a:spcAft>
                      </a:pPr>
                      <a:r>
                        <a:rPr lang="en-US" sz="700" spc="30">
                          <a:effectLst/>
                        </a:rPr>
                        <a:t>☐</a:t>
                      </a:r>
                      <a:r>
                        <a:rPr lang="nl-NL" sz="700" spc="30">
                          <a:effectLst/>
                        </a:rPr>
                        <a:t>   Bescheiden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Inactief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Onopvallend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Spottend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645556088"/>
                  </a:ext>
                </a:extLst>
              </a:tr>
              <a:tr h="147708">
                <a:tc>
                  <a:txBody>
                    <a:bodyPr/>
                    <a:lstStyle/>
                    <a:p>
                      <a:pPr>
                        <a:lnSpc>
                          <a:spcPct val="110000"/>
                        </a:lnSpc>
                        <a:spcAft>
                          <a:spcPts val="0"/>
                        </a:spcAft>
                      </a:pPr>
                      <a:r>
                        <a:rPr lang="en-US" sz="700" spc="30">
                          <a:effectLst/>
                        </a:rPr>
                        <a:t>☐</a:t>
                      </a:r>
                      <a:r>
                        <a:rPr lang="nl-NL" sz="700" spc="30">
                          <a:effectLst/>
                        </a:rPr>
                        <a:t>   Beschermend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Innemend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Onrustig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Sterk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080529139"/>
                  </a:ext>
                </a:extLst>
              </a:tr>
              <a:tr h="147708">
                <a:tc>
                  <a:txBody>
                    <a:bodyPr/>
                    <a:lstStyle/>
                    <a:p>
                      <a:pPr>
                        <a:lnSpc>
                          <a:spcPct val="110000"/>
                        </a:lnSpc>
                        <a:spcAft>
                          <a:spcPts val="0"/>
                        </a:spcAft>
                      </a:pPr>
                      <a:r>
                        <a:rPr lang="en-US" sz="700" spc="30">
                          <a:effectLst/>
                        </a:rPr>
                        <a:t>☐</a:t>
                      </a:r>
                      <a:r>
                        <a:rPr lang="nl-NL" sz="700" spc="30">
                          <a:effectLst/>
                        </a:rPr>
                        <a:t>   Beweeglijk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Intelligent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Ontvankelijk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Stil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153646949"/>
                  </a:ext>
                </a:extLst>
              </a:tr>
              <a:tr h="147708">
                <a:tc>
                  <a:txBody>
                    <a:bodyPr/>
                    <a:lstStyle/>
                    <a:p>
                      <a:pPr>
                        <a:lnSpc>
                          <a:spcPct val="110000"/>
                        </a:lnSpc>
                        <a:spcAft>
                          <a:spcPts val="0"/>
                        </a:spcAft>
                      </a:pPr>
                      <a:r>
                        <a:rPr lang="en-US" sz="700" spc="30">
                          <a:effectLst/>
                        </a:rPr>
                        <a:t>☐</a:t>
                      </a:r>
                      <a:r>
                        <a:rPr lang="nl-NL" sz="700" spc="30">
                          <a:effectLst/>
                        </a:rPr>
                        <a:t>   Bezorgd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Introvert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Onverdraagzaam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Strijdlustig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054811186"/>
                  </a:ext>
                </a:extLst>
              </a:tr>
              <a:tr h="147708">
                <a:tc>
                  <a:txBody>
                    <a:bodyPr/>
                    <a:lstStyle/>
                    <a:p>
                      <a:pPr>
                        <a:lnSpc>
                          <a:spcPct val="110000"/>
                        </a:lnSpc>
                        <a:spcAft>
                          <a:spcPts val="0"/>
                        </a:spcAft>
                      </a:pPr>
                      <a:r>
                        <a:rPr lang="en-US" sz="700" spc="30">
                          <a:effectLst/>
                        </a:rPr>
                        <a:t>☐</a:t>
                      </a:r>
                      <a:r>
                        <a:rPr lang="nl-NL" sz="700" spc="30">
                          <a:effectLst/>
                        </a:rPr>
                        <a:t>   Blij(Moedig)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Jaloers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Onvermoeibaar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Sympathiek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435029900"/>
                  </a:ext>
                </a:extLst>
              </a:tr>
              <a:tr h="147708">
                <a:tc>
                  <a:txBody>
                    <a:bodyPr/>
                    <a:lstStyle/>
                    <a:p>
                      <a:pPr>
                        <a:lnSpc>
                          <a:spcPct val="110000"/>
                        </a:lnSpc>
                        <a:spcAft>
                          <a:spcPts val="0"/>
                        </a:spcAft>
                      </a:pPr>
                      <a:r>
                        <a:rPr lang="en-US" sz="700" spc="30">
                          <a:effectLst/>
                        </a:rPr>
                        <a:t>☐</a:t>
                      </a:r>
                      <a:r>
                        <a:rPr lang="nl-NL" sz="700" spc="30">
                          <a:effectLst/>
                        </a:rPr>
                        <a:t>   Boos(Aardig)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Kalm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Onverschrokken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Tam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998906089"/>
                  </a:ext>
                </a:extLst>
              </a:tr>
              <a:tr h="147708">
                <a:tc>
                  <a:txBody>
                    <a:bodyPr/>
                    <a:lstStyle/>
                    <a:p>
                      <a:pPr>
                        <a:lnSpc>
                          <a:spcPct val="110000"/>
                        </a:lnSpc>
                        <a:spcAft>
                          <a:spcPts val="0"/>
                        </a:spcAft>
                      </a:pPr>
                      <a:r>
                        <a:rPr lang="en-US" sz="700" spc="30">
                          <a:effectLst/>
                        </a:rPr>
                        <a:t>☐</a:t>
                      </a:r>
                      <a:r>
                        <a:rPr lang="nl-NL" sz="700" spc="30">
                          <a:effectLst/>
                        </a:rPr>
                        <a:t>   Brutaal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Kieskeurig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Onverstoorbaar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Teruggetrokken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677234739"/>
                  </a:ext>
                </a:extLst>
              </a:tr>
              <a:tr h="147708">
                <a:tc>
                  <a:txBody>
                    <a:bodyPr/>
                    <a:lstStyle/>
                    <a:p>
                      <a:pPr>
                        <a:lnSpc>
                          <a:spcPct val="110000"/>
                        </a:lnSpc>
                        <a:spcAft>
                          <a:spcPts val="0"/>
                        </a:spcAft>
                      </a:pPr>
                      <a:r>
                        <a:rPr lang="en-US" sz="700" spc="30">
                          <a:effectLst/>
                        </a:rPr>
                        <a:t>☐</a:t>
                      </a:r>
                      <a:r>
                        <a:rPr lang="nl-NL" sz="700" spc="30">
                          <a:effectLst/>
                        </a:rPr>
                        <a:t>   Charmant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Koppig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Onzichtbaar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Tevreden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981979293"/>
                  </a:ext>
                </a:extLst>
              </a:tr>
              <a:tr h="147708">
                <a:tc>
                  <a:txBody>
                    <a:bodyPr/>
                    <a:lstStyle/>
                    <a:p>
                      <a:pPr>
                        <a:lnSpc>
                          <a:spcPct val="110000"/>
                        </a:lnSpc>
                        <a:spcAft>
                          <a:spcPts val="0"/>
                        </a:spcAft>
                      </a:pPr>
                      <a:r>
                        <a:rPr lang="en-US" sz="700" spc="30">
                          <a:effectLst/>
                        </a:rPr>
                        <a:t>☐</a:t>
                      </a:r>
                      <a:r>
                        <a:rPr lang="nl-NL" sz="700" spc="30">
                          <a:effectLst/>
                        </a:rPr>
                        <a:t>   Creatief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Krachtig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Openhartig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Traag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520272797"/>
                  </a:ext>
                </a:extLst>
              </a:tr>
              <a:tr h="147708">
                <a:tc>
                  <a:txBody>
                    <a:bodyPr/>
                    <a:lstStyle/>
                    <a:p>
                      <a:pPr>
                        <a:lnSpc>
                          <a:spcPct val="110000"/>
                        </a:lnSpc>
                        <a:spcAft>
                          <a:spcPts val="0"/>
                        </a:spcAft>
                      </a:pPr>
                      <a:r>
                        <a:rPr lang="en-US" sz="700" spc="30">
                          <a:effectLst/>
                        </a:rPr>
                        <a:t>☐</a:t>
                      </a:r>
                      <a:r>
                        <a:rPr lang="nl-NL" sz="700" spc="30">
                          <a:effectLst/>
                        </a:rPr>
                        <a:t>   Dankbaar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Kwetsbaar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Opgewekt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Trots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158120820"/>
                  </a:ext>
                </a:extLst>
              </a:tr>
              <a:tr h="147708">
                <a:tc>
                  <a:txBody>
                    <a:bodyPr/>
                    <a:lstStyle/>
                    <a:p>
                      <a:pPr>
                        <a:lnSpc>
                          <a:spcPct val="110000"/>
                        </a:lnSpc>
                        <a:spcAft>
                          <a:spcPts val="0"/>
                        </a:spcAft>
                      </a:pPr>
                      <a:r>
                        <a:rPr lang="en-US" sz="700" spc="30">
                          <a:effectLst/>
                        </a:rPr>
                        <a:t>☐</a:t>
                      </a:r>
                      <a:r>
                        <a:rPr lang="nl-NL" sz="700" spc="30">
                          <a:effectLst/>
                        </a:rPr>
                        <a:t>   Dapper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Langzaam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Opmerkzaam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Trouw</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083993531"/>
                  </a:ext>
                </a:extLst>
              </a:tr>
              <a:tr h="147708">
                <a:tc>
                  <a:txBody>
                    <a:bodyPr/>
                    <a:lstStyle/>
                    <a:p>
                      <a:pPr>
                        <a:lnSpc>
                          <a:spcPct val="110000"/>
                        </a:lnSpc>
                        <a:spcAft>
                          <a:spcPts val="0"/>
                        </a:spcAft>
                      </a:pPr>
                      <a:r>
                        <a:rPr lang="en-US" sz="700" spc="30">
                          <a:effectLst/>
                        </a:rPr>
                        <a:t>☐</a:t>
                      </a:r>
                      <a:r>
                        <a:rPr lang="nl-NL" sz="700" spc="30">
                          <a:effectLst/>
                        </a:rPr>
                        <a:t>   Dominant </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Lawaaierig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Oppervlakkig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Verantwoordelijk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4260255381"/>
                  </a:ext>
                </a:extLst>
              </a:tr>
              <a:tr h="147708">
                <a:tc>
                  <a:txBody>
                    <a:bodyPr/>
                    <a:lstStyle/>
                    <a:p>
                      <a:pPr>
                        <a:lnSpc>
                          <a:spcPct val="110000"/>
                        </a:lnSpc>
                        <a:spcAft>
                          <a:spcPts val="0"/>
                        </a:spcAft>
                      </a:pPr>
                      <a:r>
                        <a:rPr lang="en-US" sz="700" spc="30">
                          <a:effectLst/>
                        </a:rPr>
                        <a:t>☐</a:t>
                      </a:r>
                      <a:r>
                        <a:rPr lang="nl-NL" sz="700" spc="30">
                          <a:effectLst/>
                        </a:rPr>
                        <a:t>   Driftig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Leergierig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Opvallend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Verdraagzaam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4144952816"/>
                  </a:ext>
                </a:extLst>
              </a:tr>
              <a:tr h="147708">
                <a:tc>
                  <a:txBody>
                    <a:bodyPr/>
                    <a:lstStyle/>
                    <a:p>
                      <a:pPr>
                        <a:lnSpc>
                          <a:spcPct val="110000"/>
                        </a:lnSpc>
                        <a:spcAft>
                          <a:spcPts val="0"/>
                        </a:spcAft>
                      </a:pPr>
                      <a:r>
                        <a:rPr lang="en-US" sz="700" spc="30">
                          <a:effectLst/>
                        </a:rPr>
                        <a:t>☐</a:t>
                      </a:r>
                      <a:r>
                        <a:rPr lang="nl-NL" sz="700" spc="30">
                          <a:effectLst/>
                        </a:rPr>
                        <a:t>   Druk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Leidinggevend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Ordelijk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Verstandig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194037219"/>
                  </a:ext>
                </a:extLst>
              </a:tr>
              <a:tr h="147708">
                <a:tc>
                  <a:txBody>
                    <a:bodyPr/>
                    <a:lstStyle/>
                    <a:p>
                      <a:pPr>
                        <a:lnSpc>
                          <a:spcPct val="110000"/>
                        </a:lnSpc>
                        <a:spcAft>
                          <a:spcPts val="0"/>
                        </a:spcAft>
                      </a:pPr>
                      <a:r>
                        <a:rPr lang="en-US" sz="700" spc="30">
                          <a:effectLst/>
                        </a:rPr>
                        <a:t>☐</a:t>
                      </a:r>
                      <a:r>
                        <a:rPr lang="nl-NL" sz="700" spc="30">
                          <a:effectLst/>
                        </a:rPr>
                        <a:t>   Doorzettend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Levendig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Paniekerig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Vlug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248115364"/>
                  </a:ext>
                </a:extLst>
              </a:tr>
              <a:tr h="147708">
                <a:tc>
                  <a:txBody>
                    <a:bodyPr/>
                    <a:lstStyle/>
                    <a:p>
                      <a:pPr>
                        <a:lnSpc>
                          <a:spcPct val="110000"/>
                        </a:lnSpc>
                        <a:spcAft>
                          <a:spcPts val="0"/>
                        </a:spcAft>
                      </a:pPr>
                      <a:r>
                        <a:rPr lang="en-US" sz="700" spc="30">
                          <a:effectLst/>
                        </a:rPr>
                        <a:t>☐</a:t>
                      </a:r>
                      <a:r>
                        <a:rPr lang="nl-NL" sz="700" spc="30">
                          <a:effectLst/>
                        </a:rPr>
                        <a:t>   Eerlijk</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Passief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Volgzaam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961659285"/>
                  </a:ext>
                </a:extLst>
              </a:tr>
              <a:tr h="147708">
                <a:tc>
                  <a:txBody>
                    <a:bodyPr/>
                    <a:lstStyle/>
                    <a:p>
                      <a:pPr>
                        <a:lnSpc>
                          <a:spcPct val="110000"/>
                        </a:lnSpc>
                        <a:spcAft>
                          <a:spcPts val="0"/>
                        </a:spcAft>
                      </a:pPr>
                      <a:r>
                        <a:rPr lang="en-US" sz="700" spc="30">
                          <a:effectLst/>
                        </a:rPr>
                        <a:t>☐</a:t>
                      </a:r>
                      <a:r>
                        <a:rPr lang="nl-NL" sz="700" spc="30">
                          <a:effectLst/>
                        </a:rPr>
                        <a:t>   Eigenwijs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Lui</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Plaagzuchtig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Volwassen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980631201"/>
                  </a:ext>
                </a:extLst>
              </a:tr>
              <a:tr h="147708">
                <a:tc>
                  <a:txBody>
                    <a:bodyPr/>
                    <a:lstStyle/>
                    <a:p>
                      <a:pPr>
                        <a:lnSpc>
                          <a:spcPct val="110000"/>
                        </a:lnSpc>
                        <a:spcAft>
                          <a:spcPts val="0"/>
                        </a:spcAft>
                      </a:pPr>
                      <a:r>
                        <a:rPr lang="en-US" sz="700" spc="30">
                          <a:effectLst/>
                        </a:rPr>
                        <a:t>☐</a:t>
                      </a:r>
                      <a:r>
                        <a:rPr lang="nl-NL" sz="700" spc="30">
                          <a:effectLst/>
                        </a:rPr>
                        <a:t>   Expressief</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Luchtig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Plezierig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Voorzichtig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266694305"/>
                  </a:ext>
                </a:extLst>
              </a:tr>
              <a:tr h="147708">
                <a:tc>
                  <a:txBody>
                    <a:bodyPr/>
                    <a:lstStyle/>
                    <a:p>
                      <a:pPr>
                        <a:lnSpc>
                          <a:spcPct val="110000"/>
                        </a:lnSpc>
                        <a:spcAft>
                          <a:spcPts val="0"/>
                        </a:spcAft>
                      </a:pPr>
                      <a:r>
                        <a:rPr lang="en-US" sz="700" spc="30">
                          <a:effectLst/>
                        </a:rPr>
                        <a:t>☐</a:t>
                      </a:r>
                      <a:r>
                        <a:rPr lang="nl-NL" sz="700" spc="30">
                          <a:effectLst/>
                        </a:rPr>
                        <a:t>   Extravert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Lusteloos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Populair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Waakzaam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3767916493"/>
                  </a:ext>
                </a:extLst>
              </a:tr>
              <a:tr h="147708">
                <a:tc>
                  <a:txBody>
                    <a:bodyPr/>
                    <a:lstStyle/>
                    <a:p>
                      <a:pPr>
                        <a:lnSpc>
                          <a:spcPct val="110000"/>
                        </a:lnSpc>
                        <a:spcAft>
                          <a:spcPts val="0"/>
                        </a:spcAft>
                      </a:pPr>
                      <a:r>
                        <a:rPr lang="en-US" sz="700" spc="30">
                          <a:effectLst/>
                        </a:rPr>
                        <a:t>☐</a:t>
                      </a:r>
                      <a:r>
                        <a:rPr lang="nl-NL" sz="700" spc="30">
                          <a:effectLst/>
                        </a:rPr>
                        <a:t>   Enthousiast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Mensenschuw</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Praktisch</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Werklustig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1454386560"/>
                  </a:ext>
                </a:extLst>
              </a:tr>
              <a:tr h="147708">
                <a:tc>
                  <a:txBody>
                    <a:bodyPr/>
                    <a:lstStyle/>
                    <a:p>
                      <a:pPr>
                        <a:lnSpc>
                          <a:spcPct val="110000"/>
                        </a:lnSpc>
                        <a:spcAft>
                          <a:spcPts val="0"/>
                        </a:spcAft>
                      </a:pPr>
                      <a:r>
                        <a:rPr lang="en-US" sz="700" spc="30">
                          <a:effectLst/>
                        </a:rPr>
                        <a:t>☐</a:t>
                      </a:r>
                      <a:r>
                        <a:rPr lang="nl-NL" sz="700" spc="30">
                          <a:effectLst/>
                        </a:rPr>
                        <a:t>   Fel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Mild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Plichtsgetrouw</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Wild</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646250743"/>
                  </a:ext>
                </a:extLst>
              </a:tr>
              <a:tr h="147708">
                <a:tc>
                  <a:txBody>
                    <a:bodyPr/>
                    <a:lstStyle/>
                    <a:p>
                      <a:pPr>
                        <a:lnSpc>
                          <a:spcPct val="110000"/>
                        </a:lnSpc>
                        <a:spcAft>
                          <a:spcPts val="0"/>
                        </a:spcAft>
                      </a:pPr>
                      <a:r>
                        <a:rPr lang="en-US" sz="700" spc="30">
                          <a:effectLst/>
                        </a:rPr>
                        <a:t>☐</a:t>
                      </a:r>
                      <a:r>
                        <a:rPr lang="nl-NL" sz="700" spc="30">
                          <a:effectLst/>
                        </a:rPr>
                        <a:t>   Flexibel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Moedig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Prikkelbaar</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Wispelturig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4051655678"/>
                  </a:ext>
                </a:extLst>
              </a:tr>
              <a:tr h="147708">
                <a:tc>
                  <a:txBody>
                    <a:bodyPr/>
                    <a:lstStyle/>
                    <a:p>
                      <a:pPr>
                        <a:lnSpc>
                          <a:spcPct val="110000"/>
                        </a:lnSpc>
                        <a:spcAft>
                          <a:spcPts val="0"/>
                        </a:spcAft>
                      </a:pPr>
                      <a:r>
                        <a:rPr lang="en-US" sz="700" spc="30">
                          <a:effectLst/>
                        </a:rPr>
                        <a:t>☐</a:t>
                      </a:r>
                      <a:r>
                        <a:rPr lang="nl-NL" sz="700" spc="30">
                          <a:effectLst/>
                        </a:rPr>
                        <a:t>   Geduldig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Muzikaal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Praktisch</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Zachtaardig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4006031832"/>
                  </a:ext>
                </a:extLst>
              </a:tr>
              <a:tr h="147708">
                <a:tc>
                  <a:txBody>
                    <a:bodyPr/>
                    <a:lstStyle/>
                    <a:p>
                      <a:pPr>
                        <a:lnSpc>
                          <a:spcPct val="110000"/>
                        </a:lnSpc>
                        <a:spcAft>
                          <a:spcPts val="0"/>
                        </a:spcAft>
                      </a:pPr>
                      <a:r>
                        <a:rPr lang="en-US" sz="700" spc="30">
                          <a:effectLst/>
                        </a:rPr>
                        <a:t>☐</a:t>
                      </a:r>
                      <a:r>
                        <a:rPr lang="nl-NL" sz="700" spc="30">
                          <a:effectLst/>
                        </a:rPr>
                        <a:t>   Gehaast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Nauwkeurig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Respectvol</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Zelfbewust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5774260"/>
                  </a:ext>
                </a:extLst>
              </a:tr>
              <a:tr h="192191">
                <a:tc>
                  <a:txBody>
                    <a:bodyPr/>
                    <a:lstStyle/>
                    <a:p>
                      <a:pPr>
                        <a:lnSpc>
                          <a:spcPct val="110000"/>
                        </a:lnSpc>
                        <a:spcAft>
                          <a:spcPts val="0"/>
                        </a:spcAft>
                      </a:pPr>
                      <a:r>
                        <a:rPr lang="en-US" sz="700" spc="30">
                          <a:effectLst/>
                        </a:rPr>
                        <a:t>☐</a:t>
                      </a:r>
                      <a:r>
                        <a:rPr lang="nl-NL" sz="700" spc="30">
                          <a:effectLst/>
                        </a:rPr>
                        <a:t>   Gehoorzaam</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Nerveus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Roekeloos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dirty="0">
                          <a:effectLst/>
                        </a:rPr>
                        <a:t>☐</a:t>
                      </a:r>
                      <a:r>
                        <a:rPr lang="nl-NL" sz="700" spc="30" dirty="0">
                          <a:effectLst/>
                        </a:rPr>
                        <a:t>   Zelfstandig</a:t>
                      </a:r>
                      <a:endParaRPr lang="nl-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432178607"/>
                  </a:ext>
                </a:extLst>
              </a:tr>
              <a:tr h="184818">
                <a:tc>
                  <a:txBody>
                    <a:bodyPr/>
                    <a:lstStyle/>
                    <a:p>
                      <a:pPr>
                        <a:lnSpc>
                          <a:spcPct val="110000"/>
                        </a:lnSpc>
                        <a:spcAft>
                          <a:spcPts val="0"/>
                        </a:spcAft>
                      </a:pPr>
                      <a:r>
                        <a:rPr lang="en-US" sz="700" spc="30">
                          <a:effectLst/>
                        </a:rPr>
                        <a:t>☐</a:t>
                      </a:r>
                      <a:r>
                        <a:rPr lang="nl-NL" sz="700" spc="30">
                          <a:effectLst/>
                        </a:rPr>
                        <a:t>   Gevoelig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Net</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Rusteloos</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dirty="0">
                          <a:effectLst/>
                        </a:rPr>
                        <a:t>☐</a:t>
                      </a:r>
                      <a:r>
                        <a:rPr lang="nl-NL" sz="700" spc="30" dirty="0">
                          <a:effectLst/>
                        </a:rPr>
                        <a:t>   Zelfverzekerd</a:t>
                      </a:r>
                      <a:endParaRPr lang="nl-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382766750"/>
                  </a:ext>
                </a:extLst>
              </a:tr>
              <a:tr h="147708">
                <a:tc>
                  <a:txBody>
                    <a:bodyPr/>
                    <a:lstStyle/>
                    <a:p>
                      <a:pPr>
                        <a:lnSpc>
                          <a:spcPct val="110000"/>
                        </a:lnSpc>
                        <a:spcAft>
                          <a:spcPts val="0"/>
                        </a:spcAft>
                      </a:pPr>
                      <a:r>
                        <a:rPr lang="en-US" sz="700" spc="30">
                          <a:effectLst/>
                        </a:rPr>
                        <a:t>☐</a:t>
                      </a:r>
                      <a:r>
                        <a:rPr lang="nl-NL" sz="700" spc="30">
                          <a:effectLst/>
                        </a:rPr>
                        <a:t>   Gesloten</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Nieuwsgierig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a:effectLst/>
                        </a:rPr>
                        <a:t>☐</a:t>
                      </a:r>
                      <a:r>
                        <a:rPr lang="nl-NL" sz="700" spc="30">
                          <a:effectLst/>
                        </a:rPr>
                        <a:t>  Rustig</a:t>
                      </a:r>
                      <a:endParaRPr lang="nl-NL" sz="90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tc>
                  <a:txBody>
                    <a:bodyPr/>
                    <a:lstStyle/>
                    <a:p>
                      <a:pPr>
                        <a:lnSpc>
                          <a:spcPct val="110000"/>
                        </a:lnSpc>
                        <a:spcAft>
                          <a:spcPts val="0"/>
                        </a:spcAft>
                      </a:pPr>
                      <a:r>
                        <a:rPr lang="en-US" sz="700" spc="30" dirty="0">
                          <a:effectLst/>
                        </a:rPr>
                        <a:t>☐</a:t>
                      </a:r>
                      <a:r>
                        <a:rPr lang="nl-NL" sz="700" spc="30" dirty="0">
                          <a:effectLst/>
                        </a:rPr>
                        <a:t>   Zorgzaam</a:t>
                      </a:r>
                      <a:endParaRPr lang="nl-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28" marR="56128" marT="0" marB="0"/>
                </a:tc>
                <a:extLst>
                  <a:ext uri="{0D108BD9-81ED-4DB2-BD59-A6C34878D82A}">
                    <a16:rowId xmlns:a16="http://schemas.microsoft.com/office/drawing/2014/main" val="206171729"/>
                  </a:ext>
                </a:extLst>
              </a:tr>
            </a:tbl>
          </a:graphicData>
        </a:graphic>
      </p:graphicFrame>
    </p:spTree>
    <p:extLst>
      <p:ext uri="{BB962C8B-B14F-4D97-AF65-F5344CB8AC3E}">
        <p14:creationId xmlns:p14="http://schemas.microsoft.com/office/powerpoint/2010/main" val="6758247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Karaktereigenschappen </a:t>
            </a:r>
            <a:endParaRPr lang="nl-NL" dirty="0"/>
          </a:p>
        </p:txBody>
      </p:sp>
      <p:sp>
        <p:nvSpPr>
          <p:cNvPr id="3" name="Tijdelijke aanduiding voor inhoud 2"/>
          <p:cNvSpPr>
            <a:spLocks noGrp="1"/>
          </p:cNvSpPr>
          <p:nvPr>
            <p:ph idx="1"/>
          </p:nvPr>
        </p:nvSpPr>
        <p:spPr/>
        <p:txBody>
          <a:bodyPr/>
          <a:lstStyle/>
          <a:p>
            <a:r>
              <a:rPr lang="nl-NL" b="1" dirty="0" smtClean="0"/>
              <a:t>Beschrijf karaktereigenschappen bij de algemene indruk. </a:t>
            </a:r>
          </a:p>
          <a:p>
            <a:endParaRPr lang="nl-NL" dirty="0"/>
          </a:p>
          <a:p>
            <a:r>
              <a:rPr lang="nl-NL" dirty="0" smtClean="0"/>
              <a:t>1. De studenten krijgen de hand-out met alle karaktereigenschappen en vullen voor zichzelf een exemplaar in maar ook 1 voor een klasgenoot. </a:t>
            </a:r>
          </a:p>
          <a:p>
            <a:r>
              <a:rPr lang="nl-NL" dirty="0" smtClean="0"/>
              <a:t>(ieder krijgt 2 vellen</a:t>
            </a:r>
            <a:r>
              <a:rPr lang="nl-NL" dirty="0" smtClean="0"/>
              <a:t>)  Beschrijf een algemene indruk van elkaar.  Lever dit in bij de docent. De volgende les starten we hiermee. We gaan raden over wie de beschrijving gaat.</a:t>
            </a:r>
            <a:endParaRPr lang="nl-NL" dirty="0" smtClean="0"/>
          </a:p>
          <a:p>
            <a:endParaRPr lang="nl-NL" dirty="0" smtClean="0"/>
          </a:p>
          <a:p>
            <a:r>
              <a:rPr lang="nl-NL" dirty="0" smtClean="0"/>
              <a:t>2. Observeer op je stage welke karaktereigenschappen van toepassing zijn bij het kind dat je hebt uitgekozen. </a:t>
            </a:r>
            <a:endParaRPr lang="nl-NL" dirty="0"/>
          </a:p>
        </p:txBody>
      </p:sp>
    </p:spTree>
    <p:extLst>
      <p:ext uri="{BB962C8B-B14F-4D97-AF65-F5344CB8AC3E}">
        <p14:creationId xmlns:p14="http://schemas.microsoft.com/office/powerpoint/2010/main" val="2580407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Nu aan de slag </a:t>
            </a:r>
            <a:endParaRPr lang="nl-NL" dirty="0"/>
          </a:p>
        </p:txBody>
      </p:sp>
      <p:sp>
        <p:nvSpPr>
          <p:cNvPr id="3" name="Tijdelijke aanduiding voor inhoud 2"/>
          <p:cNvSpPr>
            <a:spLocks noGrp="1"/>
          </p:cNvSpPr>
          <p:nvPr>
            <p:ph idx="1"/>
          </p:nvPr>
        </p:nvSpPr>
        <p:spPr/>
        <p:txBody>
          <a:bodyPr/>
          <a:lstStyle/>
          <a:p>
            <a:pPr marL="342900" indent="-342900">
              <a:buFontTx/>
              <a:buChar char="-"/>
            </a:pPr>
            <a:r>
              <a:rPr lang="nl-NL" b="1" dirty="0" smtClean="0"/>
              <a:t>Bespreek de opdracht op je stage</a:t>
            </a:r>
          </a:p>
          <a:p>
            <a:pPr marL="342900" indent="-342900">
              <a:buFontTx/>
              <a:buChar char="-"/>
            </a:pPr>
            <a:r>
              <a:rPr lang="nl-NL" b="1" dirty="0" smtClean="0"/>
              <a:t>Kies een kind uit</a:t>
            </a:r>
          </a:p>
          <a:p>
            <a:pPr marL="342900" indent="-342900">
              <a:buFontTx/>
              <a:buChar char="-"/>
            </a:pPr>
            <a:r>
              <a:rPr lang="nl-NL" b="1" dirty="0" smtClean="0"/>
              <a:t>Observeer en kies de karaktereigenschappen die bij het kind passen</a:t>
            </a:r>
          </a:p>
          <a:p>
            <a:pPr marL="342900" indent="-342900">
              <a:buFontTx/>
              <a:buChar char="-"/>
            </a:pPr>
            <a:r>
              <a:rPr lang="nl-NL" b="1" dirty="0" smtClean="0"/>
              <a:t>Beschrijf het algemene deel van de inventarisatie van het kind . (algemene gegevens, algemene indruk, geschiedenis, leefwereld gezinssituatie, gezondheidstoestand en beperkingen)</a:t>
            </a:r>
          </a:p>
          <a:p>
            <a:pPr marL="342900" indent="-342900">
              <a:buFontTx/>
              <a:buChar char="-"/>
            </a:pPr>
            <a:endParaRPr lang="nl-NL" b="1" dirty="0"/>
          </a:p>
          <a:p>
            <a:pPr marL="342900" indent="-342900">
              <a:buFontTx/>
              <a:buChar char="-"/>
            </a:pPr>
            <a:endParaRPr lang="nl-NL" b="1" dirty="0" smtClean="0">
              <a:solidFill>
                <a:srgbClr val="FF0000"/>
              </a:solidFill>
            </a:endParaRPr>
          </a:p>
          <a:p>
            <a:pPr marL="342900" indent="-342900">
              <a:buFontTx/>
              <a:buChar char="-"/>
            </a:pPr>
            <a:r>
              <a:rPr lang="nl-NL" b="1" dirty="0" smtClean="0">
                <a:solidFill>
                  <a:srgbClr val="FF0000"/>
                </a:solidFill>
              </a:rPr>
              <a:t>Deze uitgewerkte versie de volgende les meenemen! </a:t>
            </a:r>
            <a:endParaRPr lang="nl-NL" b="1" dirty="0">
              <a:solidFill>
                <a:srgbClr val="FF0000"/>
              </a:solidFill>
            </a:endParaRPr>
          </a:p>
        </p:txBody>
      </p:sp>
    </p:spTree>
    <p:extLst>
      <p:ext uri="{BB962C8B-B14F-4D97-AF65-F5344CB8AC3E}">
        <p14:creationId xmlns:p14="http://schemas.microsoft.com/office/powerpoint/2010/main" val="2464586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Relatie met examen  </a:t>
            </a:r>
            <a:endParaRPr lang="nl-NL" dirty="0"/>
          </a:p>
        </p:txBody>
      </p:sp>
      <p:sp>
        <p:nvSpPr>
          <p:cNvPr id="3" name="Tijdelijke aanduiding voor inhoud 2"/>
          <p:cNvSpPr>
            <a:spLocks noGrp="1"/>
          </p:cNvSpPr>
          <p:nvPr>
            <p:ph idx="1"/>
          </p:nvPr>
        </p:nvSpPr>
        <p:spPr/>
        <p:txBody>
          <a:bodyPr>
            <a:normAutofit/>
          </a:bodyPr>
          <a:lstStyle/>
          <a:p>
            <a:pPr marL="342900" indent="-342900">
              <a:buFont typeface="Arial" panose="020B0604020202020204" pitchFamily="34" charset="0"/>
              <a:buChar char="•"/>
            </a:pPr>
            <a:endParaRPr lang="nl-NL" dirty="0"/>
          </a:p>
          <a:p>
            <a:endParaRPr lang="nl-NL" dirty="0"/>
          </a:p>
          <a:p>
            <a:endParaRPr lang="nl-NL" dirty="0"/>
          </a:p>
        </p:txBody>
      </p:sp>
      <p:sp>
        <p:nvSpPr>
          <p:cNvPr id="4" name="Rechthoek 3"/>
          <p:cNvSpPr/>
          <p:nvPr/>
        </p:nvSpPr>
        <p:spPr>
          <a:xfrm>
            <a:off x="683568" y="1700808"/>
            <a:ext cx="8280920" cy="4982903"/>
          </a:xfrm>
          <a:prstGeom prst="rect">
            <a:avLst/>
          </a:prstGeom>
        </p:spPr>
        <p:txBody>
          <a:bodyPr wrap="square">
            <a:spAutoFit/>
          </a:bodyPr>
          <a:lstStyle/>
          <a:p>
            <a:r>
              <a:rPr lang="nl-NL" sz="1400" dirty="0" smtClean="0">
                <a:latin typeface="Calibri" panose="020F0502020204030204" pitchFamily="34" charset="0"/>
                <a:ea typeface="Calibri" panose="020F0502020204030204" pitchFamily="34" charset="0"/>
                <a:cs typeface="Calibri" panose="020F0502020204030204" pitchFamily="34" charset="0"/>
              </a:rPr>
              <a:t>Examen C: </a:t>
            </a:r>
            <a:endParaRPr lang="nl-NL" sz="1400" dirty="0">
              <a:latin typeface="Calibri" panose="020F0502020204030204" pitchFamily="34" charset="0"/>
              <a:ea typeface="Calibri" panose="020F0502020204030204" pitchFamily="34" charset="0"/>
              <a:cs typeface="Calibri" panose="020F0502020204030204" pitchFamily="34" charset="0"/>
            </a:endParaRPr>
          </a:p>
          <a:p>
            <a:pPr>
              <a:lnSpc>
                <a:spcPct val="110000"/>
              </a:lnSpc>
              <a:spcAft>
                <a:spcPts val="0"/>
              </a:spcAft>
            </a:pPr>
            <a:r>
              <a:rPr lang="nl-NL" sz="1400" dirty="0" smtClean="0">
                <a:latin typeface="Calibri" panose="020F0502020204030204" pitchFamily="34" charset="0"/>
                <a:ea typeface="Calibri" panose="020F0502020204030204" pitchFamily="34" charset="0"/>
                <a:cs typeface="Calibri" panose="020F0502020204030204" pitchFamily="34" charset="0"/>
              </a:rPr>
              <a:t>Plannen, voorbereiden en uitvoeren van activiteiten </a:t>
            </a:r>
            <a:br>
              <a:rPr lang="nl-NL" sz="1400" dirty="0" smtClean="0">
                <a:latin typeface="Calibri" panose="020F0502020204030204" pitchFamily="34" charset="0"/>
                <a:ea typeface="Calibri" panose="020F0502020204030204" pitchFamily="34" charset="0"/>
                <a:cs typeface="Calibri" panose="020F0502020204030204" pitchFamily="34" charset="0"/>
              </a:rPr>
            </a:br>
            <a:endParaRPr lang="nl-NL" sz="1400" dirty="0" smtClean="0">
              <a:latin typeface="Calibri" panose="020F0502020204030204" pitchFamily="34" charset="0"/>
              <a:ea typeface="Calibri" panose="020F0502020204030204" pitchFamily="34" charset="0"/>
              <a:cs typeface="Calibri" panose="020F0502020204030204" pitchFamily="34" charset="0"/>
            </a:endParaRPr>
          </a:p>
          <a:p>
            <a:r>
              <a:rPr lang="nl-NL" sz="1400" dirty="0" smtClean="0">
                <a:latin typeface="Calibri" panose="020F0502020204030204" pitchFamily="34" charset="0"/>
                <a:ea typeface="Calibri" panose="020F0502020204030204" pitchFamily="34" charset="0"/>
                <a:cs typeface="Calibri" panose="020F0502020204030204" pitchFamily="34" charset="0"/>
              </a:rPr>
              <a:t>Examen D: </a:t>
            </a:r>
          </a:p>
          <a:p>
            <a:r>
              <a:rPr lang="nl-NL" sz="1400" dirty="0">
                <a:latin typeface="Calibri" panose="020F0502020204030204" pitchFamily="34" charset="0"/>
                <a:cs typeface="Calibri" panose="020F0502020204030204" pitchFamily="34" charset="0"/>
              </a:rPr>
              <a:t>PW 3: methodisch werken, schrijven van een plan van aanpak</a:t>
            </a:r>
          </a:p>
          <a:p>
            <a:r>
              <a:rPr lang="nl-NL" sz="1400" dirty="0">
                <a:latin typeface="Calibri" panose="020F0502020204030204" pitchFamily="34" charset="0"/>
                <a:cs typeface="Calibri" panose="020F0502020204030204" pitchFamily="34" charset="0"/>
              </a:rPr>
              <a:t>PW 4 GPM: methodisch werken, schrijven van een begeleidingsplan</a:t>
            </a:r>
            <a:endParaRPr lang="nl-NL" sz="1400" dirty="0">
              <a:latin typeface="Calibri" panose="020F0502020204030204" pitchFamily="34" charset="0"/>
              <a:ea typeface="Calibri" panose="020F0502020204030204" pitchFamily="34" charset="0"/>
              <a:cs typeface="Calibri" panose="020F0502020204030204" pitchFamily="34" charset="0"/>
            </a:endParaRPr>
          </a:p>
          <a:p>
            <a:endParaRPr lang="nl-NL" sz="1400" dirty="0" smtClean="0">
              <a:latin typeface="Calibri" panose="020F0502020204030204" pitchFamily="34" charset="0"/>
              <a:ea typeface="Calibri" panose="020F0502020204030204" pitchFamily="34" charset="0"/>
              <a:cs typeface="Calibri" panose="020F0502020204030204" pitchFamily="34" charset="0"/>
            </a:endParaRPr>
          </a:p>
          <a:p>
            <a:pPr>
              <a:lnSpc>
                <a:spcPct val="110000"/>
              </a:lnSpc>
              <a:spcAft>
                <a:spcPts val="0"/>
              </a:spcAft>
            </a:pPr>
            <a:r>
              <a:rPr lang="nl-NL" sz="1400" dirty="0" smtClean="0">
                <a:latin typeface="Calibri" panose="020F0502020204030204" pitchFamily="34" charset="0"/>
                <a:ea typeface="Calibri" panose="020F0502020204030204" pitchFamily="34" charset="0"/>
                <a:cs typeface="Calibri" panose="020F0502020204030204" pitchFamily="34" charset="0"/>
              </a:rPr>
              <a:t>PM: </a:t>
            </a:r>
          </a:p>
          <a:p>
            <a:pPr marL="285750" indent="-285750">
              <a:lnSpc>
                <a:spcPct val="110000"/>
              </a:lnSpc>
              <a:spcAft>
                <a:spcPts val="0"/>
              </a:spcAft>
              <a:buFont typeface="Arial" panose="020B0604020202020204" pitchFamily="34" charset="0"/>
              <a:buChar char="•"/>
            </a:pPr>
            <a:r>
              <a:rPr lang="nl-NL" sz="1400" dirty="0" smtClean="0">
                <a:latin typeface="Calibri" panose="020F0502020204030204" pitchFamily="34" charset="0"/>
                <a:ea typeface="Calibri" panose="020F0502020204030204" pitchFamily="34" charset="0"/>
                <a:cs typeface="Calibri" panose="020F0502020204030204" pitchFamily="34" charset="0"/>
              </a:rPr>
              <a:t>B1-K1-W1</a:t>
            </a:r>
            <a:r>
              <a:rPr lang="nl-NL" sz="1400" dirty="0">
                <a:latin typeface="Calibri" panose="020F0502020204030204" pitchFamily="34" charset="0"/>
                <a:ea typeface="Calibri" panose="020F0502020204030204" pitchFamily="34" charset="0"/>
                <a:cs typeface="Calibri" panose="020F0502020204030204" pitchFamily="34" charset="0"/>
              </a:rPr>
              <a:t>: inventariseert de wensen en behoeften van het kind</a:t>
            </a:r>
          </a:p>
          <a:p>
            <a:pPr marL="285750" indent="-285750">
              <a:lnSpc>
                <a:spcPct val="110000"/>
              </a:lnSpc>
              <a:spcAft>
                <a:spcPts val="0"/>
              </a:spcAft>
              <a:buFont typeface="Arial" panose="020B0604020202020204" pitchFamily="34" charset="0"/>
              <a:buChar char="•"/>
            </a:pPr>
            <a:r>
              <a:rPr lang="nl-NL" sz="1400" dirty="0">
                <a:latin typeface="Calibri" panose="020F0502020204030204" pitchFamily="34" charset="0"/>
                <a:ea typeface="Calibri" panose="020F0502020204030204" pitchFamily="34" charset="0"/>
                <a:cs typeface="Calibri" panose="020F0502020204030204" pitchFamily="34" charset="0"/>
              </a:rPr>
              <a:t>P1-K1-W3: maakt een plan van aanpak voor de begeleiding</a:t>
            </a:r>
          </a:p>
          <a:p>
            <a:pPr marL="285750" indent="-285750">
              <a:lnSpc>
                <a:spcPct val="110000"/>
              </a:lnSpc>
              <a:spcAft>
                <a:spcPts val="0"/>
              </a:spcAft>
              <a:buFont typeface="Arial" panose="020B0604020202020204" pitchFamily="34" charset="0"/>
              <a:buChar char="•"/>
            </a:pPr>
            <a:r>
              <a:rPr lang="nl-NL" sz="1400" dirty="0">
                <a:latin typeface="Calibri" panose="020F0502020204030204" pitchFamily="34" charset="0"/>
                <a:ea typeface="Calibri" panose="020F0502020204030204" pitchFamily="34" charset="0"/>
                <a:cs typeface="Calibri" panose="020F0502020204030204" pitchFamily="34" charset="0"/>
              </a:rPr>
              <a:t>P1-K1-W4: zorgt voor de uitvoering van een dagprogramma</a:t>
            </a:r>
          </a:p>
          <a:p>
            <a:pPr marL="285750" indent="-285750">
              <a:lnSpc>
                <a:spcPct val="110000"/>
              </a:lnSpc>
              <a:spcAft>
                <a:spcPts val="0"/>
              </a:spcAft>
              <a:buFont typeface="Arial" panose="020B0604020202020204" pitchFamily="34" charset="0"/>
              <a:buChar char="•"/>
            </a:pPr>
            <a:r>
              <a:rPr lang="nl-NL" sz="1400" dirty="0">
                <a:latin typeface="Calibri" panose="020F0502020204030204" pitchFamily="34" charset="0"/>
                <a:ea typeface="Calibri" panose="020F0502020204030204" pitchFamily="34" charset="0"/>
                <a:cs typeface="Calibri" panose="020F0502020204030204" pitchFamily="34" charset="0"/>
              </a:rPr>
              <a:t>B1-K1-W8: evalueert de werkzaamheden</a:t>
            </a:r>
          </a:p>
          <a:p>
            <a:r>
              <a:rPr lang="nl-NL" sz="1400" i="1" dirty="0">
                <a:solidFill>
                  <a:srgbClr val="7F7F7F"/>
                </a:solidFill>
                <a:latin typeface="Calibri" panose="020F0502020204030204" pitchFamily="34" charset="0"/>
                <a:ea typeface="Times New Roman" panose="02020603050405020304" pitchFamily="18" charset="0"/>
                <a:cs typeface="Calibri" panose="020F0502020204030204" pitchFamily="34" charset="0"/>
              </a:rPr>
              <a:t>De werkprocessen van examen C worden hier verder niet genoemd. Deze zijn ondergebracht bij activiteiten &amp; VVE</a:t>
            </a:r>
            <a:r>
              <a:rPr lang="nl-NL" sz="1400" i="1" dirty="0" smtClean="0">
                <a:solidFill>
                  <a:srgbClr val="7F7F7F"/>
                </a:solidFill>
                <a:latin typeface="Calibri" panose="020F0502020204030204" pitchFamily="34" charset="0"/>
                <a:ea typeface="Times New Roman" panose="02020603050405020304" pitchFamily="18" charset="0"/>
                <a:cs typeface="Calibri" panose="020F0502020204030204" pitchFamily="34" charset="0"/>
              </a:rPr>
              <a:t>.</a:t>
            </a:r>
          </a:p>
          <a:p>
            <a:endParaRPr lang="nl-NL" sz="1400" i="1" dirty="0">
              <a:solidFill>
                <a:srgbClr val="7F7F7F"/>
              </a:solidFill>
              <a:latin typeface="Calibri" panose="020F0502020204030204" pitchFamily="34" charset="0"/>
              <a:cs typeface="Calibri" panose="020F0502020204030204" pitchFamily="34" charset="0"/>
            </a:endParaRPr>
          </a:p>
          <a:p>
            <a:r>
              <a:rPr lang="nl-NL" sz="1400" dirty="0" smtClean="0">
                <a:latin typeface="Calibri" panose="020F0502020204030204" pitchFamily="34" charset="0"/>
                <a:cs typeface="Calibri" panose="020F0502020204030204" pitchFamily="34" charset="0"/>
              </a:rPr>
              <a:t>GPM: </a:t>
            </a:r>
          </a:p>
          <a:p>
            <a:r>
              <a:rPr lang="nl-NL" sz="1400" dirty="0" smtClean="0">
                <a:latin typeface="Calibri" panose="020F0502020204030204" pitchFamily="34" charset="0"/>
                <a:cs typeface="Calibri" panose="020F0502020204030204" pitchFamily="34" charset="0"/>
              </a:rPr>
              <a:t>B1-K1-W1</a:t>
            </a:r>
            <a:r>
              <a:rPr lang="nl-NL" sz="1400" dirty="0">
                <a:latin typeface="Calibri" panose="020F0502020204030204" pitchFamily="34" charset="0"/>
                <a:cs typeface="Calibri" panose="020F0502020204030204" pitchFamily="34" charset="0"/>
              </a:rPr>
              <a:t>: inventariseert de wensen en behoeften van het kind</a:t>
            </a:r>
          </a:p>
          <a:p>
            <a:r>
              <a:rPr lang="nl-NL" sz="1400" dirty="0">
                <a:latin typeface="Calibri" panose="020F0502020204030204" pitchFamily="34" charset="0"/>
                <a:cs typeface="Calibri" panose="020F0502020204030204" pitchFamily="34" charset="0"/>
              </a:rPr>
              <a:t>P1-K1-W3: Ontwikkelt (mede) een begeleidingsplan</a:t>
            </a:r>
          </a:p>
          <a:p>
            <a:r>
              <a:rPr lang="nl-NL" sz="1400" dirty="0">
                <a:latin typeface="Calibri" panose="020F0502020204030204" pitchFamily="34" charset="0"/>
                <a:cs typeface="Calibri" panose="020F0502020204030204" pitchFamily="34" charset="0"/>
              </a:rPr>
              <a:t>P1-K1-W4: biedt gespecialiseerde kinderopvang</a:t>
            </a:r>
          </a:p>
          <a:p>
            <a:r>
              <a:rPr lang="nl-NL" sz="1400" dirty="0">
                <a:latin typeface="Calibri" panose="020F0502020204030204" pitchFamily="34" charset="0"/>
                <a:cs typeface="Calibri" panose="020F0502020204030204" pitchFamily="34" charset="0"/>
              </a:rPr>
              <a:t>B1-K1-W8: evalueert de werkzaamheden</a:t>
            </a:r>
          </a:p>
          <a:p>
            <a:r>
              <a:rPr lang="nl-NL" sz="1400" i="1" dirty="0">
                <a:latin typeface="Calibri" panose="020F0502020204030204" pitchFamily="34" charset="0"/>
                <a:cs typeface="Calibri" panose="020F0502020204030204" pitchFamily="34" charset="0"/>
              </a:rPr>
              <a:t>De werkprocessen van examen C worden hier verder niet genoemd. Deze zijn ondergebracht bij activiteiten &amp; VVE.</a:t>
            </a:r>
            <a:endParaRPr lang="nl-NL"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00156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Inleiding rapporteren</a:t>
            </a:r>
            <a:endParaRPr lang="nl-NL" dirty="0"/>
          </a:p>
        </p:txBody>
      </p:sp>
      <p:sp>
        <p:nvSpPr>
          <p:cNvPr id="3" name="Tijdelijke aanduiding voor inhoud 2"/>
          <p:cNvSpPr>
            <a:spLocks noGrp="1"/>
          </p:cNvSpPr>
          <p:nvPr>
            <p:ph idx="1"/>
          </p:nvPr>
        </p:nvSpPr>
        <p:spPr/>
        <p:txBody>
          <a:bodyPr/>
          <a:lstStyle/>
          <a:p>
            <a:r>
              <a:rPr lang="nl-NL" dirty="0"/>
              <a:t>In het pedagogisch werk ben je niet alleen handelend met mensen bezig. Er komt ook veel administratie bij kijken. Je rapporteert, dat wil zeggen dat je verslag uitbrengt van situaties die je hebt waargenomen. Dat doe je mondeling als je ervaringen uitwisselt met je collega’s. Maar je legt gegevens ook vast op papier of op de computer</a:t>
            </a:r>
            <a:r>
              <a:rPr lang="nl-NL" dirty="0" smtClean="0"/>
              <a:t>.</a:t>
            </a:r>
          </a:p>
          <a:p>
            <a:endParaRPr lang="nl-NL" dirty="0"/>
          </a:p>
          <a:p>
            <a:r>
              <a:rPr lang="nl-NL" b="1" i="1" dirty="0" smtClean="0"/>
              <a:t>Hoofdstuk 8 en 9 uit het boek ‘methodiek PW’</a:t>
            </a:r>
            <a:endParaRPr lang="nl-NL" b="1" i="1" dirty="0"/>
          </a:p>
        </p:txBody>
      </p:sp>
    </p:spTree>
    <p:extLst>
      <p:ext uri="{BB962C8B-B14F-4D97-AF65-F5344CB8AC3E}">
        <p14:creationId xmlns:p14="http://schemas.microsoft.com/office/powerpoint/2010/main" val="3193179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Mondeling of schriftelijk</a:t>
            </a:r>
            <a:endParaRPr lang="nl-NL" dirty="0"/>
          </a:p>
        </p:txBody>
      </p:sp>
      <p:sp>
        <p:nvSpPr>
          <p:cNvPr id="3" name="Tijdelijke aanduiding voor inhoud 2"/>
          <p:cNvSpPr>
            <a:spLocks noGrp="1"/>
          </p:cNvSpPr>
          <p:nvPr>
            <p:ph idx="1"/>
          </p:nvPr>
        </p:nvSpPr>
        <p:spPr/>
        <p:txBody>
          <a:bodyPr/>
          <a:lstStyle/>
          <a:p>
            <a:r>
              <a:rPr lang="nl-NL" dirty="0" smtClean="0"/>
              <a:t>Schriftelijk </a:t>
            </a:r>
            <a:r>
              <a:rPr lang="nl-NL" dirty="0"/>
              <a:t>of mondeling verslag doen van gebeurtenissen of situaties die zijn waargenomen noem </a:t>
            </a:r>
            <a:r>
              <a:rPr lang="nl-NL" dirty="0" smtClean="0"/>
              <a:t>je </a:t>
            </a:r>
            <a:r>
              <a:rPr lang="nl-NL" b="1" dirty="0" smtClean="0"/>
              <a:t>rapporteren.</a:t>
            </a:r>
          </a:p>
          <a:p>
            <a:endParaRPr lang="nl-NL" b="1" dirty="0"/>
          </a:p>
        </p:txBody>
      </p:sp>
    </p:spTree>
    <p:extLst>
      <p:ext uri="{BB962C8B-B14F-4D97-AF65-F5344CB8AC3E}">
        <p14:creationId xmlns:p14="http://schemas.microsoft.com/office/powerpoint/2010/main" val="1949021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functie van rapporteren </a:t>
            </a:r>
            <a:endParaRPr lang="nl-NL" dirty="0"/>
          </a:p>
        </p:txBody>
      </p:sp>
      <p:sp>
        <p:nvSpPr>
          <p:cNvPr id="3" name="Tijdelijke aanduiding voor inhoud 2"/>
          <p:cNvSpPr>
            <a:spLocks noGrp="1"/>
          </p:cNvSpPr>
          <p:nvPr>
            <p:ph idx="1"/>
          </p:nvPr>
        </p:nvSpPr>
        <p:spPr/>
        <p:txBody>
          <a:bodyPr/>
          <a:lstStyle/>
          <a:p>
            <a:r>
              <a:rPr lang="nl-NL" dirty="0" smtClean="0"/>
              <a:t>Als je in een team werkt, verzamelt ieder teamlid informatie. Al die informatie geeft een compleet beeld van de persoon die je begeleidt. </a:t>
            </a:r>
          </a:p>
          <a:p>
            <a:r>
              <a:rPr lang="nl-NL" dirty="0" smtClean="0"/>
              <a:t>Het is belangrijk dat je informatie zorgvuldig en volledig wordt uitgewisseld. </a:t>
            </a:r>
          </a:p>
          <a:p>
            <a:endParaRPr lang="nl-NL" dirty="0"/>
          </a:p>
          <a:p>
            <a:r>
              <a:rPr lang="nl-NL" dirty="0" smtClean="0"/>
              <a:t>Je rapporteert om te: </a:t>
            </a:r>
          </a:p>
          <a:p>
            <a:pPr marL="342900" indent="-342900">
              <a:buFont typeface="Arial" panose="020B0604020202020204" pitchFamily="34" charset="0"/>
              <a:buChar char="•"/>
            </a:pPr>
            <a:r>
              <a:rPr lang="nl-NL" dirty="0"/>
              <a:t>informeren;</a:t>
            </a:r>
          </a:p>
          <a:p>
            <a:pPr marL="342900" indent="-342900">
              <a:buFont typeface="Arial" panose="020B0604020202020204" pitchFamily="34" charset="0"/>
              <a:buChar char="•"/>
            </a:pPr>
            <a:r>
              <a:rPr lang="nl-NL" dirty="0"/>
              <a:t>evalueren;</a:t>
            </a:r>
          </a:p>
          <a:p>
            <a:pPr marL="342900" indent="-342900">
              <a:buFont typeface="Arial" panose="020B0604020202020204" pitchFamily="34" charset="0"/>
              <a:buChar char="•"/>
            </a:pPr>
            <a:r>
              <a:rPr lang="nl-NL" dirty="0"/>
              <a:t>adviseren;</a:t>
            </a:r>
          </a:p>
          <a:p>
            <a:pPr marL="342900" indent="-342900">
              <a:buFont typeface="Arial" panose="020B0604020202020204" pitchFamily="34" charset="0"/>
              <a:buChar char="•"/>
            </a:pPr>
            <a:r>
              <a:rPr lang="nl-NL" dirty="0"/>
              <a:t>verantwoorden;</a:t>
            </a:r>
          </a:p>
          <a:p>
            <a:pPr marL="342900" indent="-342900">
              <a:buFont typeface="Arial" panose="020B0604020202020204" pitchFamily="34" charset="0"/>
              <a:buChar char="•"/>
            </a:pPr>
            <a:r>
              <a:rPr lang="nl-NL" dirty="0"/>
              <a:t>signaleren.</a:t>
            </a:r>
          </a:p>
          <a:p>
            <a:endParaRPr lang="nl-NL" dirty="0"/>
          </a:p>
        </p:txBody>
      </p:sp>
    </p:spTree>
    <p:extLst>
      <p:ext uri="{BB962C8B-B14F-4D97-AF65-F5344CB8AC3E}">
        <p14:creationId xmlns:p14="http://schemas.microsoft.com/office/powerpoint/2010/main" val="249864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Mondeling of schriftelijk rapporteren </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a:t>In de praktijk geef je regelmatig mondeling informatie door. </a:t>
            </a:r>
            <a:endParaRPr lang="nl-NL" dirty="0" smtClean="0"/>
          </a:p>
          <a:p>
            <a:pPr marL="342900" indent="-342900">
              <a:buFont typeface="Arial" panose="020B0604020202020204" pitchFamily="34" charset="0"/>
              <a:buChar char="•"/>
            </a:pPr>
            <a:r>
              <a:rPr lang="nl-NL" dirty="0" smtClean="0"/>
              <a:t>Je </a:t>
            </a:r>
            <a:r>
              <a:rPr lang="nl-NL" dirty="0"/>
              <a:t>bent je er vaak niet eens van bewust</a:t>
            </a:r>
            <a:r>
              <a:rPr lang="nl-NL" dirty="0" smtClean="0"/>
              <a:t>.</a:t>
            </a:r>
          </a:p>
          <a:p>
            <a:pPr marL="342900" indent="-342900">
              <a:buFont typeface="Arial" panose="020B0604020202020204" pitchFamily="34" charset="0"/>
              <a:buChar char="•"/>
            </a:pPr>
            <a:r>
              <a:rPr lang="nl-NL" dirty="0" smtClean="0"/>
              <a:t>Het </a:t>
            </a:r>
            <a:r>
              <a:rPr lang="nl-NL" dirty="0"/>
              <a:t>gebeurt vaak even tussendoor, tijdens je werk</a:t>
            </a:r>
            <a:r>
              <a:rPr lang="nl-NL" dirty="0" smtClean="0"/>
              <a:t>.</a:t>
            </a:r>
          </a:p>
          <a:p>
            <a:pPr marL="342900" indent="-342900">
              <a:buFont typeface="Arial" panose="020B0604020202020204" pitchFamily="34" charset="0"/>
              <a:buChar char="•"/>
            </a:pPr>
            <a:r>
              <a:rPr lang="nl-NL" dirty="0" smtClean="0"/>
              <a:t> </a:t>
            </a:r>
            <a:r>
              <a:rPr lang="nl-NL" dirty="0"/>
              <a:t>Collega’s of ouders vragen je om informatie of je brengt zelf verslag uit van iets dat is voorgevallen</a:t>
            </a:r>
            <a:r>
              <a:rPr lang="nl-NL" dirty="0" smtClean="0"/>
              <a:t>.</a:t>
            </a:r>
          </a:p>
          <a:p>
            <a:endParaRPr lang="nl-NL" dirty="0"/>
          </a:p>
          <a:p>
            <a:r>
              <a:rPr lang="nl-NL" dirty="0" smtClean="0"/>
              <a:t>Boek blz. 102</a:t>
            </a:r>
            <a:endParaRPr lang="nl-NL" dirty="0"/>
          </a:p>
        </p:txBody>
      </p:sp>
    </p:spTree>
    <p:extLst>
      <p:ext uri="{BB962C8B-B14F-4D97-AF65-F5344CB8AC3E}">
        <p14:creationId xmlns:p14="http://schemas.microsoft.com/office/powerpoint/2010/main" val="3812173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Schriftelijk rapporteren</a:t>
            </a:r>
            <a:endParaRPr lang="nl-NL" dirty="0"/>
          </a:p>
        </p:txBody>
      </p:sp>
      <p:sp>
        <p:nvSpPr>
          <p:cNvPr id="3" name="Tijdelijke aanduiding voor inhoud 2"/>
          <p:cNvSpPr>
            <a:spLocks noGrp="1"/>
          </p:cNvSpPr>
          <p:nvPr>
            <p:ph idx="1"/>
          </p:nvPr>
        </p:nvSpPr>
        <p:spPr/>
        <p:txBody>
          <a:bodyPr/>
          <a:lstStyle/>
          <a:p>
            <a:r>
              <a:rPr lang="nl-NL" dirty="0"/>
              <a:t>Er zijn heel veel situaties in het pedagogisch werk waarbij je schriftelijk rapporteert. </a:t>
            </a:r>
            <a:endParaRPr lang="nl-NL" dirty="0" smtClean="0"/>
          </a:p>
          <a:p>
            <a:r>
              <a:rPr lang="nl-NL" dirty="0" smtClean="0"/>
              <a:t>Je </a:t>
            </a:r>
            <a:r>
              <a:rPr lang="nl-NL" dirty="0"/>
              <a:t>doet het bijvoorbeeld wanneer informatie bewaard moet blijven, als mondelinge rapportage niet uitkomt of om te voorkomen dat je de informatie vergeet. </a:t>
            </a:r>
            <a:endParaRPr lang="nl-NL" dirty="0" smtClean="0"/>
          </a:p>
          <a:p>
            <a:pPr marL="342900" indent="-342900">
              <a:buFont typeface="Arial" panose="020B0604020202020204" pitchFamily="34" charset="0"/>
              <a:buChar char="•"/>
            </a:pPr>
            <a:r>
              <a:rPr lang="nl-NL" i="1" dirty="0" smtClean="0"/>
              <a:t>Schriftelijk </a:t>
            </a:r>
            <a:r>
              <a:rPr lang="nl-NL" i="1" dirty="0"/>
              <a:t>rapporteren</a:t>
            </a:r>
            <a:r>
              <a:rPr lang="nl-NL" dirty="0"/>
              <a:t> heeft voordelen. Op die manier kun je de informatie gemakkelijk delen met anderen. Je kunt het lezen als het jou uitkomt en je kunt het herlezen om de inhoud beter te begrijpen. </a:t>
            </a:r>
            <a:endParaRPr lang="nl-NL" dirty="0" smtClean="0"/>
          </a:p>
          <a:p>
            <a:endParaRPr lang="nl-NL" dirty="0"/>
          </a:p>
          <a:p>
            <a:r>
              <a:rPr lang="nl-NL" dirty="0" smtClean="0"/>
              <a:t>Blz. 103</a:t>
            </a:r>
          </a:p>
          <a:p>
            <a:endParaRPr lang="nl-NL" dirty="0"/>
          </a:p>
        </p:txBody>
      </p:sp>
    </p:spTree>
    <p:extLst>
      <p:ext uri="{BB962C8B-B14F-4D97-AF65-F5344CB8AC3E}">
        <p14:creationId xmlns:p14="http://schemas.microsoft.com/office/powerpoint/2010/main" val="650837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2816" y="404664"/>
            <a:ext cx="6912768" cy="864096"/>
          </a:xfrm>
        </p:spPr>
        <p:txBody>
          <a:bodyPr>
            <a:normAutofit fontScale="90000"/>
          </a:bodyPr>
          <a:lstStyle/>
          <a:p>
            <a:pPr algn="ctr"/>
            <a:r>
              <a:rPr lang="nl-NL" dirty="0" smtClean="0"/>
              <a:t>Rapporteren ‘’inventariseren van wensen en behoeften </a:t>
            </a:r>
            <a:endParaRPr lang="nl-NL" dirty="0"/>
          </a:p>
        </p:txBody>
      </p:sp>
      <p:sp>
        <p:nvSpPr>
          <p:cNvPr id="3" name="Tijdelijke aanduiding voor inhoud 2"/>
          <p:cNvSpPr>
            <a:spLocks noGrp="1"/>
          </p:cNvSpPr>
          <p:nvPr>
            <p:ph idx="1"/>
          </p:nvPr>
        </p:nvSpPr>
        <p:spPr/>
        <p:txBody>
          <a:bodyPr/>
          <a:lstStyle/>
          <a:p>
            <a:r>
              <a:rPr lang="nl-NL" b="1" dirty="0" smtClean="0"/>
              <a:t>Beginsituatie = </a:t>
            </a:r>
          </a:p>
          <a:p>
            <a:pPr marL="342900" indent="-342900">
              <a:buFont typeface="Arial" panose="020B0604020202020204" pitchFamily="34" charset="0"/>
              <a:buChar char="•"/>
            </a:pPr>
            <a:endParaRPr lang="nl-NL" b="1" dirty="0" smtClean="0"/>
          </a:p>
          <a:p>
            <a:pPr marL="342900" indent="-342900">
              <a:buFont typeface="Arial" panose="020B0604020202020204" pitchFamily="34" charset="0"/>
              <a:buChar char="•"/>
            </a:pPr>
            <a:r>
              <a:rPr lang="nl-NL" b="1" dirty="0" smtClean="0"/>
              <a:t>Algemene gegevens</a:t>
            </a:r>
          </a:p>
          <a:p>
            <a:pPr marL="342900" indent="-342900">
              <a:buFont typeface="Arial" panose="020B0604020202020204" pitchFamily="34" charset="0"/>
              <a:buChar char="•"/>
            </a:pPr>
            <a:r>
              <a:rPr lang="nl-NL" b="1" dirty="0" smtClean="0"/>
              <a:t>Algemene indruk </a:t>
            </a:r>
          </a:p>
          <a:p>
            <a:pPr marL="342900" indent="-342900">
              <a:buFont typeface="Arial" panose="020B0604020202020204" pitchFamily="34" charset="0"/>
              <a:buChar char="•"/>
            </a:pPr>
            <a:r>
              <a:rPr lang="nl-NL" b="1" dirty="0" smtClean="0"/>
              <a:t>Geschiedenis, gezinssituatie leefwereld</a:t>
            </a:r>
          </a:p>
          <a:p>
            <a:pPr marL="342900" indent="-342900">
              <a:buFont typeface="Arial" panose="020B0604020202020204" pitchFamily="34" charset="0"/>
              <a:buChar char="•"/>
            </a:pPr>
            <a:r>
              <a:rPr lang="nl-NL" b="1" dirty="0" smtClean="0"/>
              <a:t>Gezondheidstoestand, beperkingen</a:t>
            </a:r>
          </a:p>
          <a:p>
            <a:pPr marL="342900" indent="-342900">
              <a:buFont typeface="Arial" panose="020B0604020202020204" pitchFamily="34" charset="0"/>
              <a:buChar char="•"/>
            </a:pPr>
            <a:r>
              <a:rPr lang="nl-NL" b="1" dirty="0" smtClean="0"/>
              <a:t>Beschrijving van de lichamelijke ontwikkeling</a:t>
            </a:r>
          </a:p>
          <a:p>
            <a:pPr marL="342900" indent="-342900">
              <a:buFont typeface="Arial" panose="020B0604020202020204" pitchFamily="34" charset="0"/>
              <a:buChar char="•"/>
            </a:pPr>
            <a:r>
              <a:rPr lang="nl-NL" b="1" dirty="0" smtClean="0"/>
              <a:t>Beschrijving van de cognitieve ontwikkeling</a:t>
            </a:r>
          </a:p>
          <a:p>
            <a:pPr marL="342900" indent="-342900">
              <a:buFont typeface="Arial" panose="020B0604020202020204" pitchFamily="34" charset="0"/>
              <a:buChar char="•"/>
            </a:pPr>
            <a:r>
              <a:rPr lang="nl-NL" b="1" dirty="0" smtClean="0"/>
              <a:t>Beschrijving van de </a:t>
            </a:r>
            <a:r>
              <a:rPr lang="nl-NL" b="1" dirty="0" smtClean="0"/>
              <a:t>sociale-affectieve ontwikkeling ( sociale, </a:t>
            </a:r>
            <a:r>
              <a:rPr lang="nl-NL" b="1" dirty="0" err="1" smtClean="0"/>
              <a:t>persoonlijkheids</a:t>
            </a:r>
            <a:r>
              <a:rPr lang="nl-NL" b="1" dirty="0" smtClean="0"/>
              <a:t>, emotionele ontwikkeling &amp; seksuele ontwikkeling) </a:t>
            </a:r>
            <a:endParaRPr lang="nl-NL" dirty="0" smtClean="0"/>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smtClean="0"/>
          </a:p>
        </p:txBody>
      </p:sp>
    </p:spTree>
    <p:extLst>
      <p:ext uri="{BB962C8B-B14F-4D97-AF65-F5344CB8AC3E}">
        <p14:creationId xmlns:p14="http://schemas.microsoft.com/office/powerpoint/2010/main" val="1158052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a davinci">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a davinci" id="{27F477E3-8943-4205-9EC5-F6ABD993EAF0}" vid="{F26BCA1F-EE09-4C38-8449-3EAF28F315B9}"/>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5C825F91837374FAE8AB05EF3AF42DC" ma:contentTypeVersion="12" ma:contentTypeDescription="Een nieuw document maken." ma:contentTypeScope="" ma:versionID="c0f1d3f7548465ef11de8bb826a36b1b">
  <xsd:schema xmlns:xsd="http://www.w3.org/2001/XMLSchema" xmlns:xs="http://www.w3.org/2001/XMLSchema" xmlns:p="http://schemas.microsoft.com/office/2006/metadata/properties" xmlns:ns2="8a386cec-7123-4b9f-b667-0e22a9c9d26c" xmlns:ns3="0b7775d8-7b99-4446-bc72-bb9e2902a75e" targetNamespace="http://schemas.microsoft.com/office/2006/metadata/properties" ma:root="true" ma:fieldsID="a66abf5618b8d7803d4070a36058a0fc" ns2:_="" ns3:_="">
    <xsd:import namespace="8a386cec-7123-4b9f-b667-0e22a9c9d26c"/>
    <xsd:import namespace="0b7775d8-7b99-4446-bc72-bb9e2902a75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386cec-7123-4b9f-b667-0e22a9c9d2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b7775d8-7b99-4446-bc72-bb9e2902a75e"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E1DD4B-95C9-45E3-989C-91D4E1EA8CA3}">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e88b579-0995-42e4-96ef-e06a7a57ddf9"/>
    <ds:schemaRef ds:uri="http://purl.org/dc/terms/"/>
    <ds:schemaRef ds:uri="baa8c48b-5f73-4068-bac6-831706ff2add"/>
    <ds:schemaRef ds:uri="http://www.w3.org/XML/1998/namespace"/>
    <ds:schemaRef ds:uri="http://purl.org/dc/dcmitype/"/>
  </ds:schemaRefs>
</ds:datastoreItem>
</file>

<file path=customXml/itemProps2.xml><?xml version="1.0" encoding="utf-8"?>
<ds:datastoreItem xmlns:ds="http://schemas.openxmlformats.org/officeDocument/2006/customXml" ds:itemID="{7EAB4407-82AE-4E99-8107-030F670CAA5F}">
  <ds:schemaRefs>
    <ds:schemaRef ds:uri="http://schemas.microsoft.com/sharepoint/v3/contenttype/forms"/>
  </ds:schemaRefs>
</ds:datastoreItem>
</file>

<file path=customXml/itemProps3.xml><?xml version="1.0" encoding="utf-8"?>
<ds:datastoreItem xmlns:ds="http://schemas.openxmlformats.org/officeDocument/2006/customXml" ds:itemID="{EF8368F3-3077-4B38-8799-8E1F46AF389D}"/>
</file>

<file path=docProps/app.xml><?xml version="1.0" encoding="utf-8"?>
<Properties xmlns="http://schemas.openxmlformats.org/officeDocument/2006/extended-properties" xmlns:vt="http://schemas.openxmlformats.org/officeDocument/2006/docPropsVTypes">
  <Template>Thema davinci</Template>
  <TotalTime>337</TotalTime>
  <Words>1987</Words>
  <Application>Microsoft Office PowerPoint</Application>
  <PresentationFormat>Diavoorstelling (4:3)</PresentationFormat>
  <Paragraphs>323</Paragraphs>
  <Slides>22</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22</vt:i4>
      </vt:variant>
    </vt:vector>
  </HeadingPairs>
  <TitlesOfParts>
    <vt:vector size="29" baseType="lpstr">
      <vt:lpstr>Arial</vt:lpstr>
      <vt:lpstr>Calibri</vt:lpstr>
      <vt:lpstr>Corbel</vt:lpstr>
      <vt:lpstr>Courier New</vt:lpstr>
      <vt:lpstr>Times New Roman</vt:lpstr>
      <vt:lpstr>Wingdings</vt:lpstr>
      <vt:lpstr>Thema davinci</vt:lpstr>
      <vt:lpstr>Algemene indruk </vt:lpstr>
      <vt:lpstr>* Je neemt kennis van Privacywetgeving (Algemene verordening gegevensbescherming/AVG) in relatie tot observeren, rapporteren, inventariseren wensen en behoeften enz.  * Je frist je kennis op over rapporteren  * Je hebt kennis van de formatieve toets Inventariseren wensen en behoeften (uitleg formatieve toets)  * Je hebt kennis van het beschrijven van de algemene indruk.  </vt:lpstr>
      <vt:lpstr>Relatie met examen  </vt:lpstr>
      <vt:lpstr>Inleiding rapporteren</vt:lpstr>
      <vt:lpstr>Mondeling of schriftelijk</vt:lpstr>
      <vt:lpstr>De functie van rapporteren </vt:lpstr>
      <vt:lpstr>Mondeling of schriftelijk rapporteren </vt:lpstr>
      <vt:lpstr>Schriftelijk rapporteren</vt:lpstr>
      <vt:lpstr>Rapporteren ‘’inventariseren van wensen en behoeften </vt:lpstr>
      <vt:lpstr>Beoordelingslijst algemene gedeelte</vt:lpstr>
      <vt:lpstr>Privacywetgeving</vt:lpstr>
      <vt:lpstr>Algemene gegevens </vt:lpstr>
      <vt:lpstr>Objectieve beschrijving van het kind </vt:lpstr>
      <vt:lpstr>Beschrijf in deze volgorde de algemene indruk :</vt:lpstr>
      <vt:lpstr>Voorbeeldbeschrijving  algemene indruk Evy </vt:lpstr>
      <vt:lpstr>Voorbeeldbeschrijving algemene indruk kind X </vt:lpstr>
      <vt:lpstr>Voorbeeldbeschrijving algemene indruk kind Y</vt:lpstr>
      <vt:lpstr>Geschiedenis, leefwereld, gezinssituatie  </vt:lpstr>
      <vt:lpstr>Gezondheidstoestand </vt:lpstr>
      <vt:lpstr>Karaktereigenschappen uitdelen </vt:lpstr>
      <vt:lpstr>Karaktereigenschappen </vt:lpstr>
      <vt:lpstr>Nu aan de slag </vt:lpstr>
    </vt:vector>
  </TitlesOfParts>
  <Company>Da Vinci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2 Algemene indruk</dc:title>
  <dc:creator>stu</dc:creator>
  <cp:lastModifiedBy>Tugba Sark</cp:lastModifiedBy>
  <cp:revision>24</cp:revision>
  <dcterms:created xsi:type="dcterms:W3CDTF">2011-11-18T09:24:53Z</dcterms:created>
  <dcterms:modified xsi:type="dcterms:W3CDTF">2021-06-28T12:42:40Z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0x01010025C825F91837374FAE8AB05EF3AF42DC</vt:lpwstr>
  </property>
</Properties>
</file>