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3" r:id="rId5"/>
    <p:sldId id="284" r:id="rId6"/>
    <p:sldId id="272" r:id="rId7"/>
    <p:sldId id="273" r:id="rId8"/>
    <p:sldId id="276" r:id="rId9"/>
    <p:sldId id="277" r:id="rId10"/>
    <p:sldId id="278" r:id="rId11"/>
    <p:sldId id="281" r:id="rId12"/>
    <p:sldId id="293" r:id="rId13"/>
    <p:sldId id="286" r:id="rId14"/>
    <p:sldId id="287" r:id="rId15"/>
    <p:sldId id="291" r:id="rId16"/>
    <p:sldId id="288" r:id="rId17"/>
    <p:sldId id="289" r:id="rId18"/>
    <p:sldId id="290" r:id="rId19"/>
    <p:sldId id="292" r:id="rId20"/>
  </p:sldIdLst>
  <p:sldSz cx="9144000" cy="6858000" type="screen4x3"/>
  <p:notesSz cx="6858000" cy="9144000"/>
  <p:custDataLst>
    <p:tags r:id="rId21"/>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D3EB"/>
    <a:srgbClr val="00BFE0"/>
    <a:srgbClr val="00B29C"/>
    <a:srgbClr val="39BBA0"/>
    <a:srgbClr val="8FCEA5"/>
    <a:srgbClr val="00A590"/>
    <a:srgbClr val="338C7A"/>
    <a:srgbClr val="58AA85"/>
    <a:srgbClr val="95D4EA"/>
    <a:srgbClr val="9DC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9" d="100"/>
          <a:sy n="69" d="100"/>
        </p:scale>
        <p:origin x="141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3973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16667071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BC1204EA-3C67-4B4A-B044-8CBC91EF3404}" type="datetimeFigureOut">
              <a:rPr lang="nl-NL" smtClean="0"/>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19029006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70E9344-8B85-422F-A747-4F7DBE665BAB}" type="datetimeFigureOut">
              <a:rPr lang="nl-NL" smtClean="0"/>
              <a:t>28-6-2021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7877C79-B5E3-4420-B939-6B6DAA793F6E}" type="slidenum">
              <a:rPr lang="nl-NL" smtClean="0"/>
              <a:t>‹nr.›</a:t>
            </a:fld>
            <a:endParaRPr lang="nl-NL"/>
          </a:p>
        </p:txBody>
      </p:sp>
    </p:spTree>
    <p:extLst>
      <p:ext uri="{BB962C8B-B14F-4D97-AF65-F5344CB8AC3E}">
        <p14:creationId xmlns:p14="http://schemas.microsoft.com/office/powerpoint/2010/main" val="23152361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28-6-2021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6"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163751" y="4725144"/>
            <a:ext cx="6858000" cy="1655762"/>
          </a:xfrm>
        </p:spPr>
        <p:txBody>
          <a:bodyPr>
            <a:normAutofit lnSpcReduction="10000"/>
          </a:bodyPr>
          <a:lstStyle/>
          <a:p>
            <a:r>
              <a:rPr lang="nl-NL" sz="4800" b="1" dirty="0" smtClean="0">
                <a:solidFill>
                  <a:schemeClr val="accent1"/>
                </a:solidFill>
              </a:rPr>
              <a:t>Methodisch handelen</a:t>
            </a:r>
            <a:endParaRPr lang="nl-NL" sz="4800" b="1" dirty="0">
              <a:solidFill>
                <a:schemeClr val="accent1"/>
              </a:solidFill>
            </a:endParaRPr>
          </a:p>
          <a:p>
            <a:r>
              <a:rPr lang="nl-NL" sz="4800" b="1" dirty="0" smtClean="0">
                <a:solidFill>
                  <a:schemeClr val="accent1"/>
                </a:solidFill>
              </a:rPr>
              <a:t>Inleiding </a:t>
            </a:r>
            <a:endParaRPr lang="nl-NL" sz="4800" b="1" dirty="0" smtClean="0">
              <a:solidFill>
                <a:schemeClr val="accent1"/>
              </a:solidFill>
            </a:endParaRP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692696"/>
            <a:ext cx="4695006" cy="3521255"/>
          </a:xfrm>
          <a:prstGeom prst="rect">
            <a:avLst/>
          </a:prstGeom>
        </p:spPr>
      </p:pic>
    </p:spTree>
    <p:extLst>
      <p:ext uri="{BB962C8B-B14F-4D97-AF65-F5344CB8AC3E}">
        <p14:creationId xmlns:p14="http://schemas.microsoft.com/office/powerpoint/2010/main" val="2458845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 van methodisch werken </a:t>
            </a:r>
            <a:endParaRPr lang="nl-NL" dirty="0"/>
          </a:p>
        </p:txBody>
      </p:sp>
      <p:sp>
        <p:nvSpPr>
          <p:cNvPr id="3" name="Tijdelijke aanduiding voor inhoud 2"/>
          <p:cNvSpPr>
            <a:spLocks noGrp="1"/>
          </p:cNvSpPr>
          <p:nvPr>
            <p:ph idx="1"/>
          </p:nvPr>
        </p:nvSpPr>
        <p:spPr/>
        <p:txBody>
          <a:bodyPr/>
          <a:lstStyle/>
          <a:p>
            <a:r>
              <a:rPr lang="nl-NL" dirty="0" smtClean="0"/>
              <a:t>Als je methodisch werkt, dan werk je volgens een bepaald patroon, volgens een stappenplan. Deze manier van werken is nodig om een specifiek doel te bereiken. </a:t>
            </a:r>
          </a:p>
          <a:p>
            <a:endParaRPr lang="nl-NL" dirty="0"/>
          </a:p>
          <a:p>
            <a:r>
              <a:rPr lang="nl-NL" dirty="0" smtClean="0"/>
              <a:t>Je denkt da over het antwoord op de vragen; </a:t>
            </a:r>
          </a:p>
          <a:p>
            <a:pPr marL="342900" indent="-342900">
              <a:buFontTx/>
              <a:buChar char="-"/>
            </a:pPr>
            <a:r>
              <a:rPr lang="nl-NL" dirty="0" smtClean="0"/>
              <a:t>Met wie heb ik te maken ? </a:t>
            </a:r>
          </a:p>
          <a:p>
            <a:pPr marL="342900" indent="-342900">
              <a:buFontTx/>
              <a:buChar char="-"/>
            </a:pPr>
            <a:r>
              <a:rPr lang="nl-NL" dirty="0" smtClean="0"/>
              <a:t>Wie is de cliënt? </a:t>
            </a:r>
          </a:p>
          <a:p>
            <a:pPr marL="342900" indent="-342900">
              <a:buFontTx/>
              <a:buChar char="-"/>
            </a:pPr>
            <a:r>
              <a:rPr lang="nl-NL" dirty="0" smtClean="0"/>
              <a:t>Wat is mijn doel? </a:t>
            </a:r>
          </a:p>
          <a:p>
            <a:pPr marL="342900" indent="-342900">
              <a:buFontTx/>
              <a:buChar char="-"/>
            </a:pPr>
            <a:r>
              <a:rPr lang="nl-NL" dirty="0" smtClean="0"/>
              <a:t>Waarom wil ik dat doel halen en wat moet ik ondernemen om dat doel te bereiken? </a:t>
            </a:r>
            <a:endParaRPr lang="nl-NL" dirty="0"/>
          </a:p>
        </p:txBody>
      </p:sp>
    </p:spTree>
    <p:extLst>
      <p:ext uri="{BB962C8B-B14F-4D97-AF65-F5344CB8AC3E}">
        <p14:creationId xmlns:p14="http://schemas.microsoft.com/office/powerpoint/2010/main" val="295512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Belangrijke kenmerken heeft methodisch werken? </a:t>
            </a:r>
            <a:endParaRPr lang="nl-NL" dirty="0"/>
          </a:p>
        </p:txBody>
      </p:sp>
      <p:sp>
        <p:nvSpPr>
          <p:cNvPr id="3" name="Tijdelijke aanduiding voor inhoud 2"/>
          <p:cNvSpPr>
            <a:spLocks noGrp="1"/>
          </p:cNvSpPr>
          <p:nvPr>
            <p:ph idx="1"/>
          </p:nvPr>
        </p:nvSpPr>
        <p:spPr/>
        <p:txBody>
          <a:bodyPr>
            <a:normAutofit lnSpcReduction="10000"/>
          </a:bodyPr>
          <a:lstStyle/>
          <a:p>
            <a:pPr marL="457200" indent="-457200">
              <a:buFont typeface="+mj-lt"/>
              <a:buAutoNum type="arabicPeriod"/>
            </a:pPr>
            <a:r>
              <a:rPr lang="nl-NL" dirty="0" smtClean="0"/>
              <a:t>Doelgericht;</a:t>
            </a:r>
          </a:p>
          <a:p>
            <a:pPr marL="635000" lvl="1" indent="-457200"/>
            <a:r>
              <a:rPr lang="nl-NL" dirty="0" smtClean="0"/>
              <a:t>Vooruitkijken, wat is het doel, waar werken we naartoe, waar willen we uitkomen, wat willen we bereiken? Maar ook terugkijken? Hebben we het doel bereikt? </a:t>
            </a:r>
          </a:p>
          <a:p>
            <a:pPr marL="457200" indent="-457200">
              <a:buFont typeface="+mj-lt"/>
              <a:buAutoNum type="arabicPeriod"/>
            </a:pPr>
            <a:r>
              <a:rPr lang="nl-NL" dirty="0" smtClean="0"/>
              <a:t>Planmatig;</a:t>
            </a:r>
          </a:p>
          <a:p>
            <a:pPr marL="635000" lvl="1" indent="-457200"/>
            <a:r>
              <a:rPr lang="nl-NL" dirty="0" smtClean="0"/>
              <a:t>De weg waar langs je gaat werken, beschrijf je in een plan. Elke stap die je zet, heeft te maken met de vorige stap en met de volgende stap. </a:t>
            </a:r>
          </a:p>
          <a:p>
            <a:pPr marL="457200" indent="-457200">
              <a:buFont typeface="+mj-lt"/>
              <a:buAutoNum type="arabicPeriod"/>
            </a:pPr>
            <a:r>
              <a:rPr lang="nl-NL" dirty="0" smtClean="0"/>
              <a:t>Procesmatig;</a:t>
            </a:r>
          </a:p>
          <a:p>
            <a:pPr marL="635000" lvl="1" indent="-457200"/>
            <a:r>
              <a:rPr lang="nl-NL" dirty="0" smtClean="0"/>
              <a:t>Tijdens de uitvoering van een activiteit werk je naar het doel toe. Het proces blijf je in de gaten houden, gaat het nog goed? Moet we iets aanpassen? </a:t>
            </a:r>
          </a:p>
          <a:p>
            <a:pPr marL="457200" indent="-457200">
              <a:buFont typeface="+mj-lt"/>
              <a:buAutoNum type="arabicPeriod"/>
            </a:pPr>
            <a:r>
              <a:rPr lang="nl-NL" dirty="0" smtClean="0"/>
              <a:t>Bewust; </a:t>
            </a:r>
          </a:p>
          <a:p>
            <a:pPr marL="635000" lvl="1" indent="-457200"/>
            <a:r>
              <a:rPr lang="nl-NL" dirty="0" smtClean="0"/>
              <a:t>Van jezelf, de activiteit die je kiest bij het doel.</a:t>
            </a:r>
            <a:endParaRPr lang="nl-NL" dirty="0"/>
          </a:p>
        </p:txBody>
      </p:sp>
    </p:spTree>
    <p:extLst>
      <p:ext uri="{BB962C8B-B14F-4D97-AF65-F5344CB8AC3E}">
        <p14:creationId xmlns:p14="http://schemas.microsoft.com/office/powerpoint/2010/main" val="77991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1000"/>
                                        <p:tgtEl>
                                          <p:spTgt spid="3">
                                            <p:txEl>
                                              <p:pRg st="7" end="7"/>
                                            </p:txEl>
                                          </p:spTgt>
                                        </p:tgtEl>
                                      </p:cBhvr>
                                    </p:animEffect>
                                    <p:anim calcmode="lin" valueType="num">
                                      <p:cBhvr>
                                        <p:cTn id="5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Blz</a:t>
            </a:r>
            <a:r>
              <a:rPr lang="nl-NL" dirty="0" smtClean="0"/>
              <a:t> 48 in het boek </a:t>
            </a:r>
            <a:endParaRPr lang="nl-NL" dirty="0"/>
          </a:p>
        </p:txBody>
      </p:sp>
      <p:pic>
        <p:nvPicPr>
          <p:cNvPr id="4" name="Tijdelijke aanduiding voor inhoud 3"/>
          <p:cNvPicPr>
            <a:picLocks noGrp="1" noChangeAspect="1"/>
          </p:cNvPicPr>
          <p:nvPr>
            <p:ph idx="1"/>
          </p:nvPr>
        </p:nvPicPr>
        <p:blipFill>
          <a:blip r:embed="rId2"/>
          <a:stretch>
            <a:fillRect/>
          </a:stretch>
        </p:blipFill>
        <p:spPr>
          <a:xfrm>
            <a:off x="1678779" y="1412776"/>
            <a:ext cx="5840020" cy="4568825"/>
          </a:xfrm>
          <a:prstGeom prst="rect">
            <a:avLst/>
          </a:prstGeom>
        </p:spPr>
      </p:pic>
    </p:spTree>
    <p:extLst>
      <p:ext uri="{BB962C8B-B14F-4D97-AF65-F5344CB8AC3E}">
        <p14:creationId xmlns:p14="http://schemas.microsoft.com/office/powerpoint/2010/main" val="3889992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 voor PW</a:t>
            </a:r>
            <a:endParaRPr lang="nl-NL" dirty="0"/>
          </a:p>
        </p:txBody>
      </p:sp>
      <p:sp>
        <p:nvSpPr>
          <p:cNvPr id="3" name="Tijdelijke aanduiding voor inhoud 2"/>
          <p:cNvSpPr>
            <a:spLocks noGrp="1"/>
          </p:cNvSpPr>
          <p:nvPr>
            <p:ph idx="1"/>
          </p:nvPr>
        </p:nvSpPr>
        <p:spPr/>
        <p:txBody>
          <a:bodyPr/>
          <a:lstStyle/>
          <a:p>
            <a:r>
              <a:rPr lang="nl-NL" dirty="0" smtClean="0"/>
              <a:t>Kenmerkend voor PW;</a:t>
            </a:r>
          </a:p>
          <a:p>
            <a:r>
              <a:rPr lang="nl-NL" dirty="0" smtClean="0"/>
              <a:t>Waar je ook werkt, je werkzaamheden beantwoorden altijd een vraag om begeleiding, om ontwikkelingsstimulering of om competentievergroting. </a:t>
            </a:r>
          </a:p>
          <a:p>
            <a:endParaRPr lang="nl-NL" dirty="0"/>
          </a:p>
          <a:p>
            <a:pPr marL="342900" indent="-342900">
              <a:buFont typeface="Arial" panose="020B0604020202020204" pitchFamily="34" charset="0"/>
              <a:buChar char="•"/>
            </a:pPr>
            <a:r>
              <a:rPr lang="nl-NL" dirty="0" smtClean="0"/>
              <a:t>Elke organisatie heeft doelstellingen geformuleerd om aan de begeleidingsvragen te kunnen voldoen. </a:t>
            </a:r>
          </a:p>
          <a:p>
            <a:pPr marL="342900" indent="-342900">
              <a:buFont typeface="Arial" panose="020B0604020202020204" pitchFamily="34" charset="0"/>
              <a:buChar char="•"/>
            </a:pPr>
            <a:r>
              <a:rPr lang="nl-NL" dirty="0" smtClean="0"/>
              <a:t>Op basis van die doelstellingen kiest organisatie de methoden waarmee gewerkt wordt. </a:t>
            </a:r>
          </a:p>
          <a:p>
            <a:endParaRPr lang="nl-NL" dirty="0"/>
          </a:p>
        </p:txBody>
      </p:sp>
    </p:spTree>
    <p:extLst>
      <p:ext uri="{BB962C8B-B14F-4D97-AF65-F5344CB8AC3E}">
        <p14:creationId xmlns:p14="http://schemas.microsoft.com/office/powerpoint/2010/main" val="3892619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Beleidsplan </a:t>
            </a:r>
            <a:endParaRPr lang="nl-NL" dirty="0"/>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t>De gekozen werkwijzen en methodieken om kwaliteit te leveren natuurlijk ook vast. Dat gebeurt in een beleidsplan. </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dirty="0" smtClean="0"/>
              <a:t>Naar buiten toe laat het beleidsplan zien vanuit welke visie de organisatie handelt. </a:t>
            </a:r>
          </a:p>
          <a:p>
            <a:endParaRPr lang="nl-NL" dirty="0"/>
          </a:p>
        </p:txBody>
      </p:sp>
    </p:spTree>
    <p:extLst>
      <p:ext uri="{BB962C8B-B14F-4D97-AF65-F5344CB8AC3E}">
        <p14:creationId xmlns:p14="http://schemas.microsoft.com/office/powerpoint/2010/main" val="3901835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voor de volgende les (huiswerk)</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Elke manier van werken, elke keuze </a:t>
            </a:r>
            <a:r>
              <a:rPr lang="nl-NL" smtClean="0"/>
              <a:t>voor een </a:t>
            </a:r>
            <a:r>
              <a:rPr lang="nl-NL" dirty="0" smtClean="0"/>
              <a:t>bepaalde methode komt voor uit </a:t>
            </a:r>
            <a:r>
              <a:rPr lang="nl-NL" smtClean="0"/>
              <a:t>een visie</a:t>
            </a:r>
            <a:r>
              <a:rPr lang="nl-NL"/>
              <a:t>.</a:t>
            </a:r>
            <a:endParaRPr lang="nl-NL" dirty="0" smtClean="0"/>
          </a:p>
          <a:p>
            <a:endParaRPr lang="nl-NL" dirty="0"/>
          </a:p>
          <a:p>
            <a:pPr marL="457200" indent="-457200">
              <a:buAutoNum type="arabicPeriod"/>
            </a:pPr>
            <a:r>
              <a:rPr lang="nl-NL" dirty="0" smtClean="0"/>
              <a:t>Wat is een visie? </a:t>
            </a:r>
          </a:p>
          <a:p>
            <a:pPr marL="457200" indent="-457200">
              <a:buAutoNum type="arabicPeriod"/>
            </a:pPr>
            <a:r>
              <a:rPr lang="nl-NL" dirty="0" smtClean="0"/>
              <a:t>Wat heeft de visie van een organisatie te maken met hoe je werk als pedagogisch werker? </a:t>
            </a:r>
          </a:p>
          <a:p>
            <a:pPr marL="457200" indent="-457200">
              <a:buAutoNum type="arabicPeriod"/>
            </a:pPr>
            <a:r>
              <a:rPr lang="nl-NL" dirty="0" smtClean="0"/>
              <a:t>Noteer de visie van jouw BPV-plek, deze kun je vinden op de website of vraag het aan je BPV begeleider. </a:t>
            </a:r>
          </a:p>
          <a:p>
            <a:pPr marL="457200" indent="-457200">
              <a:buAutoNum type="arabicPeriod"/>
            </a:pPr>
            <a:r>
              <a:rPr lang="nl-NL" dirty="0" smtClean="0"/>
              <a:t>Op welke manier zie je die visie terug in het methodisch handelen van jouw leerbedrijf?</a:t>
            </a:r>
          </a:p>
          <a:p>
            <a:pPr marL="457200" indent="-457200">
              <a:buAutoNum type="arabicPeriod"/>
            </a:pPr>
            <a:r>
              <a:rPr lang="nl-NL" dirty="0" smtClean="0"/>
              <a:t> Wat </a:t>
            </a:r>
            <a:r>
              <a:rPr lang="nl-NL" dirty="0"/>
              <a:t>is een methode/methodiek</a:t>
            </a:r>
            <a:r>
              <a:rPr lang="nl-NL" dirty="0" smtClean="0"/>
              <a:t>?</a:t>
            </a:r>
          </a:p>
          <a:p>
            <a:pPr marL="457200" indent="-457200">
              <a:buAutoNum type="arabicPeriod"/>
            </a:pPr>
            <a:r>
              <a:rPr lang="nl-NL" dirty="0"/>
              <a:t>Wat is het verschil tussen methodisch handelen en </a:t>
            </a:r>
            <a:r>
              <a:rPr lang="nl-NL" dirty="0" smtClean="0"/>
              <a:t>methodiek?</a:t>
            </a:r>
            <a:endParaRPr lang="nl-NL" dirty="0"/>
          </a:p>
          <a:p>
            <a:pPr marL="457200" indent="-457200">
              <a:buAutoNum type="arabicPeriod"/>
            </a:pPr>
            <a:r>
              <a:rPr lang="nl-NL" dirty="0" smtClean="0"/>
              <a:t>Welke methodieken worden er gebruikt binnen jouw BPV ? </a:t>
            </a:r>
            <a:endParaRPr lang="nl-NL" dirty="0"/>
          </a:p>
          <a:p>
            <a:pPr marL="457200" indent="-457200">
              <a:buAutoNum type="arabicPeriod"/>
            </a:pPr>
            <a:r>
              <a:rPr lang="nl-NL" dirty="0" smtClean="0"/>
              <a:t>Spreekt deze methodiek jou aan ? Beargumenteer.</a:t>
            </a:r>
          </a:p>
          <a:p>
            <a:pPr marL="457200" indent="-457200">
              <a:buAutoNum type="arabicPeriod"/>
            </a:pPr>
            <a:r>
              <a:rPr lang="nl-NL" dirty="0" smtClean="0"/>
              <a:t>Wat </a:t>
            </a:r>
            <a:r>
              <a:rPr lang="nl-NL" dirty="0"/>
              <a:t>is de relatie tussen een methodiek en methodisch handelen? </a:t>
            </a:r>
          </a:p>
          <a:p>
            <a:r>
              <a:rPr lang="nl-NL" b="1" dirty="0"/>
              <a:t> </a:t>
            </a:r>
            <a:endParaRPr lang="nl-NL" dirty="0"/>
          </a:p>
          <a:p>
            <a:pPr marL="457200" indent="-457200">
              <a:buAutoNum type="arabicPeriod"/>
            </a:pPr>
            <a:endParaRPr lang="nl-NL" dirty="0" smtClean="0"/>
          </a:p>
          <a:p>
            <a:pPr lvl="1" indent="0">
              <a:buNone/>
            </a:pPr>
            <a:endParaRPr lang="nl-NL" dirty="0" smtClean="0"/>
          </a:p>
        </p:txBody>
      </p:sp>
    </p:spTree>
    <p:extLst>
      <p:ext uri="{BB962C8B-B14F-4D97-AF65-F5344CB8AC3E}">
        <p14:creationId xmlns:p14="http://schemas.microsoft.com/office/powerpoint/2010/main" val="2415607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Evaluatie </a:t>
            </a:r>
            <a:endParaRPr lang="nl-NL" dirty="0"/>
          </a:p>
        </p:txBody>
      </p:sp>
      <p:sp>
        <p:nvSpPr>
          <p:cNvPr id="3" name="Tijdelijke aanduiding voor inhoud 2"/>
          <p:cNvSpPr>
            <a:spLocks noGrp="1"/>
          </p:cNvSpPr>
          <p:nvPr>
            <p:ph idx="1"/>
          </p:nvPr>
        </p:nvSpPr>
        <p:spPr/>
        <p:txBody>
          <a:bodyPr>
            <a:normAutofit/>
          </a:bodyPr>
          <a:lstStyle/>
          <a:p>
            <a:r>
              <a:rPr lang="nl-NL" sz="6600" dirty="0" smtClean="0"/>
              <a:t>	Tips &amp; tops </a:t>
            </a:r>
            <a:endParaRPr lang="nl-NL" sz="6600" dirty="0"/>
          </a:p>
        </p:txBody>
      </p:sp>
    </p:spTree>
    <p:extLst>
      <p:ext uri="{BB962C8B-B14F-4D97-AF65-F5344CB8AC3E}">
        <p14:creationId xmlns:p14="http://schemas.microsoft.com/office/powerpoint/2010/main" val="758315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84420"/>
            <a:ext cx="6858000" cy="441003"/>
          </a:xfrm>
        </p:spPr>
        <p:txBody>
          <a:bodyPr>
            <a:normAutofit fontScale="90000"/>
          </a:bodyPr>
          <a:lstStyle/>
          <a:p>
            <a:r>
              <a:rPr lang="nl-NL" dirty="0" smtClean="0"/>
              <a:t>Klassenregels </a:t>
            </a:r>
            <a:endParaRPr lang="nl-NL" dirty="0"/>
          </a:p>
        </p:txBody>
      </p:sp>
      <p:sp>
        <p:nvSpPr>
          <p:cNvPr id="3" name="Ondertitel 2"/>
          <p:cNvSpPr>
            <a:spLocks noGrp="1"/>
          </p:cNvSpPr>
          <p:nvPr>
            <p:ph type="subTitle" idx="1"/>
          </p:nvPr>
        </p:nvSpPr>
        <p:spPr>
          <a:xfrm>
            <a:off x="4860032" y="2204864"/>
            <a:ext cx="3761656" cy="3951134"/>
          </a:xfrm>
        </p:spPr>
        <p:txBody>
          <a:bodyPr>
            <a:normAutofit/>
          </a:bodyPr>
          <a:lstStyle/>
          <a:p>
            <a:pPr marL="285750" indent="-285750">
              <a:buFont typeface="Arial" panose="020B0604020202020204" pitchFamily="34" charset="0"/>
              <a:buChar char="•"/>
            </a:pPr>
            <a:r>
              <a:rPr lang="nl-NL" dirty="0" smtClean="0"/>
              <a:t>Tassen op de grond </a:t>
            </a:r>
          </a:p>
          <a:p>
            <a:pPr marL="285750" indent="-285750">
              <a:buFont typeface="Arial" panose="020B0604020202020204" pitchFamily="34" charset="0"/>
              <a:buChar char="•"/>
            </a:pPr>
            <a:r>
              <a:rPr lang="nl-NL" dirty="0" smtClean="0"/>
              <a:t>Jassen uit </a:t>
            </a:r>
          </a:p>
          <a:p>
            <a:pPr marL="285750" indent="-285750">
              <a:buFont typeface="Arial" panose="020B0604020202020204" pitchFamily="34" charset="0"/>
              <a:buChar char="•"/>
            </a:pPr>
            <a:r>
              <a:rPr lang="nl-NL" dirty="0" smtClean="0"/>
              <a:t>Telefoon in de tassen/jassen</a:t>
            </a:r>
          </a:p>
          <a:p>
            <a:pPr marL="285750" indent="-285750">
              <a:buFont typeface="Arial" panose="020B0604020202020204" pitchFamily="34" charset="0"/>
              <a:buChar char="•"/>
            </a:pPr>
            <a:r>
              <a:rPr lang="nl-NL" dirty="0" smtClean="0"/>
              <a:t>Vingers opsteken als je antwoord wil geven op een vraag</a:t>
            </a:r>
          </a:p>
          <a:p>
            <a:pPr marL="285750" indent="-285750">
              <a:buFont typeface="Arial" panose="020B0604020202020204" pitchFamily="34" charset="0"/>
              <a:buChar char="•"/>
            </a:pPr>
            <a:r>
              <a:rPr lang="nl-NL" dirty="0" smtClean="0"/>
              <a:t>Laptop alleen gebruiken tijdens maken van opdrachten</a:t>
            </a:r>
          </a:p>
          <a:p>
            <a:pPr marL="285750" indent="-285750">
              <a:buFont typeface="Arial" panose="020B0604020202020204" pitchFamily="34" charset="0"/>
              <a:buChar char="•"/>
            </a:pPr>
            <a:r>
              <a:rPr lang="nl-NL" dirty="0" smtClean="0"/>
              <a:t>Alleen water drinken in de lessen </a:t>
            </a:r>
          </a:p>
          <a:p>
            <a:pPr marL="285750" indent="-285750">
              <a:buFont typeface="Arial" panose="020B0604020202020204" pitchFamily="34" charset="0"/>
              <a:buChar char="•"/>
            </a:pPr>
            <a:endParaRPr lang="nl-NL" dirty="0" smtClean="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015" y="575948"/>
            <a:ext cx="4553985" cy="6440007"/>
          </a:xfrm>
          <a:prstGeom prst="rect">
            <a:avLst/>
          </a:prstGeom>
        </p:spPr>
      </p:pic>
    </p:spTree>
    <p:extLst>
      <p:ext uri="{BB962C8B-B14F-4D97-AF65-F5344CB8AC3E}">
        <p14:creationId xmlns:p14="http://schemas.microsoft.com/office/powerpoint/2010/main" val="341141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Omschrijving vak </a:t>
            </a:r>
            <a:endParaRPr lang="nl-NL" dirty="0"/>
          </a:p>
        </p:txBody>
      </p:sp>
      <p:sp>
        <p:nvSpPr>
          <p:cNvPr id="3" name="Tijdelijke aanduiding voor inhoud 2"/>
          <p:cNvSpPr>
            <a:spLocks noGrp="1"/>
          </p:cNvSpPr>
          <p:nvPr>
            <p:ph idx="1"/>
          </p:nvPr>
        </p:nvSpPr>
        <p:spPr/>
        <p:txBody>
          <a:bodyPr>
            <a:normAutofit/>
          </a:bodyPr>
          <a:lstStyle/>
          <a:p>
            <a:r>
              <a:rPr lang="nl-NL" b="1" dirty="0" smtClean="0"/>
              <a:t>Wat is methodisch handelen? </a:t>
            </a:r>
          </a:p>
          <a:p>
            <a:endParaRPr lang="nl-NL" dirty="0" smtClean="0"/>
          </a:p>
          <a:p>
            <a:pPr marL="342900" indent="-342900">
              <a:buFont typeface="Arial" panose="020B0604020202020204" pitchFamily="34" charset="0"/>
              <a:buChar char="•"/>
            </a:pPr>
            <a:r>
              <a:rPr lang="nl-NL" dirty="0" smtClean="0"/>
              <a:t>Methodisch </a:t>
            </a:r>
            <a:r>
              <a:rPr lang="nl-NL" dirty="0"/>
              <a:t>handelen betekent dat je altijd dezelfde stappen zet om een resultaat te behalen en dat je de stappen altijd evalueert en eventueel bijstelt. </a:t>
            </a:r>
            <a:endParaRPr lang="nl-NL" dirty="0" smtClean="0"/>
          </a:p>
          <a:p>
            <a:pPr marL="342900" indent="-342900">
              <a:buFont typeface="Arial" panose="020B0604020202020204" pitchFamily="34" charset="0"/>
              <a:buChar char="•"/>
            </a:pPr>
            <a:r>
              <a:rPr lang="nl-NL" dirty="0" smtClean="0"/>
              <a:t>Methodisch </a:t>
            </a:r>
            <a:r>
              <a:rPr lang="nl-NL" dirty="0"/>
              <a:t>handelen is op een bewuste manier een plan inzetten om het kind vooruit te helpen</a:t>
            </a:r>
            <a:r>
              <a:rPr lang="nl-NL" dirty="0" smtClean="0"/>
              <a:t>.</a:t>
            </a:r>
          </a:p>
          <a:p>
            <a:pPr marL="342900" indent="-342900">
              <a:buFont typeface="Arial" panose="020B0604020202020204" pitchFamily="34" charset="0"/>
              <a:buChar char="•"/>
            </a:pPr>
            <a:endParaRPr lang="nl-NL" dirty="0"/>
          </a:p>
          <a:p>
            <a:pPr marL="342900" indent="-342900">
              <a:buFont typeface="Arial" panose="020B0604020202020204" pitchFamily="34" charset="0"/>
              <a:buChar char="•"/>
            </a:pPr>
            <a:r>
              <a:rPr lang="nl-NL" b="1" dirty="0" smtClean="0"/>
              <a:t>Boek:  </a:t>
            </a:r>
            <a:r>
              <a:rPr lang="nl-NL" b="1" dirty="0" smtClean="0"/>
              <a:t>methodiek PW, </a:t>
            </a:r>
            <a:r>
              <a:rPr lang="nl-NL" b="1" dirty="0" smtClean="0"/>
              <a:t>pedagogisch werker kinderopvang  niveau 3, gespecialiseerd pedagogisch medewerker kinderopvang niveau 4, ontwikkeling en activiteiten PW</a:t>
            </a:r>
            <a:endParaRPr lang="nl-NL" b="1" dirty="0"/>
          </a:p>
          <a:p>
            <a:pPr marL="342900" indent="-342900">
              <a:buFont typeface="Arial" panose="020B0604020202020204" pitchFamily="34" charset="0"/>
              <a:buChar char="•"/>
            </a:pPr>
            <a:endParaRPr lang="nl-NL" b="1" dirty="0" smtClean="0"/>
          </a:p>
          <a:p>
            <a:pPr marL="342900" indent="-342900">
              <a:buFont typeface="Arial" panose="020B0604020202020204" pitchFamily="34" charset="0"/>
              <a:buChar char="•"/>
            </a:pPr>
            <a:endParaRPr lang="nl-NL" dirty="0"/>
          </a:p>
          <a:p>
            <a:endParaRPr lang="nl-NL" dirty="0"/>
          </a:p>
        </p:txBody>
      </p:sp>
    </p:spTree>
    <p:extLst>
      <p:ext uri="{BB962C8B-B14F-4D97-AF65-F5344CB8AC3E}">
        <p14:creationId xmlns:p14="http://schemas.microsoft.com/office/powerpoint/2010/main" val="437841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r>
              <a:rPr lang="nl-NL" b="1" dirty="0"/>
              <a:t>Wat ga je leren tijdens de lessen? </a:t>
            </a:r>
          </a:p>
          <a:p>
            <a:endParaRPr lang="nl-NL" b="1" dirty="0"/>
          </a:p>
          <a:p>
            <a:pPr marL="342900" indent="-342900">
              <a:buFont typeface="Arial" panose="020B0604020202020204" pitchFamily="34" charset="0"/>
              <a:buChar char="•"/>
            </a:pPr>
            <a:r>
              <a:rPr lang="nl-NL" dirty="0"/>
              <a:t>In deze lessen ontwikkel je het methodisch handelen. Je leert om op een </a:t>
            </a:r>
            <a:r>
              <a:rPr lang="nl-NL" b="1" i="1" dirty="0"/>
              <a:t>objectieve</a:t>
            </a:r>
            <a:r>
              <a:rPr lang="nl-NL" dirty="0"/>
              <a:t> manier te kijken naar het kind. Hieruit ga je doelen </a:t>
            </a:r>
            <a:r>
              <a:rPr lang="nl-NL" dirty="0" smtClean="0"/>
              <a:t>formuleren </a:t>
            </a:r>
            <a:r>
              <a:rPr lang="nl-NL" dirty="0"/>
              <a:t>wat de basis is voor het schrijven van een plan van aanpak. Het plan voer je uit en evalueer je.</a:t>
            </a:r>
          </a:p>
          <a:p>
            <a:pPr marL="342900" indent="-342900">
              <a:buFont typeface="Arial" panose="020B0604020202020204" pitchFamily="34" charset="0"/>
              <a:buChar char="•"/>
            </a:pPr>
            <a:endParaRPr lang="nl-NL" dirty="0" smtClean="0"/>
          </a:p>
          <a:p>
            <a:pPr marL="342900" indent="-342900">
              <a:buFont typeface="Arial" panose="020B0604020202020204" pitchFamily="34" charset="0"/>
              <a:buChar char="•"/>
            </a:pPr>
            <a:r>
              <a:rPr lang="nl-NL" dirty="0" smtClean="0"/>
              <a:t>Methodisch </a:t>
            </a:r>
            <a:r>
              <a:rPr lang="nl-NL" dirty="0"/>
              <a:t>handelen leer je al vanaf het eerste schooljaar, bijvoorbeeld bij het werken met projecten. </a:t>
            </a:r>
            <a:endParaRPr lang="nl-NL" dirty="0" smtClean="0"/>
          </a:p>
          <a:p>
            <a:pPr marL="342900" indent="-342900">
              <a:buFont typeface="Arial" panose="020B0604020202020204" pitchFamily="34" charset="0"/>
              <a:buChar char="•"/>
            </a:pPr>
            <a:r>
              <a:rPr lang="nl-NL" dirty="0" smtClean="0"/>
              <a:t>Methodisch </a:t>
            </a:r>
            <a:r>
              <a:rPr lang="nl-NL" dirty="0"/>
              <a:t>handelen bij activiteiten leer je bij de ‘crealessen’, waar je leert activiteiten te organiseren en begeleiden en ‘op maat’ een zelfgemaakt middel ontwerpt om de ontwikkeling te stimuleren. Daar leer je ook een activiteitenprogramma te schrijven.</a:t>
            </a:r>
          </a:p>
        </p:txBody>
      </p:sp>
    </p:spTree>
    <p:extLst>
      <p:ext uri="{BB962C8B-B14F-4D97-AF65-F5344CB8AC3E}">
        <p14:creationId xmlns:p14="http://schemas.microsoft.com/office/powerpoint/2010/main" val="3460866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Doelen voor het hele schooljaar</a:t>
            </a:r>
            <a:endParaRPr lang="nl-NL" dirty="0"/>
          </a:p>
        </p:txBody>
      </p:sp>
      <p:sp>
        <p:nvSpPr>
          <p:cNvPr id="3" name="Tijdelijke aanduiding voor inhoud 2"/>
          <p:cNvSpPr>
            <a:spLocks noGrp="1"/>
          </p:cNvSpPr>
          <p:nvPr>
            <p:ph idx="1"/>
          </p:nvPr>
        </p:nvSpPr>
        <p:spPr/>
        <p:txBody>
          <a:bodyPr>
            <a:normAutofit/>
          </a:bodyPr>
          <a:lstStyle/>
          <a:p>
            <a:endParaRPr lang="nl-NL" dirty="0"/>
          </a:p>
          <a:p>
            <a:endParaRPr lang="nl-NL" dirty="0"/>
          </a:p>
          <a:p>
            <a:pPr marL="342900" lvl="0" indent="-342900">
              <a:buFont typeface="Arial" panose="020B0604020202020204" pitchFamily="34" charset="0"/>
              <a:buChar char="•"/>
            </a:pPr>
            <a:endParaRPr lang="nl-NL" dirty="0" smtClean="0"/>
          </a:p>
        </p:txBody>
      </p:sp>
      <p:graphicFrame>
        <p:nvGraphicFramePr>
          <p:cNvPr id="4" name="Tabel 3"/>
          <p:cNvGraphicFramePr>
            <a:graphicFrameLocks noGrp="1"/>
          </p:cNvGraphicFramePr>
          <p:nvPr>
            <p:extLst>
              <p:ext uri="{D42A27DB-BD31-4B8C-83A1-F6EECF244321}">
                <p14:modId xmlns:p14="http://schemas.microsoft.com/office/powerpoint/2010/main" val="2053029788"/>
              </p:ext>
            </p:extLst>
          </p:nvPr>
        </p:nvGraphicFramePr>
        <p:xfrm>
          <a:off x="539552" y="1529645"/>
          <a:ext cx="8229600" cy="5286257"/>
        </p:xfrm>
        <a:graphic>
          <a:graphicData uri="http://schemas.openxmlformats.org/drawingml/2006/table">
            <a:tbl>
              <a:tblPr firstRow="1" firstCol="1" bandRow="1">
                <a:tableStyleId>{5C22544A-7EE6-4342-B048-85BDC9FD1C3A}</a:tableStyleId>
              </a:tblPr>
              <a:tblGrid>
                <a:gridCol w="8229600">
                  <a:extLst>
                    <a:ext uri="{9D8B030D-6E8A-4147-A177-3AD203B41FA5}">
                      <a16:colId xmlns:a16="http://schemas.microsoft.com/office/drawing/2014/main" val="1269825994"/>
                    </a:ext>
                  </a:extLst>
                </a:gridCol>
              </a:tblGrid>
              <a:tr h="5286257">
                <a:tc>
                  <a:txBody>
                    <a:bodyPr/>
                    <a:lstStyle/>
                    <a:p>
                      <a:pPr>
                        <a:lnSpc>
                          <a:spcPct val="110000"/>
                        </a:lnSpc>
                        <a:spcAft>
                          <a:spcPts val="0"/>
                        </a:spcAft>
                      </a:pPr>
                      <a:r>
                        <a:rPr lang="nl-NL" sz="2000" dirty="0" smtClean="0">
                          <a:effectLst/>
                        </a:rPr>
                        <a:t>Door </a:t>
                      </a:r>
                      <a:r>
                        <a:rPr lang="nl-NL" sz="2000" dirty="0">
                          <a:effectLst/>
                        </a:rPr>
                        <a:t>deze lessen:</a:t>
                      </a:r>
                    </a:p>
                    <a:p>
                      <a:pPr marL="342900" lvl="0" indent="-342900">
                        <a:lnSpc>
                          <a:spcPct val="110000"/>
                        </a:lnSpc>
                        <a:spcAft>
                          <a:spcPts val="0"/>
                        </a:spcAft>
                        <a:buFont typeface="Verdana" panose="020B0604030504040204" pitchFamily="34" charset="0"/>
                        <a:buChar char="-"/>
                      </a:pPr>
                      <a:r>
                        <a:rPr lang="nl-NL" sz="2000" dirty="0">
                          <a:effectLst/>
                        </a:rPr>
                        <a:t>Je leert wat het belang is van op de juiste manier omgaan met persoonsgegevens volgens de richtlijnen van de privacywetgeving (AVG)</a:t>
                      </a:r>
                    </a:p>
                    <a:p>
                      <a:pPr marL="342900" lvl="0" indent="-342900">
                        <a:lnSpc>
                          <a:spcPct val="110000"/>
                        </a:lnSpc>
                        <a:spcAft>
                          <a:spcPts val="0"/>
                        </a:spcAft>
                        <a:buFont typeface="Verdana" panose="020B0604030504040204" pitchFamily="34" charset="0"/>
                        <a:buChar char="-"/>
                      </a:pPr>
                      <a:r>
                        <a:rPr lang="nl-NL" sz="2000" dirty="0">
                          <a:effectLst/>
                        </a:rPr>
                        <a:t>Ontwikkel je vaardigheden om methodisch te handelen</a:t>
                      </a:r>
                    </a:p>
                    <a:p>
                      <a:pPr marL="342900" lvl="0" indent="-342900">
                        <a:lnSpc>
                          <a:spcPct val="110000"/>
                        </a:lnSpc>
                        <a:spcAft>
                          <a:spcPts val="0"/>
                        </a:spcAft>
                        <a:buFont typeface="Verdana" panose="020B0604030504040204" pitchFamily="34" charset="0"/>
                        <a:buChar char="-"/>
                      </a:pPr>
                      <a:r>
                        <a:rPr lang="nl-NL" sz="2000" dirty="0">
                          <a:effectLst/>
                        </a:rPr>
                        <a:t>Leer je de begrippen rondom het methodisch werken/begeleiden </a:t>
                      </a:r>
                    </a:p>
                    <a:p>
                      <a:pPr marL="342900" lvl="0" indent="-342900">
                        <a:lnSpc>
                          <a:spcPct val="110000"/>
                        </a:lnSpc>
                        <a:spcAft>
                          <a:spcPts val="0"/>
                        </a:spcAft>
                        <a:buFont typeface="Verdana" panose="020B0604030504040204" pitchFamily="34" charset="0"/>
                        <a:buChar char="-"/>
                      </a:pPr>
                      <a:r>
                        <a:rPr lang="nl-NL" sz="2000" dirty="0">
                          <a:effectLst/>
                        </a:rPr>
                        <a:t>Heb je kennis van rapportagesystemen. </a:t>
                      </a:r>
                    </a:p>
                    <a:p>
                      <a:pPr marL="342900" lvl="0" indent="-342900">
                        <a:lnSpc>
                          <a:spcPct val="110000"/>
                        </a:lnSpc>
                        <a:spcAft>
                          <a:spcPts val="0"/>
                        </a:spcAft>
                        <a:buFont typeface="Verdana" panose="020B0604030504040204" pitchFamily="34" charset="0"/>
                        <a:buChar char="-"/>
                      </a:pPr>
                      <a:r>
                        <a:rPr lang="nl-NL" sz="2000" dirty="0">
                          <a:effectLst/>
                        </a:rPr>
                        <a:t>Heb je kennis van observeren en ben je in staat methodisch te observeren</a:t>
                      </a:r>
                    </a:p>
                    <a:p>
                      <a:pPr marL="342900" lvl="0" indent="-342900">
                        <a:lnSpc>
                          <a:spcPct val="110000"/>
                        </a:lnSpc>
                        <a:spcAft>
                          <a:spcPts val="0"/>
                        </a:spcAft>
                        <a:buFont typeface="Verdana" panose="020B0604030504040204" pitchFamily="34" charset="0"/>
                        <a:buChar char="-"/>
                      </a:pPr>
                      <a:r>
                        <a:rPr lang="nl-NL" sz="2000" dirty="0">
                          <a:effectLst/>
                        </a:rPr>
                        <a:t>Maak je een inventarisatie van de wensen en behoeften van het kind </a:t>
                      </a:r>
                    </a:p>
                    <a:p>
                      <a:pPr marL="342900" lvl="0" indent="-342900">
                        <a:lnSpc>
                          <a:spcPct val="110000"/>
                        </a:lnSpc>
                        <a:spcAft>
                          <a:spcPts val="0"/>
                        </a:spcAft>
                        <a:buFont typeface="Verdana" panose="020B0604030504040204" pitchFamily="34" charset="0"/>
                        <a:buChar char="-"/>
                      </a:pPr>
                      <a:r>
                        <a:rPr lang="nl-NL" sz="2000" dirty="0">
                          <a:effectLst/>
                        </a:rPr>
                        <a:t>Heb je inzicht in verschillende instrumenten die je ondersteunen om methodisch te handelen</a:t>
                      </a:r>
                    </a:p>
                    <a:p>
                      <a:pPr marL="342900" lvl="0" indent="-342900">
                        <a:lnSpc>
                          <a:spcPct val="110000"/>
                        </a:lnSpc>
                        <a:spcAft>
                          <a:spcPts val="0"/>
                        </a:spcAft>
                        <a:buFont typeface="Verdana" panose="020B0604030504040204" pitchFamily="34" charset="0"/>
                        <a:buChar char="-"/>
                      </a:pPr>
                      <a:r>
                        <a:rPr lang="nl-NL" sz="2000" dirty="0">
                          <a:effectLst/>
                        </a:rPr>
                        <a:t>Schrijf je een plan volgens de methodische cyclus</a:t>
                      </a:r>
                    </a:p>
                    <a:p>
                      <a:pPr marL="342900" lvl="0" indent="-342900">
                        <a:lnSpc>
                          <a:spcPct val="110000"/>
                        </a:lnSpc>
                        <a:spcAft>
                          <a:spcPts val="0"/>
                        </a:spcAft>
                        <a:buFont typeface="Verdana" panose="020B0604030504040204" pitchFamily="34" charset="0"/>
                        <a:buChar char="-"/>
                      </a:pPr>
                      <a:r>
                        <a:rPr lang="nl-NL" sz="2000" dirty="0">
                          <a:effectLst/>
                        </a:rPr>
                        <a:t>Evalueer je de uitvoering van het begeleidingsplan</a:t>
                      </a:r>
                      <a:endParaRPr lang="nl-NL" sz="2000" dirty="0">
                        <a:effectLst/>
                        <a:latin typeface="Calibri" panose="020F0502020204030204" pitchFamily="34" charset="0"/>
                        <a:ea typeface="Calibri" panose="020F0502020204030204" pitchFamily="34" charset="0"/>
                        <a:cs typeface="Arial" panose="020B0604020202020204" pitchFamily="34" charset="0"/>
                      </a:endParaRPr>
                    </a:p>
                  </a:txBody>
                  <a:tcPr marL="8575" marR="8575" marT="8575" marB="8575" anchor="ctr"/>
                </a:tc>
                <a:extLst>
                  <a:ext uri="{0D108BD9-81ED-4DB2-BD59-A6C34878D82A}">
                    <a16:rowId xmlns:a16="http://schemas.microsoft.com/office/drawing/2014/main" val="418064242"/>
                  </a:ext>
                </a:extLst>
              </a:tr>
            </a:tbl>
          </a:graphicData>
        </a:graphic>
      </p:graphicFrame>
    </p:spTree>
    <p:extLst>
      <p:ext uri="{BB962C8B-B14F-4D97-AF65-F5344CB8AC3E}">
        <p14:creationId xmlns:p14="http://schemas.microsoft.com/office/powerpoint/2010/main" val="2518706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Formatieve toets(en</a:t>
            </a:r>
            <a:r>
              <a:rPr lang="nl-NL" dirty="0" smtClean="0"/>
              <a:t>)</a:t>
            </a:r>
            <a:endParaRPr lang="nl-NL" dirty="0"/>
          </a:p>
        </p:txBody>
      </p:sp>
      <p:sp>
        <p:nvSpPr>
          <p:cNvPr id="3" name="Tijdelijke aanduiding voor inhoud 2"/>
          <p:cNvSpPr>
            <a:spLocks noGrp="1"/>
          </p:cNvSpPr>
          <p:nvPr>
            <p:ph idx="1"/>
          </p:nvPr>
        </p:nvSpPr>
        <p:spPr/>
        <p:txBody>
          <a:bodyPr/>
          <a:lstStyle/>
          <a:p>
            <a:pPr lvl="0"/>
            <a:r>
              <a:rPr lang="nl-NL" b="1" dirty="0"/>
              <a:t>Methodisch </a:t>
            </a:r>
            <a:r>
              <a:rPr lang="nl-NL" b="1" dirty="0" smtClean="0"/>
              <a:t>handelen:</a:t>
            </a:r>
          </a:p>
          <a:p>
            <a:pPr marL="342900" lvl="0" indent="-342900">
              <a:buFontTx/>
              <a:buChar char="-"/>
            </a:pPr>
            <a:r>
              <a:rPr lang="nl-NL" b="1" dirty="0"/>
              <a:t>I</a:t>
            </a:r>
            <a:r>
              <a:rPr lang="nl-NL" b="1" dirty="0" smtClean="0"/>
              <a:t>nventariseren wensen en behoeften I-BPV</a:t>
            </a:r>
          </a:p>
          <a:p>
            <a:pPr marL="342900" lvl="0" indent="-342900">
              <a:buFontTx/>
              <a:buChar char="-"/>
            </a:pPr>
            <a:r>
              <a:rPr lang="nl-NL" b="1" dirty="0" smtClean="0"/>
              <a:t>Begeleidingsplan + evaluatie van uitvoering </a:t>
            </a:r>
            <a:endParaRPr lang="nl-NL" dirty="0"/>
          </a:p>
        </p:txBody>
      </p:sp>
    </p:spTree>
    <p:extLst>
      <p:ext uri="{BB962C8B-B14F-4D97-AF65-F5344CB8AC3E}">
        <p14:creationId xmlns:p14="http://schemas.microsoft.com/office/powerpoint/2010/main" val="2299206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91680" y="188640"/>
            <a:ext cx="7344816" cy="1368152"/>
          </a:xfrm>
        </p:spPr>
        <p:txBody>
          <a:bodyPr/>
          <a:lstStyle/>
          <a:p>
            <a:r>
              <a:rPr lang="nl-NL" dirty="0" smtClean="0"/>
              <a:t>Introductieopdracht stappen van het plan van aanpak /individueel plan /methodische cyclus </a:t>
            </a:r>
            <a:endParaRPr lang="nl-NL" dirty="0"/>
          </a:p>
        </p:txBody>
      </p:sp>
      <p:sp>
        <p:nvSpPr>
          <p:cNvPr id="3" name="Tijdelijke aanduiding voor inhoud 2"/>
          <p:cNvSpPr>
            <a:spLocks noGrp="1"/>
          </p:cNvSpPr>
          <p:nvPr>
            <p:ph idx="1"/>
          </p:nvPr>
        </p:nvSpPr>
        <p:spPr/>
        <p:txBody>
          <a:bodyPr/>
          <a:lstStyle/>
          <a:p>
            <a:pPr marL="457200" lvl="0" indent="-457200">
              <a:buFont typeface="+mj-lt"/>
              <a:buAutoNum type="arabicPeriod"/>
            </a:pPr>
            <a:r>
              <a:rPr lang="nl-NL" dirty="0"/>
              <a:t>Klas wordt verdeeld in groepjes van 3</a:t>
            </a:r>
          </a:p>
          <a:p>
            <a:pPr marL="457200" lvl="0" indent="-457200">
              <a:buFont typeface="+mj-lt"/>
              <a:buAutoNum type="arabicPeriod"/>
            </a:pPr>
            <a:r>
              <a:rPr lang="nl-NL" dirty="0"/>
              <a:t>Elke groep krijgt een set met kaarten waarop de stappen van methodisch handelen staan, zonder dat deze genummerd zijn!</a:t>
            </a:r>
          </a:p>
          <a:p>
            <a:pPr marL="457200" lvl="0" indent="-457200">
              <a:buFont typeface="+mj-lt"/>
              <a:buAutoNum type="arabicPeriod"/>
            </a:pPr>
            <a:r>
              <a:rPr lang="nl-NL" dirty="0"/>
              <a:t>Bedenk met elkaar wat die stappen zouden kunnen betekenen</a:t>
            </a:r>
          </a:p>
          <a:p>
            <a:pPr marL="457200" lvl="0" indent="-457200">
              <a:buFont typeface="+mj-lt"/>
              <a:buAutoNum type="arabicPeriod"/>
            </a:pPr>
            <a:r>
              <a:rPr lang="nl-NL" dirty="0"/>
              <a:t>Leg de stappen in </a:t>
            </a:r>
            <a:r>
              <a:rPr lang="nl-NL" dirty="0" smtClean="0"/>
              <a:t>de juiste volgorde </a:t>
            </a:r>
          </a:p>
          <a:p>
            <a:pPr marL="457200" lvl="0" indent="-457200">
              <a:buFont typeface="+mj-lt"/>
              <a:buAutoNum type="arabicPeriod"/>
            </a:pPr>
            <a:r>
              <a:rPr lang="nl-NL" dirty="0" smtClean="0"/>
              <a:t>Bespreek </a:t>
            </a:r>
            <a:r>
              <a:rPr lang="nl-NL" dirty="0"/>
              <a:t>klassikaal wat er gedacht wordt bij de verschillende begrippen</a:t>
            </a:r>
          </a:p>
          <a:p>
            <a:pPr marL="457200" lvl="0" indent="-457200">
              <a:buFont typeface="+mj-lt"/>
              <a:buAutoNum type="arabicPeriod"/>
            </a:pPr>
            <a:r>
              <a:rPr lang="nl-NL" dirty="0"/>
              <a:t>Geef antwoord op de vraag: waarom is methodisch handelen het hart van het beroep?</a:t>
            </a:r>
          </a:p>
          <a:p>
            <a:pPr marL="457200" lvl="0" indent="-457200">
              <a:buFont typeface="+mj-lt"/>
              <a:buAutoNum type="arabicPeriod"/>
            </a:pPr>
            <a:r>
              <a:rPr lang="nl-NL" dirty="0"/>
              <a:t>Formuleer doelen voor dit vak</a:t>
            </a:r>
          </a:p>
          <a:p>
            <a:endParaRPr lang="nl-NL" dirty="0"/>
          </a:p>
        </p:txBody>
      </p:sp>
    </p:spTree>
    <p:extLst>
      <p:ext uri="{BB962C8B-B14F-4D97-AF65-F5344CB8AC3E}">
        <p14:creationId xmlns:p14="http://schemas.microsoft.com/office/powerpoint/2010/main" val="4052986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Bespreken opdracht </a:t>
            </a:r>
            <a:endParaRPr lang="nl-NL" dirty="0"/>
          </a:p>
        </p:txBody>
      </p:sp>
      <p:sp>
        <p:nvSpPr>
          <p:cNvPr id="3" name="Tijdelijke aanduiding voor inhoud 2"/>
          <p:cNvSpPr>
            <a:spLocks noGrp="1"/>
          </p:cNvSpPr>
          <p:nvPr>
            <p:ph idx="1"/>
          </p:nvPr>
        </p:nvSpPr>
        <p:spPr/>
        <p:txBody>
          <a:bodyPr/>
          <a:lstStyle/>
          <a:p>
            <a:pPr marL="342900" indent="-342900">
              <a:buFontTx/>
              <a:buChar char="-"/>
            </a:pPr>
            <a:r>
              <a:rPr lang="nl-NL" dirty="0" smtClean="0"/>
              <a:t>Kennisgemaakt met de stappen van het methodisch werken (stappenplan/plan van aanpak )</a:t>
            </a:r>
          </a:p>
          <a:p>
            <a:pPr marL="342900" indent="-342900">
              <a:buFontTx/>
              <a:buChar char="-"/>
            </a:pPr>
            <a:r>
              <a:rPr lang="nl-NL" dirty="0" smtClean="0"/>
              <a:t>De basis van je werkzaamheden</a:t>
            </a:r>
          </a:p>
          <a:p>
            <a:pPr marL="342900" indent="-342900">
              <a:buFontTx/>
              <a:buChar char="-"/>
            </a:pPr>
            <a:r>
              <a:rPr lang="nl-NL" dirty="0" smtClean="0"/>
              <a:t>Als professional handel je methodisch, ga je methodisch aan het werk</a:t>
            </a:r>
          </a:p>
          <a:p>
            <a:pPr marL="342900" indent="-342900">
              <a:buFontTx/>
              <a:buChar char="-"/>
            </a:pPr>
            <a:r>
              <a:rPr lang="nl-NL" dirty="0" smtClean="0"/>
              <a:t>Je handelt volgens bepaalde logische stappen die je onderneemt. </a:t>
            </a:r>
          </a:p>
        </p:txBody>
      </p:sp>
    </p:spTree>
    <p:extLst>
      <p:ext uri="{BB962C8B-B14F-4D97-AF65-F5344CB8AC3E}">
        <p14:creationId xmlns:p14="http://schemas.microsoft.com/office/powerpoint/2010/main" val="1944479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 –meting </a:t>
            </a:r>
            <a:endParaRPr lang="nl-NL" dirty="0"/>
          </a:p>
        </p:txBody>
      </p:sp>
      <p:sp>
        <p:nvSpPr>
          <p:cNvPr id="3" name="Tijdelijke aanduiding voor inhoud 2"/>
          <p:cNvSpPr>
            <a:spLocks noGrp="1"/>
          </p:cNvSpPr>
          <p:nvPr>
            <p:ph idx="1"/>
          </p:nvPr>
        </p:nvSpPr>
        <p:spPr/>
        <p:txBody>
          <a:bodyPr/>
          <a:lstStyle/>
          <a:p>
            <a:r>
              <a:rPr lang="nl-NL" dirty="0" smtClean="0"/>
              <a:t>Oefenopdracht </a:t>
            </a:r>
            <a:r>
              <a:rPr lang="nl-NL" dirty="0"/>
              <a:t>methodische cyclus </a:t>
            </a:r>
          </a:p>
        </p:txBody>
      </p:sp>
    </p:spTree>
    <p:extLst>
      <p:ext uri="{BB962C8B-B14F-4D97-AF65-F5344CB8AC3E}">
        <p14:creationId xmlns:p14="http://schemas.microsoft.com/office/powerpoint/2010/main" val="36232448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34e5abffb1a44ef58cacf872d21180da6393"/>
</p:tagLst>
</file>

<file path=ppt/theme/theme1.xml><?xml version="1.0" encoding="utf-8"?>
<a:theme xmlns:a="http://schemas.openxmlformats.org/drawingml/2006/main" name="Kantoorthema">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2" ma:contentTypeDescription="Een nieuw document maken." ma:contentTypeScope="" ma:versionID="c0f1d3f7548465ef11de8bb826a36b1b">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a66abf5618b8d7803d4070a36058a0fc"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84FF1-FF68-4831-886A-42A1A579AB97}">
  <ds:schemaRefs>
    <ds:schemaRef ds:uri="http://schemas.microsoft.com/sharepoint/v3/contenttype/forms"/>
  </ds:schemaRefs>
</ds:datastoreItem>
</file>

<file path=customXml/itemProps2.xml><?xml version="1.0" encoding="utf-8"?>
<ds:datastoreItem xmlns:ds="http://schemas.openxmlformats.org/officeDocument/2006/customXml" ds:itemID="{B74EFC95-01DB-4E55-A1A6-CE21664B4EB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e88b579-0995-42e4-96ef-e06a7a57ddf9"/>
    <ds:schemaRef ds:uri="baa8c48b-5f73-4068-bac6-831706ff2add"/>
    <ds:schemaRef ds:uri="http://www.w3.org/XML/1998/namespace"/>
    <ds:schemaRef ds:uri="http://purl.org/dc/dcmitype/"/>
  </ds:schemaRefs>
</ds:datastoreItem>
</file>

<file path=customXml/itemProps3.xml><?xml version="1.0" encoding="utf-8"?>
<ds:datastoreItem xmlns:ds="http://schemas.openxmlformats.org/officeDocument/2006/customXml" ds:itemID="{C483AC03-ABE7-43EE-B960-98850B549444}"/>
</file>

<file path=docProps/app.xml><?xml version="1.0" encoding="utf-8"?>
<Properties xmlns="http://schemas.openxmlformats.org/officeDocument/2006/extended-properties" xmlns:vt="http://schemas.openxmlformats.org/officeDocument/2006/docPropsVTypes">
  <TotalTime>3211</TotalTime>
  <Words>912</Words>
  <Application>Microsoft Office PowerPoint</Application>
  <PresentationFormat>Diavoorstelling (4:3)</PresentationFormat>
  <Paragraphs>97</Paragraphs>
  <Slides>16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16</vt:i4>
      </vt:variant>
    </vt:vector>
  </HeadingPairs>
  <TitlesOfParts>
    <vt:vector size="21" baseType="lpstr">
      <vt:lpstr>Arial</vt:lpstr>
      <vt:lpstr>Calibri</vt:lpstr>
      <vt:lpstr>Corbel</vt:lpstr>
      <vt:lpstr>Verdana</vt:lpstr>
      <vt:lpstr>Kantoorthema</vt:lpstr>
      <vt:lpstr>PowerPoint-presentatie</vt:lpstr>
      <vt:lpstr>Klassenregels </vt:lpstr>
      <vt:lpstr>Omschrijving vak </vt:lpstr>
      <vt:lpstr>PowerPoint-presentatie</vt:lpstr>
      <vt:lpstr>Doelen voor het hele schooljaar</vt:lpstr>
      <vt:lpstr>Formatieve toets(en)</vt:lpstr>
      <vt:lpstr>Introductieopdracht stappen van het plan van aanpak /individueel plan /methodische cyclus </vt:lpstr>
      <vt:lpstr>Bespreken opdracht </vt:lpstr>
      <vt:lpstr>O –meting </vt:lpstr>
      <vt:lpstr>Kenmerken van methodisch werken </vt:lpstr>
      <vt:lpstr>4 Belangrijke kenmerken heeft methodisch werken? </vt:lpstr>
      <vt:lpstr>Blz 48 in het boek </vt:lpstr>
      <vt:lpstr>Kenmerkend voor PW</vt:lpstr>
      <vt:lpstr>Beleidsplan </vt:lpstr>
      <vt:lpstr>Opdracht voor de volgende les (huiswerk)</vt:lpstr>
      <vt:lpstr>Evaluatie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www.de-presentatie-architect.nl</dc:creator>
  <cp:lastModifiedBy>Tugba Sark</cp:lastModifiedBy>
  <cp:revision>103</cp:revision>
  <dcterms:created xsi:type="dcterms:W3CDTF">2013-07-30T14:35:54Z</dcterms:created>
  <dcterms:modified xsi:type="dcterms:W3CDTF">2021-06-28T12:58:26Z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