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61" r:id="rId5"/>
    <p:sldId id="270" r:id="rId6"/>
    <p:sldId id="271" r:id="rId7"/>
    <p:sldId id="283" r:id="rId8"/>
    <p:sldId id="272" r:id="rId9"/>
    <p:sldId id="273" r:id="rId10"/>
    <p:sldId id="274" r:id="rId11"/>
    <p:sldId id="275" r:id="rId12"/>
    <p:sldId id="276" r:id="rId13"/>
    <p:sldId id="277" r:id="rId14"/>
    <p:sldId id="284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custDataLst>
    <p:tags r:id="rId22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2"/>
    <a:srgbClr val="81D3EB"/>
    <a:srgbClr val="00BFE0"/>
    <a:srgbClr val="00B29C"/>
    <a:srgbClr val="39BBA0"/>
    <a:srgbClr val="8FCEA5"/>
    <a:srgbClr val="00A590"/>
    <a:srgbClr val="338C7A"/>
    <a:srgbClr val="58AA85"/>
    <a:srgbClr val="95D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D6E42-5070-43F4-B7C8-95B187821A19}" v="7" dt="2021-06-25T07:58:46.7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/>
    <p:restoredTop sz="94343" autoAdjust="0"/>
  </p:normalViewPr>
  <p:slideViewPr>
    <p:cSldViewPr showGuides="1">
      <p:cViewPr varScale="1">
        <p:scale>
          <a:sx n="99" d="100"/>
          <a:sy n="99" d="100"/>
        </p:scale>
        <p:origin x="99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tta Oterdoom" userId="S::aoterdoom@davinci.nl::cd707498-17ed-4857-982c-22a72662a239" providerId="AD" clId="Web-{2B9D6E42-5070-43F4-B7C8-95B187821A19}"/>
    <pc:docChg chg="modSld">
      <pc:chgData name="Aletta Oterdoom" userId="S::aoterdoom@davinci.nl::cd707498-17ed-4857-982c-22a72662a239" providerId="AD" clId="Web-{2B9D6E42-5070-43F4-B7C8-95B187821A19}" dt="2021-06-25T07:58:46.761" v="6"/>
      <pc:docMkLst>
        <pc:docMk/>
      </pc:docMkLst>
      <pc:sldChg chg="delSp modSp">
        <pc:chgData name="Aletta Oterdoom" userId="S::aoterdoom@davinci.nl::cd707498-17ed-4857-982c-22a72662a239" providerId="AD" clId="Web-{2B9D6E42-5070-43F4-B7C8-95B187821A19}" dt="2021-06-25T07:58:46.761" v="6"/>
        <pc:sldMkLst>
          <pc:docMk/>
          <pc:sldMk cId="808541902" sldId="271"/>
        </pc:sldMkLst>
        <pc:spChg chg="del">
          <ac:chgData name="Aletta Oterdoom" userId="S::aoterdoom@davinci.nl::cd707498-17ed-4857-982c-22a72662a239" providerId="AD" clId="Web-{2B9D6E42-5070-43F4-B7C8-95B187821A19}" dt="2021-06-25T07:58:15.353" v="0"/>
          <ac:spMkLst>
            <pc:docMk/>
            <pc:sldMk cId="808541902" sldId="271"/>
            <ac:spMk id="5" creationId="{00000000-0000-0000-0000-000000000000}"/>
          </ac:spMkLst>
        </pc:spChg>
        <pc:graphicFrameChg chg="mod modGraphic">
          <ac:chgData name="Aletta Oterdoom" userId="S::aoterdoom@davinci.nl::cd707498-17ed-4857-982c-22a72662a239" providerId="AD" clId="Web-{2B9D6E42-5070-43F4-B7C8-95B187821A19}" dt="2021-06-25T07:58:46.761" v="6"/>
          <ac:graphicFrameMkLst>
            <pc:docMk/>
            <pc:sldMk cId="808541902" sldId="271"/>
            <ac:graphicFrameMk id="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8B02E-4456-3F41-85E1-2D81A3DDA187}" type="datetimeFigureOut">
              <a:rPr lang="nl-NL" smtClean="0"/>
              <a:t>25-6-2021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6642B-4A77-F34E-89F1-7CF536185C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45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25-6-2021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9344-8B85-422F-A747-4F7DBE665BAB}" type="datetimeFigureOut">
              <a:rPr lang="nl-NL" smtClean="0"/>
              <a:t>25-6-2021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7C79-B5E3-4420-B939-6B6DAA793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23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25-6-2021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6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_Pxh-BOcR6k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1532792"/>
          </a:xfrm>
        </p:spPr>
        <p:txBody>
          <a:bodyPr>
            <a:normAutofit/>
          </a:bodyPr>
          <a:lstStyle/>
          <a:p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chemeClr val="accent6">
                    <a:lumMod val="75000"/>
                  </a:schemeClr>
                </a:solidFill>
              </a:rPr>
              <a:t>Observatie uitvoeren</a:t>
            </a:r>
            <a:r>
              <a:rPr lang="nl-NL" i="1" dirty="0"/>
              <a:t>”</a:t>
            </a:r>
            <a:br>
              <a:rPr lang="nl-NL" i="1" dirty="0"/>
            </a:br>
            <a:r>
              <a:rPr lang="nl-NL" sz="1350" i="1" dirty="0">
                <a:solidFill>
                  <a:schemeClr val="accent6">
                    <a:lumMod val="75000"/>
                  </a:schemeClr>
                </a:solidFill>
              </a:rPr>
              <a:t>Criterium 13 van de beoordelingslijst</a:t>
            </a:r>
            <a:br>
              <a:rPr lang="nl-NL" sz="1350" i="1" dirty="0">
                <a:solidFill>
                  <a:schemeClr val="accent6">
                    <a:lumMod val="75000"/>
                  </a:schemeClr>
                </a:solidFill>
              </a:rPr>
            </a:br>
            <a:endParaRPr lang="nl-NL" sz="135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700" y="1763767"/>
            <a:ext cx="7200900" cy="4035973"/>
          </a:xfrm>
        </p:spPr>
        <p:txBody>
          <a:bodyPr>
            <a:normAutofit/>
          </a:bodyPr>
          <a:lstStyle/>
          <a:p>
            <a:r>
              <a:rPr lang="nl-NL" dirty="0"/>
              <a:t>Zorg dat je zo objectief mogelijk blijft.</a:t>
            </a:r>
            <a:br>
              <a:rPr lang="nl-NL" dirty="0"/>
            </a:b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369270" y="1763767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028700" y="2938049"/>
          <a:ext cx="7551965" cy="198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116532526"/>
                    </a:ext>
                  </a:extLst>
                </a:gridCol>
                <a:gridCol w="4751615">
                  <a:extLst>
                    <a:ext uri="{9D8B030D-6E8A-4147-A177-3AD203B41FA5}">
                      <a16:colId xmlns:a16="http://schemas.microsoft.com/office/drawing/2014/main" val="3817601086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nl-NL" sz="1400" dirty="0"/>
                        <a:t>Subjectief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Objectief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28457477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nl-NL" sz="1400" dirty="0"/>
                        <a:t>Kind K. zit rustig op zijn</a:t>
                      </a:r>
                      <a:r>
                        <a:rPr lang="nl-NL" sz="1400" baseline="0" dirty="0"/>
                        <a:t> stoel naar buiten te staren. </a:t>
                      </a:r>
                      <a:endParaRPr lang="nl-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Kind K. zit op zijn stoel en kijkt</a:t>
                      </a:r>
                      <a:r>
                        <a:rPr lang="nl-NL" sz="1400" baseline="0" dirty="0"/>
                        <a:t> naar buiten. Gedurende 5 minuten beweegt hij niet.</a:t>
                      </a:r>
                      <a:endParaRPr lang="nl-NL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82378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nl-NL" sz="1400" dirty="0"/>
                        <a:t>P.</a:t>
                      </a:r>
                      <a:r>
                        <a:rPr lang="nl-NL" sz="1400" baseline="0" dirty="0"/>
                        <a:t> vertoont agressief gedrag richting kind J.</a:t>
                      </a:r>
                      <a:endParaRPr lang="nl-NL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P. pakt de auto van J. af op luide toon zegt hij “hij is van mij”. Kind J. begint te lachen.</a:t>
                      </a:r>
                      <a:r>
                        <a:rPr lang="nl-NL" sz="1400" baseline="0" dirty="0"/>
                        <a:t> P. geeft kind J. een duw. </a:t>
                      </a:r>
                      <a:endParaRPr lang="nl-NL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672574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nl-NL" sz="1400" dirty="0"/>
                        <a:t>Kind A. is moe en huilt veel.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Kind A. ligt op de bank</a:t>
                      </a:r>
                      <a:r>
                        <a:rPr lang="nl-NL" sz="1400" baseline="0" dirty="0"/>
                        <a:t> en kijkt naar een groepje spelende kinderen. Na 15 minuten begint ze te huilen en loopt naar de </a:t>
                      </a:r>
                      <a:r>
                        <a:rPr lang="nl-NL" sz="1400" baseline="0" dirty="0" err="1"/>
                        <a:t>PM’er</a:t>
                      </a:r>
                      <a:r>
                        <a:rPr lang="nl-NL" sz="1400" baseline="0" dirty="0"/>
                        <a:t>. Op schoot van de </a:t>
                      </a:r>
                      <a:r>
                        <a:rPr lang="nl-NL" sz="1400" baseline="0" dirty="0" err="1"/>
                        <a:t>PM’er</a:t>
                      </a:r>
                      <a:r>
                        <a:rPr lang="nl-NL" sz="1400" baseline="0" dirty="0"/>
                        <a:t> huilt zij nog circa 5 minuten. </a:t>
                      </a:r>
                      <a:endParaRPr lang="nl-NL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16215313"/>
                  </a:ext>
                </a:extLst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028700" y="5139945"/>
          <a:ext cx="7551965" cy="4953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24843">
                  <a:extLst>
                    <a:ext uri="{9D8B030D-6E8A-4147-A177-3AD203B41FA5}">
                      <a16:colId xmlns:a16="http://schemas.microsoft.com/office/drawing/2014/main" val="434008490"/>
                    </a:ext>
                  </a:extLst>
                </a:gridCol>
                <a:gridCol w="4727122">
                  <a:extLst>
                    <a:ext uri="{9D8B030D-6E8A-4147-A177-3AD203B41FA5}">
                      <a16:colId xmlns:a16="http://schemas.microsoft.com/office/drawing/2014/main" val="17685628"/>
                    </a:ext>
                  </a:extLst>
                </a:gridCol>
              </a:tblGrid>
              <a:tr h="492943"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chemeClr val="tx1"/>
                          </a:solidFill>
                        </a:rPr>
                        <a:t>Geef geen interpretatie / mening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>
                          <a:solidFill>
                            <a:schemeClr val="tx1"/>
                          </a:solidFill>
                        </a:rPr>
                        <a:t>Schrijf alleen op welk gedrag je ziet!</a:t>
                      </a:r>
                    </a:p>
                    <a:p>
                      <a:endParaRPr lang="nl-NL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970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66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Bekijk dit videofragment en observeer kind A (Aron) of  B (</a:t>
            </a:r>
            <a:r>
              <a:rPr lang="nl-NL" dirty="0" err="1"/>
              <a:t>Emin</a:t>
            </a:r>
            <a:r>
              <a:rPr lang="nl-NL" dirty="0"/>
              <a:t>) zo objectief mogelijk tijdens het kijken.</a:t>
            </a:r>
          </a:p>
          <a:p>
            <a:endParaRPr lang="nl-NL" dirty="0"/>
          </a:p>
          <a:p>
            <a:r>
              <a:rPr lang="nl-NL" dirty="0"/>
              <a:t>Schrijf alles op wat je ziet. Dit noemen we de beschrijvende methode.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2"/>
              </a:rPr>
              <a:t>https://youtu.be/_Pxh-BOcR6k</a:t>
            </a:r>
            <a:r>
              <a:rPr lang="nl-NL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8363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4"/>
            <a:ext cx="6995120" cy="1253809"/>
          </a:xfrm>
        </p:spPr>
        <p:txBody>
          <a:bodyPr>
            <a:normAutofit/>
          </a:bodyPr>
          <a:lstStyle/>
          <a:p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rgbClr val="00B050"/>
                </a:solidFill>
              </a:rPr>
              <a:t>Observatie afronden</a:t>
            </a:r>
            <a:r>
              <a:rPr lang="nl-NL" i="1" dirty="0">
                <a:solidFill>
                  <a:schemeClr val="tx1"/>
                </a:solidFill>
              </a:rPr>
              <a:t>”</a:t>
            </a:r>
            <a:br>
              <a:rPr lang="nl-NL" i="1" dirty="0">
                <a:solidFill>
                  <a:srgbClr val="00B050"/>
                </a:solidFill>
              </a:rPr>
            </a:br>
            <a:r>
              <a:rPr lang="nl-NL" sz="1350" i="1" dirty="0">
                <a:solidFill>
                  <a:srgbClr val="00B050"/>
                </a:solidFill>
              </a:rPr>
              <a:t>Criteria 14 t/m 16 van de beoordelingslijst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700" y="1916832"/>
            <a:ext cx="7200900" cy="3796197"/>
          </a:xfrm>
        </p:spPr>
        <p:txBody>
          <a:bodyPr>
            <a:normAutofit/>
          </a:bodyPr>
          <a:lstStyle/>
          <a:p>
            <a:r>
              <a:rPr lang="nl-NL" b="1" dirty="0"/>
              <a:t>(14) Conclusie</a:t>
            </a:r>
          </a:p>
          <a:p>
            <a:pPr lvl="1"/>
            <a:r>
              <a:rPr lang="nl-NL" i="0" dirty="0"/>
              <a:t>In je conclusie schrijf je eerst een samenvatting van je resultaten. Wat viel je op?</a:t>
            </a:r>
          </a:p>
          <a:p>
            <a:pPr lvl="1"/>
            <a:r>
              <a:rPr lang="nl-NL" i="0" dirty="0"/>
              <a:t>Daarna zorg je dat je je doel (en eventueel subdoelen/deelvragen) beantwoordt.</a:t>
            </a:r>
          </a:p>
          <a:p>
            <a:pPr lvl="2"/>
            <a:r>
              <a:rPr lang="nl-NL" sz="1500" dirty="0"/>
              <a:t>Herhaal het doel/de vraag en geef daarna antwoord</a:t>
            </a:r>
          </a:p>
          <a:p>
            <a:pPr lvl="1"/>
            <a:r>
              <a:rPr lang="nl-NL" b="1" dirty="0"/>
              <a:t>Let op! </a:t>
            </a:r>
            <a:r>
              <a:rPr lang="nl-NL" i="0" dirty="0"/>
              <a:t>Schrijf geen nieuwe informatie op in je conclusie. </a:t>
            </a:r>
            <a:br>
              <a:rPr lang="nl-NL" i="0" dirty="0"/>
            </a:br>
            <a:r>
              <a:rPr lang="nl-NL" i="0" dirty="0"/>
              <a:t>Alles wat in de conclusie staat moet terug te lezen zijn in de verslagen van de 3 momenten. </a:t>
            </a:r>
          </a:p>
          <a:p>
            <a:pPr lvl="3"/>
            <a:endParaRPr lang="nl-NL" i="0" dirty="0"/>
          </a:p>
          <a:p>
            <a:pPr lvl="2"/>
            <a:endParaRPr lang="nl-NL" i="0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253329" y="1023118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</p:spTree>
    <p:extLst>
      <p:ext uri="{BB962C8B-B14F-4D97-AF65-F5344CB8AC3E}">
        <p14:creationId xmlns:p14="http://schemas.microsoft.com/office/powerpoint/2010/main" val="236816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rgbClr val="00B050"/>
                </a:solidFill>
              </a:rPr>
              <a:t>Observatie afronden</a:t>
            </a:r>
            <a:r>
              <a:rPr lang="nl-NL" i="1" dirty="0">
                <a:solidFill>
                  <a:schemeClr val="tx1"/>
                </a:solidFill>
              </a:rPr>
              <a:t>”</a:t>
            </a:r>
            <a:br>
              <a:rPr lang="nl-NL" i="1" dirty="0">
                <a:solidFill>
                  <a:srgbClr val="00B050"/>
                </a:solidFill>
              </a:rPr>
            </a:br>
            <a:r>
              <a:rPr lang="nl-NL" sz="1350" i="1" dirty="0">
                <a:solidFill>
                  <a:srgbClr val="00B050"/>
                </a:solidFill>
              </a:rPr>
              <a:t>Criteria 14 t/m 16 van de beoordelingslijst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628800"/>
            <a:ext cx="7200900" cy="3957016"/>
          </a:xfrm>
        </p:spPr>
        <p:txBody>
          <a:bodyPr>
            <a:normAutofit/>
          </a:bodyPr>
          <a:lstStyle/>
          <a:p>
            <a:r>
              <a:rPr lang="nl-NL" sz="1800" b="1" i="1" dirty="0"/>
              <a:t>(15) bevindingen doorgeven</a:t>
            </a:r>
          </a:p>
          <a:p>
            <a:pPr lvl="1"/>
            <a:r>
              <a:rPr lang="nl-NL" sz="1650" dirty="0"/>
              <a:t>Aan wie vertel je het resultaat van je observatie, hoe communiceer je en waarom op die manier? </a:t>
            </a:r>
          </a:p>
          <a:p>
            <a:pPr lvl="2"/>
            <a:r>
              <a:rPr lang="nl-NL" sz="1500" dirty="0"/>
              <a:t>Vb. Collega, ouder of deskundige? // mondeling of schriftelijk?</a:t>
            </a:r>
            <a:endParaRPr lang="nl-NL" sz="1800" b="1" i="1" dirty="0"/>
          </a:p>
          <a:p>
            <a:r>
              <a:rPr lang="nl-NL" sz="1800" b="1" i="1" dirty="0"/>
              <a:t>(16) Tips voor de begeleiding</a:t>
            </a:r>
          </a:p>
          <a:p>
            <a:pPr lvl="1"/>
            <a:r>
              <a:rPr lang="nl-NL" sz="1800" dirty="0"/>
              <a:t>Je weet na je observatie meer over het kind. </a:t>
            </a:r>
          </a:p>
          <a:p>
            <a:pPr lvl="1"/>
            <a:r>
              <a:rPr lang="nl-NL" sz="1800" dirty="0"/>
              <a:t>Welke tips heb je nu voor je collega’s als het gaat om de begeleiding van het kind?</a:t>
            </a:r>
          </a:p>
          <a:p>
            <a:pPr lvl="3"/>
            <a:endParaRPr lang="nl-NL" i="0" dirty="0"/>
          </a:p>
          <a:p>
            <a:pPr lvl="2"/>
            <a:endParaRPr lang="nl-NL" i="0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372200" y="876782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</p:spTree>
    <p:extLst>
      <p:ext uri="{BB962C8B-B14F-4D97-AF65-F5344CB8AC3E}">
        <p14:creationId xmlns:p14="http://schemas.microsoft.com/office/powerpoint/2010/main" val="32388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rgbClr val="7030A0"/>
                </a:solidFill>
              </a:rPr>
              <a:t>Hulpvraag en doel opstellen</a:t>
            </a:r>
            <a:r>
              <a:rPr lang="nl-NL" i="1" dirty="0">
                <a:solidFill>
                  <a:schemeClr val="tx1"/>
                </a:solidFill>
              </a:rPr>
              <a:t>”</a:t>
            </a:r>
            <a:br>
              <a:rPr lang="nl-NL" i="1" dirty="0">
                <a:solidFill>
                  <a:schemeClr val="tx1"/>
                </a:solidFill>
              </a:rPr>
            </a:br>
            <a:r>
              <a:rPr lang="nl-NL" sz="1350" i="1" dirty="0">
                <a:solidFill>
                  <a:srgbClr val="7030A0"/>
                </a:solidFill>
              </a:rPr>
              <a:t>Criteria 17 en 18 van de beoordelingslijst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700" y="1763767"/>
            <a:ext cx="7200900" cy="3949262"/>
          </a:xfrm>
        </p:spPr>
        <p:txBody>
          <a:bodyPr>
            <a:normAutofit/>
          </a:bodyPr>
          <a:lstStyle/>
          <a:p>
            <a:r>
              <a:rPr lang="nl-NL" sz="1800" b="1" i="1" dirty="0"/>
              <a:t>(17) Hulpvraag formuleren</a:t>
            </a:r>
          </a:p>
          <a:p>
            <a:pPr lvl="1"/>
            <a:r>
              <a:rPr lang="nl-NL" sz="1650" dirty="0"/>
              <a:t>Hoe schrijf je een hulpvraag?</a:t>
            </a:r>
          </a:p>
          <a:p>
            <a:pPr lvl="2"/>
            <a:r>
              <a:rPr lang="nl-NL" sz="1500" dirty="0"/>
              <a:t>Help mij, ondersteun mij, leer mij, stimuleer mij…</a:t>
            </a:r>
          </a:p>
          <a:p>
            <a:pPr lvl="2"/>
            <a:r>
              <a:rPr lang="nl-NL" sz="1500" dirty="0"/>
              <a:t>Vb. </a:t>
            </a:r>
            <a:r>
              <a:rPr lang="nl-NL" sz="1500" i="1" dirty="0"/>
              <a:t>Help mij om mijn veters te strikken. </a:t>
            </a:r>
            <a:endParaRPr lang="nl-NL" sz="1800" i="1" dirty="0"/>
          </a:p>
          <a:p>
            <a:r>
              <a:rPr lang="nl-NL" sz="1800" b="1" i="1" dirty="0"/>
              <a:t>(18) doel formuleren</a:t>
            </a:r>
          </a:p>
          <a:p>
            <a:pPr lvl="1"/>
            <a:r>
              <a:rPr lang="nl-NL" sz="1800" dirty="0"/>
              <a:t>Tips voor SMART-doelen </a:t>
            </a:r>
            <a:r>
              <a:rPr lang="nl-NL" sz="1800" dirty="0">
                <a:sym typeface="Wingdings" panose="05000000000000000000" pitchFamily="2" charset="2"/>
              </a:rPr>
              <a:t> formuleer een zin met daarin</a:t>
            </a:r>
            <a:r>
              <a:rPr lang="nl-NL" sz="1800" dirty="0"/>
              <a:t>.</a:t>
            </a:r>
          </a:p>
          <a:p>
            <a:pPr lvl="2"/>
            <a:r>
              <a:rPr lang="nl-NL" sz="1650" dirty="0"/>
              <a:t>Wanneer is het doel behaald?</a:t>
            </a:r>
          </a:p>
          <a:p>
            <a:pPr lvl="2"/>
            <a:r>
              <a:rPr lang="nl-NL" sz="1650" dirty="0"/>
              <a:t>Wie gaat aan de slag met het doel? (= altijd het kind)</a:t>
            </a:r>
          </a:p>
          <a:p>
            <a:pPr lvl="2"/>
            <a:r>
              <a:rPr lang="nl-NL" sz="1650" dirty="0"/>
              <a:t>Wat diegene doet (actief gedrag) op het moment dat hij/zij het doel heeft behaald. </a:t>
            </a:r>
          </a:p>
          <a:p>
            <a:pPr lvl="3"/>
            <a:r>
              <a:rPr lang="nl-NL" sz="1650" dirty="0"/>
              <a:t>Vb.  Op 25 maart 2020 strikt kind L zijn schoenveters zelfstandig.</a:t>
            </a:r>
          </a:p>
          <a:p>
            <a:pPr lvl="1"/>
            <a:r>
              <a:rPr lang="nl-NL" sz="1800" dirty="0"/>
              <a:t>Let op! Heb je meerdere hulpvragen? Formuleer dan per hulpvraag een doel. </a:t>
            </a:r>
          </a:p>
          <a:p>
            <a:pPr lvl="3"/>
            <a:endParaRPr lang="nl-NL" i="0" dirty="0"/>
          </a:p>
          <a:p>
            <a:pPr lvl="2"/>
            <a:endParaRPr lang="nl-NL" i="0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369270" y="1763767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</p:spTree>
    <p:extLst>
      <p:ext uri="{BB962C8B-B14F-4D97-AF65-F5344CB8AC3E}">
        <p14:creationId xmlns:p14="http://schemas.microsoft.com/office/powerpoint/2010/main" val="374098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rgbClr val="FFC000"/>
                </a:solidFill>
              </a:rPr>
              <a:t>Reflectie observatie</a:t>
            </a:r>
            <a:r>
              <a:rPr lang="nl-NL" i="1" dirty="0">
                <a:solidFill>
                  <a:schemeClr val="tx1"/>
                </a:solidFill>
              </a:rPr>
              <a:t>”</a:t>
            </a:r>
            <a:br>
              <a:rPr lang="nl-NL" i="1" dirty="0">
                <a:solidFill>
                  <a:srgbClr val="FFC000"/>
                </a:solidFill>
              </a:rPr>
            </a:br>
            <a:r>
              <a:rPr lang="nl-NL" sz="1350" i="1" dirty="0">
                <a:solidFill>
                  <a:srgbClr val="FFC000"/>
                </a:solidFill>
              </a:rPr>
              <a:t>Criteria 19 t/m 21 van de beoordelingslijst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700" y="1628800"/>
            <a:ext cx="7200900" cy="4084229"/>
          </a:xfrm>
        </p:spPr>
        <p:txBody>
          <a:bodyPr>
            <a:normAutofit/>
          </a:bodyPr>
          <a:lstStyle/>
          <a:p>
            <a:r>
              <a:rPr lang="nl-NL" sz="1800" dirty="0"/>
              <a:t>Beschrijf wat goed/minder goed ging bij het observeren zelf. </a:t>
            </a:r>
            <a:br>
              <a:rPr lang="nl-NL" sz="1800" dirty="0"/>
            </a:br>
            <a:r>
              <a:rPr lang="nl-NL" sz="1800" dirty="0"/>
              <a:t>Wat vond je makkelijk/lastig?</a:t>
            </a:r>
          </a:p>
          <a:p>
            <a:endParaRPr lang="nl-NL" sz="1800" dirty="0"/>
          </a:p>
          <a:p>
            <a:r>
              <a:rPr lang="nl-NL" sz="1800" dirty="0"/>
              <a:t>Beschrijf wat goed/minder goed ging bij het schrijven van dit verslag. Wat vond je makkelijk/lastig?</a:t>
            </a:r>
          </a:p>
          <a:p>
            <a:endParaRPr lang="nl-NL" sz="1800" dirty="0"/>
          </a:p>
          <a:p>
            <a:r>
              <a:rPr lang="nl-NL" sz="1800" dirty="0"/>
              <a:t>Wat heb je geleerd m.b.t. observeren en het schrijven van een observatieverslag?</a:t>
            </a:r>
          </a:p>
          <a:p>
            <a:endParaRPr lang="nl-NL" sz="1800" dirty="0"/>
          </a:p>
          <a:p>
            <a:r>
              <a:rPr lang="nl-NL" sz="1800" dirty="0"/>
              <a:t>Kijk naar de theorie en wat heb vooral je daaruit geleerd?</a:t>
            </a:r>
            <a:endParaRPr lang="nl-NL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444208" y="633406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</p:spTree>
    <p:extLst>
      <p:ext uri="{BB962C8B-B14F-4D97-AF65-F5344CB8AC3E}">
        <p14:creationId xmlns:p14="http://schemas.microsoft.com/office/powerpoint/2010/main" val="67149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		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Lees uit het boek Methodiek (Thema 3 Signaleren, observeren, rapporteren. 6. </a:t>
            </a:r>
            <a:r>
              <a:rPr lang="nl-NL"/>
              <a:t>Waarnemen 6.1 t/m 6.6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612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Methodische Handelen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 Observeren &amp; observatieverslag</a:t>
            </a:r>
          </a:p>
          <a:p>
            <a:endParaRPr lang="nl-NL" dirty="0"/>
          </a:p>
          <a:p>
            <a:r>
              <a:rPr lang="nl-NL" i="1" dirty="0"/>
              <a:t>Verslag observeren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0667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 toetsing </a:t>
            </a:r>
            <a:br>
              <a:rPr lang="nl-NL" dirty="0"/>
            </a:br>
            <a:r>
              <a:rPr lang="nl-NL" dirty="0"/>
              <a:t>Methodisch handelen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757154"/>
              </p:ext>
            </p:extLst>
          </p:nvPr>
        </p:nvGraphicFramePr>
        <p:xfrm>
          <a:off x="1332797" y="2134162"/>
          <a:ext cx="6552728" cy="211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364">
                  <a:extLst>
                    <a:ext uri="{9D8B030D-6E8A-4147-A177-3AD203B41FA5}">
                      <a16:colId xmlns:a16="http://schemas.microsoft.com/office/drawing/2014/main" val="725143182"/>
                    </a:ext>
                  </a:extLst>
                </a:gridCol>
                <a:gridCol w="3276364">
                  <a:extLst>
                    <a:ext uri="{9D8B030D-6E8A-4147-A177-3AD203B41FA5}">
                      <a16:colId xmlns:a16="http://schemas.microsoft.com/office/drawing/2014/main" val="1157358359"/>
                    </a:ext>
                  </a:extLst>
                </a:gridCol>
              </a:tblGrid>
              <a:tr h="528174">
                <a:tc>
                  <a:txBody>
                    <a:bodyPr/>
                    <a:lstStyle/>
                    <a:p>
                      <a:r>
                        <a:rPr lang="nl-NL" dirty="0"/>
                        <a:t>Toetsing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Periode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58055"/>
                  </a:ext>
                </a:extLst>
              </a:tr>
              <a:tr h="528174">
                <a:tc>
                  <a:txBody>
                    <a:bodyPr/>
                    <a:lstStyle/>
                    <a:p>
                      <a:r>
                        <a:rPr lang="nl-NL" dirty="0"/>
                        <a:t>Persoonsbeschrijving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Periode 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28911"/>
                  </a:ext>
                </a:extLst>
              </a:tr>
              <a:tr h="528174">
                <a:tc>
                  <a:txBody>
                    <a:bodyPr/>
                    <a:lstStyle/>
                    <a:p>
                      <a:r>
                        <a:rPr lang="nl-NL" dirty="0"/>
                        <a:t>Observatieverslag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Periode 6 (</a:t>
                      </a:r>
                      <a:r>
                        <a:rPr lang="nl-NL" dirty="0" err="1"/>
                        <a:t>evt</a:t>
                      </a:r>
                      <a:r>
                        <a:rPr lang="nl-NL" dirty="0"/>
                        <a:t> uitloop naar 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119469"/>
                  </a:ext>
                </a:extLst>
              </a:tr>
              <a:tr h="528174">
                <a:tc>
                  <a:txBody>
                    <a:bodyPr/>
                    <a:lstStyle/>
                    <a:p>
                      <a:r>
                        <a:rPr lang="nl-NL" dirty="0"/>
                        <a:t>Passend onderwijs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Periode</a:t>
                      </a:r>
                      <a:r>
                        <a:rPr lang="nl-NL" baseline="0" dirty="0"/>
                        <a:t> 7 en 8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53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54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les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Opdrachten vorige week bespreken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Observatie opdracht bespreken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Oefenen met objectief observeren a.d.h.v. een videofragment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Uitdelen format opdracht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34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Persoonsbeschrijving en observeren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556792"/>
            <a:ext cx="7546032" cy="4101058"/>
          </a:xfrm>
        </p:spPr>
        <p:txBody>
          <a:bodyPr>
            <a:normAutofit fontScale="92500" lnSpcReduction="10000"/>
          </a:bodyPr>
          <a:lstStyle/>
          <a:p>
            <a:r>
              <a:rPr lang="nl-NL" b="1" i="1" dirty="0"/>
              <a:t>Persoonsbeschrijving  schrijven</a:t>
            </a:r>
          </a:p>
          <a:p>
            <a:pPr lvl="1"/>
            <a:r>
              <a:rPr lang="nl-NL" dirty="0"/>
              <a:t>Informatie verzamelen over een kind door observeren / gesprekken voeren / dossieronderzoek</a:t>
            </a:r>
          </a:p>
          <a:p>
            <a:pPr lvl="1"/>
            <a:r>
              <a:rPr lang="nl-NL" dirty="0"/>
              <a:t>Beeld vormen over het kind en hoe hij/zij functioneert op verschillende ontwikkelingsgebieden</a:t>
            </a:r>
          </a:p>
          <a:p>
            <a:pPr marL="0" lvl="1" indent="0">
              <a:buNone/>
            </a:pPr>
            <a:endParaRPr lang="nl-NL" dirty="0"/>
          </a:p>
          <a:p>
            <a:r>
              <a:rPr lang="nl-NL" b="1" i="1" dirty="0"/>
              <a:t>Aanleiding voor verder onderzoek</a:t>
            </a:r>
          </a:p>
          <a:p>
            <a:pPr lvl="1"/>
            <a:r>
              <a:rPr lang="nl-NL" dirty="0"/>
              <a:t>Je wilt meer weten over bepaald gedrag (behorend tot een ontwikkelingsgebied) van het kind. </a:t>
            </a:r>
          </a:p>
          <a:p>
            <a:pPr marL="0" lvl="1" indent="0">
              <a:buNone/>
            </a:pPr>
            <a:endParaRPr lang="nl-NL" dirty="0"/>
          </a:p>
          <a:p>
            <a:r>
              <a:rPr lang="nl-NL" b="1" i="1" dirty="0"/>
              <a:t>Observatieverslag maken</a:t>
            </a:r>
          </a:p>
          <a:p>
            <a:pPr lvl="1"/>
            <a:r>
              <a:rPr lang="nl-NL" dirty="0"/>
              <a:t>Je plant de observatie van het kind door een observatieplan te schrijven</a:t>
            </a:r>
          </a:p>
          <a:p>
            <a:pPr lvl="1"/>
            <a:r>
              <a:rPr lang="nl-NL" dirty="0"/>
              <a:t>Je observeert het kind volgens plan en werkt de observatie uit. </a:t>
            </a:r>
          </a:p>
        </p:txBody>
      </p:sp>
    </p:spTree>
    <p:extLst>
      <p:ext uri="{BB962C8B-B14F-4D97-AF65-F5344CB8AC3E}">
        <p14:creationId xmlns:p14="http://schemas.microsoft.com/office/powerpoint/2010/main" val="4017264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654" y="1126249"/>
            <a:ext cx="4659695" cy="4659695"/>
          </a:xfrm>
        </p:spPr>
      </p:pic>
    </p:spTree>
    <p:extLst>
      <p:ext uri="{BB962C8B-B14F-4D97-AF65-F5344CB8AC3E}">
        <p14:creationId xmlns:p14="http://schemas.microsoft.com/office/powerpoint/2010/main" val="121937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4"/>
            <a:ext cx="6995120" cy="1325817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chemeClr val="accent5">
                    <a:lumMod val="75000"/>
                  </a:schemeClr>
                </a:solidFill>
              </a:rPr>
              <a:t>Observatieplan schrijven</a:t>
            </a:r>
            <a:r>
              <a:rPr lang="nl-NL" i="1" dirty="0"/>
              <a:t>”</a:t>
            </a:r>
            <a:br>
              <a:rPr lang="nl-NL" i="1" dirty="0"/>
            </a:br>
            <a:r>
              <a:rPr lang="nl-NL" sz="1350" i="1" dirty="0">
                <a:solidFill>
                  <a:schemeClr val="accent5">
                    <a:lumMod val="75000"/>
                  </a:schemeClr>
                </a:solidFill>
              </a:rPr>
              <a:t>Criteria 1 t/m 12 van de beoordelingslijst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700" y="1916832"/>
            <a:ext cx="7200900" cy="3796197"/>
          </a:xfrm>
        </p:spPr>
        <p:txBody>
          <a:bodyPr>
            <a:normAutofit fontScale="92500" lnSpcReduction="10000"/>
          </a:bodyPr>
          <a:lstStyle/>
          <a:p>
            <a:r>
              <a:rPr lang="nl-NL" sz="1800" b="1" dirty="0"/>
              <a:t>(1 t/m 4) Observatiedoel + vraagstelling</a:t>
            </a:r>
            <a:endParaRPr lang="nl-NL" i="0" dirty="0"/>
          </a:p>
          <a:p>
            <a:pPr lvl="1"/>
            <a:r>
              <a:rPr lang="nl-NL" i="0" dirty="0"/>
              <a:t>Hoe schrijf je een observatiedoel? </a:t>
            </a:r>
            <a:endParaRPr lang="nl-NL" dirty="0"/>
          </a:p>
          <a:p>
            <a:pPr lvl="2"/>
            <a:r>
              <a:rPr lang="nl-NL" dirty="0"/>
              <a:t>Vb. </a:t>
            </a:r>
            <a:r>
              <a:rPr lang="nl-NL" i="1" dirty="0"/>
              <a:t>Welk sociaal gedrag laat kind A. zien tijdens het eetmoment?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o</a:t>
            </a:r>
            <a:r>
              <a:rPr lang="nl-NL" i="0" dirty="0"/>
              <a:t>f</a:t>
            </a:r>
            <a:br>
              <a:rPr lang="nl-NL" dirty="0"/>
            </a:br>
            <a:r>
              <a:rPr lang="nl-NL" i="1" dirty="0"/>
              <a:t>Door middel van een observatie wil ik onderzoeken hoe vaak kind E. tijdens het knutselen afgeleid is van haar werkje.</a:t>
            </a:r>
            <a:endParaRPr lang="nl-NL" dirty="0"/>
          </a:p>
          <a:p>
            <a:pPr lvl="1"/>
            <a:r>
              <a:rPr lang="nl-NL" i="0" dirty="0"/>
              <a:t>Let op: Als je een ‘breed’ doel hebt, is belangrijk dat je subdoelen/deelvragen hebt.</a:t>
            </a:r>
          </a:p>
          <a:p>
            <a:pPr lvl="2"/>
            <a:r>
              <a:rPr lang="nl-NL" dirty="0"/>
              <a:t>Vb. </a:t>
            </a:r>
            <a:r>
              <a:rPr lang="nl-NL" i="1" dirty="0"/>
              <a:t>Hoe ver is kind G in zijn sociale ontwikkeling?</a:t>
            </a:r>
            <a:br>
              <a:rPr lang="nl-NL" i="1" dirty="0"/>
            </a:br>
            <a:r>
              <a:rPr lang="nl-NL" dirty="0"/>
              <a:t>Mogelijke subdoelen/deelvragen kunnen zijn:</a:t>
            </a:r>
          </a:p>
          <a:p>
            <a:pPr lvl="3"/>
            <a:r>
              <a:rPr lang="nl-NL" sz="1200" dirty="0"/>
              <a:t>Maakt kind G oogcontact?</a:t>
            </a:r>
          </a:p>
          <a:p>
            <a:pPr lvl="3"/>
            <a:r>
              <a:rPr lang="nl-NL" sz="1200" dirty="0"/>
              <a:t>Speelt kind G samen met andere kinderen?</a:t>
            </a:r>
          </a:p>
          <a:p>
            <a:pPr lvl="3"/>
            <a:r>
              <a:rPr lang="nl-NL" sz="1200" dirty="0"/>
              <a:t>Heeft kind G. vaste speelmaatjes?</a:t>
            </a:r>
          </a:p>
          <a:p>
            <a:pPr lvl="3"/>
            <a:r>
              <a:rPr lang="nl-NL" sz="1200" dirty="0"/>
              <a:t>etc.</a:t>
            </a:r>
          </a:p>
          <a:p>
            <a:pPr lvl="3"/>
            <a:endParaRPr lang="nl-NL" i="0" dirty="0"/>
          </a:p>
          <a:p>
            <a:pPr lvl="2"/>
            <a:endParaRPr lang="nl-NL" i="0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372200" y="813482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</p:spTree>
    <p:extLst>
      <p:ext uri="{BB962C8B-B14F-4D97-AF65-F5344CB8AC3E}">
        <p14:creationId xmlns:p14="http://schemas.microsoft.com/office/powerpoint/2010/main" val="299193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4"/>
            <a:ext cx="6995120" cy="1325817"/>
          </a:xfrm>
        </p:spPr>
        <p:txBody>
          <a:bodyPr>
            <a:normAutofit/>
          </a:bodyPr>
          <a:lstStyle/>
          <a:p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chemeClr val="accent5">
                    <a:lumMod val="75000"/>
                  </a:schemeClr>
                </a:solidFill>
              </a:rPr>
              <a:t>Observatieplan schrijven</a:t>
            </a:r>
            <a:r>
              <a:rPr lang="nl-NL" i="1" dirty="0"/>
              <a:t>”</a:t>
            </a:r>
            <a:br>
              <a:rPr lang="nl-NL" i="1" dirty="0"/>
            </a:br>
            <a:r>
              <a:rPr lang="nl-NL" sz="1350" i="1" dirty="0">
                <a:solidFill>
                  <a:schemeClr val="accent5">
                    <a:lumMod val="75000"/>
                  </a:schemeClr>
                </a:solidFill>
              </a:rPr>
              <a:t>Criteria 1 t/m 12 van de beoordelingslijst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700" y="1763767"/>
            <a:ext cx="7200900" cy="3949262"/>
          </a:xfrm>
        </p:spPr>
        <p:txBody>
          <a:bodyPr>
            <a:normAutofit fontScale="92500" lnSpcReduction="10000"/>
          </a:bodyPr>
          <a:lstStyle/>
          <a:p>
            <a:r>
              <a:rPr lang="nl-NL" sz="1800" b="1" dirty="0"/>
              <a:t>(5 t/m 7) Observatiemethode</a:t>
            </a:r>
          </a:p>
          <a:p>
            <a:r>
              <a:rPr lang="nl-NL" sz="1800" b="1" dirty="0"/>
              <a:t>(8 t/m 10) Registratiemethode</a:t>
            </a:r>
          </a:p>
          <a:p>
            <a:pPr lvl="1"/>
            <a:r>
              <a:rPr lang="nl-NL" sz="1800" dirty="0"/>
              <a:t>Als je je doel hebt vastgesteld, kijk dan m.b.v. je boek welke observatiemethode/registratiemethode het beste past. </a:t>
            </a:r>
            <a:br>
              <a:rPr lang="nl-NL" sz="1800" dirty="0"/>
            </a:br>
            <a:r>
              <a:rPr lang="nl-NL" sz="1800" dirty="0"/>
              <a:t>Leg m.b.v. de theorie deze methode uit en waarom jij deze methode het beste vindt passen</a:t>
            </a:r>
          </a:p>
          <a:p>
            <a:r>
              <a:rPr lang="nl-NL" sz="1800" b="1" dirty="0"/>
              <a:t>(11 en 12) Plaats en Tijd</a:t>
            </a:r>
          </a:p>
          <a:p>
            <a:pPr lvl="1"/>
            <a:r>
              <a:rPr lang="nl-NL" sz="1800" dirty="0"/>
              <a:t>Let op dat je 3 momenten kiest om te observeren. </a:t>
            </a:r>
          </a:p>
          <a:p>
            <a:pPr lvl="2"/>
            <a:r>
              <a:rPr lang="nl-NL" sz="1500" dirty="0"/>
              <a:t>Reden: 1 moment is te weinig om een goed beeld te vormen van een kind. Stel voor dat het kind die dag niet lekker in zijn/haar vel zit….</a:t>
            </a:r>
          </a:p>
          <a:p>
            <a:pPr lvl="1"/>
            <a:r>
              <a:rPr lang="nl-NL" sz="1800" dirty="0"/>
              <a:t>Beschrijf ruimte, situatie, data (3 totaal) en tijdstippen. </a:t>
            </a:r>
          </a:p>
          <a:p>
            <a:pPr lvl="2"/>
            <a:r>
              <a:rPr lang="nl-NL" sz="1650" dirty="0"/>
              <a:t>Vb. </a:t>
            </a:r>
            <a:r>
              <a:rPr lang="nl-NL" sz="1650" i="1" u="sng" dirty="0"/>
              <a:t>Moment 1</a:t>
            </a:r>
            <a:r>
              <a:rPr lang="nl-NL" sz="1650" i="1" dirty="0"/>
              <a:t>:</a:t>
            </a:r>
            <a:br>
              <a:rPr lang="nl-NL" sz="1650" i="1" dirty="0"/>
            </a:br>
            <a:r>
              <a:rPr lang="nl-NL" sz="1650" i="1" dirty="0"/>
              <a:t>Woensdag 17 januari 2020, 10:00 t/m 10:20 uur</a:t>
            </a:r>
            <a:br>
              <a:rPr lang="nl-NL" sz="1650" i="1" dirty="0"/>
            </a:br>
            <a:r>
              <a:rPr lang="nl-NL" sz="1650" i="1" dirty="0"/>
              <a:t>Tijdens de pauze </a:t>
            </a:r>
            <a:br>
              <a:rPr lang="nl-NL" sz="1650" i="1" dirty="0"/>
            </a:br>
            <a:r>
              <a:rPr lang="nl-NL" sz="1650" i="1" dirty="0"/>
              <a:t>Op het schoolplein</a:t>
            </a:r>
          </a:p>
          <a:p>
            <a:pPr lvl="3"/>
            <a:endParaRPr lang="nl-NL" i="0" dirty="0"/>
          </a:p>
          <a:p>
            <a:pPr lvl="2"/>
            <a:endParaRPr lang="nl-NL" i="0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264444" y="840437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</p:spTree>
    <p:extLst>
      <p:ext uri="{BB962C8B-B14F-4D97-AF65-F5344CB8AC3E}">
        <p14:creationId xmlns:p14="http://schemas.microsoft.com/office/powerpoint/2010/main" val="144534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4"/>
            <a:ext cx="6995120" cy="1181801"/>
          </a:xfrm>
        </p:spPr>
        <p:txBody>
          <a:bodyPr>
            <a:normAutofit/>
          </a:bodyPr>
          <a:lstStyle/>
          <a:p>
            <a:r>
              <a:rPr lang="nl-NL" dirty="0"/>
              <a:t>Het observatieverslag</a:t>
            </a:r>
            <a:br>
              <a:rPr lang="nl-NL" dirty="0"/>
            </a:br>
            <a:r>
              <a:rPr lang="nl-NL" i="1" dirty="0"/>
              <a:t>“</a:t>
            </a:r>
            <a:r>
              <a:rPr lang="nl-NL" b="1" i="1" dirty="0">
                <a:solidFill>
                  <a:schemeClr val="accent6">
                    <a:lumMod val="75000"/>
                  </a:schemeClr>
                </a:solidFill>
              </a:rPr>
              <a:t>Observatie uitvoeren</a:t>
            </a:r>
            <a:r>
              <a:rPr lang="nl-NL" i="1" dirty="0"/>
              <a:t>”</a:t>
            </a:r>
            <a:br>
              <a:rPr lang="nl-NL" i="1" dirty="0"/>
            </a:br>
            <a:r>
              <a:rPr lang="nl-NL" sz="1350" i="1" dirty="0">
                <a:solidFill>
                  <a:schemeClr val="accent6">
                    <a:lumMod val="75000"/>
                  </a:schemeClr>
                </a:solidFill>
              </a:rPr>
              <a:t>Criterium 13 van de beoordelingslijst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700" y="1628800"/>
            <a:ext cx="7200900" cy="417094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Je observeert volgens plan</a:t>
            </a:r>
          </a:p>
          <a:p>
            <a:pPr lvl="1"/>
            <a:r>
              <a:rPr lang="nl-NL" dirty="0"/>
              <a:t>Minimaal 3 momenten</a:t>
            </a:r>
          </a:p>
          <a:p>
            <a:pPr lvl="1"/>
            <a:r>
              <a:rPr lang="nl-NL" dirty="0"/>
              <a:t>Volgens jouw gekozen observatiemethode en registratiemethode</a:t>
            </a:r>
            <a:br>
              <a:rPr lang="nl-NL" dirty="0"/>
            </a:br>
            <a:endParaRPr lang="nl-NL" dirty="0"/>
          </a:p>
          <a:p>
            <a:r>
              <a:rPr lang="nl-NL" dirty="0"/>
              <a:t>Werk je observatie </a:t>
            </a:r>
            <a:r>
              <a:rPr lang="nl-NL" b="1" dirty="0"/>
              <a:t>zo snel mogelijk</a:t>
            </a:r>
            <a:r>
              <a:rPr lang="nl-NL" dirty="0"/>
              <a:t> uit tot het definitieve ‘verslag’</a:t>
            </a:r>
          </a:p>
          <a:p>
            <a:r>
              <a:rPr lang="nl-NL" dirty="0"/>
              <a:t>Per moment (3) maak je een apart uitgewerkt verslagje. </a:t>
            </a:r>
          </a:p>
          <a:p>
            <a:endParaRPr lang="nl-NL" dirty="0"/>
          </a:p>
          <a:p>
            <a:r>
              <a:rPr lang="nl-NL" dirty="0"/>
              <a:t>Participerend observeren? </a:t>
            </a:r>
            <a:r>
              <a:rPr lang="nl-NL" dirty="0">
                <a:sym typeface="Wingdings" panose="05000000000000000000" pitchFamily="2" charset="2"/>
              </a:rPr>
              <a:t> maak tussendoor of zo snel mogelijk naderhand aantekeningen</a:t>
            </a:r>
          </a:p>
          <a:p>
            <a:r>
              <a:rPr lang="nl-NL" dirty="0">
                <a:sym typeface="Wingdings" panose="05000000000000000000" pitchFamily="2" charset="2"/>
              </a:rPr>
              <a:t>Maak je gebruik van bijvoorbeeld een observatieschema? Zorg dan dat er per moment een ingevuld schema aanwezig is. 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(of eventueel duidelijk zichtbaar de verschillende momenten in 1 schema)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372200" y="1059123"/>
            <a:ext cx="244365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1350" dirty="0"/>
              <a:t>Volg </a:t>
            </a:r>
            <a:r>
              <a:rPr lang="nl-NL" sz="1350" b="1" dirty="0"/>
              <a:t>altijd</a:t>
            </a:r>
            <a:r>
              <a:rPr lang="nl-NL" sz="1350" dirty="0"/>
              <a:t> de criteria op de boordelingslijst.</a:t>
            </a:r>
            <a:br>
              <a:rPr lang="nl-NL" sz="1350" dirty="0"/>
            </a:br>
            <a:r>
              <a:rPr lang="nl-NL" sz="1350" b="1" i="1" dirty="0"/>
              <a:t>Tip</a:t>
            </a:r>
            <a:r>
              <a:rPr lang="nl-NL" sz="1350" dirty="0"/>
              <a:t>: maak voor iedere criterium een apart kopje</a:t>
            </a:r>
          </a:p>
        </p:txBody>
      </p:sp>
    </p:spTree>
    <p:extLst>
      <p:ext uri="{BB962C8B-B14F-4D97-AF65-F5344CB8AC3E}">
        <p14:creationId xmlns:p14="http://schemas.microsoft.com/office/powerpoint/2010/main" val="32214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2" ma:contentTypeDescription="Een nieuw document maken." ma:contentTypeScope="" ma:versionID="c0f1d3f7548465ef11de8bb826a36b1b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a66abf5618b8d7803d4070a36058a0fc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DDCDDD-A74D-432A-ABA9-9E18A5FE30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4EFC95-01DB-4E55-A1A6-CE21664B4EB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baa8c48b-5f73-4068-bac6-831706ff2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5345</TotalTime>
  <Words>1267</Words>
  <Application>Microsoft Office PowerPoint</Application>
  <PresentationFormat>Diavoorstelling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PowerPoint-presentatie</vt:lpstr>
      <vt:lpstr>Methodische Handelen</vt:lpstr>
      <vt:lpstr>Overzicht toetsing  Methodisch handelen</vt:lpstr>
      <vt:lpstr>Programma les 2</vt:lpstr>
      <vt:lpstr>Persoonsbeschrijving en observeren</vt:lpstr>
      <vt:lpstr>PowerPoint-presentatie</vt:lpstr>
      <vt:lpstr> Het observatieverslag “Observatieplan schrijven” Criteria 1 t/m 12 van de beoordelingslijst</vt:lpstr>
      <vt:lpstr>Het observatieverslag “Observatieplan schrijven” Criteria 1 t/m 12 van de beoordelingslijst</vt:lpstr>
      <vt:lpstr>Het observatieverslag “Observatie uitvoeren” Criterium 13 van de beoordelingslijst</vt:lpstr>
      <vt:lpstr>Het observatieverslag “Observatie uitvoeren” Criterium 13 van de beoordelingslijst </vt:lpstr>
      <vt:lpstr>Opdracht </vt:lpstr>
      <vt:lpstr>Het observatieverslag “Observatie afronden” Criteria 14 t/m 16 van de beoordelingslijst</vt:lpstr>
      <vt:lpstr>Het observatieverslag “Observatie afronden” Criteria 14 t/m 16 van de beoordelingslijst</vt:lpstr>
      <vt:lpstr>Het observatieverslag “Hulpvraag en doel opstellen” Criteria 17 en 18 van de beoordelingslijst</vt:lpstr>
      <vt:lpstr>Het observatieverslag “Reflectie observatie” Criteria 19 t/m 21 van de beoordelingslijst</vt:lpstr>
      <vt:lpstr>Huiswerk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Aletta Oterdoom</cp:lastModifiedBy>
  <cp:revision>239</cp:revision>
  <dcterms:created xsi:type="dcterms:W3CDTF">2013-07-30T14:35:54Z</dcterms:created>
  <dcterms:modified xsi:type="dcterms:W3CDTF">2021-06-25T07:58:56Z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