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61" r:id="rId5"/>
    <p:sldId id="273" r:id="rId6"/>
    <p:sldId id="317" r:id="rId7"/>
    <p:sldId id="313" r:id="rId8"/>
    <p:sldId id="314" r:id="rId9"/>
    <p:sldId id="315" r:id="rId10"/>
    <p:sldId id="316" r:id="rId11"/>
    <p:sldId id="320" r:id="rId12"/>
    <p:sldId id="321" r:id="rId13"/>
    <p:sldId id="322" r:id="rId14"/>
    <p:sldId id="323" r:id="rId15"/>
    <p:sldId id="324" r:id="rId16"/>
    <p:sldId id="325" r:id="rId17"/>
    <p:sldId id="326" r:id="rId18"/>
    <p:sldId id="327" r:id="rId19"/>
    <p:sldId id="309" r:id="rId20"/>
  </p:sldIdLst>
  <p:sldSz cx="9144000" cy="6858000" type="screen4x3"/>
  <p:notesSz cx="6858000" cy="9144000"/>
  <p:custDataLst>
    <p:tags r:id="rId22"/>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2"/>
    <a:srgbClr val="81D3EB"/>
    <a:srgbClr val="00BFE0"/>
    <a:srgbClr val="00B29C"/>
    <a:srgbClr val="39BBA0"/>
    <a:srgbClr val="8FCEA5"/>
    <a:srgbClr val="00A590"/>
    <a:srgbClr val="338C7A"/>
    <a:srgbClr val="58AA85"/>
    <a:srgbClr val="95D4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39" autoAdjust="0"/>
    <p:restoredTop sz="93056" autoAdjust="0"/>
  </p:normalViewPr>
  <p:slideViewPr>
    <p:cSldViewPr showGuides="1">
      <p:cViewPr varScale="1">
        <p:scale>
          <a:sx n="92" d="100"/>
          <a:sy n="92" d="100"/>
        </p:scale>
        <p:origin x="87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88B02E-4456-3F41-85E1-2D81A3DDA187}" type="datetimeFigureOut">
              <a:rPr lang="nl-NL" smtClean="0"/>
              <a:t>19-2-2020</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C6642B-4A77-F34E-89F1-7CF536185C28}" type="slidenum">
              <a:rPr lang="nl-NL" smtClean="0"/>
              <a:t>‹nr.›</a:t>
            </a:fld>
            <a:endParaRPr lang="nl-NL"/>
          </a:p>
        </p:txBody>
      </p:sp>
    </p:spTree>
    <p:extLst>
      <p:ext uri="{BB962C8B-B14F-4D97-AF65-F5344CB8AC3E}">
        <p14:creationId xmlns:p14="http://schemas.microsoft.com/office/powerpoint/2010/main" val="105245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ogo animatie">
    <p:spTree>
      <p:nvGrpSpPr>
        <p:cNvPr id="1" name=""/>
        <p:cNvGrpSpPr/>
        <p:nvPr/>
      </p:nvGrpSpPr>
      <p:grpSpPr>
        <a:xfrm>
          <a:off x="0" y="0"/>
          <a:ext cx="0" cy="0"/>
          <a:chOff x="0" y="0"/>
          <a:chExt cx="0" cy="0"/>
        </a:xfrm>
      </p:grpSpPr>
      <p:sp>
        <p:nvSpPr>
          <p:cNvPr id="6"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39733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3" name="Groep 2"/>
          <p:cNvGrpSpPr/>
          <p:nvPr userDrawn="1"/>
        </p:nvGrpSpPr>
        <p:grpSpPr>
          <a:xfrm>
            <a:off x="3379548" y="2144291"/>
            <a:ext cx="2399654" cy="2555452"/>
            <a:chOff x="2892426" y="1908175"/>
            <a:chExt cx="3340099" cy="3556956"/>
          </a:xfrm>
        </p:grpSpPr>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166670711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p>
            <a:fld id="{BC1204EA-3C67-4B4A-B044-8CBC91EF3404}" type="datetimeFigureOut">
              <a:rPr lang="nl-NL" smtClean="0"/>
              <a:t>19-2-2020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DA6DDE-0033-49FF-BBC5-0D5ABC2DA1E7}" type="slidenum">
              <a:rPr lang="nl-NL" smtClean="0"/>
              <a:t>‹nr.›</a:t>
            </a:fld>
            <a:endParaRPr lang="nl-NL"/>
          </a:p>
        </p:txBody>
      </p:sp>
    </p:spTree>
    <p:extLst>
      <p:ext uri="{BB962C8B-B14F-4D97-AF65-F5344CB8AC3E}">
        <p14:creationId xmlns:p14="http://schemas.microsoft.com/office/powerpoint/2010/main" val="19029006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smtClean="0"/>
              <a:t>Klik om de stijl te bewerken</a:t>
            </a:r>
            <a:endParaRPr lang="nl-NL"/>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70E9344-8B85-422F-A747-4F7DBE665BAB}" type="datetimeFigureOut">
              <a:rPr lang="nl-NL" smtClean="0"/>
              <a:t>19-2-2020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7877C79-B5E3-4420-B939-6B6DAA793F6E}" type="slidenum">
              <a:rPr lang="nl-NL" smtClean="0"/>
              <a:t>‹nr.›</a:t>
            </a:fld>
            <a:endParaRPr lang="nl-NL"/>
          </a:p>
        </p:txBody>
      </p:sp>
    </p:spTree>
    <p:extLst>
      <p:ext uri="{BB962C8B-B14F-4D97-AF65-F5344CB8AC3E}">
        <p14:creationId xmlns:p14="http://schemas.microsoft.com/office/powerpoint/2010/main" val="23152361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204EA-3C67-4B4A-B044-8CBC91EF3404}" type="datetimeFigureOut">
              <a:rPr lang="nl-NL" smtClean="0"/>
              <a:t>19-2-2020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A6DDE-0033-49FF-BBC5-0D5ABC2DA1E7}" type="slidenum">
              <a:rPr lang="nl-NL" smtClean="0"/>
              <a:t>‹nr.›</a:t>
            </a:fld>
            <a:endParaRPr lang="nl-NL"/>
          </a:p>
        </p:txBody>
      </p:sp>
    </p:spTree>
    <p:extLst>
      <p:ext uri="{BB962C8B-B14F-4D97-AF65-F5344CB8AC3E}">
        <p14:creationId xmlns:p14="http://schemas.microsoft.com/office/powerpoint/2010/main" val="354278050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5" r:id="rId3"/>
    <p:sldLayoutId id="2147483666" r:id="rId4"/>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4469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Stap 2 </a:t>
            </a:r>
            <a:endParaRPr lang="nl-NL" dirty="0"/>
          </a:p>
        </p:txBody>
      </p:sp>
      <p:sp>
        <p:nvSpPr>
          <p:cNvPr id="3" name="Tijdelijke aanduiding voor inhoud 2"/>
          <p:cNvSpPr>
            <a:spLocks noGrp="1"/>
          </p:cNvSpPr>
          <p:nvPr>
            <p:ph idx="1"/>
          </p:nvPr>
        </p:nvSpPr>
        <p:spPr/>
        <p:txBody>
          <a:bodyPr/>
          <a:lstStyle/>
          <a:p>
            <a:pPr marL="342900" lvl="0" indent="-342900">
              <a:lnSpc>
                <a:spcPct val="130000"/>
              </a:lnSpc>
              <a:buFont typeface="Arial" panose="020B0604020202020204" pitchFamily="34" charset="0"/>
              <a:buChar char="-"/>
            </a:pPr>
            <a:r>
              <a:rPr lang="nl-NL" spc="30" dirty="0"/>
              <a:t>Beantwoorden van observatiedoel en de vraagstelling:</a:t>
            </a:r>
            <a:endParaRPr lang="nl-NL" sz="1800" spc="30" dirty="0"/>
          </a:p>
          <a:p>
            <a:pPr marL="342900" lvl="0" indent="-342900">
              <a:lnSpc>
                <a:spcPct val="130000"/>
              </a:lnSpc>
              <a:spcAft>
                <a:spcPts val="0"/>
              </a:spcAft>
              <a:buFont typeface="Courier New" panose="02070309020205020404" pitchFamily="49" charset="0"/>
              <a:buChar char="o"/>
            </a:pPr>
            <a:r>
              <a:rPr lang="nl-NL" spc="30" dirty="0"/>
              <a:t>Het doel van de observatie is</a:t>
            </a:r>
            <a:r>
              <a:rPr lang="nl-NL" spc="30" dirty="0" smtClean="0"/>
              <a:t>: </a:t>
            </a:r>
            <a:r>
              <a:rPr lang="nl-NL" spc="30" dirty="0" smtClean="0">
                <a:solidFill>
                  <a:srgbClr val="FF0000"/>
                </a:solidFill>
              </a:rPr>
              <a:t>Beschrijf nogmaals het doel van je observatie.</a:t>
            </a:r>
            <a:endParaRPr lang="nl-NL" sz="1800" spc="30" dirty="0"/>
          </a:p>
          <a:p>
            <a:pPr marL="342900" lvl="0" indent="-342900">
              <a:lnSpc>
                <a:spcPct val="130000"/>
              </a:lnSpc>
              <a:spcAft>
                <a:spcPts val="0"/>
              </a:spcAft>
              <a:buFont typeface="Courier New" panose="02070309020205020404" pitchFamily="49" charset="0"/>
              <a:buChar char="o"/>
            </a:pPr>
            <a:r>
              <a:rPr lang="nl-NL" spc="30" dirty="0"/>
              <a:t>De vraagstelling is</a:t>
            </a:r>
            <a:r>
              <a:rPr lang="nl-NL" spc="30" dirty="0" smtClean="0"/>
              <a:t>: </a:t>
            </a:r>
            <a:r>
              <a:rPr lang="nl-NL" spc="30" dirty="0" smtClean="0">
                <a:solidFill>
                  <a:srgbClr val="FF0000"/>
                </a:solidFill>
              </a:rPr>
              <a:t>Geef je de vraag weer die je in het begin van het verslag hebt opgesteld. </a:t>
            </a:r>
            <a:endParaRPr lang="nl-NL" sz="1800" spc="30" dirty="0"/>
          </a:p>
          <a:p>
            <a:pPr marL="342900" lvl="0" indent="-342900">
              <a:lnSpc>
                <a:spcPct val="130000"/>
              </a:lnSpc>
              <a:spcAft>
                <a:spcPts val="0"/>
              </a:spcAft>
              <a:buFont typeface="Courier New" panose="02070309020205020404" pitchFamily="49" charset="0"/>
              <a:buChar char="o"/>
            </a:pPr>
            <a:r>
              <a:rPr lang="nl-NL" spc="30" dirty="0"/>
              <a:t>Het antwoord op de vraagstelling is</a:t>
            </a:r>
            <a:r>
              <a:rPr lang="nl-NL" spc="30" dirty="0" smtClean="0"/>
              <a:t>: </a:t>
            </a:r>
            <a:r>
              <a:rPr lang="nl-NL" spc="30" dirty="0" smtClean="0">
                <a:solidFill>
                  <a:srgbClr val="FF0000"/>
                </a:solidFill>
              </a:rPr>
              <a:t>Geef hier het antwoord op de vraagstelling. </a:t>
            </a:r>
            <a:endParaRPr lang="nl-NL" sz="1800" spc="30" dirty="0"/>
          </a:p>
          <a:p>
            <a:endParaRPr lang="nl-NL" dirty="0"/>
          </a:p>
        </p:txBody>
      </p:sp>
    </p:spTree>
    <p:extLst>
      <p:ext uri="{BB962C8B-B14F-4D97-AF65-F5344CB8AC3E}">
        <p14:creationId xmlns:p14="http://schemas.microsoft.com/office/powerpoint/2010/main" val="312725108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graphicFrame>
        <p:nvGraphicFramePr>
          <p:cNvPr id="5" name="Tijdelijke aanduiding voor inhoud 4"/>
          <p:cNvGraphicFramePr>
            <a:graphicFrameLocks noGrp="1"/>
          </p:cNvGraphicFramePr>
          <p:nvPr>
            <p:ph idx="1"/>
            <p:extLst/>
          </p:nvPr>
        </p:nvGraphicFramePr>
        <p:xfrm>
          <a:off x="539552" y="1772815"/>
          <a:ext cx="8148339" cy="3888432"/>
        </p:xfrm>
        <a:graphic>
          <a:graphicData uri="http://schemas.openxmlformats.org/drawingml/2006/table">
            <a:tbl>
              <a:tblPr/>
              <a:tblGrid>
                <a:gridCol w="8078489">
                  <a:extLst>
                    <a:ext uri="{9D8B030D-6E8A-4147-A177-3AD203B41FA5}">
                      <a16:colId xmlns:a16="http://schemas.microsoft.com/office/drawing/2014/main" val="3962827835"/>
                    </a:ext>
                  </a:extLst>
                </a:gridCol>
                <a:gridCol w="69850">
                  <a:extLst>
                    <a:ext uri="{9D8B030D-6E8A-4147-A177-3AD203B41FA5}">
                      <a16:colId xmlns:a16="http://schemas.microsoft.com/office/drawing/2014/main" val="1549788402"/>
                    </a:ext>
                  </a:extLst>
                </a:gridCol>
              </a:tblGrid>
              <a:tr h="1296144">
                <a:tc gridSpan="2">
                  <a:txBody>
                    <a:bodyPr/>
                    <a:lstStyle/>
                    <a:p>
                      <a:pPr algn="ctr">
                        <a:lnSpc>
                          <a:spcPct val="130000"/>
                        </a:lnSpc>
                        <a:spcAft>
                          <a:spcPts val="0"/>
                        </a:spcAft>
                      </a:pPr>
                      <a:r>
                        <a:rPr lang="nl-NL" sz="2800" b="1" spc="30">
                          <a:effectLst/>
                          <a:latin typeface="Verdana" panose="020B0604030504040204" pitchFamily="34" charset="0"/>
                          <a:ea typeface="Times New Roman" panose="02020603050405020304" pitchFamily="18" charset="0"/>
                          <a:cs typeface="Tahoma" panose="020B0604030504040204" pitchFamily="34" charset="0"/>
                        </a:rPr>
                        <a:t>Hulpvraag en doel opstellen</a:t>
                      </a:r>
                      <a:endParaRPr lang="nl-NL" sz="24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hMerge="1">
                  <a:txBody>
                    <a:bodyPr/>
                    <a:lstStyle/>
                    <a:p>
                      <a:endParaRPr lang="nl-NL"/>
                    </a:p>
                  </a:txBody>
                  <a:tcPr/>
                </a:tc>
                <a:extLst>
                  <a:ext uri="{0D108BD9-81ED-4DB2-BD59-A6C34878D82A}">
                    <a16:rowId xmlns:a16="http://schemas.microsoft.com/office/drawing/2014/main" val="1271260044"/>
                  </a:ext>
                </a:extLst>
              </a:tr>
              <a:tr h="1296144">
                <a:tc>
                  <a:txBody>
                    <a:bodyPr/>
                    <a:lstStyle/>
                    <a:p>
                      <a:pPr>
                        <a:lnSpc>
                          <a:spcPct val="130000"/>
                        </a:lnSpc>
                        <a:spcAft>
                          <a:spcPts val="0"/>
                        </a:spcAft>
                      </a:pPr>
                      <a:r>
                        <a:rPr lang="nl-NL" sz="2800" spc="30" dirty="0">
                          <a:solidFill>
                            <a:srgbClr val="ED7D31"/>
                          </a:solidFill>
                          <a:effectLst/>
                          <a:latin typeface="Verdana" panose="020B0604030504040204" pitchFamily="34" charset="0"/>
                          <a:ea typeface="Times New Roman" panose="02020603050405020304" pitchFamily="18" charset="0"/>
                          <a:cs typeface="Tahoma" panose="020B0604030504040204" pitchFamily="34" charset="0"/>
                        </a:rPr>
                        <a:t>Beschrijf een hulpvraag/begeleidingsvraag </a:t>
                      </a:r>
                      <a:endParaRPr lang="nl-NL" sz="240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nSpc>
                          <a:spcPct val="107000"/>
                        </a:lnSpc>
                        <a:spcAft>
                          <a:spcPts val="0"/>
                        </a:spcAft>
                      </a:pPr>
                      <a:r>
                        <a:rPr lang="nl-NL" sz="11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0" marR="0" marT="0" marB="0" anchor="ctr">
                    <a:lnL w="12700" cap="flat" cmpd="sng" algn="ctr">
                      <a:solidFill>
                        <a:srgbClr val="00B29C"/>
                      </a:solidFill>
                      <a:prstDash val="solid"/>
                      <a:round/>
                      <a:headEnd type="none" w="med" len="med"/>
                      <a:tailEnd type="none" w="med" len="med"/>
                    </a:lnL>
                    <a:lnR>
                      <a:noFill/>
                    </a:lnR>
                    <a:lnT w="12700" cap="flat" cmpd="sng" algn="ctr">
                      <a:solidFill>
                        <a:srgbClr val="00B29C"/>
                      </a:solidFill>
                      <a:prstDash val="solid"/>
                      <a:round/>
                      <a:headEnd type="none" w="med" len="med"/>
                      <a:tailEnd type="none" w="med" len="med"/>
                    </a:lnT>
                    <a:lnB>
                      <a:noFill/>
                    </a:lnB>
                  </a:tcPr>
                </a:tc>
                <a:extLst>
                  <a:ext uri="{0D108BD9-81ED-4DB2-BD59-A6C34878D82A}">
                    <a16:rowId xmlns:a16="http://schemas.microsoft.com/office/drawing/2014/main" val="3191163650"/>
                  </a:ext>
                </a:extLst>
              </a:tr>
              <a:tr h="1296144">
                <a:tc>
                  <a:txBody>
                    <a:bodyPr/>
                    <a:lstStyle/>
                    <a:p>
                      <a:pPr>
                        <a:lnSpc>
                          <a:spcPct val="130000"/>
                        </a:lnSpc>
                        <a:spcAft>
                          <a:spcPts val="0"/>
                        </a:spcAft>
                      </a:pPr>
                      <a:r>
                        <a:rPr lang="nl-NL" sz="2800" spc="30" dirty="0">
                          <a:solidFill>
                            <a:srgbClr val="ED7D31"/>
                          </a:solidFill>
                          <a:effectLst/>
                          <a:latin typeface="Verdana" panose="020B0604030504040204" pitchFamily="34" charset="0"/>
                          <a:ea typeface="Times New Roman" panose="02020603050405020304" pitchFamily="18" charset="0"/>
                          <a:cs typeface="Tahoma" panose="020B0604030504040204" pitchFamily="34" charset="0"/>
                        </a:rPr>
                        <a:t>formuleer een SMART doel voor de begeleiding/opvang </a:t>
                      </a:r>
                      <a:endParaRPr lang="nl-NL" sz="240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nSpc>
                          <a:spcPct val="107000"/>
                        </a:lnSpc>
                        <a:spcAft>
                          <a:spcPts val="0"/>
                        </a:spcAft>
                      </a:pPr>
                      <a:r>
                        <a:rPr lang="nl-NL" sz="11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0" marR="0" marT="0" marB="0" anchor="ctr">
                    <a:lnL w="12700" cap="flat" cmpd="sng" algn="ctr">
                      <a:solidFill>
                        <a:srgbClr val="00B29C"/>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8982888"/>
                  </a:ext>
                </a:extLst>
              </a:tr>
            </a:tbl>
          </a:graphicData>
        </a:graphic>
      </p:graphicFrame>
    </p:spTree>
    <p:extLst>
      <p:ext uri="{BB962C8B-B14F-4D97-AF65-F5344CB8AC3E}">
        <p14:creationId xmlns:p14="http://schemas.microsoft.com/office/powerpoint/2010/main" val="3043636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Het observatieverslag</a:t>
            </a:r>
            <a:br>
              <a:rPr lang="nl-NL" dirty="0" smtClean="0"/>
            </a:br>
            <a:r>
              <a:rPr lang="nl-NL" i="1" dirty="0" smtClean="0"/>
              <a:t>“</a:t>
            </a:r>
            <a:r>
              <a:rPr lang="nl-NL" b="1" i="1" dirty="0" smtClean="0">
                <a:solidFill>
                  <a:srgbClr val="7030A0"/>
                </a:solidFill>
              </a:rPr>
              <a:t>Hulpvraag en doel opstellen</a:t>
            </a:r>
            <a:r>
              <a:rPr lang="nl-NL" i="1" dirty="0" smtClean="0">
                <a:solidFill>
                  <a:schemeClr val="tx1"/>
                </a:solidFill>
              </a:rPr>
              <a:t>”</a:t>
            </a:r>
            <a:br>
              <a:rPr lang="nl-NL" i="1" dirty="0" smtClean="0">
                <a:solidFill>
                  <a:schemeClr val="tx1"/>
                </a:solidFill>
              </a:rPr>
            </a:br>
            <a:r>
              <a:rPr lang="nl-NL" sz="1350" i="1" dirty="0">
                <a:solidFill>
                  <a:srgbClr val="7030A0"/>
                </a:solidFill>
              </a:rPr>
              <a:t>Criteria 17 en 18 van de </a:t>
            </a:r>
            <a:r>
              <a:rPr lang="nl-NL" sz="1350" i="1" dirty="0" smtClean="0">
                <a:solidFill>
                  <a:srgbClr val="7030A0"/>
                </a:solidFill>
              </a:rPr>
              <a:t>beoordelingslijst</a:t>
            </a:r>
            <a:endParaRPr lang="nl-NL" i="1" dirty="0"/>
          </a:p>
        </p:txBody>
      </p:sp>
      <p:sp>
        <p:nvSpPr>
          <p:cNvPr id="3" name="Tijdelijke aanduiding voor inhoud 2"/>
          <p:cNvSpPr>
            <a:spLocks noGrp="1"/>
          </p:cNvSpPr>
          <p:nvPr>
            <p:ph idx="1"/>
          </p:nvPr>
        </p:nvSpPr>
        <p:spPr>
          <a:xfrm>
            <a:off x="1028700" y="1763767"/>
            <a:ext cx="7200900" cy="3949262"/>
          </a:xfrm>
        </p:spPr>
        <p:txBody>
          <a:bodyPr>
            <a:normAutofit/>
          </a:bodyPr>
          <a:lstStyle/>
          <a:p>
            <a:r>
              <a:rPr lang="nl-NL" sz="1800" b="1" i="1" dirty="0"/>
              <a:t>(17) Hulpvraag formuleren</a:t>
            </a:r>
          </a:p>
          <a:p>
            <a:pPr lvl="1"/>
            <a:r>
              <a:rPr lang="nl-NL" sz="1650" dirty="0"/>
              <a:t>Hoe schrijf je een hulpvraag?</a:t>
            </a:r>
          </a:p>
          <a:p>
            <a:pPr lvl="2"/>
            <a:r>
              <a:rPr lang="nl-NL" sz="1500" dirty="0"/>
              <a:t>Help mij, ondersteun mij, leer mij, stimuleer mij…</a:t>
            </a:r>
          </a:p>
          <a:p>
            <a:pPr lvl="2"/>
            <a:r>
              <a:rPr lang="nl-NL" sz="1500" dirty="0"/>
              <a:t>Vb. </a:t>
            </a:r>
            <a:r>
              <a:rPr lang="nl-NL" sz="1500" i="1" dirty="0"/>
              <a:t>Help mij om mijn veters te strikken. </a:t>
            </a:r>
            <a:endParaRPr lang="nl-NL" sz="1800" i="1" dirty="0"/>
          </a:p>
          <a:p>
            <a:r>
              <a:rPr lang="nl-NL" sz="1800" b="1" i="1" dirty="0"/>
              <a:t>(18) doel formuleren</a:t>
            </a:r>
          </a:p>
          <a:p>
            <a:pPr lvl="1"/>
            <a:r>
              <a:rPr lang="nl-NL" sz="1800" dirty="0"/>
              <a:t>Tips voor SMART-doelen </a:t>
            </a:r>
            <a:r>
              <a:rPr lang="nl-NL" sz="1800" dirty="0">
                <a:sym typeface="Wingdings" panose="05000000000000000000" pitchFamily="2" charset="2"/>
              </a:rPr>
              <a:t> formuleer een zin met daarin</a:t>
            </a:r>
            <a:r>
              <a:rPr lang="nl-NL" sz="1800" dirty="0"/>
              <a:t>.</a:t>
            </a:r>
          </a:p>
          <a:p>
            <a:pPr lvl="2"/>
            <a:r>
              <a:rPr lang="nl-NL" sz="1650" dirty="0"/>
              <a:t>Wanneer is het doel behaald?</a:t>
            </a:r>
          </a:p>
          <a:p>
            <a:pPr lvl="2"/>
            <a:r>
              <a:rPr lang="nl-NL" sz="1650" dirty="0"/>
              <a:t>Wie gaat aan de slag met het doel? (= altijd het kind)</a:t>
            </a:r>
          </a:p>
          <a:p>
            <a:pPr lvl="2"/>
            <a:r>
              <a:rPr lang="nl-NL" sz="1650" dirty="0"/>
              <a:t>Wat diegene doet (actief gedrag) op het moment dat hij/zij het doel heeft behaald. </a:t>
            </a:r>
          </a:p>
          <a:p>
            <a:pPr lvl="3"/>
            <a:r>
              <a:rPr lang="nl-NL" sz="1650" dirty="0"/>
              <a:t>Vb.  Op 25 maart 2018 strikt kind L zijn schoenveters zelfstandig.</a:t>
            </a:r>
          </a:p>
          <a:p>
            <a:pPr lvl="1"/>
            <a:r>
              <a:rPr lang="nl-NL" sz="1800" dirty="0"/>
              <a:t>Let op! Heb je meerdere hulpvragen? Formuleer dan per hulpvraag een doel. </a:t>
            </a:r>
          </a:p>
          <a:p>
            <a:pPr lvl="3"/>
            <a:endParaRPr lang="nl-NL" i="0" dirty="0" smtClean="0"/>
          </a:p>
          <a:p>
            <a:pPr lvl="2"/>
            <a:endParaRPr lang="nl-NL" i="0" dirty="0" smtClean="0"/>
          </a:p>
          <a:p>
            <a:endParaRPr lang="nl-NL" dirty="0"/>
          </a:p>
        </p:txBody>
      </p:sp>
      <p:sp>
        <p:nvSpPr>
          <p:cNvPr id="4" name="Tekstvak 3"/>
          <p:cNvSpPr txBox="1"/>
          <p:nvPr/>
        </p:nvSpPr>
        <p:spPr>
          <a:xfrm>
            <a:off x="6369270" y="1763767"/>
            <a:ext cx="2443655" cy="923330"/>
          </a:xfrm>
          <a:prstGeom prst="rect">
            <a:avLst/>
          </a:prstGeom>
          <a:solidFill>
            <a:schemeClr val="accent6">
              <a:lumMod val="60000"/>
              <a:lumOff val="40000"/>
            </a:schemeClr>
          </a:solidFill>
        </p:spPr>
        <p:txBody>
          <a:bodyPr wrap="square" rtlCol="0">
            <a:spAutoFit/>
          </a:bodyPr>
          <a:lstStyle/>
          <a:p>
            <a:pPr algn="ctr"/>
            <a:r>
              <a:rPr lang="nl-NL" sz="1350" dirty="0"/>
              <a:t>Volg </a:t>
            </a:r>
            <a:r>
              <a:rPr lang="nl-NL" sz="1350" b="1" dirty="0"/>
              <a:t>altijd</a:t>
            </a:r>
            <a:r>
              <a:rPr lang="nl-NL" sz="1350" dirty="0"/>
              <a:t> de criteria op de boordelingslijst.</a:t>
            </a:r>
            <a:br>
              <a:rPr lang="nl-NL" sz="1350" dirty="0"/>
            </a:br>
            <a:r>
              <a:rPr lang="nl-NL" sz="1350" b="1" i="1" dirty="0"/>
              <a:t>Tip</a:t>
            </a:r>
            <a:r>
              <a:rPr lang="nl-NL" sz="1350" dirty="0"/>
              <a:t>: maak voor iedere criterium een apart kopje</a:t>
            </a:r>
          </a:p>
        </p:txBody>
      </p:sp>
    </p:spTree>
    <p:extLst>
      <p:ext uri="{BB962C8B-B14F-4D97-AF65-F5344CB8AC3E}">
        <p14:creationId xmlns:p14="http://schemas.microsoft.com/office/powerpoint/2010/main" val="1134733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Schrijf een korte casus/situatie </a:t>
            </a:r>
            <a:r>
              <a:rPr lang="nl-NL" smtClean="0"/>
              <a:t>over </a:t>
            </a:r>
            <a:r>
              <a:rPr lang="nl-NL" smtClean="0"/>
              <a:t>het kind</a:t>
            </a:r>
            <a:endParaRPr lang="nl-NL" dirty="0" smtClean="0"/>
          </a:p>
          <a:p>
            <a:endParaRPr lang="nl-NL" dirty="0"/>
          </a:p>
          <a:p>
            <a:r>
              <a:rPr lang="nl-NL" dirty="0" smtClean="0"/>
              <a:t>Voorbeeld: </a:t>
            </a:r>
          </a:p>
          <a:p>
            <a:r>
              <a:rPr lang="nl-NL" dirty="0" smtClean="0"/>
              <a:t>P. Is bijna vier jaar, maar is nog niet zindelijk. Op de groep komt hij regelmatig naar de leidster toe om ze zeggen dat zijn luier vol zit. Om dat P. bijna naar de basisschool gaat zal hier wat aan gedaan moeten worden. </a:t>
            </a:r>
          </a:p>
          <a:p>
            <a:endParaRPr lang="nl-NL" dirty="0"/>
          </a:p>
          <a:p>
            <a:endParaRPr lang="nl-NL" dirty="0"/>
          </a:p>
        </p:txBody>
      </p:sp>
    </p:spTree>
    <p:extLst>
      <p:ext uri="{BB962C8B-B14F-4D97-AF65-F5344CB8AC3E}">
        <p14:creationId xmlns:p14="http://schemas.microsoft.com/office/powerpoint/2010/main" val="34333035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i="1" dirty="0"/>
              <a:t>Hulpvraag </a:t>
            </a:r>
            <a:r>
              <a:rPr lang="nl-NL" i="1" dirty="0" smtClean="0"/>
              <a:t>formuleren</a:t>
            </a:r>
            <a:endParaRPr lang="nl-NL" dirty="0"/>
          </a:p>
        </p:txBody>
      </p:sp>
      <p:sp>
        <p:nvSpPr>
          <p:cNvPr id="3" name="Tijdelijke aanduiding voor inhoud 2"/>
          <p:cNvSpPr>
            <a:spLocks noGrp="1"/>
          </p:cNvSpPr>
          <p:nvPr>
            <p:ph idx="1"/>
          </p:nvPr>
        </p:nvSpPr>
        <p:spPr/>
        <p:txBody>
          <a:bodyPr/>
          <a:lstStyle/>
          <a:p>
            <a:pPr lvl="1"/>
            <a:r>
              <a:rPr lang="nl-NL" dirty="0" smtClean="0"/>
              <a:t>Hoe </a:t>
            </a:r>
            <a:r>
              <a:rPr lang="nl-NL" dirty="0"/>
              <a:t>schrijf je een hulpvraag?</a:t>
            </a:r>
          </a:p>
          <a:p>
            <a:pPr lvl="2"/>
            <a:r>
              <a:rPr lang="nl-NL" dirty="0"/>
              <a:t>Help mij, ondersteun mij, leer mij, stimuleer mij…</a:t>
            </a:r>
          </a:p>
          <a:p>
            <a:pPr lvl="2"/>
            <a:r>
              <a:rPr lang="nl-NL" dirty="0"/>
              <a:t>Vb. </a:t>
            </a:r>
            <a:r>
              <a:rPr lang="nl-NL" i="1" dirty="0"/>
              <a:t>Help mij om mijn veters te </a:t>
            </a:r>
            <a:r>
              <a:rPr lang="nl-NL" i="1" dirty="0" smtClean="0"/>
              <a:t>strikken</a:t>
            </a:r>
          </a:p>
          <a:p>
            <a:pPr lvl="2"/>
            <a:endParaRPr lang="nl-NL" i="1" dirty="0"/>
          </a:p>
          <a:p>
            <a:pPr lvl="2"/>
            <a:endParaRPr lang="nl-NL" dirty="0" smtClean="0"/>
          </a:p>
          <a:p>
            <a:pPr marL="177800" lvl="2" indent="0">
              <a:buNone/>
            </a:pPr>
            <a:r>
              <a:rPr lang="nl-NL" i="1" dirty="0" smtClean="0"/>
              <a:t>Wat zou een hulpvraag kunnen zijn van P.? Uit de casus beschreven in de vorige casus? </a:t>
            </a:r>
          </a:p>
          <a:p>
            <a:pPr marL="177800" lvl="2" indent="0">
              <a:buNone/>
            </a:pPr>
            <a:endParaRPr lang="nl-NL" i="1" dirty="0"/>
          </a:p>
          <a:p>
            <a:r>
              <a:rPr lang="nl-NL" sz="1600" dirty="0"/>
              <a:t>P. Is bijna vier jaar, maar is nog niet zindelijk. Op de groep komt hij regelmatig naar de leidster toe om ze zeggen dat zijn luier vol zit. Om dat P. bijna naar de basisschool gaat zal hier wat aan gedaan moeten worden. </a:t>
            </a:r>
          </a:p>
          <a:p>
            <a:endParaRPr lang="nl-NL" dirty="0"/>
          </a:p>
          <a:p>
            <a:pPr marL="177800" lvl="2" indent="0">
              <a:buNone/>
            </a:pPr>
            <a:endParaRPr lang="nl-NL" i="1" dirty="0" smtClean="0"/>
          </a:p>
          <a:p>
            <a:pPr marL="177800" lvl="2" indent="0">
              <a:buNone/>
            </a:pPr>
            <a:endParaRPr lang="nl-NL" i="1" dirty="0"/>
          </a:p>
          <a:p>
            <a:pPr marL="177800" lvl="2" indent="0">
              <a:buNone/>
            </a:pPr>
            <a:endParaRPr lang="nl-NL" sz="1500" i="1" dirty="0" smtClean="0"/>
          </a:p>
        </p:txBody>
      </p:sp>
    </p:spTree>
    <p:extLst>
      <p:ext uri="{BB962C8B-B14F-4D97-AF65-F5344CB8AC3E}">
        <p14:creationId xmlns:p14="http://schemas.microsoft.com/office/powerpoint/2010/main" val="2496528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1000"/>
                                        <p:tgtEl>
                                          <p:spTgt spid="3">
                                            <p:txEl>
                                              <p:pRg st="7" end="7"/>
                                            </p:txEl>
                                          </p:spTgt>
                                        </p:tgtEl>
                                      </p:cBhvr>
                                    </p:animEffect>
                                    <p:anim calcmode="lin" valueType="num">
                                      <p:cBhvr>
                                        <p:cTn id="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a:t>
            </a:r>
            <a:endParaRPr lang="nl-NL" dirty="0"/>
          </a:p>
        </p:txBody>
      </p:sp>
      <p:sp>
        <p:nvSpPr>
          <p:cNvPr id="3" name="Tijdelijke aanduiding voor inhoud 2"/>
          <p:cNvSpPr>
            <a:spLocks noGrp="1"/>
          </p:cNvSpPr>
          <p:nvPr>
            <p:ph idx="1"/>
          </p:nvPr>
        </p:nvSpPr>
        <p:spPr/>
        <p:txBody>
          <a:bodyPr/>
          <a:lstStyle/>
          <a:p>
            <a:r>
              <a:rPr lang="nl-NL" dirty="0" smtClean="0"/>
              <a:t>Je ontvangt een casus en je gaat voor deze casus een conclusie schrijven en een hulpvraag formuleren. </a:t>
            </a:r>
            <a:endParaRPr lang="nl-NL" dirty="0"/>
          </a:p>
        </p:txBody>
      </p:sp>
    </p:spTree>
    <p:extLst>
      <p:ext uri="{BB962C8B-B14F-4D97-AF65-F5344CB8AC3E}">
        <p14:creationId xmlns:p14="http://schemas.microsoft.com/office/powerpoint/2010/main" val="2181573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Start maken met het observatieverslag. </a:t>
            </a:r>
            <a:endParaRPr lang="nl-NL" dirty="0"/>
          </a:p>
        </p:txBody>
      </p:sp>
      <p:sp>
        <p:nvSpPr>
          <p:cNvPr id="3" name="Tijdelijke aanduiding voor inhoud 2"/>
          <p:cNvSpPr>
            <a:spLocks noGrp="1"/>
          </p:cNvSpPr>
          <p:nvPr>
            <p:ph idx="1"/>
          </p:nvPr>
        </p:nvSpPr>
        <p:spPr/>
        <p:txBody>
          <a:bodyPr/>
          <a:lstStyle/>
          <a:p>
            <a:r>
              <a:rPr lang="nl-NL" dirty="0" smtClean="0"/>
              <a:t>Ga een start maken, als het goed is heb je op je stage overleg gehad over hoe en wat. </a:t>
            </a:r>
            <a:endParaRPr lang="nl-NL" dirty="0"/>
          </a:p>
        </p:txBody>
      </p:sp>
    </p:spTree>
    <p:extLst>
      <p:ext uri="{BB962C8B-B14F-4D97-AF65-F5344CB8AC3E}">
        <p14:creationId xmlns:p14="http://schemas.microsoft.com/office/powerpoint/2010/main" val="211285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Methodische Handelen</a:t>
            </a:r>
            <a:endParaRPr lang="nl-NL" dirty="0"/>
          </a:p>
        </p:txBody>
      </p:sp>
      <p:sp>
        <p:nvSpPr>
          <p:cNvPr id="3" name="Ondertitel 2"/>
          <p:cNvSpPr>
            <a:spLocks noGrp="1"/>
          </p:cNvSpPr>
          <p:nvPr>
            <p:ph type="subTitle" idx="1"/>
          </p:nvPr>
        </p:nvSpPr>
        <p:spPr/>
        <p:txBody>
          <a:bodyPr>
            <a:normAutofit/>
          </a:bodyPr>
          <a:lstStyle/>
          <a:p>
            <a:r>
              <a:rPr lang="nl-NL" dirty="0" smtClean="0"/>
              <a:t>Blok 7 –  Observeren &amp; observatieverslag</a:t>
            </a:r>
          </a:p>
          <a:p>
            <a:endParaRPr lang="nl-NL" dirty="0"/>
          </a:p>
        </p:txBody>
      </p:sp>
    </p:spTree>
    <p:extLst>
      <p:ext uri="{BB962C8B-B14F-4D97-AF65-F5344CB8AC3E}">
        <p14:creationId xmlns:p14="http://schemas.microsoft.com/office/powerpoint/2010/main" val="2951409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Planning</a:t>
            </a:r>
            <a:endParaRPr lang="nl-NL" dirty="0"/>
          </a:p>
        </p:txBody>
      </p:sp>
      <p:sp>
        <p:nvSpPr>
          <p:cNvPr id="3" name="Tijdelijke aanduiding voor inhoud 2"/>
          <p:cNvSpPr>
            <a:spLocks noGrp="1"/>
          </p:cNvSpPr>
          <p:nvPr>
            <p:ph idx="1"/>
          </p:nvPr>
        </p:nvSpPr>
        <p:spPr/>
        <p:txBody>
          <a:bodyPr/>
          <a:lstStyle/>
          <a:p>
            <a:pPr marL="342900" indent="-342900">
              <a:buFontTx/>
              <a:buChar char="-"/>
            </a:pPr>
            <a:r>
              <a:rPr lang="nl-NL" dirty="0" smtClean="0"/>
              <a:t>Korte herhaling vorige les; </a:t>
            </a:r>
          </a:p>
          <a:p>
            <a:pPr marL="342900" indent="-342900">
              <a:buFontTx/>
              <a:buChar char="-"/>
            </a:pPr>
            <a:r>
              <a:rPr lang="nl-NL" dirty="0" smtClean="0"/>
              <a:t>Observatiemomenten;</a:t>
            </a:r>
          </a:p>
          <a:p>
            <a:pPr marL="342900" indent="-342900">
              <a:buFontTx/>
              <a:buChar char="-"/>
            </a:pPr>
            <a:r>
              <a:rPr lang="nl-NL" i="1" dirty="0" smtClean="0"/>
              <a:t>Proeftoets meten kennis methodisch handelen; </a:t>
            </a:r>
          </a:p>
          <a:p>
            <a:pPr marL="342900" indent="-342900">
              <a:buFontTx/>
              <a:buChar char="-"/>
            </a:pPr>
            <a:r>
              <a:rPr lang="nl-NL" i="1" dirty="0" smtClean="0"/>
              <a:t>Oefenen met een observatie</a:t>
            </a:r>
            <a:r>
              <a:rPr lang="nl-NL" dirty="0" smtClean="0"/>
              <a:t>; </a:t>
            </a:r>
          </a:p>
          <a:p>
            <a:pPr marL="342900" indent="-342900">
              <a:buFontTx/>
              <a:buChar char="-"/>
            </a:pPr>
            <a:r>
              <a:rPr lang="nl-NL" dirty="0" smtClean="0"/>
              <a:t>Werken aan verslag. </a:t>
            </a:r>
            <a:endParaRPr lang="nl-NL" dirty="0"/>
          </a:p>
        </p:txBody>
      </p:sp>
    </p:spTree>
    <p:extLst>
      <p:ext uri="{BB962C8B-B14F-4D97-AF65-F5344CB8AC3E}">
        <p14:creationId xmlns:p14="http://schemas.microsoft.com/office/powerpoint/2010/main" val="1700129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Herhaling vorige les</a:t>
            </a:r>
            <a:endParaRPr lang="nl-NL" dirty="0"/>
          </a:p>
        </p:txBody>
      </p:sp>
      <p:sp>
        <p:nvSpPr>
          <p:cNvPr id="3" name="Tijdelijke aanduiding voor inhoud 2"/>
          <p:cNvSpPr>
            <a:spLocks noGrp="1"/>
          </p:cNvSpPr>
          <p:nvPr>
            <p:ph idx="1"/>
          </p:nvPr>
        </p:nvSpPr>
        <p:spPr>
          <a:xfrm>
            <a:off x="1043608" y="1628800"/>
            <a:ext cx="7185992" cy="4170940"/>
          </a:xfrm>
        </p:spPr>
        <p:txBody>
          <a:bodyPr>
            <a:normAutofit/>
          </a:bodyPr>
          <a:lstStyle/>
          <a:p>
            <a:r>
              <a:rPr lang="nl-NL" sz="1800" dirty="0"/>
              <a:t>Tijdens of na de observatie leg je vast wat je hebt gezien. </a:t>
            </a:r>
          </a:p>
          <a:p>
            <a:endParaRPr lang="nl-NL" sz="1800" b="1" i="1" dirty="0" smtClean="0"/>
          </a:p>
          <a:p>
            <a:r>
              <a:rPr lang="nl-NL" sz="1800" b="1" i="1" dirty="0" smtClean="0"/>
              <a:t>Er zijn vier </a:t>
            </a:r>
            <a:r>
              <a:rPr lang="nl-NL" sz="1800" b="1" i="1" dirty="0"/>
              <a:t>registratiemethoden</a:t>
            </a:r>
          </a:p>
          <a:p>
            <a:pPr lvl="1"/>
            <a:r>
              <a:rPr lang="nl-NL" sz="1800" b="1" dirty="0"/>
              <a:t>Beschrijvende observatie</a:t>
            </a:r>
          </a:p>
          <a:p>
            <a:pPr lvl="1"/>
            <a:r>
              <a:rPr lang="nl-NL" sz="1800" b="1" dirty="0"/>
              <a:t>Observatieschema</a:t>
            </a:r>
          </a:p>
          <a:p>
            <a:pPr lvl="1"/>
            <a:r>
              <a:rPr lang="nl-NL" sz="1800" b="1" dirty="0"/>
              <a:t>Codeersysteem</a:t>
            </a:r>
          </a:p>
          <a:p>
            <a:pPr lvl="1"/>
            <a:r>
              <a:rPr lang="nl-NL" sz="1800" b="1" dirty="0"/>
              <a:t>Beoordelingsschaal</a:t>
            </a:r>
            <a:endParaRPr lang="nl-NL" sz="1800" dirty="0"/>
          </a:p>
          <a:p>
            <a:endParaRPr lang="nl-NL" sz="1800" dirty="0" smtClean="0"/>
          </a:p>
          <a:p>
            <a:r>
              <a:rPr lang="nl-NL" sz="1800" dirty="0" smtClean="0"/>
              <a:t>Belangrijk </a:t>
            </a:r>
            <a:r>
              <a:rPr lang="nl-NL" sz="1800" dirty="0"/>
              <a:t>om bewust de goede methode te kiezen.</a:t>
            </a:r>
          </a:p>
          <a:p>
            <a:pPr lvl="1"/>
            <a:r>
              <a:rPr lang="nl-NL" sz="1800" dirty="0"/>
              <a:t>Wil je heel specifiek gedrag observeren of wil je een breder beeld?</a:t>
            </a:r>
          </a:p>
          <a:p>
            <a:endParaRPr lang="nl-NL" sz="1800" dirty="0"/>
          </a:p>
        </p:txBody>
      </p:sp>
    </p:spTree>
    <p:extLst>
      <p:ext uri="{BB962C8B-B14F-4D97-AF65-F5344CB8AC3E}">
        <p14:creationId xmlns:p14="http://schemas.microsoft.com/office/powerpoint/2010/main" val="1347579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Observatiemomenten</a:t>
            </a:r>
            <a:endParaRPr lang="nl-NL" dirty="0"/>
          </a:p>
        </p:txBody>
      </p:sp>
      <p:sp>
        <p:nvSpPr>
          <p:cNvPr id="3" name="Tijdelijke aanduiding voor inhoud 2"/>
          <p:cNvSpPr>
            <a:spLocks noGrp="1"/>
          </p:cNvSpPr>
          <p:nvPr>
            <p:ph idx="1"/>
          </p:nvPr>
        </p:nvSpPr>
        <p:spPr>
          <a:xfrm>
            <a:off x="1187624" y="1556792"/>
            <a:ext cx="7499176" cy="4569371"/>
          </a:xfrm>
        </p:spPr>
        <p:txBody>
          <a:bodyPr/>
          <a:lstStyle/>
          <a:p>
            <a:r>
              <a:rPr lang="nl-NL" dirty="0" smtClean="0"/>
              <a:t>Een observatie kun je op verschillende momenten uitvoeren. </a:t>
            </a:r>
            <a:br>
              <a:rPr lang="nl-NL" dirty="0" smtClean="0"/>
            </a:br>
            <a:r>
              <a:rPr lang="nl-NL" dirty="0" smtClean="0"/>
              <a:t>Je kiest het ‘tijdstip’ en noteert dit ook weer in je plan. </a:t>
            </a:r>
          </a:p>
          <a:p>
            <a:endParaRPr lang="nl-NL" dirty="0"/>
          </a:p>
          <a:p>
            <a:r>
              <a:rPr lang="nl-NL" dirty="0" smtClean="0"/>
              <a:t>Je kunt kiezen uit:</a:t>
            </a:r>
          </a:p>
          <a:p>
            <a:pPr lvl="1"/>
            <a:r>
              <a:rPr lang="nl-NL" dirty="0" smtClean="0"/>
              <a:t>Continue observeren</a:t>
            </a:r>
          </a:p>
          <a:p>
            <a:pPr lvl="1"/>
            <a:r>
              <a:rPr lang="nl-NL" dirty="0" smtClean="0"/>
              <a:t>Event-sampling</a:t>
            </a:r>
          </a:p>
          <a:p>
            <a:pPr lvl="1"/>
            <a:r>
              <a:rPr lang="nl-NL" dirty="0" smtClean="0"/>
              <a:t>Time-sampling</a:t>
            </a:r>
          </a:p>
          <a:p>
            <a:pPr lvl="1"/>
            <a:r>
              <a:rPr lang="nl-NL" dirty="0" smtClean="0"/>
              <a:t>Een combinatie</a:t>
            </a:r>
            <a:endParaRPr lang="nl-NL" dirty="0"/>
          </a:p>
        </p:txBody>
      </p:sp>
    </p:spTree>
    <p:extLst>
      <p:ext uri="{BB962C8B-B14F-4D97-AF65-F5344CB8AC3E}">
        <p14:creationId xmlns:p14="http://schemas.microsoft.com/office/powerpoint/2010/main" val="1156727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8700" y="3319289"/>
            <a:ext cx="7200900" cy="757784"/>
          </a:xfrm>
        </p:spPr>
        <p:txBody>
          <a:bodyPr/>
          <a:lstStyle/>
          <a:p>
            <a:r>
              <a:rPr lang="nl-NL" dirty="0"/>
              <a:t>2</a:t>
            </a:r>
            <a:r>
              <a:rPr lang="nl-NL" dirty="0" smtClean="0"/>
              <a:t>) Event-sampling</a:t>
            </a:r>
            <a:endParaRPr lang="nl-NL" dirty="0"/>
          </a:p>
        </p:txBody>
      </p:sp>
      <p:sp>
        <p:nvSpPr>
          <p:cNvPr id="3" name="Tijdelijke aanduiding voor inhoud 2"/>
          <p:cNvSpPr>
            <a:spLocks noGrp="1"/>
          </p:cNvSpPr>
          <p:nvPr>
            <p:ph idx="1"/>
          </p:nvPr>
        </p:nvSpPr>
        <p:spPr>
          <a:xfrm>
            <a:off x="1028700" y="2204864"/>
            <a:ext cx="7200900" cy="1191479"/>
          </a:xfrm>
        </p:spPr>
        <p:txBody>
          <a:bodyPr>
            <a:normAutofit/>
          </a:bodyPr>
          <a:lstStyle/>
          <a:p>
            <a:r>
              <a:rPr lang="nl-NL" dirty="0" smtClean="0"/>
              <a:t>Je observeert de situatie van het begin tot het einde. </a:t>
            </a:r>
          </a:p>
          <a:p>
            <a:pPr lvl="1"/>
            <a:r>
              <a:rPr lang="nl-NL" dirty="0" smtClean="0"/>
              <a:t>Vb. observeren van het begin van de pauze tot het einde van de pauze.</a:t>
            </a:r>
          </a:p>
          <a:p>
            <a:endParaRPr lang="nl-NL" dirty="0" smtClean="0"/>
          </a:p>
        </p:txBody>
      </p:sp>
      <p:sp>
        <p:nvSpPr>
          <p:cNvPr id="4" name="Titel 1"/>
          <p:cNvSpPr txBox="1">
            <a:spLocks/>
          </p:cNvSpPr>
          <p:nvPr/>
        </p:nvSpPr>
        <p:spPr>
          <a:xfrm>
            <a:off x="1143000" y="1485900"/>
            <a:ext cx="7200900" cy="1114425"/>
          </a:xfrm>
          <a:prstGeom prst="rect">
            <a:avLst/>
          </a:prstGeom>
        </p:spPr>
        <p:txBody>
          <a:bodyPr vert="horz" lIns="68580" tIns="34290" rIns="68580" bIns="3429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nl-NL" sz="3300" dirty="0"/>
              <a:t>1) Continue observeren</a:t>
            </a:r>
          </a:p>
        </p:txBody>
      </p:sp>
      <p:sp>
        <p:nvSpPr>
          <p:cNvPr id="5" name="Tijdelijke aanduiding voor inhoud 2"/>
          <p:cNvSpPr txBox="1">
            <a:spLocks/>
          </p:cNvSpPr>
          <p:nvPr/>
        </p:nvSpPr>
        <p:spPr>
          <a:xfrm>
            <a:off x="1028700" y="4343400"/>
            <a:ext cx="7791772" cy="2325960"/>
          </a:xfrm>
          <a:prstGeom prst="rect">
            <a:avLst/>
          </a:prstGeom>
        </p:spPr>
        <p:txBody>
          <a:bodyPr vert="horz" lIns="68580" tIns="34290" rIns="68580" bIns="3429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nl-NL" dirty="0">
                <a:solidFill>
                  <a:schemeClr val="tx1"/>
                </a:solidFill>
              </a:rPr>
              <a:t>Bepaalde gebeurtenissen observeren</a:t>
            </a:r>
          </a:p>
          <a:p>
            <a:pPr lvl="1"/>
            <a:r>
              <a:rPr lang="nl-NL" dirty="0">
                <a:solidFill>
                  <a:schemeClr val="tx1"/>
                </a:solidFill>
              </a:rPr>
              <a:t>Vb. observeren of een kind gaat huilen tijdens het moment van afscheid nemen van vader/moeder observeren</a:t>
            </a:r>
          </a:p>
          <a:p>
            <a:pPr lvl="1"/>
            <a:r>
              <a:rPr lang="nl-NL" dirty="0">
                <a:solidFill>
                  <a:schemeClr val="tx1"/>
                </a:solidFill>
              </a:rPr>
              <a:t>Vb. observeren als een kind een ander kind slaat</a:t>
            </a:r>
          </a:p>
          <a:p>
            <a:endParaRPr lang="nl-NL" sz="1500" dirty="0"/>
          </a:p>
        </p:txBody>
      </p:sp>
    </p:spTree>
    <p:extLst>
      <p:ext uri="{BB962C8B-B14F-4D97-AF65-F5344CB8AC3E}">
        <p14:creationId xmlns:p14="http://schemas.microsoft.com/office/powerpoint/2010/main" val="2123518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8700" y="3486151"/>
            <a:ext cx="7200900" cy="662930"/>
          </a:xfrm>
        </p:spPr>
        <p:txBody>
          <a:bodyPr/>
          <a:lstStyle/>
          <a:p>
            <a:r>
              <a:rPr lang="nl-NL" dirty="0" smtClean="0"/>
              <a:t>4) Een combinatie</a:t>
            </a:r>
            <a:endParaRPr lang="nl-NL" dirty="0"/>
          </a:p>
        </p:txBody>
      </p:sp>
      <p:sp>
        <p:nvSpPr>
          <p:cNvPr id="3" name="Tijdelijke aanduiding voor inhoud 2"/>
          <p:cNvSpPr>
            <a:spLocks noGrp="1"/>
          </p:cNvSpPr>
          <p:nvPr>
            <p:ph idx="1"/>
          </p:nvPr>
        </p:nvSpPr>
        <p:spPr>
          <a:xfrm>
            <a:off x="1028700" y="2571750"/>
            <a:ext cx="7200900" cy="824593"/>
          </a:xfrm>
        </p:spPr>
        <p:txBody>
          <a:bodyPr>
            <a:normAutofit fontScale="85000" lnSpcReduction="20000"/>
          </a:bodyPr>
          <a:lstStyle/>
          <a:p>
            <a:r>
              <a:rPr lang="nl-NL" dirty="0" smtClean="0"/>
              <a:t>Je observeert hoe vaak of hoe lang iets gebeurt</a:t>
            </a:r>
          </a:p>
          <a:p>
            <a:pPr lvl="1"/>
            <a:r>
              <a:rPr lang="nl-NL" dirty="0" smtClean="0"/>
              <a:t>Vb. observeren hoe vaak een kind ruzie maakt in de pauze door in alle pauzes steeds 10 min te observeren</a:t>
            </a:r>
          </a:p>
          <a:p>
            <a:endParaRPr lang="nl-NL" dirty="0" smtClean="0"/>
          </a:p>
        </p:txBody>
      </p:sp>
      <p:sp>
        <p:nvSpPr>
          <p:cNvPr id="4" name="Titel 1"/>
          <p:cNvSpPr txBox="1">
            <a:spLocks/>
          </p:cNvSpPr>
          <p:nvPr/>
        </p:nvSpPr>
        <p:spPr>
          <a:xfrm>
            <a:off x="1143000" y="1485900"/>
            <a:ext cx="7200900" cy="1114425"/>
          </a:xfrm>
          <a:prstGeom prst="rect">
            <a:avLst/>
          </a:prstGeom>
        </p:spPr>
        <p:txBody>
          <a:bodyPr vert="horz" lIns="68580" tIns="34290" rIns="68580" bIns="3429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nl-NL" sz="3300" dirty="0"/>
              <a:t>3) Time-Sampling</a:t>
            </a:r>
          </a:p>
        </p:txBody>
      </p:sp>
      <p:sp>
        <p:nvSpPr>
          <p:cNvPr id="5" name="Tijdelijke aanduiding voor inhoud 2"/>
          <p:cNvSpPr txBox="1">
            <a:spLocks/>
          </p:cNvSpPr>
          <p:nvPr/>
        </p:nvSpPr>
        <p:spPr>
          <a:xfrm>
            <a:off x="1143000" y="4238889"/>
            <a:ext cx="7086600" cy="1092389"/>
          </a:xfrm>
          <a:prstGeom prst="rect">
            <a:avLst/>
          </a:prstGeom>
        </p:spPr>
        <p:txBody>
          <a:bodyPr vert="horz" lIns="68580" tIns="34290" rIns="68580" bIns="34290" rtlCol="0">
            <a:normAutofit fontScale="700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nl-NL" sz="2300" dirty="0">
                <a:solidFill>
                  <a:schemeClr val="tx1"/>
                </a:solidFill>
              </a:rPr>
              <a:t>Je kunt </a:t>
            </a:r>
            <a:r>
              <a:rPr lang="nl-NL" sz="2300" dirty="0" err="1">
                <a:solidFill>
                  <a:schemeClr val="tx1"/>
                </a:solidFill>
              </a:rPr>
              <a:t>nr</a:t>
            </a:r>
            <a:r>
              <a:rPr lang="nl-NL" sz="2300" dirty="0">
                <a:solidFill>
                  <a:schemeClr val="tx1"/>
                </a:solidFill>
              </a:rPr>
              <a:t> 1 / 2 / 3 ook combineren</a:t>
            </a:r>
          </a:p>
          <a:p>
            <a:pPr lvl="1"/>
            <a:r>
              <a:rPr lang="nl-NL" sz="2300" dirty="0">
                <a:solidFill>
                  <a:schemeClr val="tx1"/>
                </a:solidFill>
              </a:rPr>
              <a:t>Vb.  observeren hoe een kind zich gedraagt tijdens de rekenles.</a:t>
            </a:r>
            <a:br>
              <a:rPr lang="nl-NL" sz="2300" dirty="0">
                <a:solidFill>
                  <a:schemeClr val="tx1"/>
                </a:solidFill>
              </a:rPr>
            </a:br>
            <a:r>
              <a:rPr lang="nl-NL" sz="2300" dirty="0">
                <a:solidFill>
                  <a:schemeClr val="tx1"/>
                </a:solidFill>
              </a:rPr>
              <a:t>Je observeert dan een week lang iedere rekenles (time-sampling) en dan observeer je van het begin tot het einde (continue observeren)</a:t>
            </a:r>
          </a:p>
          <a:p>
            <a:endParaRPr lang="nl-NL" sz="1500" dirty="0"/>
          </a:p>
        </p:txBody>
      </p:sp>
    </p:spTree>
    <p:extLst>
      <p:ext uri="{BB962C8B-B14F-4D97-AF65-F5344CB8AC3E}">
        <p14:creationId xmlns:p14="http://schemas.microsoft.com/office/powerpoint/2010/main" val="2963400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79582481"/>
              </p:ext>
            </p:extLst>
          </p:nvPr>
        </p:nvGraphicFramePr>
        <p:xfrm>
          <a:off x="251520" y="1379220"/>
          <a:ext cx="8712968" cy="5547360"/>
        </p:xfrm>
        <a:graphic>
          <a:graphicData uri="http://schemas.openxmlformats.org/drawingml/2006/table">
            <a:tbl>
              <a:tblPr>
                <a:tableStyleId>{5C22544A-7EE6-4342-B048-85BDC9FD1C3A}</a:tableStyleId>
              </a:tblPr>
              <a:tblGrid>
                <a:gridCol w="672454">
                  <a:extLst>
                    <a:ext uri="{9D8B030D-6E8A-4147-A177-3AD203B41FA5}">
                      <a16:colId xmlns:a16="http://schemas.microsoft.com/office/drawing/2014/main" val="1075811798"/>
                    </a:ext>
                  </a:extLst>
                </a:gridCol>
                <a:gridCol w="8040514">
                  <a:extLst>
                    <a:ext uri="{9D8B030D-6E8A-4147-A177-3AD203B41FA5}">
                      <a16:colId xmlns:a16="http://schemas.microsoft.com/office/drawing/2014/main" val="1252020857"/>
                    </a:ext>
                  </a:extLst>
                </a:gridCol>
              </a:tblGrid>
              <a:tr h="2949206">
                <a:tc>
                  <a:txBody>
                    <a:bodyPr/>
                    <a:lstStyle/>
                    <a:p>
                      <a:pPr>
                        <a:lnSpc>
                          <a:spcPct val="130000"/>
                        </a:lnSpc>
                        <a:spcAft>
                          <a:spcPts val="0"/>
                        </a:spcAft>
                      </a:pPr>
                      <a:r>
                        <a:rPr lang="nl-NL" sz="2000" spc="30" dirty="0">
                          <a:effectLst/>
                        </a:rPr>
                        <a:t>14</a:t>
                      </a:r>
                      <a:endParaRPr lang="nl-NL" sz="1800" spc="30" dirty="0">
                        <a:effectLst/>
                      </a:endParaRPr>
                    </a:p>
                    <a:p>
                      <a:pPr>
                        <a:lnSpc>
                          <a:spcPct val="130000"/>
                        </a:lnSpc>
                        <a:spcAft>
                          <a:spcPts val="0"/>
                        </a:spcAft>
                      </a:pPr>
                      <a:r>
                        <a:rPr lang="nl-NL" sz="2000" spc="30" dirty="0">
                          <a:effectLst/>
                        </a:rPr>
                        <a:t>V</a:t>
                      </a:r>
                      <a:endParaRPr lang="nl-NL" sz="180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30000"/>
                        </a:lnSpc>
                        <a:spcAft>
                          <a:spcPts val="0"/>
                        </a:spcAft>
                      </a:pPr>
                      <a:r>
                        <a:rPr lang="nl-NL" sz="2000" spc="30" dirty="0">
                          <a:effectLst/>
                        </a:rPr>
                        <a:t>Schrijf een </a:t>
                      </a:r>
                      <a:r>
                        <a:rPr lang="nl-NL" sz="2000" b="1" spc="30" dirty="0">
                          <a:effectLst/>
                        </a:rPr>
                        <a:t>objectieve</a:t>
                      </a:r>
                      <a:r>
                        <a:rPr lang="nl-NL" sz="2000" spc="30" dirty="0">
                          <a:effectLst/>
                        </a:rPr>
                        <a:t> conclusie op basis van de observatie. Waarin de volgende onderdelen verwerkt zijn:</a:t>
                      </a:r>
                      <a:endParaRPr lang="nl-NL" sz="1800" spc="30" dirty="0">
                        <a:effectLst/>
                      </a:endParaRPr>
                    </a:p>
                    <a:p>
                      <a:pPr marL="342900" lvl="0" indent="-342900">
                        <a:lnSpc>
                          <a:spcPct val="130000"/>
                        </a:lnSpc>
                        <a:spcAft>
                          <a:spcPts val="0"/>
                        </a:spcAft>
                        <a:buFont typeface="Arial" panose="020B0604020202020204" pitchFamily="34" charset="0"/>
                        <a:buChar char="-"/>
                      </a:pPr>
                      <a:r>
                        <a:rPr lang="nl-NL" sz="2000" spc="30" dirty="0">
                          <a:effectLst/>
                        </a:rPr>
                        <a:t>Samenvatting van opvallende zaken uit de observatie</a:t>
                      </a:r>
                      <a:endParaRPr lang="nl-NL" sz="1800" spc="30" dirty="0">
                        <a:effectLst/>
                      </a:endParaRPr>
                    </a:p>
                    <a:p>
                      <a:pPr marL="342900" lvl="0" indent="-342900">
                        <a:lnSpc>
                          <a:spcPct val="130000"/>
                        </a:lnSpc>
                        <a:spcAft>
                          <a:spcPts val="0"/>
                        </a:spcAft>
                        <a:buFont typeface="Arial" panose="020B0604020202020204" pitchFamily="34" charset="0"/>
                        <a:buChar char="-"/>
                      </a:pPr>
                      <a:r>
                        <a:rPr lang="nl-NL" sz="2000" spc="30" dirty="0">
                          <a:effectLst/>
                        </a:rPr>
                        <a:t>Beantwoorden van observatiedoel en de vraagstelling:</a:t>
                      </a:r>
                      <a:endParaRPr lang="nl-NL" sz="1800" spc="30" dirty="0">
                        <a:effectLst/>
                      </a:endParaRPr>
                    </a:p>
                    <a:p>
                      <a:pPr marL="342900" lvl="0" indent="-342900">
                        <a:lnSpc>
                          <a:spcPct val="130000"/>
                        </a:lnSpc>
                        <a:spcAft>
                          <a:spcPts val="0"/>
                        </a:spcAft>
                        <a:buFont typeface="Courier New" panose="02070309020205020404" pitchFamily="49" charset="0"/>
                        <a:buChar char="o"/>
                      </a:pPr>
                      <a:r>
                        <a:rPr lang="nl-NL" sz="2000" spc="30" dirty="0">
                          <a:effectLst/>
                        </a:rPr>
                        <a:t>Het doel van de observatie is:</a:t>
                      </a:r>
                      <a:endParaRPr lang="nl-NL" sz="1800" spc="30" dirty="0">
                        <a:effectLst/>
                      </a:endParaRPr>
                    </a:p>
                    <a:p>
                      <a:pPr marL="342900" lvl="0" indent="-342900">
                        <a:lnSpc>
                          <a:spcPct val="130000"/>
                        </a:lnSpc>
                        <a:spcAft>
                          <a:spcPts val="0"/>
                        </a:spcAft>
                        <a:buFont typeface="Courier New" panose="02070309020205020404" pitchFamily="49" charset="0"/>
                        <a:buChar char="o"/>
                      </a:pPr>
                      <a:r>
                        <a:rPr lang="nl-NL" sz="2000" spc="30" dirty="0">
                          <a:effectLst/>
                        </a:rPr>
                        <a:t>De vraagstelling is:</a:t>
                      </a:r>
                      <a:endParaRPr lang="nl-NL" sz="1800" spc="30" dirty="0">
                        <a:effectLst/>
                      </a:endParaRPr>
                    </a:p>
                    <a:p>
                      <a:pPr marL="342900" lvl="0" indent="-342900">
                        <a:lnSpc>
                          <a:spcPct val="130000"/>
                        </a:lnSpc>
                        <a:spcAft>
                          <a:spcPts val="0"/>
                        </a:spcAft>
                        <a:buFont typeface="Courier New" panose="02070309020205020404" pitchFamily="49" charset="0"/>
                        <a:buChar char="o"/>
                      </a:pPr>
                      <a:r>
                        <a:rPr lang="nl-NL" sz="2000" spc="30" dirty="0">
                          <a:effectLst/>
                        </a:rPr>
                        <a:t>Het antwoord op de vraagstelling is:</a:t>
                      </a:r>
                      <a:endParaRPr lang="nl-NL" sz="1800" spc="30" dirty="0">
                        <a:effectLst/>
                      </a:endParaRPr>
                    </a:p>
                    <a:p>
                      <a:pPr>
                        <a:lnSpc>
                          <a:spcPct val="130000"/>
                        </a:lnSpc>
                        <a:spcAft>
                          <a:spcPts val="0"/>
                        </a:spcAft>
                      </a:pPr>
                      <a:r>
                        <a:rPr lang="nl-NL" sz="2000" spc="30" dirty="0">
                          <a:effectLst/>
                        </a:rPr>
                        <a:t> </a:t>
                      </a:r>
                      <a:endParaRPr lang="nl-NL" sz="180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78080309"/>
                  </a:ext>
                </a:extLst>
              </a:tr>
              <a:tr h="1092563">
                <a:tc>
                  <a:txBody>
                    <a:bodyPr/>
                    <a:lstStyle/>
                    <a:p>
                      <a:pPr>
                        <a:lnSpc>
                          <a:spcPct val="130000"/>
                        </a:lnSpc>
                        <a:spcAft>
                          <a:spcPts val="0"/>
                        </a:spcAft>
                      </a:pPr>
                      <a:r>
                        <a:rPr lang="nl-NL" sz="2000" spc="30">
                          <a:effectLst/>
                        </a:rPr>
                        <a:t>15</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30000"/>
                        </a:lnSpc>
                        <a:spcAft>
                          <a:spcPts val="0"/>
                        </a:spcAft>
                      </a:pPr>
                      <a:r>
                        <a:rPr lang="nl-NL" sz="2000" spc="30" dirty="0">
                          <a:effectLst/>
                        </a:rPr>
                        <a:t>Beschrijf hoe de bevindingen uit de observatie en het verslag doorgegeven gaan worden aan de betrokken personen en leg uit waarom voor deze manier is gekozen. </a:t>
                      </a:r>
                      <a:endParaRPr lang="nl-NL" sz="180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72389633"/>
                  </a:ext>
                </a:extLst>
              </a:tr>
              <a:tr h="1092563">
                <a:tc>
                  <a:txBody>
                    <a:bodyPr/>
                    <a:lstStyle/>
                    <a:p>
                      <a:pPr>
                        <a:lnSpc>
                          <a:spcPct val="130000"/>
                        </a:lnSpc>
                        <a:spcAft>
                          <a:spcPts val="0"/>
                        </a:spcAft>
                      </a:pPr>
                      <a:r>
                        <a:rPr lang="nl-NL" sz="2000" spc="30">
                          <a:effectLst/>
                        </a:rPr>
                        <a:t>16 V</a:t>
                      </a:r>
                      <a:endParaRPr lang="nl-NL" sz="1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tc>
                <a:tc>
                  <a:txBody>
                    <a:bodyPr/>
                    <a:lstStyle/>
                    <a:p>
                      <a:pPr>
                        <a:lnSpc>
                          <a:spcPct val="130000"/>
                        </a:lnSpc>
                        <a:spcAft>
                          <a:spcPts val="0"/>
                        </a:spcAft>
                      </a:pPr>
                      <a:r>
                        <a:rPr lang="nl-NL" sz="2000" spc="30" dirty="0">
                          <a:effectLst/>
                        </a:rPr>
                        <a:t>Geef op basis van je observatie minimaal twee tips voor de dagelijkse begeleiding van het geobserveerde kind</a:t>
                      </a:r>
                      <a:endParaRPr lang="nl-NL" sz="1800" spc="30" dirty="0">
                        <a:effectLst/>
                      </a:endParaRPr>
                    </a:p>
                    <a:p>
                      <a:pPr>
                        <a:lnSpc>
                          <a:spcPct val="130000"/>
                        </a:lnSpc>
                        <a:spcAft>
                          <a:spcPts val="0"/>
                        </a:spcAft>
                      </a:pPr>
                      <a:r>
                        <a:rPr lang="nl-NL" sz="2000" spc="30" dirty="0">
                          <a:effectLst/>
                        </a:rPr>
                        <a:t> </a:t>
                      </a:r>
                      <a:endParaRPr lang="nl-NL" sz="180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272069604"/>
                  </a:ext>
                </a:extLst>
              </a:tr>
            </a:tbl>
          </a:graphicData>
        </a:graphic>
      </p:graphicFrame>
    </p:spTree>
    <p:extLst>
      <p:ext uri="{BB962C8B-B14F-4D97-AF65-F5344CB8AC3E}">
        <p14:creationId xmlns:p14="http://schemas.microsoft.com/office/powerpoint/2010/main" val="4275869263"/>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Stap 1 </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600" spc="30" dirty="0"/>
              <a:t>Schrijf een objectieve conclusie op basis van de observatie. Waarin de volgende onderdelen verwerkt zijn</a:t>
            </a:r>
            <a:r>
              <a:rPr lang="nl-NL" sz="2600" spc="30" dirty="0" smtClean="0"/>
              <a:t>:</a:t>
            </a:r>
          </a:p>
          <a:p>
            <a:pPr marL="342900" indent="-342900">
              <a:buFont typeface="Arial" panose="020B0604020202020204" pitchFamily="34" charset="0"/>
              <a:buChar char="•"/>
            </a:pPr>
            <a:r>
              <a:rPr lang="nl-NL" sz="2400" spc="30" dirty="0"/>
              <a:t>Samenvatting van opvallende zaken uit de </a:t>
            </a:r>
            <a:r>
              <a:rPr lang="nl-NL" sz="2400" spc="30" dirty="0" smtClean="0"/>
              <a:t>observatie</a:t>
            </a:r>
          </a:p>
          <a:p>
            <a:pPr marL="520700" lvl="1" indent="-342900"/>
            <a:r>
              <a:rPr lang="nl-NL" sz="2200" i="1" spc="30" dirty="0" smtClean="0">
                <a:solidFill>
                  <a:srgbClr val="FF0000"/>
                </a:solidFill>
              </a:rPr>
              <a:t>Het is een nauwkeurig mogelijke weergave van wat je hebt waargenomen. </a:t>
            </a:r>
          </a:p>
          <a:p>
            <a:pPr marL="520700" lvl="1" indent="-342900"/>
            <a:r>
              <a:rPr lang="nl-NL" sz="2200" i="1" spc="30" dirty="0" smtClean="0">
                <a:solidFill>
                  <a:srgbClr val="FF0000"/>
                </a:solidFill>
              </a:rPr>
              <a:t>Er staan alleen waarneembare gedragingen in en geen interpretaties. </a:t>
            </a:r>
          </a:p>
          <a:p>
            <a:pPr marL="520700" lvl="1" indent="-342900"/>
            <a:r>
              <a:rPr lang="nl-NL" sz="2200" i="1" spc="30" dirty="0" smtClean="0">
                <a:solidFill>
                  <a:srgbClr val="FF0000"/>
                </a:solidFill>
              </a:rPr>
              <a:t>Er staan alleen gegeven in die met de vraagstelling te maken hebben. </a:t>
            </a:r>
          </a:p>
          <a:p>
            <a:pPr marL="520700" lvl="1" indent="-342900"/>
            <a:r>
              <a:rPr lang="nl-NL" sz="2200" i="1" spc="30" dirty="0" smtClean="0">
                <a:solidFill>
                  <a:srgbClr val="FF0000"/>
                </a:solidFill>
              </a:rPr>
              <a:t>De tekst is duidelijk en ook te begrijpen voor personen die niet bij observatie aanwezig waren. </a:t>
            </a:r>
          </a:p>
          <a:p>
            <a:pPr marL="520700" lvl="1" indent="-342900"/>
            <a:r>
              <a:rPr lang="nl-NL" sz="2200" i="1" spc="30" dirty="0" smtClean="0">
                <a:solidFill>
                  <a:srgbClr val="FF0000"/>
                </a:solidFill>
              </a:rPr>
              <a:t>Lees de samenvatting goed door en ook nog eens de observaties, zodat alles is beschreven. </a:t>
            </a:r>
          </a:p>
          <a:p>
            <a:pPr marL="520700" lvl="1" indent="-342900"/>
            <a:r>
              <a:rPr lang="nl-NL" sz="2200" b="1" i="1" spc="30" dirty="0">
                <a:solidFill>
                  <a:schemeClr val="accent2">
                    <a:lumMod val="75000"/>
                  </a:schemeClr>
                </a:solidFill>
              </a:rPr>
              <a:t>Schrijf geen nieuwe informatie op in je conclusie. </a:t>
            </a:r>
            <a:br>
              <a:rPr lang="nl-NL" sz="2200" b="1" i="1" spc="30" dirty="0">
                <a:solidFill>
                  <a:schemeClr val="accent2">
                    <a:lumMod val="75000"/>
                  </a:schemeClr>
                </a:solidFill>
              </a:rPr>
            </a:br>
            <a:r>
              <a:rPr lang="nl-NL" sz="2200" b="1" i="1" spc="30" dirty="0">
                <a:solidFill>
                  <a:schemeClr val="accent2">
                    <a:lumMod val="75000"/>
                  </a:schemeClr>
                </a:solidFill>
              </a:rPr>
              <a:t>Alles wat in de conclusie staat moet terug te lezen zijn in de verslagen van de 3 momenten. </a:t>
            </a:r>
          </a:p>
          <a:p>
            <a:pPr marL="520700" lvl="1" indent="-342900"/>
            <a:endParaRPr lang="nl-NL" sz="2200" i="1" spc="30" dirty="0">
              <a:solidFill>
                <a:srgbClr val="FF0000"/>
              </a:solidFill>
            </a:endParaRPr>
          </a:p>
          <a:p>
            <a:pPr marL="520700" lvl="1" indent="-342900"/>
            <a:endParaRPr lang="nl-NL" sz="2200" i="1" spc="30" dirty="0" smtClean="0"/>
          </a:p>
          <a:p>
            <a:endParaRPr lang="nl-NL" spc="30" dirty="0"/>
          </a:p>
          <a:p>
            <a:endParaRPr lang="nl-NL" i="1" dirty="0"/>
          </a:p>
        </p:txBody>
      </p:sp>
    </p:spTree>
    <p:extLst>
      <p:ext uri="{BB962C8B-B14F-4D97-AF65-F5344CB8AC3E}">
        <p14:creationId xmlns:p14="http://schemas.microsoft.com/office/powerpoint/2010/main" val="24868768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f534e5abffb1a44ef58cacf872d21180da6393"/>
</p:tagLst>
</file>

<file path=ppt/theme/theme1.xml><?xml version="1.0" encoding="utf-8"?>
<a:theme xmlns:a="http://schemas.openxmlformats.org/drawingml/2006/main" name="Kantoorthema">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C825F91837374FAE8AB05EF3AF42DC" ma:contentTypeVersion="12" ma:contentTypeDescription="Een nieuw document maken." ma:contentTypeScope="" ma:versionID="c0f1d3f7548465ef11de8bb826a36b1b">
  <xsd:schema xmlns:xsd="http://www.w3.org/2001/XMLSchema" xmlns:xs="http://www.w3.org/2001/XMLSchema" xmlns:p="http://schemas.microsoft.com/office/2006/metadata/properties" xmlns:ns2="8a386cec-7123-4b9f-b667-0e22a9c9d26c" xmlns:ns3="0b7775d8-7b99-4446-bc72-bb9e2902a75e" targetNamespace="http://schemas.microsoft.com/office/2006/metadata/properties" ma:root="true" ma:fieldsID="a66abf5618b8d7803d4070a36058a0fc" ns2:_="" ns3:_="">
    <xsd:import namespace="8a386cec-7123-4b9f-b667-0e22a9c9d26c"/>
    <xsd:import namespace="0b7775d8-7b99-4446-bc72-bb9e2902a75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386cec-7123-4b9f-b667-0e22a9c9d2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7775d8-7b99-4446-bc72-bb9e2902a75e"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A84FF1-FF68-4831-886A-42A1A579AB97}">
  <ds:schemaRefs>
    <ds:schemaRef ds:uri="http://schemas.microsoft.com/sharepoint/v3/contenttype/forms"/>
  </ds:schemaRefs>
</ds:datastoreItem>
</file>

<file path=customXml/itemProps2.xml><?xml version="1.0" encoding="utf-8"?>
<ds:datastoreItem xmlns:ds="http://schemas.openxmlformats.org/officeDocument/2006/customXml" ds:itemID="{B74EFC95-01DB-4E55-A1A6-CE21664B4EB1}">
  <ds:schemaRefs>
    <ds:schemaRef ds:uri="http://purl.org/dc/dcmitype/"/>
    <ds:schemaRef ds:uri="http://schemas.microsoft.com/office/infopath/2007/PartnerControls"/>
    <ds:schemaRef ds:uri="http://purl.org/dc/elements/1.1/"/>
    <ds:schemaRef ds:uri="http://schemas.microsoft.com/office/2006/metadata/properties"/>
    <ds:schemaRef ds:uri="ae88b579-0995-42e4-96ef-e06a7a57ddf9"/>
    <ds:schemaRef ds:uri="http://purl.org/dc/terms/"/>
    <ds:schemaRef ds:uri="http://schemas.openxmlformats.org/package/2006/metadata/core-properties"/>
    <ds:schemaRef ds:uri="http://schemas.microsoft.com/office/2006/documentManagement/types"/>
    <ds:schemaRef ds:uri="baa8c48b-5f73-4068-bac6-831706ff2add"/>
    <ds:schemaRef ds:uri="http://www.w3.org/XML/1998/namespace"/>
  </ds:schemaRefs>
</ds:datastoreItem>
</file>

<file path=customXml/itemProps3.xml><?xml version="1.0" encoding="utf-8"?>
<ds:datastoreItem xmlns:ds="http://schemas.openxmlformats.org/officeDocument/2006/customXml" ds:itemID="{422C1E5D-53B3-4DE1-BD5E-C4F17B88B460}"/>
</file>

<file path=docProps/app.xml><?xml version="1.0" encoding="utf-8"?>
<Properties xmlns="http://schemas.openxmlformats.org/officeDocument/2006/extended-properties" xmlns:vt="http://schemas.openxmlformats.org/officeDocument/2006/docPropsVTypes">
  <TotalTime>5150</TotalTime>
  <Words>912</Words>
  <Application>Microsoft Office PowerPoint</Application>
  <PresentationFormat>Diavoorstelling (4:3)</PresentationFormat>
  <Paragraphs>108</Paragraphs>
  <Slides>16</Slides>
  <Notes>0</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16</vt:i4>
      </vt:variant>
    </vt:vector>
  </HeadingPairs>
  <TitlesOfParts>
    <vt:vector size="26" baseType="lpstr">
      <vt:lpstr>Arial</vt:lpstr>
      <vt:lpstr>Calibri</vt:lpstr>
      <vt:lpstr>Corbel</vt:lpstr>
      <vt:lpstr>Courier New</vt:lpstr>
      <vt:lpstr>Franklin Gothic Book</vt:lpstr>
      <vt:lpstr>Tahoma</vt:lpstr>
      <vt:lpstr>Times New Roman</vt:lpstr>
      <vt:lpstr>Verdana</vt:lpstr>
      <vt:lpstr>Wingdings</vt:lpstr>
      <vt:lpstr>Kantoorthema</vt:lpstr>
      <vt:lpstr>PowerPoint-presentatie</vt:lpstr>
      <vt:lpstr>Methodische Handelen</vt:lpstr>
      <vt:lpstr>Planning</vt:lpstr>
      <vt:lpstr>Herhaling vorige les</vt:lpstr>
      <vt:lpstr>Observatiemomenten</vt:lpstr>
      <vt:lpstr>2) Event-sampling</vt:lpstr>
      <vt:lpstr>4) Een combinatie</vt:lpstr>
      <vt:lpstr>PowerPoint-presentatie</vt:lpstr>
      <vt:lpstr>Stap 1 </vt:lpstr>
      <vt:lpstr>Stap 2 </vt:lpstr>
      <vt:lpstr>PowerPoint-presentatie</vt:lpstr>
      <vt:lpstr>Het observatieverslag “Hulpvraag en doel opstellen” Criteria 17 en 18 van de beoordelingslijst</vt:lpstr>
      <vt:lpstr>PowerPoint-presentatie</vt:lpstr>
      <vt:lpstr>Hulpvraag formuleren</vt:lpstr>
      <vt:lpstr>Opdracht </vt:lpstr>
      <vt:lpstr>Start maken met het observatieverslag.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Vinci College</dc:title>
  <dc:creator>www.de-presentatie-architect.nl</dc:creator>
  <cp:lastModifiedBy>Aletta Oterdoom</cp:lastModifiedBy>
  <cp:revision>252</cp:revision>
  <dcterms:created xsi:type="dcterms:W3CDTF">2013-07-30T14:35:54Z</dcterms:created>
  <dcterms:modified xsi:type="dcterms:W3CDTF">2020-02-19T08:51:48Z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0x01010025C825F91837374FAE8AB05EF3AF42DC</vt:lpwstr>
  </property>
</Properties>
</file>