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1"/>
  </p:notesMasterIdLst>
  <p:sldIdLst>
    <p:sldId id="261" r:id="rId5"/>
    <p:sldId id="273" r:id="rId6"/>
    <p:sldId id="317" r:id="rId7"/>
    <p:sldId id="313" r:id="rId8"/>
    <p:sldId id="314" r:id="rId9"/>
    <p:sldId id="315" r:id="rId10"/>
    <p:sldId id="316" r:id="rId11"/>
    <p:sldId id="320" r:id="rId12"/>
    <p:sldId id="321" r:id="rId13"/>
    <p:sldId id="322" r:id="rId14"/>
    <p:sldId id="323" r:id="rId15"/>
    <p:sldId id="324" r:id="rId16"/>
    <p:sldId id="325" r:id="rId17"/>
    <p:sldId id="326" r:id="rId18"/>
    <p:sldId id="327" r:id="rId19"/>
    <p:sldId id="309" r:id="rId20"/>
  </p:sldIdLst>
  <p:sldSz cx="9144000" cy="6858000" type="screen4x3"/>
  <p:notesSz cx="6858000" cy="9144000"/>
  <p:custDataLst>
    <p:tags r:id="rId22"/>
  </p:custDataLst>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D7D32"/>
    <a:srgbClr val="81D3EB"/>
    <a:srgbClr val="00BFE0"/>
    <a:srgbClr val="00B29C"/>
    <a:srgbClr val="39BBA0"/>
    <a:srgbClr val="8FCEA5"/>
    <a:srgbClr val="00A590"/>
    <a:srgbClr val="338C7A"/>
    <a:srgbClr val="58AA85"/>
    <a:srgbClr val="95D4E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439" autoAdjust="0"/>
    <p:restoredTop sz="93056" autoAdjust="0"/>
  </p:normalViewPr>
  <p:slideViewPr>
    <p:cSldViewPr showGuides="1">
      <p:cViewPr varScale="1">
        <p:scale>
          <a:sx n="92" d="100"/>
          <a:sy n="92" d="100"/>
        </p:scale>
        <p:origin x="874"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188B02E-4456-3F41-85E1-2D81A3DDA187}" type="datetimeFigureOut">
              <a:rPr lang="nl-NL" smtClean="0"/>
              <a:t>19-2-2020</a:t>
            </a:fld>
            <a:endParaRPr lang="nl-NL"/>
          </a:p>
        </p:txBody>
      </p:sp>
      <p:sp>
        <p:nvSpPr>
          <p:cNvPr id="4" name="Tijdelijke aanduiding voor dia-afbeelding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smtClean="0"/>
              <a:t>Klik om de tekststijl van het model te bewerken</a:t>
            </a:r>
          </a:p>
          <a:p>
            <a:pPr lvl="1"/>
            <a:r>
              <a:rPr lang="nl-NL" smtClean="0"/>
              <a:t>Tweede niveau</a:t>
            </a:r>
          </a:p>
          <a:p>
            <a:pPr lvl="2"/>
            <a:r>
              <a:rPr lang="nl-NL" smtClean="0"/>
              <a:t>Derde niveau</a:t>
            </a:r>
          </a:p>
          <a:p>
            <a:pPr lvl="3"/>
            <a:r>
              <a:rPr lang="nl-NL" smtClean="0"/>
              <a:t>Vierde niveau</a:t>
            </a:r>
          </a:p>
          <a:p>
            <a:pPr lvl="4"/>
            <a:r>
              <a:rPr lang="nl-NL" smtClean="0"/>
              <a:t>Vijfde niveau</a:t>
            </a:r>
            <a:endParaRPr lang="nl-NL"/>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4C6642B-4A77-F34E-89F1-7CF536185C28}" type="slidenum">
              <a:rPr lang="nl-NL" smtClean="0"/>
              <a:t>‹nr.›</a:t>
            </a:fld>
            <a:endParaRPr lang="nl-NL"/>
          </a:p>
        </p:txBody>
      </p:sp>
    </p:spTree>
    <p:extLst>
      <p:ext uri="{BB962C8B-B14F-4D97-AF65-F5344CB8AC3E}">
        <p14:creationId xmlns:p14="http://schemas.microsoft.com/office/powerpoint/2010/main" val="10524556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Logo animatie">
    <p:spTree>
      <p:nvGrpSpPr>
        <p:cNvPr id="1" name=""/>
        <p:cNvGrpSpPr/>
        <p:nvPr/>
      </p:nvGrpSpPr>
      <p:grpSpPr>
        <a:xfrm>
          <a:off x="0" y="0"/>
          <a:ext cx="0" cy="0"/>
          <a:chOff x="0" y="0"/>
          <a:chExt cx="0" cy="0"/>
        </a:xfrm>
      </p:grpSpPr>
      <p:sp>
        <p:nvSpPr>
          <p:cNvPr id="6" name="Oval 8"/>
          <p:cNvSpPr>
            <a:spLocks noChangeArrowheads="1"/>
          </p:cNvSpPr>
          <p:nvPr userDrawn="1"/>
        </p:nvSpPr>
        <p:spPr bwMode="auto">
          <a:xfrm>
            <a:off x="2892425"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7" name="Oval 8"/>
          <p:cNvSpPr>
            <a:spLocks noChangeArrowheads="1"/>
          </p:cNvSpPr>
          <p:nvPr userDrawn="1"/>
        </p:nvSpPr>
        <p:spPr bwMode="auto">
          <a:xfrm>
            <a:off x="3529806" y="1903413"/>
            <a:ext cx="2703512" cy="2703513"/>
          </a:xfrm>
          <a:prstGeom prst="ellipse">
            <a:avLst/>
          </a:prstGeom>
          <a:solidFill>
            <a:srgbClr val="95D4EA">
              <a:alpha val="80000"/>
            </a:srgbClr>
          </a:solidFill>
          <a:ln>
            <a:noFill/>
          </a:ln>
          <a:extLst/>
        </p:spPr>
        <p:txBody>
          <a:bodyPr vert="horz" wrap="square" lIns="91440" tIns="45720" rIns="91440" bIns="45720" numCol="1" anchor="t" anchorCtr="0" compatLnSpc="1">
            <a:prstTxWarp prst="textNoShape">
              <a:avLst/>
            </a:prstTxWarp>
          </a:bodyPr>
          <a:lstStyle/>
          <a:p>
            <a:endParaRPr lang="nl-NL"/>
          </a:p>
        </p:txBody>
      </p:sp>
      <p:sp>
        <p:nvSpPr>
          <p:cNvPr id="8" name="Oval 8"/>
          <p:cNvSpPr>
            <a:spLocks noChangeArrowheads="1"/>
          </p:cNvSpPr>
          <p:nvPr userDrawn="1"/>
        </p:nvSpPr>
        <p:spPr bwMode="auto">
          <a:xfrm>
            <a:off x="3264693" y="2166144"/>
            <a:ext cx="2703512" cy="2703513"/>
          </a:xfrm>
          <a:prstGeom prst="ellipse">
            <a:avLst/>
          </a:prstGeom>
          <a:solidFill>
            <a:srgbClr val="95D4EA">
              <a:alpha val="89804"/>
            </a:srgbClr>
          </a:solidFill>
          <a:ln>
            <a:noFill/>
          </a:ln>
          <a:extLst/>
        </p:spPr>
        <p:txBody>
          <a:bodyPr vert="horz" wrap="square" lIns="91440" tIns="45720" rIns="91440" bIns="45720" numCol="1" anchor="t" anchorCtr="0" compatLnSpc="1">
            <a:prstTxWarp prst="textNoShape">
              <a:avLst/>
            </a:prstTxWarp>
          </a:bodyPr>
          <a:lstStyle/>
          <a:p>
            <a:endParaRPr lang="nl-NL"/>
          </a:p>
        </p:txBody>
      </p:sp>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spTree>
    <p:extLst>
      <p:ext uri="{BB962C8B-B14F-4D97-AF65-F5344CB8AC3E}">
        <p14:creationId xmlns:p14="http://schemas.microsoft.com/office/powerpoint/2010/main" val="339733741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xit" presetSubtype="0" fill="hold" grpId="1" nodeType="withEffect">
                                  <p:stCondLst>
                                    <p:cond delay="0"/>
                                  </p:stCondLst>
                                  <p:childTnLst>
                                    <p:set>
                                      <p:cBhvr>
                                        <p:cTn id="6" dur="1" fill="hold">
                                          <p:stCondLst>
                                            <p:cond delay="0"/>
                                          </p:stCondLst>
                                        </p:cTn>
                                        <p:tgtEl>
                                          <p:spTgt spid="6"/>
                                        </p:tgtEl>
                                        <p:attrNameLst>
                                          <p:attrName>style.visibility</p:attrName>
                                        </p:attrNameLst>
                                      </p:cBhvr>
                                      <p:to>
                                        <p:strVal val="hidden"/>
                                      </p:to>
                                    </p:set>
                                  </p:childTnLst>
                                </p:cTn>
                              </p:par>
                              <p:par>
                                <p:cTn id="7" presetID="1" presetClass="exit" presetSubtype="0" fill="hold" grpId="1" nodeType="withEffect">
                                  <p:stCondLst>
                                    <p:cond delay="0"/>
                                  </p:stCondLst>
                                  <p:childTnLst>
                                    <p:set>
                                      <p:cBhvr>
                                        <p:cTn id="8" dur="1" fill="hold">
                                          <p:stCondLst>
                                            <p:cond delay="0"/>
                                          </p:stCondLst>
                                        </p:cTn>
                                        <p:tgtEl>
                                          <p:spTgt spid="7"/>
                                        </p:tgtEl>
                                        <p:attrNameLst>
                                          <p:attrName>style.visibility</p:attrName>
                                        </p:attrNameLst>
                                      </p:cBhvr>
                                      <p:to>
                                        <p:strVal val="hidden"/>
                                      </p:to>
                                    </p:set>
                                  </p:childTnLst>
                                </p:cTn>
                              </p:par>
                              <p:par>
                                <p:cTn id="9" presetID="1" presetClass="exit" presetSubtype="0" fill="hold" grpId="1" nodeType="withEffect">
                                  <p:stCondLst>
                                    <p:cond delay="0"/>
                                  </p:stCondLst>
                                  <p:childTnLst>
                                    <p:set>
                                      <p:cBhvr>
                                        <p:cTn id="10" dur="1" fill="hold">
                                          <p:stCondLst>
                                            <p:cond delay="0"/>
                                          </p:stCondLst>
                                        </p:cTn>
                                        <p:tgtEl>
                                          <p:spTgt spid="8"/>
                                        </p:tgtEl>
                                        <p:attrNameLst>
                                          <p:attrName>style.visibility</p:attrName>
                                        </p:attrNameLst>
                                      </p:cBhvr>
                                      <p:to>
                                        <p:strVal val="hidden"/>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par>
                                <p:cTn id="15" presetID="1" presetClass="entr" presetSubtype="0" fill="hold" grpId="2" nodeType="withEffect">
                                  <p:stCondLst>
                                    <p:cond delay="0"/>
                                  </p:stCondLst>
                                  <p:childTnLst>
                                    <p:set>
                                      <p:cBhvr>
                                        <p:cTn id="16" dur="1" fill="hold">
                                          <p:stCondLst>
                                            <p:cond delay="0"/>
                                          </p:stCondLst>
                                        </p:cTn>
                                        <p:tgtEl>
                                          <p:spTgt spid="7"/>
                                        </p:tgtEl>
                                        <p:attrNameLst>
                                          <p:attrName>style.visibility</p:attrName>
                                        </p:attrNameLst>
                                      </p:cBhvr>
                                      <p:to>
                                        <p:strVal val="visible"/>
                                      </p:to>
                                    </p:set>
                                  </p:childTnLst>
                                </p:cTn>
                              </p:par>
                              <p:par>
                                <p:cTn id="17" presetID="1" presetClass="entr" presetSubtype="0" fill="hold" grpId="2" nodeType="withEffect">
                                  <p:stCondLst>
                                    <p:cond delay="0"/>
                                  </p:stCondLst>
                                  <p:childTnLst>
                                    <p:set>
                                      <p:cBhvr>
                                        <p:cTn id="18" dur="1" fill="hold">
                                          <p:stCondLst>
                                            <p:cond delay="0"/>
                                          </p:stCondLst>
                                        </p:cTn>
                                        <p:tgtEl>
                                          <p:spTgt spid="8"/>
                                        </p:tgtEl>
                                        <p:attrNameLst>
                                          <p:attrName>style.visibility</p:attrName>
                                        </p:attrNameLst>
                                      </p:cBhvr>
                                      <p:to>
                                        <p:strVal val="visible"/>
                                      </p:to>
                                    </p:set>
                                  </p:childTnLst>
                                </p:cTn>
                              </p:par>
                              <p:par>
                                <p:cTn id="19" presetID="42" presetClass="path" presetSubtype="0" accel="43429" decel="56571" fill="hold" grpId="0" nodeType="withEffect">
                                  <p:stCondLst>
                                    <p:cond delay="0"/>
                                  </p:stCondLst>
                                  <p:childTnLst>
                                    <p:animMotion origin="layout" path="M -2.5E-6 1.85185E-6 L -0.57725 -0.62894 " pathEditMode="fixed" rAng="0" ptsTypes="AA">
                                      <p:cBhvr>
                                        <p:cTn id="20" dur="2750" spd="-100000" fill="hold"/>
                                        <p:tgtEl>
                                          <p:spTgt spid="6"/>
                                        </p:tgtEl>
                                        <p:attrNameLst>
                                          <p:attrName>ppt_x</p:attrName>
                                          <p:attrName>ppt_y</p:attrName>
                                        </p:attrNameLst>
                                      </p:cBhvr>
                                      <p:rCtr x="-28872" y="-31458"/>
                                    </p:animMotion>
                                  </p:childTnLst>
                                </p:cTn>
                              </p:par>
                              <p:par>
                                <p:cTn id="21" presetID="42" presetClass="path" presetSubtype="0" accel="43429" decel="56571" fill="hold" grpId="0" nodeType="withEffect">
                                  <p:stCondLst>
                                    <p:cond delay="0"/>
                                  </p:stCondLst>
                                  <p:childTnLst>
                                    <p:animMotion origin="layout" path="M -5.55556E-7 2.96296E-6 L 0.58351 -0.5956 " pathEditMode="fixed" rAng="0" ptsTypes="AA">
                                      <p:cBhvr>
                                        <p:cTn id="22" dur="2750" spd="-100000" fill="hold"/>
                                        <p:tgtEl>
                                          <p:spTgt spid="7"/>
                                        </p:tgtEl>
                                        <p:attrNameLst>
                                          <p:attrName>ppt_x</p:attrName>
                                          <p:attrName>ppt_y</p:attrName>
                                        </p:attrNameLst>
                                      </p:cBhvr>
                                      <p:rCtr x="29167" y="-29792"/>
                                    </p:animMotion>
                                  </p:childTnLst>
                                </p:cTn>
                              </p:par>
                              <p:par>
                                <p:cTn id="23" presetID="42" presetClass="path" presetSubtype="0" accel="43429" decel="56571" fill="hold" grpId="0" nodeType="withEffect">
                                  <p:stCondLst>
                                    <p:cond delay="0"/>
                                  </p:stCondLst>
                                  <p:childTnLst>
                                    <p:animMotion origin="layout" path="M -0.00313 -2.96296E-6 L -0.00156 0.69051 " pathEditMode="fixed" rAng="0" ptsTypes="AA">
                                      <p:cBhvr>
                                        <p:cTn id="24" dur="2750" spd="-100000" fill="hold"/>
                                        <p:tgtEl>
                                          <p:spTgt spid="8"/>
                                        </p:tgtEl>
                                        <p:attrNameLst>
                                          <p:attrName>ppt_x</p:attrName>
                                          <p:attrName>ppt_y</p:attrName>
                                        </p:attrNameLst>
                                      </p:cBhvr>
                                      <p:rCtr x="69" y="34514"/>
                                    </p:animMotion>
                                  </p:childTnLst>
                                </p:cTn>
                              </p:par>
                              <p:par>
                                <p:cTn id="25" presetID="10" presetClass="entr" presetSubtype="0" fill="hold" nodeType="withEffect">
                                  <p:stCondLst>
                                    <p:cond delay="2000"/>
                                  </p:stCondLst>
                                  <p:childTnLst>
                                    <p:set>
                                      <p:cBhvr>
                                        <p:cTn id="26" dur="1" fill="hold">
                                          <p:stCondLst>
                                            <p:cond delay="0"/>
                                          </p:stCondLst>
                                        </p:cTn>
                                        <p:tgtEl>
                                          <p:spTgt spid="9"/>
                                        </p:tgtEl>
                                        <p:attrNameLst>
                                          <p:attrName>style.visibility</p:attrName>
                                        </p:attrNameLst>
                                      </p:cBhvr>
                                      <p:to>
                                        <p:strVal val="visible"/>
                                      </p:to>
                                    </p:set>
                                    <p:animEffect transition="in" filter="fade">
                                      <p:cBhvr>
                                        <p:cTn id="27" dur="1750"/>
                                        <p:tgtEl>
                                          <p:spTgt spid="9"/>
                                        </p:tgtEl>
                                      </p:cBhvr>
                                    </p:animEffect>
                                  </p:childTnLst>
                                </p:cTn>
                              </p:par>
                            </p:childTnLst>
                          </p:cTn>
                        </p:par>
                        <p:par>
                          <p:cTn id="28" fill="hold">
                            <p:stCondLst>
                              <p:cond delay="3750"/>
                            </p:stCondLst>
                            <p:childTnLst>
                              <p:par>
                                <p:cTn id="29" presetID="10" presetClass="entr" presetSubtype="0" fill="hold" nodeType="afterEffect">
                                  <p:stCondLst>
                                    <p:cond delay="0"/>
                                  </p:stCondLst>
                                  <p:childTnLst>
                                    <p:set>
                                      <p:cBhvr>
                                        <p:cTn id="30" dur="1" fill="hold">
                                          <p:stCondLst>
                                            <p:cond delay="0"/>
                                          </p:stCondLst>
                                        </p:cTn>
                                        <p:tgtEl>
                                          <p:spTgt spid="2"/>
                                        </p:tgtEl>
                                        <p:attrNameLst>
                                          <p:attrName>style.visibility</p:attrName>
                                        </p:attrNameLst>
                                      </p:cBhvr>
                                      <p:to>
                                        <p:strVal val="visible"/>
                                      </p:to>
                                    </p:set>
                                    <p:animEffect transition="in" filter="fade">
                                      <p:cBhvr>
                                        <p:cTn id="31" dur="1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P spid="6" grpId="2" animBg="1"/>
      <p:bldP spid="7" grpId="0" animBg="1"/>
      <p:bldP spid="7" grpId="1" animBg="1"/>
      <p:bldP spid="7" grpId="2" animBg="1"/>
      <p:bldP spid="8" grpId="0" animBg="1"/>
      <p:bldP spid="8" grpId="1" animBg="1"/>
      <p:bldP spid="8" grpId="2"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Logo">
    <p:spTree>
      <p:nvGrpSpPr>
        <p:cNvPr id="1" name=""/>
        <p:cNvGrpSpPr/>
        <p:nvPr/>
      </p:nvGrpSpPr>
      <p:grpSpPr>
        <a:xfrm>
          <a:off x="0" y="0"/>
          <a:ext cx="0" cy="0"/>
          <a:chOff x="0" y="0"/>
          <a:chExt cx="0" cy="0"/>
        </a:xfrm>
      </p:grpSpPr>
      <p:grpSp>
        <p:nvGrpSpPr>
          <p:cNvPr id="3" name="Groep 2"/>
          <p:cNvGrpSpPr/>
          <p:nvPr userDrawn="1"/>
        </p:nvGrpSpPr>
        <p:grpSpPr>
          <a:xfrm>
            <a:off x="3379548" y="2144291"/>
            <a:ext cx="2399654" cy="2555452"/>
            <a:chOff x="2892426" y="1908175"/>
            <a:chExt cx="3340099" cy="3556956"/>
          </a:xfrm>
        </p:grpSpPr>
        <p:grpSp>
          <p:nvGrpSpPr>
            <p:cNvPr id="9" name="Groep 8"/>
            <p:cNvGrpSpPr/>
            <p:nvPr userDrawn="1"/>
          </p:nvGrpSpPr>
          <p:grpSpPr>
            <a:xfrm>
              <a:off x="2892426" y="1908175"/>
              <a:ext cx="3340099" cy="3024188"/>
              <a:chOff x="2892426" y="1908175"/>
              <a:chExt cx="3340099" cy="3024188"/>
            </a:xfrm>
          </p:grpSpPr>
          <p:sp>
            <p:nvSpPr>
              <p:cNvPr id="10" name="AutoShape 3"/>
              <p:cNvSpPr>
                <a:spLocks noChangeAspect="1" noChangeArrowheads="1" noTextEdit="1"/>
              </p:cNvSpPr>
              <p:nvPr/>
            </p:nvSpPr>
            <p:spPr bwMode="auto">
              <a:xfrm>
                <a:off x="2894013" y="1908175"/>
                <a:ext cx="3338512" cy="302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1" name="Oval 5"/>
              <p:cNvSpPr>
                <a:spLocks noChangeArrowheads="1"/>
              </p:cNvSpPr>
              <p:nvPr/>
            </p:nvSpPr>
            <p:spPr bwMode="auto">
              <a:xfrm>
                <a:off x="2892426" y="2108200"/>
                <a:ext cx="2703512"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2" name="Oval 6"/>
              <p:cNvSpPr>
                <a:spLocks noChangeArrowheads="1"/>
              </p:cNvSpPr>
              <p:nvPr/>
            </p:nvSpPr>
            <p:spPr bwMode="auto">
              <a:xfrm>
                <a:off x="3157538" y="2224088"/>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3" name="Oval 7"/>
              <p:cNvSpPr>
                <a:spLocks noChangeArrowheads="1"/>
              </p:cNvSpPr>
              <p:nvPr/>
            </p:nvSpPr>
            <p:spPr bwMode="auto">
              <a:xfrm>
                <a:off x="3530600" y="1908175"/>
                <a:ext cx="2701925" cy="2703513"/>
              </a:xfrm>
              <a:prstGeom prst="ellipse">
                <a:avLst/>
              </a:pr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4" name="Oval 8"/>
              <p:cNvSpPr>
                <a:spLocks noChangeArrowheads="1"/>
              </p:cNvSpPr>
              <p:nvPr/>
            </p:nvSpPr>
            <p:spPr bwMode="auto">
              <a:xfrm>
                <a:off x="2892426" y="2108200"/>
                <a:ext cx="2703512" cy="2703513"/>
              </a:xfrm>
              <a:prstGeom prst="ellipse">
                <a:avLst/>
              </a:prstGeom>
              <a:solidFill>
                <a:srgbClr val="9DCD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5" name="Freeform 9"/>
              <p:cNvSpPr>
                <a:spLocks/>
              </p:cNvSpPr>
              <p:nvPr/>
            </p:nvSpPr>
            <p:spPr bwMode="auto">
              <a:xfrm>
                <a:off x="3838575" y="4433888"/>
                <a:ext cx="1714500" cy="493713"/>
              </a:xfrm>
              <a:custGeom>
                <a:avLst/>
                <a:gdLst>
                  <a:gd name="T0" fmla="*/ 1109 w 1109"/>
                  <a:gd name="T1" fmla="*/ 0 h 319"/>
                  <a:gd name="T2" fmla="*/ 721 w 1109"/>
                  <a:gd name="T3" fmla="*/ 114 h 319"/>
                  <a:gd name="T4" fmla="*/ 262 w 1109"/>
                  <a:gd name="T5" fmla="*/ 244 h 319"/>
                  <a:gd name="T6" fmla="*/ 0 w 1109"/>
                  <a:gd name="T7" fmla="*/ 204 h 319"/>
                  <a:gd name="T8" fmla="*/ 434 w 1109"/>
                  <a:gd name="T9" fmla="*/ 319 h 319"/>
                  <a:gd name="T10" fmla="*/ 1109 w 1109"/>
                  <a:gd name="T11" fmla="*/ 0 h 319"/>
                </a:gdLst>
                <a:ahLst/>
                <a:cxnLst>
                  <a:cxn ang="0">
                    <a:pos x="T0" y="T1"/>
                  </a:cxn>
                  <a:cxn ang="0">
                    <a:pos x="T2" y="T3"/>
                  </a:cxn>
                  <a:cxn ang="0">
                    <a:pos x="T4" y="T5"/>
                  </a:cxn>
                  <a:cxn ang="0">
                    <a:pos x="T6" y="T7"/>
                  </a:cxn>
                  <a:cxn ang="0">
                    <a:pos x="T8" y="T9"/>
                  </a:cxn>
                  <a:cxn ang="0">
                    <a:pos x="T10" y="T11"/>
                  </a:cxn>
                </a:cxnLst>
                <a:rect l="0" t="0" r="r" b="b"/>
                <a:pathLst>
                  <a:path w="1109" h="319">
                    <a:moveTo>
                      <a:pt x="1109" y="0"/>
                    </a:moveTo>
                    <a:cubicBezTo>
                      <a:pt x="994" y="66"/>
                      <a:pt x="862" y="107"/>
                      <a:pt x="721" y="114"/>
                    </a:cubicBezTo>
                    <a:cubicBezTo>
                      <a:pt x="588" y="196"/>
                      <a:pt x="431" y="244"/>
                      <a:pt x="262" y="244"/>
                    </a:cubicBezTo>
                    <a:cubicBezTo>
                      <a:pt x="171" y="244"/>
                      <a:pt x="83" y="230"/>
                      <a:pt x="0" y="204"/>
                    </a:cubicBezTo>
                    <a:cubicBezTo>
                      <a:pt x="127" y="277"/>
                      <a:pt x="276" y="319"/>
                      <a:pt x="434" y="319"/>
                    </a:cubicBezTo>
                    <a:cubicBezTo>
                      <a:pt x="706" y="319"/>
                      <a:pt x="949" y="195"/>
                      <a:pt x="110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6" name="Freeform 10"/>
              <p:cNvSpPr>
                <a:spLocks/>
              </p:cNvSpPr>
              <p:nvPr/>
            </p:nvSpPr>
            <p:spPr bwMode="auto">
              <a:xfrm>
                <a:off x="3157538" y="2403475"/>
                <a:ext cx="1795462" cy="2408238"/>
              </a:xfrm>
              <a:custGeom>
                <a:avLst/>
                <a:gdLst>
                  <a:gd name="T0" fmla="*/ 441 w 1162"/>
                  <a:gd name="T1" fmla="*/ 0 h 1558"/>
                  <a:gd name="T2" fmla="*/ 0 w 1162"/>
                  <a:gd name="T3" fmla="*/ 759 h 1558"/>
                  <a:gd name="T4" fmla="*/ 441 w 1162"/>
                  <a:gd name="T5" fmla="*/ 1518 h 1558"/>
                  <a:gd name="T6" fmla="*/ 703 w 1162"/>
                  <a:gd name="T7" fmla="*/ 1558 h 1558"/>
                  <a:gd name="T8" fmla="*/ 1162 w 1162"/>
                  <a:gd name="T9" fmla="*/ 1428 h 1558"/>
                  <a:gd name="T10" fmla="*/ 1162 w 1162"/>
                  <a:gd name="T11" fmla="*/ 1428 h 1558"/>
                  <a:gd name="T12" fmla="*/ 1116 w 1162"/>
                  <a:gd name="T13" fmla="*/ 1429 h 1558"/>
                  <a:gd name="T14" fmla="*/ 242 w 1162"/>
                  <a:gd name="T15" fmla="*/ 555 h 1558"/>
                  <a:gd name="T16" fmla="*/ 441 w 1162"/>
                  <a:gd name="T17" fmla="*/ 0 h 155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1162" h="1558">
                    <a:moveTo>
                      <a:pt x="441" y="0"/>
                    </a:moveTo>
                    <a:cubicBezTo>
                      <a:pt x="178" y="150"/>
                      <a:pt x="0" y="434"/>
                      <a:pt x="0" y="759"/>
                    </a:cubicBezTo>
                    <a:cubicBezTo>
                      <a:pt x="0" y="1084"/>
                      <a:pt x="178" y="1367"/>
                      <a:pt x="441" y="1518"/>
                    </a:cubicBezTo>
                    <a:cubicBezTo>
                      <a:pt x="524" y="1544"/>
                      <a:pt x="612" y="1558"/>
                      <a:pt x="703" y="1558"/>
                    </a:cubicBezTo>
                    <a:cubicBezTo>
                      <a:pt x="872" y="1558"/>
                      <a:pt x="1029" y="1510"/>
                      <a:pt x="1162" y="1428"/>
                    </a:cubicBezTo>
                    <a:cubicBezTo>
                      <a:pt x="1162" y="1428"/>
                      <a:pt x="1162" y="1428"/>
                      <a:pt x="1162" y="1428"/>
                    </a:cubicBezTo>
                    <a:cubicBezTo>
                      <a:pt x="1147" y="1429"/>
                      <a:pt x="1132" y="1429"/>
                      <a:pt x="1116" y="1429"/>
                    </a:cubicBezTo>
                    <a:cubicBezTo>
                      <a:pt x="633" y="1429"/>
                      <a:pt x="242" y="1038"/>
                      <a:pt x="242" y="555"/>
                    </a:cubicBezTo>
                    <a:cubicBezTo>
                      <a:pt x="242" y="344"/>
                      <a:pt x="316" y="151"/>
                      <a:pt x="441"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7" name="Freeform 11"/>
              <p:cNvSpPr>
                <a:spLocks/>
              </p:cNvSpPr>
              <p:nvPr/>
            </p:nvSpPr>
            <p:spPr bwMode="auto">
              <a:xfrm>
                <a:off x="4171950" y="1908175"/>
                <a:ext cx="2060575" cy="2525713"/>
              </a:xfrm>
              <a:custGeom>
                <a:avLst/>
                <a:gdLst>
                  <a:gd name="T0" fmla="*/ 459 w 1333"/>
                  <a:gd name="T1" fmla="*/ 0 h 1634"/>
                  <a:gd name="T2" fmla="*/ 0 w 1333"/>
                  <a:gd name="T3" fmla="*/ 131 h 1634"/>
                  <a:gd name="T4" fmla="*/ 46 w 1333"/>
                  <a:gd name="T5" fmla="*/ 129 h 1634"/>
                  <a:gd name="T6" fmla="*/ 481 w 1333"/>
                  <a:gd name="T7" fmla="*/ 245 h 1634"/>
                  <a:gd name="T8" fmla="*/ 1092 w 1333"/>
                  <a:gd name="T9" fmla="*/ 1079 h 1634"/>
                  <a:gd name="T10" fmla="*/ 893 w 1333"/>
                  <a:gd name="T11" fmla="*/ 1634 h 1634"/>
                  <a:gd name="T12" fmla="*/ 1333 w 1333"/>
                  <a:gd name="T13" fmla="*/ 875 h 1634"/>
                  <a:gd name="T14" fmla="*/ 459 w 1333"/>
                  <a:gd name="T15" fmla="*/ 0 h 1634"/>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3" h="1634">
                    <a:moveTo>
                      <a:pt x="459" y="0"/>
                    </a:moveTo>
                    <a:cubicBezTo>
                      <a:pt x="291" y="0"/>
                      <a:pt x="133" y="48"/>
                      <a:pt x="0" y="131"/>
                    </a:cubicBezTo>
                    <a:cubicBezTo>
                      <a:pt x="15" y="130"/>
                      <a:pt x="31" y="129"/>
                      <a:pt x="46" y="129"/>
                    </a:cubicBezTo>
                    <a:cubicBezTo>
                      <a:pt x="204" y="129"/>
                      <a:pt x="353" y="171"/>
                      <a:pt x="481" y="245"/>
                    </a:cubicBezTo>
                    <a:cubicBezTo>
                      <a:pt x="835" y="356"/>
                      <a:pt x="1092" y="687"/>
                      <a:pt x="1092" y="1079"/>
                    </a:cubicBezTo>
                    <a:cubicBezTo>
                      <a:pt x="1092" y="1290"/>
                      <a:pt x="1018" y="1483"/>
                      <a:pt x="893" y="1634"/>
                    </a:cubicBezTo>
                    <a:cubicBezTo>
                      <a:pt x="1156" y="1483"/>
                      <a:pt x="1333" y="1200"/>
                      <a:pt x="1333" y="875"/>
                    </a:cubicBezTo>
                    <a:cubicBezTo>
                      <a:pt x="1333" y="392"/>
                      <a:pt x="942" y="0"/>
                      <a:pt x="459" y="0"/>
                    </a:cubicBezTo>
                  </a:path>
                </a:pathLst>
              </a:custGeom>
              <a:solidFill>
                <a:srgbClr val="95D4E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8" name="Freeform 12"/>
              <p:cNvSpPr>
                <a:spLocks/>
              </p:cNvSpPr>
              <p:nvPr/>
            </p:nvSpPr>
            <p:spPr bwMode="auto">
              <a:xfrm>
                <a:off x="3838575" y="2108200"/>
                <a:ext cx="1076325" cy="295275"/>
              </a:xfrm>
              <a:custGeom>
                <a:avLst/>
                <a:gdLst>
                  <a:gd name="T0" fmla="*/ 262 w 697"/>
                  <a:gd name="T1" fmla="*/ 0 h 191"/>
                  <a:gd name="T2" fmla="*/ 216 w 697"/>
                  <a:gd name="T3" fmla="*/ 2 h 191"/>
                  <a:gd name="T4" fmla="*/ 216 w 697"/>
                  <a:gd name="T5" fmla="*/ 2 h 191"/>
                  <a:gd name="T6" fmla="*/ 0 w 697"/>
                  <a:gd name="T7" fmla="*/ 191 h 191"/>
                  <a:gd name="T8" fmla="*/ 434 w 697"/>
                  <a:gd name="T9" fmla="*/ 75 h 191"/>
                  <a:gd name="T10" fmla="*/ 697 w 697"/>
                  <a:gd name="T11" fmla="*/ 116 h 191"/>
                  <a:gd name="T12" fmla="*/ 262 w 697"/>
                  <a:gd name="T13" fmla="*/ 0 h 191"/>
                </a:gdLst>
                <a:ahLst/>
                <a:cxnLst>
                  <a:cxn ang="0">
                    <a:pos x="T0" y="T1"/>
                  </a:cxn>
                  <a:cxn ang="0">
                    <a:pos x="T2" y="T3"/>
                  </a:cxn>
                  <a:cxn ang="0">
                    <a:pos x="T4" y="T5"/>
                  </a:cxn>
                  <a:cxn ang="0">
                    <a:pos x="T6" y="T7"/>
                  </a:cxn>
                  <a:cxn ang="0">
                    <a:pos x="T8" y="T9"/>
                  </a:cxn>
                  <a:cxn ang="0">
                    <a:pos x="T10" y="T11"/>
                  </a:cxn>
                  <a:cxn ang="0">
                    <a:pos x="T12" y="T13"/>
                  </a:cxn>
                </a:cxnLst>
                <a:rect l="0" t="0" r="r" b="b"/>
                <a:pathLst>
                  <a:path w="697" h="191">
                    <a:moveTo>
                      <a:pt x="262" y="0"/>
                    </a:moveTo>
                    <a:cubicBezTo>
                      <a:pt x="247" y="0"/>
                      <a:pt x="231" y="1"/>
                      <a:pt x="216" y="2"/>
                    </a:cubicBezTo>
                    <a:cubicBezTo>
                      <a:pt x="216" y="2"/>
                      <a:pt x="216" y="2"/>
                      <a:pt x="216" y="2"/>
                    </a:cubicBezTo>
                    <a:cubicBezTo>
                      <a:pt x="134" y="52"/>
                      <a:pt x="61" y="116"/>
                      <a:pt x="0" y="191"/>
                    </a:cubicBezTo>
                    <a:cubicBezTo>
                      <a:pt x="127" y="117"/>
                      <a:pt x="276" y="75"/>
                      <a:pt x="434" y="75"/>
                    </a:cubicBezTo>
                    <a:cubicBezTo>
                      <a:pt x="525" y="75"/>
                      <a:pt x="614" y="89"/>
                      <a:pt x="697" y="116"/>
                    </a:cubicBezTo>
                    <a:cubicBezTo>
                      <a:pt x="569" y="42"/>
                      <a:pt x="420" y="0"/>
                      <a:pt x="262" y="0"/>
                    </a:cubicBezTo>
                  </a:path>
                </a:pathLst>
              </a:custGeom>
              <a:solidFill>
                <a:srgbClr val="46B3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19" name="Freeform 13"/>
              <p:cNvSpPr>
                <a:spLocks/>
              </p:cNvSpPr>
              <p:nvPr/>
            </p:nvSpPr>
            <p:spPr bwMode="auto">
              <a:xfrm>
                <a:off x="4914900" y="2287588"/>
                <a:ext cx="944562" cy="2322513"/>
              </a:xfrm>
              <a:custGeom>
                <a:avLst/>
                <a:gdLst>
                  <a:gd name="T0" fmla="*/ 0 w 611"/>
                  <a:gd name="T1" fmla="*/ 0 h 1503"/>
                  <a:gd name="T2" fmla="*/ 440 w 611"/>
                  <a:gd name="T3" fmla="*/ 759 h 1503"/>
                  <a:gd name="T4" fmla="*/ 24 w 611"/>
                  <a:gd name="T5" fmla="*/ 1503 h 1503"/>
                  <a:gd name="T6" fmla="*/ 412 w 611"/>
                  <a:gd name="T7" fmla="*/ 1389 h 1503"/>
                  <a:gd name="T8" fmla="*/ 611 w 611"/>
                  <a:gd name="T9" fmla="*/ 834 h 1503"/>
                  <a:gd name="T10" fmla="*/ 0 w 611"/>
                  <a:gd name="T11" fmla="*/ 0 h 1503"/>
                </a:gdLst>
                <a:ahLst/>
                <a:cxnLst>
                  <a:cxn ang="0">
                    <a:pos x="T0" y="T1"/>
                  </a:cxn>
                  <a:cxn ang="0">
                    <a:pos x="T2" y="T3"/>
                  </a:cxn>
                  <a:cxn ang="0">
                    <a:pos x="T4" y="T5"/>
                  </a:cxn>
                  <a:cxn ang="0">
                    <a:pos x="T6" y="T7"/>
                  </a:cxn>
                  <a:cxn ang="0">
                    <a:pos x="T8" y="T9"/>
                  </a:cxn>
                  <a:cxn ang="0">
                    <a:pos x="T10" y="T11"/>
                  </a:cxn>
                </a:cxnLst>
                <a:rect l="0" t="0" r="r" b="b"/>
                <a:pathLst>
                  <a:path w="611" h="1503">
                    <a:moveTo>
                      <a:pt x="0" y="0"/>
                    </a:moveTo>
                    <a:cubicBezTo>
                      <a:pt x="263" y="150"/>
                      <a:pt x="440" y="434"/>
                      <a:pt x="440" y="759"/>
                    </a:cubicBezTo>
                    <a:cubicBezTo>
                      <a:pt x="440" y="1073"/>
                      <a:pt x="274" y="1349"/>
                      <a:pt x="24" y="1503"/>
                    </a:cubicBezTo>
                    <a:cubicBezTo>
                      <a:pt x="165" y="1496"/>
                      <a:pt x="297" y="1455"/>
                      <a:pt x="412" y="1389"/>
                    </a:cubicBezTo>
                    <a:cubicBezTo>
                      <a:pt x="537" y="1238"/>
                      <a:pt x="611" y="1045"/>
                      <a:pt x="611" y="834"/>
                    </a:cubicBezTo>
                    <a:cubicBezTo>
                      <a:pt x="611" y="442"/>
                      <a:pt x="354" y="111"/>
                      <a:pt x="0" y="0"/>
                    </a:cubicBezTo>
                  </a:path>
                </a:pathLst>
              </a:custGeom>
              <a:solidFill>
                <a:srgbClr val="2AB9D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0" name="Freeform 14"/>
              <p:cNvSpPr>
                <a:spLocks/>
              </p:cNvSpPr>
              <p:nvPr/>
            </p:nvSpPr>
            <p:spPr bwMode="auto">
              <a:xfrm>
                <a:off x="3530600" y="2224088"/>
                <a:ext cx="2065337" cy="2387600"/>
              </a:xfrm>
              <a:custGeom>
                <a:avLst/>
                <a:gdLst>
                  <a:gd name="T0" fmla="*/ 633 w 1336"/>
                  <a:gd name="T1" fmla="*/ 0 h 1545"/>
                  <a:gd name="T2" fmla="*/ 199 w 1336"/>
                  <a:gd name="T3" fmla="*/ 116 h 1545"/>
                  <a:gd name="T4" fmla="*/ 0 w 1336"/>
                  <a:gd name="T5" fmla="*/ 671 h 1545"/>
                  <a:gd name="T6" fmla="*/ 874 w 1336"/>
                  <a:gd name="T7" fmla="*/ 1545 h 1545"/>
                  <a:gd name="T8" fmla="*/ 920 w 1336"/>
                  <a:gd name="T9" fmla="*/ 1544 h 1545"/>
                  <a:gd name="T10" fmla="*/ 1336 w 1336"/>
                  <a:gd name="T11" fmla="*/ 800 h 1545"/>
                  <a:gd name="T12" fmla="*/ 896 w 1336"/>
                  <a:gd name="T13" fmla="*/ 41 h 1545"/>
                  <a:gd name="T14" fmla="*/ 633 w 1336"/>
                  <a:gd name="T15" fmla="*/ 0 h 1545"/>
                </a:gdLst>
                <a:ahLst/>
                <a:cxnLst>
                  <a:cxn ang="0">
                    <a:pos x="T0" y="T1"/>
                  </a:cxn>
                  <a:cxn ang="0">
                    <a:pos x="T2" y="T3"/>
                  </a:cxn>
                  <a:cxn ang="0">
                    <a:pos x="T4" y="T5"/>
                  </a:cxn>
                  <a:cxn ang="0">
                    <a:pos x="T6" y="T7"/>
                  </a:cxn>
                  <a:cxn ang="0">
                    <a:pos x="T8" y="T9"/>
                  </a:cxn>
                  <a:cxn ang="0">
                    <a:pos x="T10" y="T11"/>
                  </a:cxn>
                  <a:cxn ang="0">
                    <a:pos x="T12" y="T13"/>
                  </a:cxn>
                  <a:cxn ang="0">
                    <a:pos x="T14" y="T15"/>
                  </a:cxn>
                </a:cxnLst>
                <a:rect l="0" t="0" r="r" b="b"/>
                <a:pathLst>
                  <a:path w="1336" h="1545">
                    <a:moveTo>
                      <a:pt x="633" y="0"/>
                    </a:moveTo>
                    <a:cubicBezTo>
                      <a:pt x="475" y="0"/>
                      <a:pt x="326" y="42"/>
                      <a:pt x="199" y="116"/>
                    </a:cubicBezTo>
                    <a:cubicBezTo>
                      <a:pt x="74" y="267"/>
                      <a:pt x="0" y="460"/>
                      <a:pt x="0" y="671"/>
                    </a:cubicBezTo>
                    <a:cubicBezTo>
                      <a:pt x="0" y="1154"/>
                      <a:pt x="391" y="1545"/>
                      <a:pt x="874" y="1545"/>
                    </a:cubicBezTo>
                    <a:cubicBezTo>
                      <a:pt x="890" y="1545"/>
                      <a:pt x="905" y="1545"/>
                      <a:pt x="920" y="1544"/>
                    </a:cubicBezTo>
                    <a:cubicBezTo>
                      <a:pt x="1170" y="1390"/>
                      <a:pt x="1336" y="1114"/>
                      <a:pt x="1336" y="800"/>
                    </a:cubicBezTo>
                    <a:cubicBezTo>
                      <a:pt x="1336" y="475"/>
                      <a:pt x="1159" y="191"/>
                      <a:pt x="896" y="41"/>
                    </a:cubicBezTo>
                    <a:cubicBezTo>
                      <a:pt x="813" y="14"/>
                      <a:pt x="724" y="0"/>
                      <a:pt x="633" y="0"/>
                    </a:cubicBezTo>
                  </a:path>
                </a:pathLst>
              </a:custGeom>
              <a:solidFill>
                <a:srgbClr val="00A69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nvGrpSpPr>
              <p:cNvPr id="21" name="Groep 20"/>
              <p:cNvGrpSpPr/>
              <p:nvPr/>
            </p:nvGrpSpPr>
            <p:grpSpPr>
              <a:xfrm>
                <a:off x="4710113" y="3565525"/>
                <a:ext cx="1095374" cy="322263"/>
                <a:chOff x="4710113" y="3565525"/>
                <a:chExt cx="1095374" cy="322263"/>
              </a:xfrm>
            </p:grpSpPr>
            <p:sp>
              <p:nvSpPr>
                <p:cNvPr id="23" name="Freeform 15"/>
                <p:cNvSpPr>
                  <a:spLocks/>
                </p:cNvSpPr>
                <p:nvPr/>
              </p:nvSpPr>
              <p:spPr bwMode="auto">
                <a:xfrm>
                  <a:off x="4710113" y="3641725"/>
                  <a:ext cx="111125" cy="177800"/>
                </a:xfrm>
                <a:custGeom>
                  <a:avLst/>
                  <a:gdLst>
                    <a:gd name="T0" fmla="*/ 72 w 72"/>
                    <a:gd name="T1" fmla="*/ 107 h 115"/>
                    <a:gd name="T2" fmla="*/ 45 w 72"/>
                    <a:gd name="T3" fmla="*/ 115 h 115"/>
                    <a:gd name="T4" fmla="*/ 12 w 72"/>
                    <a:gd name="T5" fmla="*/ 100 h 115"/>
                    <a:gd name="T6" fmla="*/ 0 w 72"/>
                    <a:gd name="T7" fmla="*/ 57 h 115"/>
                    <a:gd name="T8" fmla="*/ 13 w 72"/>
                    <a:gd name="T9" fmla="*/ 14 h 115"/>
                    <a:gd name="T10" fmla="*/ 45 w 72"/>
                    <a:gd name="T11" fmla="*/ 0 h 115"/>
                    <a:gd name="T12" fmla="*/ 72 w 72"/>
                    <a:gd name="T13" fmla="*/ 8 h 115"/>
                    <a:gd name="T14" fmla="*/ 66 w 72"/>
                    <a:gd name="T15" fmla="*/ 26 h 115"/>
                    <a:gd name="T16" fmla="*/ 52 w 72"/>
                    <a:gd name="T17" fmla="*/ 21 h 115"/>
                    <a:gd name="T18" fmla="*/ 32 w 72"/>
                    <a:gd name="T19" fmla="*/ 57 h 115"/>
                    <a:gd name="T20" fmla="*/ 37 w 72"/>
                    <a:gd name="T21" fmla="*/ 83 h 115"/>
                    <a:gd name="T22" fmla="*/ 52 w 72"/>
                    <a:gd name="T23" fmla="*/ 92 h 115"/>
                    <a:gd name="T24" fmla="*/ 66 w 72"/>
                    <a:gd name="T25" fmla="*/ 87 h 115"/>
                    <a:gd name="T26" fmla="*/ 72 w 72"/>
                    <a:gd name="T27" fmla="*/ 10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72" h="115">
                      <a:moveTo>
                        <a:pt x="72" y="107"/>
                      </a:moveTo>
                      <a:cubicBezTo>
                        <a:pt x="67" y="112"/>
                        <a:pt x="58" y="115"/>
                        <a:pt x="45" y="115"/>
                      </a:cubicBezTo>
                      <a:cubicBezTo>
                        <a:pt x="32" y="115"/>
                        <a:pt x="21" y="110"/>
                        <a:pt x="12" y="100"/>
                      </a:cubicBezTo>
                      <a:cubicBezTo>
                        <a:pt x="4" y="89"/>
                        <a:pt x="0" y="75"/>
                        <a:pt x="0" y="57"/>
                      </a:cubicBezTo>
                      <a:cubicBezTo>
                        <a:pt x="0" y="39"/>
                        <a:pt x="4" y="25"/>
                        <a:pt x="13" y="14"/>
                      </a:cubicBezTo>
                      <a:cubicBezTo>
                        <a:pt x="21" y="5"/>
                        <a:pt x="32" y="0"/>
                        <a:pt x="45" y="0"/>
                      </a:cubicBezTo>
                      <a:cubicBezTo>
                        <a:pt x="57" y="0"/>
                        <a:pt x="66" y="3"/>
                        <a:pt x="72" y="8"/>
                      </a:cubicBezTo>
                      <a:cubicBezTo>
                        <a:pt x="66" y="26"/>
                        <a:pt x="66" y="26"/>
                        <a:pt x="66" y="26"/>
                      </a:cubicBezTo>
                      <a:cubicBezTo>
                        <a:pt x="62" y="23"/>
                        <a:pt x="57" y="21"/>
                        <a:pt x="52" y="21"/>
                      </a:cubicBezTo>
                      <a:cubicBezTo>
                        <a:pt x="39" y="21"/>
                        <a:pt x="32" y="33"/>
                        <a:pt x="32" y="57"/>
                      </a:cubicBezTo>
                      <a:cubicBezTo>
                        <a:pt x="32" y="68"/>
                        <a:pt x="34" y="77"/>
                        <a:pt x="37" y="83"/>
                      </a:cubicBezTo>
                      <a:cubicBezTo>
                        <a:pt x="41" y="89"/>
                        <a:pt x="46" y="92"/>
                        <a:pt x="52" y="92"/>
                      </a:cubicBezTo>
                      <a:cubicBezTo>
                        <a:pt x="58" y="92"/>
                        <a:pt x="62" y="90"/>
                        <a:pt x="66" y="87"/>
                      </a:cubicBezTo>
                      <a:lnTo>
                        <a:pt x="72" y="10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4" name="Freeform 16"/>
                <p:cNvSpPr>
                  <a:spLocks noEditPoints="1"/>
                </p:cNvSpPr>
                <p:nvPr/>
              </p:nvSpPr>
              <p:spPr bwMode="auto">
                <a:xfrm>
                  <a:off x="4860925" y="3641725"/>
                  <a:ext cx="152400" cy="177800"/>
                </a:xfrm>
                <a:custGeom>
                  <a:avLst/>
                  <a:gdLst>
                    <a:gd name="T0" fmla="*/ 98 w 98"/>
                    <a:gd name="T1" fmla="*/ 57 h 115"/>
                    <a:gd name="T2" fmla="*/ 86 w 98"/>
                    <a:gd name="T3" fmla="*/ 98 h 115"/>
                    <a:gd name="T4" fmla="*/ 49 w 98"/>
                    <a:gd name="T5" fmla="*/ 115 h 115"/>
                    <a:gd name="T6" fmla="*/ 13 w 98"/>
                    <a:gd name="T7" fmla="*/ 98 h 115"/>
                    <a:gd name="T8" fmla="*/ 0 w 98"/>
                    <a:gd name="T9" fmla="*/ 57 h 115"/>
                    <a:gd name="T10" fmla="*/ 12 w 98"/>
                    <a:gd name="T11" fmla="*/ 16 h 115"/>
                    <a:gd name="T12" fmla="*/ 49 w 98"/>
                    <a:gd name="T13" fmla="*/ 0 h 115"/>
                    <a:gd name="T14" fmla="*/ 85 w 98"/>
                    <a:gd name="T15" fmla="*/ 16 h 115"/>
                    <a:gd name="T16" fmla="*/ 98 w 98"/>
                    <a:gd name="T17" fmla="*/ 57 h 115"/>
                    <a:gd name="T18" fmla="*/ 66 w 98"/>
                    <a:gd name="T19" fmla="*/ 57 h 115"/>
                    <a:gd name="T20" fmla="*/ 49 w 98"/>
                    <a:gd name="T21" fmla="*/ 20 h 115"/>
                    <a:gd name="T22" fmla="*/ 32 w 98"/>
                    <a:gd name="T23" fmla="*/ 57 h 115"/>
                    <a:gd name="T24" fmla="*/ 49 w 98"/>
                    <a:gd name="T25" fmla="*/ 93 h 115"/>
                    <a:gd name="T26" fmla="*/ 66 w 98"/>
                    <a:gd name="T27" fmla="*/ 5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98" h="115">
                      <a:moveTo>
                        <a:pt x="98" y="57"/>
                      </a:moveTo>
                      <a:cubicBezTo>
                        <a:pt x="98" y="74"/>
                        <a:pt x="94" y="88"/>
                        <a:pt x="86" y="98"/>
                      </a:cubicBezTo>
                      <a:cubicBezTo>
                        <a:pt x="77" y="109"/>
                        <a:pt x="65" y="115"/>
                        <a:pt x="49" y="115"/>
                      </a:cubicBezTo>
                      <a:cubicBezTo>
                        <a:pt x="33" y="115"/>
                        <a:pt x="21" y="109"/>
                        <a:pt x="13" y="98"/>
                      </a:cubicBezTo>
                      <a:cubicBezTo>
                        <a:pt x="4" y="88"/>
                        <a:pt x="0" y="74"/>
                        <a:pt x="0" y="57"/>
                      </a:cubicBezTo>
                      <a:cubicBezTo>
                        <a:pt x="0" y="40"/>
                        <a:pt x="4" y="26"/>
                        <a:pt x="12" y="16"/>
                      </a:cubicBezTo>
                      <a:cubicBezTo>
                        <a:pt x="21" y="5"/>
                        <a:pt x="33" y="0"/>
                        <a:pt x="49" y="0"/>
                      </a:cubicBezTo>
                      <a:cubicBezTo>
                        <a:pt x="64" y="0"/>
                        <a:pt x="77" y="5"/>
                        <a:pt x="85" y="16"/>
                      </a:cubicBezTo>
                      <a:cubicBezTo>
                        <a:pt x="94" y="26"/>
                        <a:pt x="98" y="40"/>
                        <a:pt x="98" y="57"/>
                      </a:cubicBezTo>
                      <a:close/>
                      <a:moveTo>
                        <a:pt x="66" y="57"/>
                      </a:moveTo>
                      <a:cubicBezTo>
                        <a:pt x="66" y="32"/>
                        <a:pt x="60" y="20"/>
                        <a:pt x="49" y="20"/>
                      </a:cubicBezTo>
                      <a:cubicBezTo>
                        <a:pt x="38" y="20"/>
                        <a:pt x="32" y="32"/>
                        <a:pt x="32" y="57"/>
                      </a:cubicBezTo>
                      <a:cubicBezTo>
                        <a:pt x="32" y="81"/>
                        <a:pt x="38" y="93"/>
                        <a:pt x="49" y="93"/>
                      </a:cubicBezTo>
                      <a:cubicBezTo>
                        <a:pt x="60" y="93"/>
                        <a:pt x="66" y="81"/>
                        <a:pt x="66" y="57"/>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5" name="Rectangle 17"/>
                <p:cNvSpPr>
                  <a:spLocks noChangeArrowheads="1"/>
                </p:cNvSpPr>
                <p:nvPr/>
              </p:nvSpPr>
              <p:spPr bwMode="auto">
                <a:xfrm>
                  <a:off x="5064125" y="3565525"/>
                  <a:ext cx="49212"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6" name="Rectangle 18"/>
                <p:cNvSpPr>
                  <a:spLocks noChangeArrowheads="1"/>
                </p:cNvSpPr>
                <p:nvPr/>
              </p:nvSpPr>
              <p:spPr bwMode="auto">
                <a:xfrm>
                  <a:off x="5173663" y="3565525"/>
                  <a:ext cx="47625" cy="250825"/>
                </a:xfrm>
                <a:prstGeom prst="rect">
                  <a:avLst/>
                </a:prstGeom>
                <a:solidFill>
                  <a:srgbClr val="FFFFF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7" name="Freeform 19"/>
                <p:cNvSpPr>
                  <a:spLocks noEditPoints="1"/>
                </p:cNvSpPr>
                <p:nvPr/>
              </p:nvSpPr>
              <p:spPr bwMode="auto">
                <a:xfrm>
                  <a:off x="5273675" y="3641725"/>
                  <a:ext cx="150812" cy="177800"/>
                </a:xfrm>
                <a:custGeom>
                  <a:avLst/>
                  <a:gdLst>
                    <a:gd name="T0" fmla="*/ 97 w 97"/>
                    <a:gd name="T1" fmla="*/ 59 h 115"/>
                    <a:gd name="T2" fmla="*/ 30 w 97"/>
                    <a:gd name="T3" fmla="*/ 69 h 115"/>
                    <a:gd name="T4" fmla="*/ 57 w 97"/>
                    <a:gd name="T5" fmla="*/ 93 h 115"/>
                    <a:gd name="T6" fmla="*/ 86 w 97"/>
                    <a:gd name="T7" fmla="*/ 87 h 115"/>
                    <a:gd name="T8" fmla="*/ 93 w 97"/>
                    <a:gd name="T9" fmla="*/ 107 h 115"/>
                    <a:gd name="T10" fmla="*/ 53 w 97"/>
                    <a:gd name="T11" fmla="*/ 115 h 115"/>
                    <a:gd name="T12" fmla="*/ 14 w 97"/>
                    <a:gd name="T13" fmla="*/ 99 h 115"/>
                    <a:gd name="T14" fmla="*/ 0 w 97"/>
                    <a:gd name="T15" fmla="*/ 57 h 115"/>
                    <a:gd name="T16" fmla="*/ 13 w 97"/>
                    <a:gd name="T17" fmla="*/ 15 h 115"/>
                    <a:gd name="T18" fmla="*/ 50 w 97"/>
                    <a:gd name="T19" fmla="*/ 0 h 115"/>
                    <a:gd name="T20" fmla="*/ 86 w 97"/>
                    <a:gd name="T21" fmla="*/ 15 h 115"/>
                    <a:gd name="T22" fmla="*/ 97 w 97"/>
                    <a:gd name="T23" fmla="*/ 59 h 115"/>
                    <a:gd name="T24" fmla="*/ 67 w 97"/>
                    <a:gd name="T25" fmla="*/ 47 h 115"/>
                    <a:gd name="T26" fmla="*/ 48 w 97"/>
                    <a:gd name="T27" fmla="*/ 19 h 115"/>
                    <a:gd name="T28" fmla="*/ 33 w 97"/>
                    <a:gd name="T29" fmla="*/ 27 h 115"/>
                    <a:gd name="T30" fmla="*/ 28 w 97"/>
                    <a:gd name="T31" fmla="*/ 53 h 115"/>
                    <a:gd name="T32" fmla="*/ 67 w 97"/>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7" h="115">
                      <a:moveTo>
                        <a:pt x="97" y="59"/>
                      </a:moveTo>
                      <a:cubicBezTo>
                        <a:pt x="30" y="69"/>
                        <a:pt x="30" y="69"/>
                        <a:pt x="30" y="69"/>
                      </a:cubicBezTo>
                      <a:cubicBezTo>
                        <a:pt x="32" y="85"/>
                        <a:pt x="41" y="93"/>
                        <a:pt x="57" y="93"/>
                      </a:cubicBezTo>
                      <a:cubicBezTo>
                        <a:pt x="68" y="93"/>
                        <a:pt x="78" y="91"/>
                        <a:pt x="86" y="87"/>
                      </a:cubicBezTo>
                      <a:cubicBezTo>
                        <a:pt x="93" y="107"/>
                        <a:pt x="93" y="107"/>
                        <a:pt x="93" y="107"/>
                      </a:cubicBezTo>
                      <a:cubicBezTo>
                        <a:pt x="82" y="112"/>
                        <a:pt x="69" y="115"/>
                        <a:pt x="53" y="115"/>
                      </a:cubicBezTo>
                      <a:cubicBezTo>
                        <a:pt x="36" y="115"/>
                        <a:pt x="23" y="110"/>
                        <a:pt x="14" y="99"/>
                      </a:cubicBezTo>
                      <a:cubicBezTo>
                        <a:pt x="4" y="89"/>
                        <a:pt x="0" y="75"/>
                        <a:pt x="0" y="57"/>
                      </a:cubicBezTo>
                      <a:cubicBezTo>
                        <a:pt x="0" y="39"/>
                        <a:pt x="4" y="26"/>
                        <a:pt x="13" y="15"/>
                      </a:cubicBezTo>
                      <a:cubicBezTo>
                        <a:pt x="22" y="5"/>
                        <a:pt x="34" y="0"/>
                        <a:pt x="50" y="0"/>
                      </a:cubicBezTo>
                      <a:cubicBezTo>
                        <a:pt x="66" y="0"/>
                        <a:pt x="78" y="5"/>
                        <a:pt x="86" y="15"/>
                      </a:cubicBezTo>
                      <a:cubicBezTo>
                        <a:pt x="94" y="26"/>
                        <a:pt x="97" y="40"/>
                        <a:pt x="97" y="59"/>
                      </a:cubicBezTo>
                      <a:close/>
                      <a:moveTo>
                        <a:pt x="67" y="47"/>
                      </a:moveTo>
                      <a:cubicBezTo>
                        <a:pt x="67" y="28"/>
                        <a:pt x="61" y="19"/>
                        <a:pt x="48" y="19"/>
                      </a:cubicBezTo>
                      <a:cubicBezTo>
                        <a:pt x="42" y="19"/>
                        <a:pt x="37" y="22"/>
                        <a:pt x="33" y="27"/>
                      </a:cubicBezTo>
                      <a:cubicBezTo>
                        <a:pt x="29"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8" name="Freeform 20"/>
                <p:cNvSpPr>
                  <a:spLocks noEditPoints="1"/>
                </p:cNvSpPr>
                <p:nvPr/>
              </p:nvSpPr>
              <p:spPr bwMode="auto">
                <a:xfrm>
                  <a:off x="5461000" y="3641725"/>
                  <a:ext cx="150812" cy="246063"/>
                </a:xfrm>
                <a:custGeom>
                  <a:avLst/>
                  <a:gdLst>
                    <a:gd name="T0" fmla="*/ 97 w 97"/>
                    <a:gd name="T1" fmla="*/ 114 h 159"/>
                    <a:gd name="T2" fmla="*/ 83 w 97"/>
                    <a:gd name="T3" fmla="*/ 148 h 159"/>
                    <a:gd name="T4" fmla="*/ 48 w 97"/>
                    <a:gd name="T5" fmla="*/ 159 h 159"/>
                    <a:gd name="T6" fmla="*/ 7 w 97"/>
                    <a:gd name="T7" fmla="*/ 151 h 159"/>
                    <a:gd name="T8" fmla="*/ 15 w 97"/>
                    <a:gd name="T9" fmla="*/ 130 h 159"/>
                    <a:gd name="T10" fmla="*/ 42 w 97"/>
                    <a:gd name="T11" fmla="*/ 137 h 159"/>
                    <a:gd name="T12" fmla="*/ 65 w 97"/>
                    <a:gd name="T13" fmla="*/ 116 h 159"/>
                    <a:gd name="T14" fmla="*/ 65 w 97"/>
                    <a:gd name="T15" fmla="*/ 110 h 159"/>
                    <a:gd name="T16" fmla="*/ 46 w 97"/>
                    <a:gd name="T17" fmla="*/ 114 h 159"/>
                    <a:gd name="T18" fmla="*/ 13 w 97"/>
                    <a:gd name="T19" fmla="*/ 99 h 159"/>
                    <a:gd name="T20" fmla="*/ 0 w 97"/>
                    <a:gd name="T21" fmla="*/ 60 h 159"/>
                    <a:gd name="T22" fmla="*/ 15 w 97"/>
                    <a:gd name="T23" fmla="*/ 16 h 159"/>
                    <a:gd name="T24" fmla="*/ 57 w 97"/>
                    <a:gd name="T25" fmla="*/ 0 h 159"/>
                    <a:gd name="T26" fmla="*/ 97 w 97"/>
                    <a:gd name="T27" fmla="*/ 8 h 159"/>
                    <a:gd name="T28" fmla="*/ 97 w 97"/>
                    <a:gd name="T29" fmla="*/ 114 h 159"/>
                    <a:gd name="T30" fmla="*/ 65 w 97"/>
                    <a:gd name="T31" fmla="*/ 93 h 159"/>
                    <a:gd name="T32" fmla="*/ 65 w 97"/>
                    <a:gd name="T33" fmla="*/ 20 h 159"/>
                    <a:gd name="T34" fmla="*/ 55 w 97"/>
                    <a:gd name="T35" fmla="*/ 18 h 159"/>
                    <a:gd name="T36" fmla="*/ 32 w 97"/>
                    <a:gd name="T37" fmla="*/ 58 h 159"/>
                    <a:gd name="T38" fmla="*/ 55 w 97"/>
                    <a:gd name="T39" fmla="*/ 95 h 159"/>
                    <a:gd name="T40" fmla="*/ 65 w 97"/>
                    <a:gd name="T41" fmla="*/ 93 h 15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Lst>
                  <a:rect l="0" t="0" r="r" b="b"/>
                  <a:pathLst>
                    <a:path w="97" h="159">
                      <a:moveTo>
                        <a:pt x="97" y="114"/>
                      </a:moveTo>
                      <a:cubicBezTo>
                        <a:pt x="97" y="129"/>
                        <a:pt x="92" y="140"/>
                        <a:pt x="83" y="148"/>
                      </a:cubicBezTo>
                      <a:cubicBezTo>
                        <a:pt x="75" y="156"/>
                        <a:pt x="63" y="159"/>
                        <a:pt x="48" y="159"/>
                      </a:cubicBezTo>
                      <a:cubicBezTo>
                        <a:pt x="30" y="159"/>
                        <a:pt x="17" y="157"/>
                        <a:pt x="7" y="151"/>
                      </a:cubicBezTo>
                      <a:cubicBezTo>
                        <a:pt x="15" y="130"/>
                        <a:pt x="15" y="130"/>
                        <a:pt x="15" y="130"/>
                      </a:cubicBezTo>
                      <a:cubicBezTo>
                        <a:pt x="23" y="135"/>
                        <a:pt x="32" y="137"/>
                        <a:pt x="42" y="137"/>
                      </a:cubicBezTo>
                      <a:cubicBezTo>
                        <a:pt x="58" y="137"/>
                        <a:pt x="65" y="130"/>
                        <a:pt x="65" y="116"/>
                      </a:cubicBezTo>
                      <a:cubicBezTo>
                        <a:pt x="65" y="110"/>
                        <a:pt x="65" y="110"/>
                        <a:pt x="65" y="110"/>
                      </a:cubicBezTo>
                      <a:cubicBezTo>
                        <a:pt x="61" y="112"/>
                        <a:pt x="55" y="114"/>
                        <a:pt x="46" y="114"/>
                      </a:cubicBezTo>
                      <a:cubicBezTo>
                        <a:pt x="33" y="114"/>
                        <a:pt x="22" y="109"/>
                        <a:pt x="13" y="99"/>
                      </a:cubicBezTo>
                      <a:cubicBezTo>
                        <a:pt x="5" y="89"/>
                        <a:pt x="0" y="76"/>
                        <a:pt x="0" y="60"/>
                      </a:cubicBezTo>
                      <a:cubicBezTo>
                        <a:pt x="0" y="41"/>
                        <a:pt x="5" y="26"/>
                        <a:pt x="15" y="16"/>
                      </a:cubicBezTo>
                      <a:cubicBezTo>
                        <a:pt x="25" y="5"/>
                        <a:pt x="39" y="0"/>
                        <a:pt x="57" y="0"/>
                      </a:cubicBezTo>
                      <a:cubicBezTo>
                        <a:pt x="75" y="0"/>
                        <a:pt x="88" y="3"/>
                        <a:pt x="97" y="8"/>
                      </a:cubicBezTo>
                      <a:lnTo>
                        <a:pt x="97" y="114"/>
                      </a:lnTo>
                      <a:close/>
                      <a:moveTo>
                        <a:pt x="65" y="93"/>
                      </a:moveTo>
                      <a:cubicBezTo>
                        <a:pt x="65" y="20"/>
                        <a:pt x="65" y="20"/>
                        <a:pt x="65" y="20"/>
                      </a:cubicBezTo>
                      <a:cubicBezTo>
                        <a:pt x="63" y="19"/>
                        <a:pt x="60" y="18"/>
                        <a:pt x="55" y="18"/>
                      </a:cubicBezTo>
                      <a:cubicBezTo>
                        <a:pt x="40" y="18"/>
                        <a:pt x="32" y="32"/>
                        <a:pt x="32" y="58"/>
                      </a:cubicBezTo>
                      <a:cubicBezTo>
                        <a:pt x="32" y="83"/>
                        <a:pt x="40" y="95"/>
                        <a:pt x="55" y="95"/>
                      </a:cubicBezTo>
                      <a:cubicBezTo>
                        <a:pt x="59" y="95"/>
                        <a:pt x="63" y="94"/>
                        <a:pt x="65" y="93"/>
                      </a:cubicBez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sp>
              <p:nvSpPr>
                <p:cNvPr id="29" name="Freeform 21"/>
                <p:cNvSpPr>
                  <a:spLocks noEditPoints="1"/>
                </p:cNvSpPr>
                <p:nvPr/>
              </p:nvSpPr>
              <p:spPr bwMode="auto">
                <a:xfrm>
                  <a:off x="5654675" y="3641725"/>
                  <a:ext cx="150812" cy="177800"/>
                </a:xfrm>
                <a:custGeom>
                  <a:avLst/>
                  <a:gdLst>
                    <a:gd name="T0" fmla="*/ 97 w 98"/>
                    <a:gd name="T1" fmla="*/ 59 h 115"/>
                    <a:gd name="T2" fmla="*/ 30 w 98"/>
                    <a:gd name="T3" fmla="*/ 69 h 115"/>
                    <a:gd name="T4" fmla="*/ 57 w 98"/>
                    <a:gd name="T5" fmla="*/ 93 h 115"/>
                    <a:gd name="T6" fmla="*/ 86 w 98"/>
                    <a:gd name="T7" fmla="*/ 87 h 115"/>
                    <a:gd name="T8" fmla="*/ 93 w 98"/>
                    <a:gd name="T9" fmla="*/ 107 h 115"/>
                    <a:gd name="T10" fmla="*/ 54 w 98"/>
                    <a:gd name="T11" fmla="*/ 115 h 115"/>
                    <a:gd name="T12" fmla="*/ 14 w 98"/>
                    <a:gd name="T13" fmla="*/ 99 h 115"/>
                    <a:gd name="T14" fmla="*/ 0 w 98"/>
                    <a:gd name="T15" fmla="*/ 57 h 115"/>
                    <a:gd name="T16" fmla="*/ 13 w 98"/>
                    <a:gd name="T17" fmla="*/ 15 h 115"/>
                    <a:gd name="T18" fmla="*/ 50 w 98"/>
                    <a:gd name="T19" fmla="*/ 0 h 115"/>
                    <a:gd name="T20" fmla="*/ 86 w 98"/>
                    <a:gd name="T21" fmla="*/ 15 h 115"/>
                    <a:gd name="T22" fmla="*/ 97 w 98"/>
                    <a:gd name="T23" fmla="*/ 59 h 115"/>
                    <a:gd name="T24" fmla="*/ 67 w 98"/>
                    <a:gd name="T25" fmla="*/ 47 h 115"/>
                    <a:gd name="T26" fmla="*/ 49 w 98"/>
                    <a:gd name="T27" fmla="*/ 19 h 115"/>
                    <a:gd name="T28" fmla="*/ 33 w 98"/>
                    <a:gd name="T29" fmla="*/ 27 h 115"/>
                    <a:gd name="T30" fmla="*/ 28 w 98"/>
                    <a:gd name="T31" fmla="*/ 53 h 115"/>
                    <a:gd name="T32" fmla="*/ 67 w 98"/>
                    <a:gd name="T33" fmla="*/ 47 h 11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98" h="115">
                      <a:moveTo>
                        <a:pt x="97" y="59"/>
                      </a:moveTo>
                      <a:cubicBezTo>
                        <a:pt x="30" y="69"/>
                        <a:pt x="30" y="69"/>
                        <a:pt x="30" y="69"/>
                      </a:cubicBezTo>
                      <a:cubicBezTo>
                        <a:pt x="33" y="85"/>
                        <a:pt x="42" y="93"/>
                        <a:pt x="57" y="93"/>
                      </a:cubicBezTo>
                      <a:cubicBezTo>
                        <a:pt x="69" y="93"/>
                        <a:pt x="78" y="91"/>
                        <a:pt x="86" y="87"/>
                      </a:cubicBezTo>
                      <a:cubicBezTo>
                        <a:pt x="93" y="107"/>
                        <a:pt x="93" y="107"/>
                        <a:pt x="93" y="107"/>
                      </a:cubicBezTo>
                      <a:cubicBezTo>
                        <a:pt x="83" y="112"/>
                        <a:pt x="69" y="115"/>
                        <a:pt x="54" y="115"/>
                      </a:cubicBezTo>
                      <a:cubicBezTo>
                        <a:pt x="37" y="115"/>
                        <a:pt x="24" y="110"/>
                        <a:pt x="14" y="99"/>
                      </a:cubicBezTo>
                      <a:cubicBezTo>
                        <a:pt x="5" y="89"/>
                        <a:pt x="0" y="75"/>
                        <a:pt x="0" y="57"/>
                      </a:cubicBezTo>
                      <a:cubicBezTo>
                        <a:pt x="0" y="39"/>
                        <a:pt x="4" y="26"/>
                        <a:pt x="13" y="15"/>
                      </a:cubicBezTo>
                      <a:cubicBezTo>
                        <a:pt x="22" y="5"/>
                        <a:pt x="34" y="0"/>
                        <a:pt x="50" y="0"/>
                      </a:cubicBezTo>
                      <a:cubicBezTo>
                        <a:pt x="66" y="0"/>
                        <a:pt x="78" y="5"/>
                        <a:pt x="86" y="15"/>
                      </a:cubicBezTo>
                      <a:cubicBezTo>
                        <a:pt x="94" y="26"/>
                        <a:pt x="98" y="40"/>
                        <a:pt x="97" y="59"/>
                      </a:cubicBezTo>
                      <a:close/>
                      <a:moveTo>
                        <a:pt x="67" y="47"/>
                      </a:moveTo>
                      <a:cubicBezTo>
                        <a:pt x="67" y="28"/>
                        <a:pt x="61" y="19"/>
                        <a:pt x="49" y="19"/>
                      </a:cubicBezTo>
                      <a:cubicBezTo>
                        <a:pt x="42" y="19"/>
                        <a:pt x="37" y="22"/>
                        <a:pt x="33" y="27"/>
                      </a:cubicBezTo>
                      <a:cubicBezTo>
                        <a:pt x="30" y="33"/>
                        <a:pt x="28" y="42"/>
                        <a:pt x="28" y="53"/>
                      </a:cubicBezTo>
                      <a:lnTo>
                        <a:pt x="67" y="47"/>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sp>
            <p:nvSpPr>
              <p:cNvPr id="22" name="Freeform 22"/>
              <p:cNvSpPr>
                <a:spLocks noEditPoints="1"/>
              </p:cNvSpPr>
              <p:nvPr/>
            </p:nvSpPr>
            <p:spPr bwMode="auto">
              <a:xfrm>
                <a:off x="3392488" y="3017838"/>
                <a:ext cx="2012950" cy="512763"/>
              </a:xfrm>
              <a:custGeom>
                <a:avLst/>
                <a:gdLst>
                  <a:gd name="T0" fmla="*/ 1236 w 1303"/>
                  <a:gd name="T1" fmla="*/ 102 h 331"/>
                  <a:gd name="T2" fmla="*/ 1301 w 1303"/>
                  <a:gd name="T3" fmla="*/ 327 h 331"/>
                  <a:gd name="T4" fmla="*/ 1303 w 1303"/>
                  <a:gd name="T5" fmla="*/ 38 h 331"/>
                  <a:gd name="T6" fmla="*/ 1234 w 1303"/>
                  <a:gd name="T7" fmla="*/ 38 h 331"/>
                  <a:gd name="T8" fmla="*/ 1303 w 1303"/>
                  <a:gd name="T9" fmla="*/ 38 h 331"/>
                  <a:gd name="T10" fmla="*/ 1202 w 1303"/>
                  <a:gd name="T11" fmla="*/ 276 h 331"/>
                  <a:gd name="T12" fmla="*/ 1133 w 1303"/>
                  <a:gd name="T13" fmla="*/ 213 h 331"/>
                  <a:gd name="T14" fmla="*/ 1202 w 1303"/>
                  <a:gd name="T15" fmla="*/ 150 h 331"/>
                  <a:gd name="T16" fmla="*/ 1160 w 1303"/>
                  <a:gd name="T17" fmla="*/ 98 h 331"/>
                  <a:gd name="T18" fmla="*/ 1160 w 1303"/>
                  <a:gd name="T19" fmla="*/ 331 h 331"/>
                  <a:gd name="T20" fmla="*/ 1043 w 1303"/>
                  <a:gd name="T21" fmla="*/ 327 h 331"/>
                  <a:gd name="T22" fmla="*/ 946 w 1303"/>
                  <a:gd name="T23" fmla="*/ 98 h 331"/>
                  <a:gd name="T24" fmla="*/ 852 w 1303"/>
                  <a:gd name="T25" fmla="*/ 327 h 331"/>
                  <a:gd name="T26" fmla="*/ 917 w 1303"/>
                  <a:gd name="T27" fmla="*/ 143 h 331"/>
                  <a:gd name="T28" fmla="*/ 978 w 1303"/>
                  <a:gd name="T29" fmla="*/ 170 h 331"/>
                  <a:gd name="T30" fmla="*/ 1043 w 1303"/>
                  <a:gd name="T31" fmla="*/ 327 h 331"/>
                  <a:gd name="T32" fmla="*/ 745 w 1303"/>
                  <a:gd name="T33" fmla="*/ 102 h 331"/>
                  <a:gd name="T34" fmla="*/ 810 w 1303"/>
                  <a:gd name="T35" fmla="*/ 327 h 331"/>
                  <a:gd name="T36" fmla="*/ 812 w 1303"/>
                  <a:gd name="T37" fmla="*/ 38 h 331"/>
                  <a:gd name="T38" fmla="*/ 743 w 1303"/>
                  <a:gd name="T39" fmla="*/ 38 h 331"/>
                  <a:gd name="T40" fmla="*/ 812 w 1303"/>
                  <a:gd name="T41" fmla="*/ 38 h 331"/>
                  <a:gd name="T42" fmla="*/ 662 w 1303"/>
                  <a:gd name="T43" fmla="*/ 10 h 331"/>
                  <a:gd name="T44" fmla="*/ 614 w 1303"/>
                  <a:gd name="T45" fmla="*/ 242 h 331"/>
                  <a:gd name="T46" fmla="*/ 607 w 1303"/>
                  <a:gd name="T47" fmla="*/ 207 h 331"/>
                  <a:gd name="T48" fmla="*/ 495 w 1303"/>
                  <a:gd name="T49" fmla="*/ 10 h 331"/>
                  <a:gd name="T50" fmla="*/ 641 w 1303"/>
                  <a:gd name="T51" fmla="*/ 327 h 331"/>
                  <a:gd name="T52" fmla="*/ 353 w 1303"/>
                  <a:gd name="T53" fmla="*/ 291 h 331"/>
                  <a:gd name="T54" fmla="*/ 289 w 1303"/>
                  <a:gd name="T55" fmla="*/ 258 h 331"/>
                  <a:gd name="T56" fmla="*/ 353 w 1303"/>
                  <a:gd name="T57" fmla="*/ 291 h 331"/>
                  <a:gd name="T58" fmla="*/ 414 w 1303"/>
                  <a:gd name="T59" fmla="*/ 180 h 331"/>
                  <a:gd name="T60" fmla="*/ 241 w 1303"/>
                  <a:gd name="T61" fmla="*/ 115 h 331"/>
                  <a:gd name="T62" fmla="*/ 314 w 1303"/>
                  <a:gd name="T63" fmla="*/ 139 h 331"/>
                  <a:gd name="T64" fmla="*/ 353 w 1303"/>
                  <a:gd name="T65" fmla="*/ 179 h 331"/>
                  <a:gd name="T66" fmla="*/ 326 w 1303"/>
                  <a:gd name="T67" fmla="*/ 331 h 331"/>
                  <a:gd name="T68" fmla="*/ 132 w 1303"/>
                  <a:gd name="T69" fmla="*/ 287 h 331"/>
                  <a:gd name="T70" fmla="*/ 65 w 1303"/>
                  <a:gd name="T71" fmla="*/ 213 h 331"/>
                  <a:gd name="T72" fmla="*/ 132 w 1303"/>
                  <a:gd name="T73" fmla="*/ 139 h 331"/>
                  <a:gd name="T74" fmla="*/ 197 w 1303"/>
                  <a:gd name="T75" fmla="*/ 315 h 331"/>
                  <a:gd name="T76" fmla="*/ 132 w 1303"/>
                  <a:gd name="T77" fmla="*/ 0 h 331"/>
                  <a:gd name="T78" fmla="*/ 99 w 1303"/>
                  <a:gd name="T79" fmla="*/ 100 h 331"/>
                  <a:gd name="T80" fmla="*/ 111 w 1303"/>
                  <a:gd name="T81" fmla="*/ 331 h 3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303" h="331">
                    <a:moveTo>
                      <a:pt x="1301" y="102"/>
                    </a:moveTo>
                    <a:cubicBezTo>
                      <a:pt x="1236" y="102"/>
                      <a:pt x="1236" y="102"/>
                      <a:pt x="1236" y="102"/>
                    </a:cubicBezTo>
                    <a:cubicBezTo>
                      <a:pt x="1236" y="327"/>
                      <a:pt x="1236" y="327"/>
                      <a:pt x="1236" y="327"/>
                    </a:cubicBezTo>
                    <a:cubicBezTo>
                      <a:pt x="1301" y="327"/>
                      <a:pt x="1301" y="327"/>
                      <a:pt x="1301" y="327"/>
                    </a:cubicBezTo>
                    <a:lnTo>
                      <a:pt x="1301" y="102"/>
                    </a:lnTo>
                    <a:close/>
                    <a:moveTo>
                      <a:pt x="1303" y="38"/>
                    </a:moveTo>
                    <a:cubicBezTo>
                      <a:pt x="1303" y="21"/>
                      <a:pt x="1287" y="7"/>
                      <a:pt x="1268" y="7"/>
                    </a:cubicBezTo>
                    <a:cubicBezTo>
                      <a:pt x="1249" y="7"/>
                      <a:pt x="1234" y="21"/>
                      <a:pt x="1234" y="38"/>
                    </a:cubicBezTo>
                    <a:cubicBezTo>
                      <a:pt x="1234" y="55"/>
                      <a:pt x="1249" y="68"/>
                      <a:pt x="1268" y="68"/>
                    </a:cubicBezTo>
                    <a:cubicBezTo>
                      <a:pt x="1287" y="68"/>
                      <a:pt x="1303" y="55"/>
                      <a:pt x="1303" y="38"/>
                    </a:cubicBezTo>
                    <a:moveTo>
                      <a:pt x="1216" y="315"/>
                    </a:moveTo>
                    <a:cubicBezTo>
                      <a:pt x="1202" y="276"/>
                      <a:pt x="1202" y="276"/>
                      <a:pt x="1202" y="276"/>
                    </a:cubicBezTo>
                    <a:cubicBezTo>
                      <a:pt x="1195" y="282"/>
                      <a:pt x="1187" y="285"/>
                      <a:pt x="1175" y="285"/>
                    </a:cubicBezTo>
                    <a:cubicBezTo>
                      <a:pt x="1149" y="285"/>
                      <a:pt x="1133" y="259"/>
                      <a:pt x="1133" y="213"/>
                    </a:cubicBezTo>
                    <a:cubicBezTo>
                      <a:pt x="1133" y="167"/>
                      <a:pt x="1147" y="141"/>
                      <a:pt x="1175" y="141"/>
                    </a:cubicBezTo>
                    <a:cubicBezTo>
                      <a:pt x="1188" y="141"/>
                      <a:pt x="1196" y="146"/>
                      <a:pt x="1202" y="150"/>
                    </a:cubicBezTo>
                    <a:cubicBezTo>
                      <a:pt x="1215" y="114"/>
                      <a:pt x="1215" y="114"/>
                      <a:pt x="1215" y="114"/>
                    </a:cubicBezTo>
                    <a:cubicBezTo>
                      <a:pt x="1205" y="106"/>
                      <a:pt x="1188" y="98"/>
                      <a:pt x="1160" y="98"/>
                    </a:cubicBezTo>
                    <a:cubicBezTo>
                      <a:pt x="1110" y="98"/>
                      <a:pt x="1068" y="138"/>
                      <a:pt x="1068" y="214"/>
                    </a:cubicBezTo>
                    <a:cubicBezTo>
                      <a:pt x="1068" y="290"/>
                      <a:pt x="1107" y="331"/>
                      <a:pt x="1160" y="331"/>
                    </a:cubicBezTo>
                    <a:cubicBezTo>
                      <a:pt x="1189" y="331"/>
                      <a:pt x="1206" y="324"/>
                      <a:pt x="1216" y="315"/>
                    </a:cubicBezTo>
                    <a:moveTo>
                      <a:pt x="1043" y="327"/>
                    </a:moveTo>
                    <a:cubicBezTo>
                      <a:pt x="1043" y="169"/>
                      <a:pt x="1043" y="169"/>
                      <a:pt x="1043" y="169"/>
                    </a:cubicBezTo>
                    <a:cubicBezTo>
                      <a:pt x="1043" y="129"/>
                      <a:pt x="1018" y="98"/>
                      <a:pt x="946" y="98"/>
                    </a:cubicBezTo>
                    <a:cubicBezTo>
                      <a:pt x="906" y="98"/>
                      <a:pt x="874" y="105"/>
                      <a:pt x="852" y="115"/>
                    </a:cubicBezTo>
                    <a:cubicBezTo>
                      <a:pt x="852" y="327"/>
                      <a:pt x="852" y="327"/>
                      <a:pt x="852" y="327"/>
                    </a:cubicBezTo>
                    <a:cubicBezTo>
                      <a:pt x="917" y="327"/>
                      <a:pt x="917" y="327"/>
                      <a:pt x="917" y="327"/>
                    </a:cubicBezTo>
                    <a:cubicBezTo>
                      <a:pt x="917" y="143"/>
                      <a:pt x="917" y="143"/>
                      <a:pt x="917" y="143"/>
                    </a:cubicBezTo>
                    <a:cubicBezTo>
                      <a:pt x="925" y="141"/>
                      <a:pt x="932" y="139"/>
                      <a:pt x="945" y="139"/>
                    </a:cubicBezTo>
                    <a:cubicBezTo>
                      <a:pt x="971" y="139"/>
                      <a:pt x="978" y="154"/>
                      <a:pt x="978" y="170"/>
                    </a:cubicBezTo>
                    <a:cubicBezTo>
                      <a:pt x="978" y="327"/>
                      <a:pt x="978" y="327"/>
                      <a:pt x="978" y="327"/>
                    </a:cubicBezTo>
                    <a:lnTo>
                      <a:pt x="1043" y="327"/>
                    </a:lnTo>
                    <a:close/>
                    <a:moveTo>
                      <a:pt x="810" y="102"/>
                    </a:moveTo>
                    <a:cubicBezTo>
                      <a:pt x="745" y="102"/>
                      <a:pt x="745" y="102"/>
                      <a:pt x="745" y="102"/>
                    </a:cubicBezTo>
                    <a:cubicBezTo>
                      <a:pt x="745" y="327"/>
                      <a:pt x="745" y="327"/>
                      <a:pt x="745" y="327"/>
                    </a:cubicBezTo>
                    <a:cubicBezTo>
                      <a:pt x="810" y="327"/>
                      <a:pt x="810" y="327"/>
                      <a:pt x="810" y="327"/>
                    </a:cubicBezTo>
                    <a:lnTo>
                      <a:pt x="810" y="102"/>
                    </a:lnTo>
                    <a:close/>
                    <a:moveTo>
                      <a:pt x="812" y="38"/>
                    </a:moveTo>
                    <a:cubicBezTo>
                      <a:pt x="812" y="21"/>
                      <a:pt x="796" y="7"/>
                      <a:pt x="777" y="7"/>
                    </a:cubicBezTo>
                    <a:cubicBezTo>
                      <a:pt x="758" y="7"/>
                      <a:pt x="743" y="21"/>
                      <a:pt x="743" y="38"/>
                    </a:cubicBezTo>
                    <a:cubicBezTo>
                      <a:pt x="743" y="55"/>
                      <a:pt x="758" y="68"/>
                      <a:pt x="777" y="68"/>
                    </a:cubicBezTo>
                    <a:cubicBezTo>
                      <a:pt x="796" y="68"/>
                      <a:pt x="812" y="55"/>
                      <a:pt x="812" y="38"/>
                    </a:cubicBezTo>
                    <a:moveTo>
                      <a:pt x="727" y="10"/>
                    </a:moveTo>
                    <a:cubicBezTo>
                      <a:pt x="662" y="10"/>
                      <a:pt x="662" y="10"/>
                      <a:pt x="662" y="10"/>
                    </a:cubicBezTo>
                    <a:cubicBezTo>
                      <a:pt x="621" y="207"/>
                      <a:pt x="621" y="207"/>
                      <a:pt x="621" y="207"/>
                    </a:cubicBezTo>
                    <a:cubicBezTo>
                      <a:pt x="617" y="222"/>
                      <a:pt x="614" y="242"/>
                      <a:pt x="614" y="242"/>
                    </a:cubicBezTo>
                    <a:cubicBezTo>
                      <a:pt x="614" y="242"/>
                      <a:pt x="614" y="242"/>
                      <a:pt x="614" y="242"/>
                    </a:cubicBezTo>
                    <a:cubicBezTo>
                      <a:pt x="614" y="242"/>
                      <a:pt x="611" y="222"/>
                      <a:pt x="607" y="207"/>
                    </a:cubicBezTo>
                    <a:cubicBezTo>
                      <a:pt x="567" y="10"/>
                      <a:pt x="567" y="10"/>
                      <a:pt x="567" y="10"/>
                    </a:cubicBezTo>
                    <a:cubicBezTo>
                      <a:pt x="495" y="10"/>
                      <a:pt x="495" y="10"/>
                      <a:pt x="495" y="10"/>
                    </a:cubicBezTo>
                    <a:cubicBezTo>
                      <a:pt x="582" y="327"/>
                      <a:pt x="582" y="327"/>
                      <a:pt x="582" y="327"/>
                    </a:cubicBezTo>
                    <a:cubicBezTo>
                      <a:pt x="641" y="327"/>
                      <a:pt x="641" y="327"/>
                      <a:pt x="641" y="327"/>
                    </a:cubicBezTo>
                    <a:lnTo>
                      <a:pt x="727" y="10"/>
                    </a:lnTo>
                    <a:close/>
                    <a:moveTo>
                      <a:pt x="353" y="291"/>
                    </a:moveTo>
                    <a:cubicBezTo>
                      <a:pt x="347" y="294"/>
                      <a:pt x="339" y="296"/>
                      <a:pt x="329" y="296"/>
                    </a:cubicBezTo>
                    <a:cubicBezTo>
                      <a:pt x="304" y="296"/>
                      <a:pt x="289" y="284"/>
                      <a:pt x="289" y="258"/>
                    </a:cubicBezTo>
                    <a:cubicBezTo>
                      <a:pt x="289" y="222"/>
                      <a:pt x="314" y="213"/>
                      <a:pt x="353" y="209"/>
                    </a:cubicBezTo>
                    <a:lnTo>
                      <a:pt x="353" y="291"/>
                    </a:lnTo>
                    <a:close/>
                    <a:moveTo>
                      <a:pt x="414" y="315"/>
                    </a:moveTo>
                    <a:cubicBezTo>
                      <a:pt x="414" y="180"/>
                      <a:pt x="414" y="180"/>
                      <a:pt x="414" y="180"/>
                    </a:cubicBezTo>
                    <a:cubicBezTo>
                      <a:pt x="414" y="119"/>
                      <a:pt x="377" y="98"/>
                      <a:pt x="326" y="98"/>
                    </a:cubicBezTo>
                    <a:cubicBezTo>
                      <a:pt x="286" y="98"/>
                      <a:pt x="257" y="108"/>
                      <a:pt x="241" y="115"/>
                    </a:cubicBezTo>
                    <a:cubicBezTo>
                      <a:pt x="255" y="152"/>
                      <a:pt x="255" y="152"/>
                      <a:pt x="255" y="152"/>
                    </a:cubicBezTo>
                    <a:cubicBezTo>
                      <a:pt x="270" y="146"/>
                      <a:pt x="292" y="139"/>
                      <a:pt x="314" y="139"/>
                    </a:cubicBezTo>
                    <a:cubicBezTo>
                      <a:pt x="337" y="139"/>
                      <a:pt x="353" y="145"/>
                      <a:pt x="353" y="169"/>
                    </a:cubicBezTo>
                    <a:cubicBezTo>
                      <a:pt x="353" y="179"/>
                      <a:pt x="353" y="179"/>
                      <a:pt x="353" y="179"/>
                    </a:cubicBezTo>
                    <a:cubicBezTo>
                      <a:pt x="286" y="185"/>
                      <a:pt x="228" y="202"/>
                      <a:pt x="228" y="260"/>
                    </a:cubicBezTo>
                    <a:cubicBezTo>
                      <a:pt x="228" y="307"/>
                      <a:pt x="261" y="331"/>
                      <a:pt x="326" y="331"/>
                    </a:cubicBezTo>
                    <a:cubicBezTo>
                      <a:pt x="365" y="331"/>
                      <a:pt x="395" y="325"/>
                      <a:pt x="414" y="315"/>
                    </a:cubicBezTo>
                    <a:moveTo>
                      <a:pt x="132" y="287"/>
                    </a:moveTo>
                    <a:cubicBezTo>
                      <a:pt x="128" y="289"/>
                      <a:pt x="121" y="290"/>
                      <a:pt x="112" y="290"/>
                    </a:cubicBezTo>
                    <a:cubicBezTo>
                      <a:pt x="79" y="290"/>
                      <a:pt x="65" y="262"/>
                      <a:pt x="65" y="213"/>
                    </a:cubicBezTo>
                    <a:cubicBezTo>
                      <a:pt x="65" y="167"/>
                      <a:pt x="78" y="136"/>
                      <a:pt x="114" y="136"/>
                    </a:cubicBezTo>
                    <a:cubicBezTo>
                      <a:pt x="121" y="136"/>
                      <a:pt x="127" y="137"/>
                      <a:pt x="132" y="139"/>
                    </a:cubicBezTo>
                    <a:lnTo>
                      <a:pt x="132" y="287"/>
                    </a:lnTo>
                    <a:close/>
                    <a:moveTo>
                      <a:pt x="197" y="315"/>
                    </a:moveTo>
                    <a:cubicBezTo>
                      <a:pt x="197" y="0"/>
                      <a:pt x="197" y="0"/>
                      <a:pt x="197" y="0"/>
                    </a:cubicBezTo>
                    <a:cubicBezTo>
                      <a:pt x="132" y="0"/>
                      <a:pt x="132" y="0"/>
                      <a:pt x="132" y="0"/>
                    </a:cubicBezTo>
                    <a:cubicBezTo>
                      <a:pt x="132" y="103"/>
                      <a:pt x="132" y="103"/>
                      <a:pt x="132" y="103"/>
                    </a:cubicBezTo>
                    <a:cubicBezTo>
                      <a:pt x="124" y="101"/>
                      <a:pt x="113" y="100"/>
                      <a:pt x="99" y="100"/>
                    </a:cubicBezTo>
                    <a:cubicBezTo>
                      <a:pt x="41" y="100"/>
                      <a:pt x="0" y="144"/>
                      <a:pt x="0" y="216"/>
                    </a:cubicBezTo>
                    <a:cubicBezTo>
                      <a:pt x="0" y="291"/>
                      <a:pt x="43" y="331"/>
                      <a:pt x="111" y="331"/>
                    </a:cubicBezTo>
                    <a:cubicBezTo>
                      <a:pt x="150" y="331"/>
                      <a:pt x="177" y="326"/>
                      <a:pt x="197" y="315"/>
                    </a:cubicBezTo>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nl-NL"/>
              </a:p>
            </p:txBody>
          </p:sp>
        </p:grpSp>
        <p:pic>
          <p:nvPicPr>
            <p:cNvPr id="2" name="Afbeelding 1"/>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033954" y="5085184"/>
              <a:ext cx="3118189" cy="379947"/>
            </a:xfrm>
            <a:prstGeom prst="rect">
              <a:avLst/>
            </a:prstGeom>
          </p:spPr>
        </p:pic>
      </p:grpSp>
      <p:sp>
        <p:nvSpPr>
          <p:cNvPr id="4" name="Titel 3"/>
          <p:cNvSpPr>
            <a:spLocks noGrp="1"/>
          </p:cNvSpPr>
          <p:nvPr>
            <p:ph type="title"/>
          </p:nvPr>
        </p:nvSpPr>
        <p:spPr>
          <a:xfrm>
            <a:off x="457200" y="548680"/>
            <a:ext cx="8229600" cy="1143000"/>
          </a:xfrm>
        </p:spPr>
        <p:txBody>
          <a:bodyPr>
            <a:normAutofit/>
          </a:bodyPr>
          <a:lstStyle>
            <a:lvl1pPr algn="ctr">
              <a:defRPr sz="2800" b="1"/>
            </a:lvl1pPr>
          </a:lstStyle>
          <a:p>
            <a:r>
              <a:rPr lang="nl-NL" smtClean="0"/>
              <a:t>Klik om de stijl te bewerken</a:t>
            </a:r>
            <a:endParaRPr lang="nl-NL"/>
          </a:p>
        </p:txBody>
      </p:sp>
    </p:spTree>
    <p:extLst>
      <p:ext uri="{BB962C8B-B14F-4D97-AF65-F5344CB8AC3E}">
        <p14:creationId xmlns:p14="http://schemas.microsoft.com/office/powerpoint/2010/main" val="1666707110"/>
      </p:ext>
    </p:extLst>
  </p:cSld>
  <p:clrMapOvr>
    <a:masterClrMapping/>
  </p:clrMapOvr>
  <p:timing>
    <p:tnLst>
      <p:par>
        <p:cTn id="1" dur="indefinite" restart="never" nodeType="tmRoot"/>
      </p:par>
    </p:tnLst>
  </p:timing>
  <p:extLst mod="1">
    <p:ext uri="{DCECCB84-F9BA-43D5-87BE-67443E8EF086}">
      <p15:sldGuideLst xmlns:p15="http://schemas.microsoft.com/office/powerpoint/2012/main">
        <p15:guide id="1" pos="2880" userDrawn="1">
          <p15:clr>
            <a:srgbClr val="FBAE40"/>
          </p15:clr>
        </p15:guide>
        <p15:guide id="2" orient="horz" pos="216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Basisdia wit met cirkels">
    <p:spTree>
      <p:nvGrpSpPr>
        <p:cNvPr id="1" name=""/>
        <p:cNvGrpSpPr/>
        <p:nvPr/>
      </p:nvGrpSpPr>
      <p:grpSpPr>
        <a:xfrm>
          <a:off x="0" y="0"/>
          <a:ext cx="0" cy="0"/>
          <a:chOff x="0" y="0"/>
          <a:chExt cx="0" cy="0"/>
        </a:xfrm>
      </p:grpSpPr>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el 1"/>
          <p:cNvSpPr>
            <a:spLocks noGrp="1"/>
          </p:cNvSpPr>
          <p:nvPr>
            <p:ph type="title"/>
          </p:nvPr>
        </p:nvSpPr>
        <p:spPr>
          <a:xfrm>
            <a:off x="1681336" y="230975"/>
            <a:ext cx="6995120" cy="864096"/>
          </a:xfrm>
        </p:spPr>
        <p:txBody>
          <a:bodyPr anchor="b">
            <a:noAutofit/>
          </a:bodyPr>
          <a:lstStyle>
            <a:lvl1pPr algn="l">
              <a:defRPr sz="2800" b="1">
                <a:solidFill>
                  <a:schemeClr val="accent1"/>
                </a:solidFill>
              </a:defRPr>
            </a:lvl1pPr>
          </a:lstStyle>
          <a:p>
            <a:r>
              <a:rPr lang="nl-NL" dirty="0" smtClean="0"/>
              <a:t>Klik om de stijl te bewerken</a:t>
            </a:r>
            <a:endParaRPr lang="nl-NL" dirty="0"/>
          </a:p>
        </p:txBody>
      </p:sp>
      <p:sp>
        <p:nvSpPr>
          <p:cNvPr id="3" name="Tijdelijke aanduiding voor inhoud 2"/>
          <p:cNvSpPr>
            <a:spLocks noGrp="1"/>
          </p:cNvSpPr>
          <p:nvPr>
            <p:ph idx="1"/>
          </p:nvPr>
        </p:nvSpPr>
        <p:spPr>
          <a:xfrm>
            <a:off x="971600" y="1556792"/>
            <a:ext cx="7715200" cy="4569371"/>
          </a:xfrm>
        </p:spPr>
        <p:txBody>
          <a:bodyPr>
            <a:normAutofit/>
          </a:bodyPr>
          <a:lstStyle>
            <a:lvl1pPr marL="0" indent="0">
              <a:buNone/>
              <a:defRPr sz="2000"/>
            </a:lvl1pPr>
            <a:lvl2pPr marL="177800" indent="-177800">
              <a:buFont typeface="Arial" panose="020B0604020202020204" pitchFamily="34" charset="0"/>
              <a:buChar char="•"/>
              <a:defRPr sz="2000"/>
            </a:lvl2pPr>
            <a:lvl3pPr marL="355600" indent="-177800">
              <a:defRPr sz="2000"/>
            </a:lvl3pPr>
            <a:lvl4pPr marL="449263" indent="-177800">
              <a:defRPr sz="2000"/>
            </a:lvl4pPr>
            <a:lvl5pPr marL="627063" indent="-177800">
              <a:defRPr sz="2000"/>
            </a:lvl5p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10"/>
          </p:nvPr>
        </p:nvSpPr>
        <p:spPr/>
        <p:txBody>
          <a:bodyPr/>
          <a:lstStyle/>
          <a:p>
            <a:fld id="{BC1204EA-3C67-4B4A-B044-8CBC91EF3404}" type="datetimeFigureOut">
              <a:rPr lang="nl-NL" smtClean="0"/>
              <a:t>19-2-2020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E0DA6DDE-0033-49FF-BBC5-0D5ABC2DA1E7}" type="slidenum">
              <a:rPr lang="nl-NL" smtClean="0"/>
              <a:t>‹nr.›</a:t>
            </a:fld>
            <a:endParaRPr lang="nl-NL"/>
          </a:p>
        </p:txBody>
      </p:sp>
    </p:spTree>
    <p:extLst>
      <p:ext uri="{BB962C8B-B14F-4D97-AF65-F5344CB8AC3E}">
        <p14:creationId xmlns:p14="http://schemas.microsoft.com/office/powerpoint/2010/main" val="1902900648"/>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1143000" y="1122363"/>
            <a:ext cx="6858000" cy="2387600"/>
          </a:xfrm>
        </p:spPr>
        <p:txBody>
          <a:bodyPr anchor="b"/>
          <a:lstStyle>
            <a:lvl1pPr algn="ctr">
              <a:defRPr sz="4500"/>
            </a:lvl1pPr>
          </a:lstStyle>
          <a:p>
            <a:r>
              <a:rPr lang="nl-NL" smtClean="0"/>
              <a:t>Klik om de stijl te bewerken</a:t>
            </a:r>
            <a:endParaRPr lang="nl-NL"/>
          </a:p>
        </p:txBody>
      </p:sp>
      <p:sp>
        <p:nvSpPr>
          <p:cNvPr id="3" name="Ondertitel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nl-NL" smtClean="0"/>
              <a:t>Klik om de ondertitelstijl van het model te bewerken</a:t>
            </a:r>
            <a:endParaRPr lang="nl-NL"/>
          </a:p>
        </p:txBody>
      </p:sp>
      <p:sp>
        <p:nvSpPr>
          <p:cNvPr id="4" name="Tijdelijke aanduiding voor datum 3"/>
          <p:cNvSpPr>
            <a:spLocks noGrp="1"/>
          </p:cNvSpPr>
          <p:nvPr>
            <p:ph type="dt" sz="half" idx="10"/>
          </p:nvPr>
        </p:nvSpPr>
        <p:spPr/>
        <p:txBody>
          <a:bodyPr/>
          <a:lstStyle/>
          <a:p>
            <a:fld id="{270E9344-8B85-422F-A747-4F7DBE665BAB}" type="datetimeFigureOut">
              <a:rPr lang="nl-NL" smtClean="0"/>
              <a:t>19-2-2020</a:t>
            </a:fld>
            <a:endParaRPr lang="nl-NL"/>
          </a:p>
        </p:txBody>
      </p:sp>
      <p:sp>
        <p:nvSpPr>
          <p:cNvPr id="5" name="Tijdelijke aanduiding voor voettekst 4"/>
          <p:cNvSpPr>
            <a:spLocks noGrp="1"/>
          </p:cNvSpPr>
          <p:nvPr>
            <p:ph type="ftr" sz="quarter" idx="11"/>
          </p:nvPr>
        </p:nvSpPr>
        <p:spPr/>
        <p:txBody>
          <a:bodyPr/>
          <a:lstStyle/>
          <a:p>
            <a:endParaRPr lang="nl-NL"/>
          </a:p>
        </p:txBody>
      </p:sp>
      <p:sp>
        <p:nvSpPr>
          <p:cNvPr id="6" name="Tijdelijke aanduiding voor dianummer 5"/>
          <p:cNvSpPr>
            <a:spLocks noGrp="1"/>
          </p:cNvSpPr>
          <p:nvPr>
            <p:ph type="sldNum" sz="quarter" idx="12"/>
          </p:nvPr>
        </p:nvSpPr>
        <p:spPr/>
        <p:txBody>
          <a:bodyPr/>
          <a:lstStyle/>
          <a:p>
            <a:fld id="{97877C79-B5E3-4420-B939-6B6DAA793F6E}" type="slidenum">
              <a:rPr lang="nl-NL" smtClean="0"/>
              <a:t>‹nr.›</a:t>
            </a:fld>
            <a:endParaRPr lang="nl-NL"/>
          </a:p>
        </p:txBody>
      </p:sp>
    </p:spTree>
    <p:extLst>
      <p:ext uri="{BB962C8B-B14F-4D97-AF65-F5344CB8AC3E}">
        <p14:creationId xmlns:p14="http://schemas.microsoft.com/office/powerpoint/2010/main" val="2315236193"/>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dirty="0" smtClean="0"/>
              <a:t>Klik om de stijl te bewerken</a:t>
            </a:r>
            <a:endParaRPr lang="nl-NL" dirty="0"/>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dirty="0" smtClean="0"/>
              <a:t>Klik om de modelstijlen te bewerken</a:t>
            </a:r>
          </a:p>
          <a:p>
            <a:pPr lvl="1"/>
            <a:r>
              <a:rPr lang="nl-NL" dirty="0" smtClean="0"/>
              <a:t>Tweede niveau</a:t>
            </a:r>
          </a:p>
          <a:p>
            <a:pPr lvl="2"/>
            <a:r>
              <a:rPr lang="nl-NL" dirty="0" smtClean="0"/>
              <a:t>Derde niveau</a:t>
            </a:r>
          </a:p>
          <a:p>
            <a:pPr lvl="3"/>
            <a:r>
              <a:rPr lang="nl-NL" dirty="0" smtClean="0"/>
              <a:t>Vierde niveau</a:t>
            </a:r>
          </a:p>
          <a:p>
            <a:pPr lvl="4"/>
            <a:r>
              <a:rPr lang="nl-NL" dirty="0" smtClean="0"/>
              <a:t>Vijfde niveau</a:t>
            </a:r>
            <a:endParaRPr lang="nl-NL" dirty="0"/>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1204EA-3C67-4B4A-B044-8CBC91EF3404}" type="datetimeFigureOut">
              <a:rPr lang="nl-NL" smtClean="0"/>
              <a:t>19-2-2020</a:t>
            </a:fld>
            <a:endParaRPr lang="nl-NL"/>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0DA6DDE-0033-49FF-BBC5-0D5ABC2DA1E7}" type="slidenum">
              <a:rPr lang="nl-NL" smtClean="0"/>
              <a:t>‹nr.›</a:t>
            </a:fld>
            <a:endParaRPr lang="nl-NL"/>
          </a:p>
        </p:txBody>
      </p:sp>
    </p:spTree>
    <p:extLst>
      <p:ext uri="{BB962C8B-B14F-4D97-AF65-F5344CB8AC3E}">
        <p14:creationId xmlns:p14="http://schemas.microsoft.com/office/powerpoint/2010/main" val="3542780507"/>
      </p:ext>
    </p:extLst>
  </p:cSld>
  <p:clrMap bg1="lt1" tx1="dk1" bg2="lt2" tx2="dk2" accent1="accent1" accent2="accent2" accent3="accent3" accent4="accent4" accent5="accent5" accent6="accent6" hlink="hlink" folHlink="folHlink"/>
  <p:sldLayoutIdLst>
    <p:sldLayoutId id="2147483660" r:id="rId1"/>
    <p:sldLayoutId id="2147483661" r:id="rId2"/>
    <p:sldLayoutId id="2147483665" r:id="rId3"/>
    <p:sldLayoutId id="2147483666" r:id="rId4"/>
  </p:sldLayoutIdLst>
  <p:timing>
    <p:tnLst>
      <p:par>
        <p:cTn id="1" dur="indefinite" restart="never" nodeType="tmRoot"/>
      </p:par>
    </p:tnLst>
  </p:timing>
  <p:txStyles>
    <p:titleStyle>
      <a:lvl1pPr algn="l" defTabSz="914400" rtl="0" eaLnBrk="1" latinLnBrk="0" hangingPunct="1">
        <a:spcBef>
          <a:spcPct val="0"/>
        </a:spcBef>
        <a:buNone/>
        <a:defRPr sz="4400" kern="1200">
          <a:solidFill>
            <a:schemeClr val="accent1"/>
          </a:solidFill>
          <a:latin typeface="+mj-lt"/>
          <a:ea typeface="+mj-ea"/>
          <a:cs typeface="+mj-cs"/>
        </a:defRPr>
      </a:lvl1pPr>
    </p:titleStyle>
    <p:bodyStyle>
      <a:lvl1pPr marL="177800" indent="-1778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5446965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 2 </a:t>
            </a:r>
            <a:endParaRPr lang="nl-NL" dirty="0"/>
          </a:p>
        </p:txBody>
      </p:sp>
      <p:sp>
        <p:nvSpPr>
          <p:cNvPr id="3" name="Tijdelijke aanduiding voor inhoud 2"/>
          <p:cNvSpPr>
            <a:spLocks noGrp="1"/>
          </p:cNvSpPr>
          <p:nvPr>
            <p:ph idx="1"/>
          </p:nvPr>
        </p:nvSpPr>
        <p:spPr/>
        <p:txBody>
          <a:bodyPr/>
          <a:lstStyle/>
          <a:p>
            <a:pPr marL="342900" lvl="0" indent="-342900">
              <a:lnSpc>
                <a:spcPct val="130000"/>
              </a:lnSpc>
              <a:buFont typeface="Arial" panose="020B0604020202020204" pitchFamily="34" charset="0"/>
              <a:buChar char="-"/>
            </a:pPr>
            <a:r>
              <a:rPr lang="nl-NL" spc="30" dirty="0"/>
              <a:t>Beantwoorden van observatiedoel en de vraagstelling:</a:t>
            </a:r>
            <a:endParaRPr lang="nl-NL" sz="1800" spc="30" dirty="0"/>
          </a:p>
          <a:p>
            <a:pPr marL="342900" lvl="0" indent="-342900">
              <a:lnSpc>
                <a:spcPct val="130000"/>
              </a:lnSpc>
              <a:spcAft>
                <a:spcPts val="0"/>
              </a:spcAft>
              <a:buFont typeface="Courier New" panose="02070309020205020404" pitchFamily="49" charset="0"/>
              <a:buChar char="o"/>
            </a:pPr>
            <a:r>
              <a:rPr lang="nl-NL" spc="30" dirty="0"/>
              <a:t>Het doel van de observatie is</a:t>
            </a:r>
            <a:r>
              <a:rPr lang="nl-NL" spc="30" dirty="0" smtClean="0"/>
              <a:t>: </a:t>
            </a:r>
            <a:r>
              <a:rPr lang="nl-NL" spc="30" dirty="0" smtClean="0">
                <a:solidFill>
                  <a:srgbClr val="FF0000"/>
                </a:solidFill>
              </a:rPr>
              <a:t>Beschrijf nogmaals het doel van je observatie.</a:t>
            </a:r>
            <a:endParaRPr lang="nl-NL" sz="1800" spc="30" dirty="0"/>
          </a:p>
          <a:p>
            <a:pPr marL="342900" lvl="0" indent="-342900">
              <a:lnSpc>
                <a:spcPct val="130000"/>
              </a:lnSpc>
              <a:spcAft>
                <a:spcPts val="0"/>
              </a:spcAft>
              <a:buFont typeface="Courier New" panose="02070309020205020404" pitchFamily="49" charset="0"/>
              <a:buChar char="o"/>
            </a:pPr>
            <a:r>
              <a:rPr lang="nl-NL" spc="30" dirty="0"/>
              <a:t>De vraagstelling is</a:t>
            </a:r>
            <a:r>
              <a:rPr lang="nl-NL" spc="30" dirty="0" smtClean="0"/>
              <a:t>: </a:t>
            </a:r>
            <a:r>
              <a:rPr lang="nl-NL" spc="30" dirty="0" smtClean="0">
                <a:solidFill>
                  <a:srgbClr val="FF0000"/>
                </a:solidFill>
              </a:rPr>
              <a:t>Geef je de vraag weer die je in het begin van het verslag hebt opgesteld. </a:t>
            </a:r>
            <a:endParaRPr lang="nl-NL" sz="1800" spc="30" dirty="0"/>
          </a:p>
          <a:p>
            <a:pPr marL="342900" lvl="0" indent="-342900">
              <a:lnSpc>
                <a:spcPct val="130000"/>
              </a:lnSpc>
              <a:spcAft>
                <a:spcPts val="0"/>
              </a:spcAft>
              <a:buFont typeface="Courier New" panose="02070309020205020404" pitchFamily="49" charset="0"/>
              <a:buChar char="o"/>
            </a:pPr>
            <a:r>
              <a:rPr lang="nl-NL" spc="30" dirty="0"/>
              <a:t>Het antwoord op de vraagstelling is</a:t>
            </a:r>
            <a:r>
              <a:rPr lang="nl-NL" spc="30" dirty="0" smtClean="0"/>
              <a:t>: </a:t>
            </a:r>
            <a:r>
              <a:rPr lang="nl-NL" spc="30" dirty="0" smtClean="0">
                <a:solidFill>
                  <a:srgbClr val="FF0000"/>
                </a:solidFill>
              </a:rPr>
              <a:t>Geef hier het antwoord op de vraagstelling. </a:t>
            </a:r>
            <a:endParaRPr lang="nl-NL" sz="1800" spc="30" dirty="0"/>
          </a:p>
          <a:p>
            <a:endParaRPr lang="nl-NL" dirty="0"/>
          </a:p>
        </p:txBody>
      </p:sp>
    </p:spTree>
    <p:extLst>
      <p:ext uri="{BB962C8B-B14F-4D97-AF65-F5344CB8AC3E}">
        <p14:creationId xmlns:p14="http://schemas.microsoft.com/office/powerpoint/2010/main" val="3127251081"/>
      </p:ext>
    </p:extLst>
  </p:cSld>
  <p:clrMapOvr>
    <a:masterClrMapping/>
  </p:clrMapOvr>
  <p:transition spd="slow">
    <p:push dir="u"/>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dirty="0"/>
          </a:p>
        </p:txBody>
      </p:sp>
      <p:graphicFrame>
        <p:nvGraphicFramePr>
          <p:cNvPr id="5" name="Tijdelijke aanduiding voor inhoud 4"/>
          <p:cNvGraphicFramePr>
            <a:graphicFrameLocks noGrp="1"/>
          </p:cNvGraphicFramePr>
          <p:nvPr>
            <p:ph idx="1"/>
            <p:extLst/>
          </p:nvPr>
        </p:nvGraphicFramePr>
        <p:xfrm>
          <a:off x="539552" y="1772815"/>
          <a:ext cx="8148339" cy="3888432"/>
        </p:xfrm>
        <a:graphic>
          <a:graphicData uri="http://schemas.openxmlformats.org/drawingml/2006/table">
            <a:tbl>
              <a:tblPr/>
              <a:tblGrid>
                <a:gridCol w="8078489">
                  <a:extLst>
                    <a:ext uri="{9D8B030D-6E8A-4147-A177-3AD203B41FA5}">
                      <a16:colId xmlns:a16="http://schemas.microsoft.com/office/drawing/2014/main" val="3962827835"/>
                    </a:ext>
                  </a:extLst>
                </a:gridCol>
                <a:gridCol w="69850">
                  <a:extLst>
                    <a:ext uri="{9D8B030D-6E8A-4147-A177-3AD203B41FA5}">
                      <a16:colId xmlns:a16="http://schemas.microsoft.com/office/drawing/2014/main" val="1549788402"/>
                    </a:ext>
                  </a:extLst>
                </a:gridCol>
              </a:tblGrid>
              <a:tr h="1296144">
                <a:tc gridSpan="2">
                  <a:txBody>
                    <a:bodyPr/>
                    <a:lstStyle/>
                    <a:p>
                      <a:pPr algn="ctr">
                        <a:lnSpc>
                          <a:spcPct val="130000"/>
                        </a:lnSpc>
                        <a:spcAft>
                          <a:spcPts val="0"/>
                        </a:spcAft>
                      </a:pPr>
                      <a:r>
                        <a:rPr lang="nl-NL" sz="2800" b="1" spc="30">
                          <a:effectLst/>
                          <a:latin typeface="Verdana" panose="020B0604030504040204" pitchFamily="34" charset="0"/>
                          <a:ea typeface="Times New Roman" panose="02020603050405020304" pitchFamily="18" charset="0"/>
                          <a:cs typeface="Tahoma" panose="020B0604030504040204" pitchFamily="34" charset="0"/>
                        </a:rPr>
                        <a:t>Hulpvraag en doel opstellen</a:t>
                      </a:r>
                      <a:endParaRPr lang="nl-NL" sz="24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hMerge="1">
                  <a:txBody>
                    <a:bodyPr/>
                    <a:lstStyle/>
                    <a:p>
                      <a:endParaRPr lang="nl-NL"/>
                    </a:p>
                  </a:txBody>
                  <a:tcPr/>
                </a:tc>
                <a:extLst>
                  <a:ext uri="{0D108BD9-81ED-4DB2-BD59-A6C34878D82A}">
                    <a16:rowId xmlns:a16="http://schemas.microsoft.com/office/drawing/2014/main" val="1271260044"/>
                  </a:ext>
                </a:extLst>
              </a:tr>
              <a:tr h="1296144">
                <a:tc>
                  <a:txBody>
                    <a:bodyPr/>
                    <a:lstStyle/>
                    <a:p>
                      <a:pPr>
                        <a:lnSpc>
                          <a:spcPct val="130000"/>
                        </a:lnSpc>
                        <a:spcAft>
                          <a:spcPts val="0"/>
                        </a:spcAft>
                      </a:pPr>
                      <a:r>
                        <a:rPr lang="nl-NL" sz="2800" spc="30" dirty="0">
                          <a:solidFill>
                            <a:srgbClr val="ED7D31"/>
                          </a:solidFill>
                          <a:effectLst/>
                          <a:latin typeface="Verdana" panose="020B0604030504040204" pitchFamily="34" charset="0"/>
                          <a:ea typeface="Times New Roman" panose="02020603050405020304" pitchFamily="18" charset="0"/>
                          <a:cs typeface="Tahoma" panose="020B0604030504040204" pitchFamily="34" charset="0"/>
                        </a:rPr>
                        <a:t>Beschrijf een hulpvraag/begeleidingsvraag </a:t>
                      </a:r>
                      <a:endParaRPr lang="nl-NL" sz="240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nSpc>
                          <a:spcPct val="107000"/>
                        </a:lnSpc>
                        <a:spcAft>
                          <a:spcPts val="0"/>
                        </a:spcAft>
                      </a:pPr>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w="12700" cap="flat" cmpd="sng" algn="ctr">
                      <a:solidFill>
                        <a:srgbClr val="00B29C"/>
                      </a:solidFill>
                      <a:prstDash val="solid"/>
                      <a:round/>
                      <a:headEnd type="none" w="med" len="med"/>
                      <a:tailEnd type="none" w="med" len="med"/>
                    </a:lnL>
                    <a:lnR>
                      <a:noFill/>
                    </a:lnR>
                    <a:lnT w="12700" cap="flat" cmpd="sng" algn="ctr">
                      <a:solidFill>
                        <a:srgbClr val="00B29C"/>
                      </a:solidFill>
                      <a:prstDash val="solid"/>
                      <a:round/>
                      <a:headEnd type="none" w="med" len="med"/>
                      <a:tailEnd type="none" w="med" len="med"/>
                    </a:lnT>
                    <a:lnB>
                      <a:noFill/>
                    </a:lnB>
                  </a:tcPr>
                </a:tc>
                <a:extLst>
                  <a:ext uri="{0D108BD9-81ED-4DB2-BD59-A6C34878D82A}">
                    <a16:rowId xmlns:a16="http://schemas.microsoft.com/office/drawing/2014/main" val="3191163650"/>
                  </a:ext>
                </a:extLst>
              </a:tr>
              <a:tr h="1296144">
                <a:tc>
                  <a:txBody>
                    <a:bodyPr/>
                    <a:lstStyle/>
                    <a:p>
                      <a:pPr>
                        <a:lnSpc>
                          <a:spcPct val="130000"/>
                        </a:lnSpc>
                        <a:spcAft>
                          <a:spcPts val="0"/>
                        </a:spcAft>
                      </a:pPr>
                      <a:r>
                        <a:rPr lang="nl-NL" sz="2800" spc="30" dirty="0">
                          <a:solidFill>
                            <a:srgbClr val="ED7D31"/>
                          </a:solidFill>
                          <a:effectLst/>
                          <a:latin typeface="Verdana" panose="020B0604030504040204" pitchFamily="34" charset="0"/>
                          <a:ea typeface="Times New Roman" panose="02020603050405020304" pitchFamily="18" charset="0"/>
                          <a:cs typeface="Tahoma" panose="020B0604030504040204" pitchFamily="34" charset="0"/>
                        </a:rPr>
                        <a:t>formuleer een SMART doel voor de begeleiding/opvang </a:t>
                      </a:r>
                      <a:endParaRPr lang="nl-NL" sz="240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lnL w="12700" cap="flat" cmpd="sng" algn="ctr">
                      <a:solidFill>
                        <a:srgbClr val="00B29C"/>
                      </a:solidFill>
                      <a:prstDash val="solid"/>
                      <a:round/>
                      <a:headEnd type="none" w="med" len="med"/>
                      <a:tailEnd type="none" w="med" len="med"/>
                    </a:lnL>
                    <a:lnR w="12700" cap="flat" cmpd="sng" algn="ctr">
                      <a:solidFill>
                        <a:srgbClr val="00B29C"/>
                      </a:solidFill>
                      <a:prstDash val="solid"/>
                      <a:round/>
                      <a:headEnd type="none" w="med" len="med"/>
                      <a:tailEnd type="none" w="med" len="med"/>
                    </a:lnR>
                    <a:lnT w="12700" cap="flat" cmpd="sng" algn="ctr">
                      <a:solidFill>
                        <a:srgbClr val="00B29C"/>
                      </a:solidFill>
                      <a:prstDash val="solid"/>
                      <a:round/>
                      <a:headEnd type="none" w="med" len="med"/>
                      <a:tailEnd type="none" w="med" len="med"/>
                    </a:lnT>
                    <a:lnB w="12700" cap="flat" cmpd="sng" algn="ctr">
                      <a:solidFill>
                        <a:srgbClr val="00B29C"/>
                      </a:solidFill>
                      <a:prstDash val="solid"/>
                      <a:round/>
                      <a:headEnd type="none" w="med" len="med"/>
                      <a:tailEnd type="none" w="med" len="med"/>
                    </a:lnB>
                  </a:tcPr>
                </a:tc>
                <a:tc>
                  <a:txBody>
                    <a:bodyPr/>
                    <a:lstStyle/>
                    <a:p>
                      <a:pPr>
                        <a:lnSpc>
                          <a:spcPct val="107000"/>
                        </a:lnSpc>
                        <a:spcAft>
                          <a:spcPts val="0"/>
                        </a:spcAft>
                      </a:pPr>
                      <a:r>
                        <a:rPr lang="nl-NL" sz="1100" dirty="0">
                          <a:effectLst/>
                          <a:latin typeface="Calibri" panose="020F0502020204030204" pitchFamily="34" charset="0"/>
                          <a:ea typeface="Times New Roman" panose="02020603050405020304" pitchFamily="18" charset="0"/>
                          <a:cs typeface="Times New Roman" panose="02020603050405020304" pitchFamily="18" charset="0"/>
                        </a:rPr>
                        <a:t> </a:t>
                      </a:r>
                    </a:p>
                  </a:txBody>
                  <a:tcPr marL="0" marR="0" marT="0" marB="0" anchor="ctr">
                    <a:lnL w="12700" cap="flat" cmpd="sng" algn="ctr">
                      <a:solidFill>
                        <a:srgbClr val="00B29C"/>
                      </a:solidFill>
                      <a:prstDash val="solid"/>
                      <a:round/>
                      <a:headEnd type="none" w="med" len="med"/>
                      <a:tailEnd type="none" w="med" len="med"/>
                    </a:lnL>
                    <a:lnR>
                      <a:noFill/>
                    </a:lnR>
                    <a:lnT>
                      <a:noFill/>
                    </a:lnT>
                    <a:lnB>
                      <a:noFill/>
                    </a:lnB>
                  </a:tcPr>
                </a:tc>
                <a:extLst>
                  <a:ext uri="{0D108BD9-81ED-4DB2-BD59-A6C34878D82A}">
                    <a16:rowId xmlns:a16="http://schemas.microsoft.com/office/drawing/2014/main" val="218982888"/>
                  </a:ext>
                </a:extLst>
              </a:tr>
            </a:tbl>
          </a:graphicData>
        </a:graphic>
      </p:graphicFrame>
    </p:spTree>
    <p:extLst>
      <p:ext uri="{BB962C8B-B14F-4D97-AF65-F5344CB8AC3E}">
        <p14:creationId xmlns:p14="http://schemas.microsoft.com/office/powerpoint/2010/main" val="304363606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nl-NL" dirty="0" smtClean="0"/>
              <a:t>Het observatieverslag</a:t>
            </a:r>
            <a:br>
              <a:rPr lang="nl-NL" dirty="0" smtClean="0"/>
            </a:br>
            <a:r>
              <a:rPr lang="nl-NL" i="1" dirty="0" smtClean="0"/>
              <a:t>“</a:t>
            </a:r>
            <a:r>
              <a:rPr lang="nl-NL" b="1" i="1" dirty="0" smtClean="0">
                <a:solidFill>
                  <a:srgbClr val="7030A0"/>
                </a:solidFill>
              </a:rPr>
              <a:t>Hulpvraag en doel opstellen</a:t>
            </a:r>
            <a:r>
              <a:rPr lang="nl-NL" i="1" dirty="0" smtClean="0">
                <a:solidFill>
                  <a:schemeClr val="tx1"/>
                </a:solidFill>
              </a:rPr>
              <a:t>”</a:t>
            </a:r>
            <a:br>
              <a:rPr lang="nl-NL" i="1" dirty="0" smtClean="0">
                <a:solidFill>
                  <a:schemeClr val="tx1"/>
                </a:solidFill>
              </a:rPr>
            </a:br>
            <a:r>
              <a:rPr lang="nl-NL" sz="1350" i="1" dirty="0">
                <a:solidFill>
                  <a:srgbClr val="7030A0"/>
                </a:solidFill>
              </a:rPr>
              <a:t>Criteria 17 en 18 van de </a:t>
            </a:r>
            <a:r>
              <a:rPr lang="nl-NL" sz="1350" i="1" dirty="0" smtClean="0">
                <a:solidFill>
                  <a:srgbClr val="7030A0"/>
                </a:solidFill>
              </a:rPr>
              <a:t>beoordelingslijst</a:t>
            </a:r>
            <a:endParaRPr lang="nl-NL" i="1" dirty="0"/>
          </a:p>
        </p:txBody>
      </p:sp>
      <p:sp>
        <p:nvSpPr>
          <p:cNvPr id="3" name="Tijdelijke aanduiding voor inhoud 2"/>
          <p:cNvSpPr>
            <a:spLocks noGrp="1"/>
          </p:cNvSpPr>
          <p:nvPr>
            <p:ph idx="1"/>
          </p:nvPr>
        </p:nvSpPr>
        <p:spPr>
          <a:xfrm>
            <a:off x="1028700" y="1763767"/>
            <a:ext cx="7200900" cy="3949262"/>
          </a:xfrm>
        </p:spPr>
        <p:txBody>
          <a:bodyPr>
            <a:normAutofit/>
          </a:bodyPr>
          <a:lstStyle/>
          <a:p>
            <a:r>
              <a:rPr lang="nl-NL" sz="1800" b="1" i="1" dirty="0"/>
              <a:t>(17) Hulpvraag formuleren</a:t>
            </a:r>
          </a:p>
          <a:p>
            <a:pPr lvl="1"/>
            <a:r>
              <a:rPr lang="nl-NL" sz="1650" dirty="0"/>
              <a:t>Hoe schrijf je een hulpvraag?</a:t>
            </a:r>
          </a:p>
          <a:p>
            <a:pPr lvl="2"/>
            <a:r>
              <a:rPr lang="nl-NL" sz="1500" dirty="0"/>
              <a:t>Help mij, ondersteun mij, leer mij, stimuleer mij…</a:t>
            </a:r>
          </a:p>
          <a:p>
            <a:pPr lvl="2"/>
            <a:r>
              <a:rPr lang="nl-NL" sz="1500" dirty="0"/>
              <a:t>Vb. </a:t>
            </a:r>
            <a:r>
              <a:rPr lang="nl-NL" sz="1500" i="1" dirty="0"/>
              <a:t>Help mij om mijn veters te strikken. </a:t>
            </a:r>
            <a:endParaRPr lang="nl-NL" sz="1800" i="1" dirty="0"/>
          </a:p>
          <a:p>
            <a:r>
              <a:rPr lang="nl-NL" sz="1800" b="1" i="1" dirty="0"/>
              <a:t>(18) doel formuleren</a:t>
            </a:r>
          </a:p>
          <a:p>
            <a:pPr lvl="1"/>
            <a:r>
              <a:rPr lang="nl-NL" sz="1800" dirty="0"/>
              <a:t>Tips voor SMART-doelen </a:t>
            </a:r>
            <a:r>
              <a:rPr lang="nl-NL" sz="1800" dirty="0">
                <a:sym typeface="Wingdings" panose="05000000000000000000" pitchFamily="2" charset="2"/>
              </a:rPr>
              <a:t> formuleer een zin met daarin</a:t>
            </a:r>
            <a:r>
              <a:rPr lang="nl-NL" sz="1800" dirty="0"/>
              <a:t>.</a:t>
            </a:r>
          </a:p>
          <a:p>
            <a:pPr lvl="2"/>
            <a:r>
              <a:rPr lang="nl-NL" sz="1650" dirty="0"/>
              <a:t>Wanneer is het doel behaald?</a:t>
            </a:r>
          </a:p>
          <a:p>
            <a:pPr lvl="2"/>
            <a:r>
              <a:rPr lang="nl-NL" sz="1650" dirty="0"/>
              <a:t>Wie gaat aan de slag met het doel? (= altijd het kind)</a:t>
            </a:r>
          </a:p>
          <a:p>
            <a:pPr lvl="2"/>
            <a:r>
              <a:rPr lang="nl-NL" sz="1650" dirty="0"/>
              <a:t>Wat diegene doet (actief gedrag) op het moment dat hij/zij het doel heeft behaald. </a:t>
            </a:r>
          </a:p>
          <a:p>
            <a:pPr lvl="3"/>
            <a:r>
              <a:rPr lang="nl-NL" sz="1650" dirty="0"/>
              <a:t>Vb.  Op 25 maart 2018 strikt kind L zijn schoenveters zelfstandig.</a:t>
            </a:r>
          </a:p>
          <a:p>
            <a:pPr lvl="1"/>
            <a:r>
              <a:rPr lang="nl-NL" sz="1800" dirty="0"/>
              <a:t>Let op! Heb je meerdere hulpvragen? Formuleer dan per hulpvraag een doel. </a:t>
            </a:r>
          </a:p>
          <a:p>
            <a:pPr lvl="3"/>
            <a:endParaRPr lang="nl-NL" i="0" dirty="0" smtClean="0"/>
          </a:p>
          <a:p>
            <a:pPr lvl="2"/>
            <a:endParaRPr lang="nl-NL" i="0" dirty="0" smtClean="0"/>
          </a:p>
          <a:p>
            <a:endParaRPr lang="nl-NL" dirty="0"/>
          </a:p>
        </p:txBody>
      </p:sp>
      <p:sp>
        <p:nvSpPr>
          <p:cNvPr id="4" name="Tekstvak 3"/>
          <p:cNvSpPr txBox="1"/>
          <p:nvPr/>
        </p:nvSpPr>
        <p:spPr>
          <a:xfrm>
            <a:off x="6369270" y="1763767"/>
            <a:ext cx="2443655" cy="923330"/>
          </a:xfrm>
          <a:prstGeom prst="rect">
            <a:avLst/>
          </a:prstGeom>
          <a:solidFill>
            <a:schemeClr val="accent6">
              <a:lumMod val="60000"/>
              <a:lumOff val="40000"/>
            </a:schemeClr>
          </a:solidFill>
        </p:spPr>
        <p:txBody>
          <a:bodyPr wrap="square" rtlCol="0">
            <a:spAutoFit/>
          </a:bodyPr>
          <a:lstStyle/>
          <a:p>
            <a:pPr algn="ctr"/>
            <a:r>
              <a:rPr lang="nl-NL" sz="1350" dirty="0"/>
              <a:t>Volg </a:t>
            </a:r>
            <a:r>
              <a:rPr lang="nl-NL" sz="1350" b="1" dirty="0"/>
              <a:t>altijd</a:t>
            </a:r>
            <a:r>
              <a:rPr lang="nl-NL" sz="1350" dirty="0"/>
              <a:t> de criteria op de boordelingslijst.</a:t>
            </a:r>
            <a:br>
              <a:rPr lang="nl-NL" sz="1350" dirty="0"/>
            </a:br>
            <a:r>
              <a:rPr lang="nl-NL" sz="1350" b="1" i="1" dirty="0"/>
              <a:t>Tip</a:t>
            </a:r>
            <a:r>
              <a:rPr lang="nl-NL" sz="1350" dirty="0"/>
              <a:t>: maak voor iedere criterium een apart kopje</a:t>
            </a:r>
          </a:p>
        </p:txBody>
      </p:sp>
    </p:spTree>
    <p:extLst>
      <p:ext uri="{BB962C8B-B14F-4D97-AF65-F5344CB8AC3E}">
        <p14:creationId xmlns:p14="http://schemas.microsoft.com/office/powerpoint/2010/main" val="11347337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7" end="7"/>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8" end="8"/>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9" end="9"/>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sp>
        <p:nvSpPr>
          <p:cNvPr id="3" name="Tijdelijke aanduiding voor inhoud 2"/>
          <p:cNvSpPr>
            <a:spLocks noGrp="1"/>
          </p:cNvSpPr>
          <p:nvPr>
            <p:ph idx="1"/>
          </p:nvPr>
        </p:nvSpPr>
        <p:spPr/>
        <p:txBody>
          <a:bodyPr/>
          <a:lstStyle/>
          <a:p>
            <a:r>
              <a:rPr lang="nl-NL" dirty="0" smtClean="0"/>
              <a:t>Schrijf een korte casus/situatie </a:t>
            </a:r>
            <a:r>
              <a:rPr lang="nl-NL" smtClean="0"/>
              <a:t>over </a:t>
            </a:r>
            <a:r>
              <a:rPr lang="nl-NL" smtClean="0"/>
              <a:t>het kind</a:t>
            </a:r>
            <a:endParaRPr lang="nl-NL" dirty="0" smtClean="0"/>
          </a:p>
          <a:p>
            <a:endParaRPr lang="nl-NL" dirty="0"/>
          </a:p>
          <a:p>
            <a:r>
              <a:rPr lang="nl-NL" dirty="0" smtClean="0"/>
              <a:t>Voorbeeld: </a:t>
            </a:r>
          </a:p>
          <a:p>
            <a:r>
              <a:rPr lang="nl-NL" dirty="0" smtClean="0"/>
              <a:t>P. Is bijna vier jaar, maar is nog niet zindelijk. Op de groep komt hij regelmatig naar de leidster toe om ze zeggen dat zijn luier vol zit. Om dat P. bijna naar de basisschool gaat zal hier wat aan gedaan moeten worden. </a:t>
            </a:r>
          </a:p>
          <a:p>
            <a:endParaRPr lang="nl-NL" dirty="0"/>
          </a:p>
          <a:p>
            <a:endParaRPr lang="nl-NL" dirty="0"/>
          </a:p>
        </p:txBody>
      </p:sp>
    </p:spTree>
    <p:extLst>
      <p:ext uri="{BB962C8B-B14F-4D97-AF65-F5344CB8AC3E}">
        <p14:creationId xmlns:p14="http://schemas.microsoft.com/office/powerpoint/2010/main" val="3433303560"/>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i="1" dirty="0"/>
              <a:t>Hulpvraag </a:t>
            </a:r>
            <a:r>
              <a:rPr lang="nl-NL" i="1" dirty="0" smtClean="0"/>
              <a:t>formuleren</a:t>
            </a:r>
            <a:endParaRPr lang="nl-NL" dirty="0"/>
          </a:p>
        </p:txBody>
      </p:sp>
      <p:sp>
        <p:nvSpPr>
          <p:cNvPr id="3" name="Tijdelijke aanduiding voor inhoud 2"/>
          <p:cNvSpPr>
            <a:spLocks noGrp="1"/>
          </p:cNvSpPr>
          <p:nvPr>
            <p:ph idx="1"/>
          </p:nvPr>
        </p:nvSpPr>
        <p:spPr/>
        <p:txBody>
          <a:bodyPr/>
          <a:lstStyle/>
          <a:p>
            <a:pPr lvl="1"/>
            <a:r>
              <a:rPr lang="nl-NL" dirty="0" smtClean="0"/>
              <a:t>Hoe </a:t>
            </a:r>
            <a:r>
              <a:rPr lang="nl-NL" dirty="0"/>
              <a:t>schrijf je een hulpvraag?</a:t>
            </a:r>
          </a:p>
          <a:p>
            <a:pPr lvl="2"/>
            <a:r>
              <a:rPr lang="nl-NL" dirty="0"/>
              <a:t>Help mij, ondersteun mij, leer mij, stimuleer mij…</a:t>
            </a:r>
          </a:p>
          <a:p>
            <a:pPr lvl="2"/>
            <a:r>
              <a:rPr lang="nl-NL" dirty="0"/>
              <a:t>Vb. </a:t>
            </a:r>
            <a:r>
              <a:rPr lang="nl-NL" i="1" dirty="0"/>
              <a:t>Help mij om mijn veters te </a:t>
            </a:r>
            <a:r>
              <a:rPr lang="nl-NL" i="1" dirty="0" smtClean="0"/>
              <a:t>strikken</a:t>
            </a:r>
          </a:p>
          <a:p>
            <a:pPr lvl="2"/>
            <a:endParaRPr lang="nl-NL" i="1" dirty="0"/>
          </a:p>
          <a:p>
            <a:pPr lvl="2"/>
            <a:endParaRPr lang="nl-NL" dirty="0" smtClean="0"/>
          </a:p>
          <a:p>
            <a:pPr marL="177800" lvl="2" indent="0">
              <a:buNone/>
            </a:pPr>
            <a:r>
              <a:rPr lang="nl-NL" i="1" dirty="0" smtClean="0"/>
              <a:t>Wat zou een hulpvraag kunnen zijn van P.? Uit de casus beschreven in de vorige casus? </a:t>
            </a:r>
          </a:p>
          <a:p>
            <a:pPr marL="177800" lvl="2" indent="0">
              <a:buNone/>
            </a:pPr>
            <a:endParaRPr lang="nl-NL" i="1" dirty="0"/>
          </a:p>
          <a:p>
            <a:r>
              <a:rPr lang="nl-NL" sz="1600" dirty="0"/>
              <a:t>P. Is bijna vier jaar, maar is nog niet zindelijk. Op de groep komt hij regelmatig naar de leidster toe om ze zeggen dat zijn luier vol zit. Om dat P. bijna naar de basisschool gaat zal hier wat aan gedaan moeten worden. </a:t>
            </a:r>
          </a:p>
          <a:p>
            <a:endParaRPr lang="nl-NL" dirty="0"/>
          </a:p>
          <a:p>
            <a:pPr marL="177800" lvl="2" indent="0">
              <a:buNone/>
            </a:pPr>
            <a:endParaRPr lang="nl-NL" i="1" dirty="0" smtClean="0"/>
          </a:p>
          <a:p>
            <a:pPr marL="177800" lvl="2" indent="0">
              <a:buNone/>
            </a:pPr>
            <a:endParaRPr lang="nl-NL" i="1" dirty="0"/>
          </a:p>
          <a:p>
            <a:pPr marL="177800" lvl="2" indent="0">
              <a:buNone/>
            </a:pPr>
            <a:endParaRPr lang="nl-NL" sz="1500" i="1" dirty="0" smtClean="0"/>
          </a:p>
        </p:txBody>
      </p:sp>
    </p:spTree>
    <p:extLst>
      <p:ext uri="{BB962C8B-B14F-4D97-AF65-F5344CB8AC3E}">
        <p14:creationId xmlns:p14="http://schemas.microsoft.com/office/powerpoint/2010/main" val="249652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7" end="7"/>
                                            </p:txEl>
                                          </p:spTgt>
                                        </p:tgtEl>
                                        <p:attrNameLst>
                                          <p:attrName>style.visibility</p:attrName>
                                        </p:attrNameLst>
                                      </p:cBhvr>
                                      <p:to>
                                        <p:strVal val="visible"/>
                                      </p:to>
                                    </p:set>
                                    <p:animEffect transition="in" filter="fade">
                                      <p:cBhvr>
                                        <p:cTn id="7" dur="1000"/>
                                        <p:tgtEl>
                                          <p:spTgt spid="3">
                                            <p:txEl>
                                              <p:pRg st="7" end="7"/>
                                            </p:txEl>
                                          </p:spTgt>
                                        </p:tgtEl>
                                      </p:cBhvr>
                                    </p:animEffect>
                                    <p:anim calcmode="lin" valueType="num">
                                      <p:cBhvr>
                                        <p:cTn id="8"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Opdracht	</a:t>
            </a:r>
            <a:endParaRPr lang="nl-NL" dirty="0"/>
          </a:p>
        </p:txBody>
      </p:sp>
      <p:sp>
        <p:nvSpPr>
          <p:cNvPr id="3" name="Tijdelijke aanduiding voor inhoud 2"/>
          <p:cNvSpPr>
            <a:spLocks noGrp="1"/>
          </p:cNvSpPr>
          <p:nvPr>
            <p:ph idx="1"/>
          </p:nvPr>
        </p:nvSpPr>
        <p:spPr/>
        <p:txBody>
          <a:bodyPr/>
          <a:lstStyle/>
          <a:p>
            <a:r>
              <a:rPr lang="nl-NL" dirty="0" smtClean="0"/>
              <a:t>Je ontvangt een casus en je gaat voor deze casus een conclusie schrijven en een hulpvraag formuleren. </a:t>
            </a:r>
            <a:endParaRPr lang="nl-NL" dirty="0"/>
          </a:p>
        </p:txBody>
      </p:sp>
    </p:spTree>
    <p:extLst>
      <p:ext uri="{BB962C8B-B14F-4D97-AF65-F5344CB8AC3E}">
        <p14:creationId xmlns:p14="http://schemas.microsoft.com/office/powerpoint/2010/main" val="218157312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Start maken met het observatieverslag. </a:t>
            </a:r>
            <a:endParaRPr lang="nl-NL" dirty="0"/>
          </a:p>
        </p:txBody>
      </p:sp>
      <p:sp>
        <p:nvSpPr>
          <p:cNvPr id="3" name="Tijdelijke aanduiding voor inhoud 2"/>
          <p:cNvSpPr>
            <a:spLocks noGrp="1"/>
          </p:cNvSpPr>
          <p:nvPr>
            <p:ph idx="1"/>
          </p:nvPr>
        </p:nvSpPr>
        <p:spPr/>
        <p:txBody>
          <a:bodyPr/>
          <a:lstStyle/>
          <a:p>
            <a:r>
              <a:rPr lang="nl-NL" dirty="0" smtClean="0"/>
              <a:t>Ga een start maken, als het goed is heb je op je stage overleg gehad over hoe en wat. </a:t>
            </a:r>
            <a:endParaRPr lang="nl-NL" dirty="0"/>
          </a:p>
        </p:txBody>
      </p:sp>
    </p:spTree>
    <p:extLst>
      <p:ext uri="{BB962C8B-B14F-4D97-AF65-F5344CB8AC3E}">
        <p14:creationId xmlns:p14="http://schemas.microsoft.com/office/powerpoint/2010/main" val="2112855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smtClean="0"/>
              <a:t>Methodische Handelen</a:t>
            </a:r>
            <a:endParaRPr lang="nl-NL" dirty="0"/>
          </a:p>
        </p:txBody>
      </p:sp>
      <p:sp>
        <p:nvSpPr>
          <p:cNvPr id="3" name="Ondertitel 2"/>
          <p:cNvSpPr>
            <a:spLocks noGrp="1"/>
          </p:cNvSpPr>
          <p:nvPr>
            <p:ph type="subTitle" idx="1"/>
          </p:nvPr>
        </p:nvSpPr>
        <p:spPr/>
        <p:txBody>
          <a:bodyPr>
            <a:normAutofit/>
          </a:bodyPr>
          <a:lstStyle/>
          <a:p>
            <a:r>
              <a:rPr lang="nl-NL" dirty="0" smtClean="0"/>
              <a:t>Blok 7 –  Observeren &amp; observatieverslag</a:t>
            </a:r>
          </a:p>
          <a:p>
            <a:endParaRPr lang="nl-NL" dirty="0"/>
          </a:p>
        </p:txBody>
      </p:sp>
    </p:spTree>
    <p:extLst>
      <p:ext uri="{BB962C8B-B14F-4D97-AF65-F5344CB8AC3E}">
        <p14:creationId xmlns:p14="http://schemas.microsoft.com/office/powerpoint/2010/main" val="295140907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Planning</a:t>
            </a:r>
            <a:endParaRPr lang="nl-NL" dirty="0"/>
          </a:p>
        </p:txBody>
      </p:sp>
      <p:sp>
        <p:nvSpPr>
          <p:cNvPr id="3" name="Tijdelijke aanduiding voor inhoud 2"/>
          <p:cNvSpPr>
            <a:spLocks noGrp="1"/>
          </p:cNvSpPr>
          <p:nvPr>
            <p:ph idx="1"/>
          </p:nvPr>
        </p:nvSpPr>
        <p:spPr/>
        <p:txBody>
          <a:bodyPr/>
          <a:lstStyle/>
          <a:p>
            <a:pPr marL="342900" indent="-342900">
              <a:buFontTx/>
              <a:buChar char="-"/>
            </a:pPr>
            <a:r>
              <a:rPr lang="nl-NL" dirty="0" smtClean="0"/>
              <a:t>Korte herhaling vorige les; </a:t>
            </a:r>
          </a:p>
          <a:p>
            <a:pPr marL="342900" indent="-342900">
              <a:buFontTx/>
              <a:buChar char="-"/>
            </a:pPr>
            <a:r>
              <a:rPr lang="nl-NL" dirty="0" smtClean="0"/>
              <a:t>Observatiemomenten;</a:t>
            </a:r>
          </a:p>
          <a:p>
            <a:pPr marL="342900" indent="-342900">
              <a:buFontTx/>
              <a:buChar char="-"/>
            </a:pPr>
            <a:r>
              <a:rPr lang="nl-NL" i="1" dirty="0" smtClean="0"/>
              <a:t>Proeftoets meten kennis methodisch handelen; </a:t>
            </a:r>
          </a:p>
          <a:p>
            <a:pPr marL="342900" indent="-342900">
              <a:buFontTx/>
              <a:buChar char="-"/>
            </a:pPr>
            <a:r>
              <a:rPr lang="nl-NL" i="1" dirty="0" smtClean="0"/>
              <a:t>Oefenen met een observatie</a:t>
            </a:r>
            <a:r>
              <a:rPr lang="nl-NL" dirty="0" smtClean="0"/>
              <a:t>; </a:t>
            </a:r>
          </a:p>
          <a:p>
            <a:pPr marL="342900" indent="-342900">
              <a:buFontTx/>
              <a:buChar char="-"/>
            </a:pPr>
            <a:r>
              <a:rPr lang="nl-NL" dirty="0" smtClean="0"/>
              <a:t>Werken aan verslag. </a:t>
            </a:r>
            <a:endParaRPr lang="nl-NL" dirty="0"/>
          </a:p>
        </p:txBody>
      </p:sp>
    </p:spTree>
    <p:extLst>
      <p:ext uri="{BB962C8B-B14F-4D97-AF65-F5344CB8AC3E}">
        <p14:creationId xmlns:p14="http://schemas.microsoft.com/office/powerpoint/2010/main" val="170012941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Herhaling vorige les</a:t>
            </a:r>
            <a:endParaRPr lang="nl-NL" dirty="0"/>
          </a:p>
        </p:txBody>
      </p:sp>
      <p:sp>
        <p:nvSpPr>
          <p:cNvPr id="3" name="Tijdelijke aanduiding voor inhoud 2"/>
          <p:cNvSpPr>
            <a:spLocks noGrp="1"/>
          </p:cNvSpPr>
          <p:nvPr>
            <p:ph idx="1"/>
          </p:nvPr>
        </p:nvSpPr>
        <p:spPr>
          <a:xfrm>
            <a:off x="1043608" y="1628800"/>
            <a:ext cx="7185992" cy="4170940"/>
          </a:xfrm>
        </p:spPr>
        <p:txBody>
          <a:bodyPr>
            <a:normAutofit/>
          </a:bodyPr>
          <a:lstStyle/>
          <a:p>
            <a:r>
              <a:rPr lang="nl-NL" sz="1800" dirty="0"/>
              <a:t>Tijdens of na de observatie leg je vast wat je hebt gezien. </a:t>
            </a:r>
          </a:p>
          <a:p>
            <a:endParaRPr lang="nl-NL" sz="1800" b="1" i="1" dirty="0" smtClean="0"/>
          </a:p>
          <a:p>
            <a:r>
              <a:rPr lang="nl-NL" sz="1800" b="1" i="1" dirty="0" smtClean="0"/>
              <a:t>Er zijn vier </a:t>
            </a:r>
            <a:r>
              <a:rPr lang="nl-NL" sz="1800" b="1" i="1" dirty="0"/>
              <a:t>registratiemethoden</a:t>
            </a:r>
          </a:p>
          <a:p>
            <a:pPr lvl="1"/>
            <a:r>
              <a:rPr lang="nl-NL" sz="1800" b="1" dirty="0"/>
              <a:t>Beschrijvende observatie</a:t>
            </a:r>
          </a:p>
          <a:p>
            <a:pPr lvl="1"/>
            <a:r>
              <a:rPr lang="nl-NL" sz="1800" b="1" dirty="0"/>
              <a:t>Observatieschema</a:t>
            </a:r>
          </a:p>
          <a:p>
            <a:pPr lvl="1"/>
            <a:r>
              <a:rPr lang="nl-NL" sz="1800" b="1" dirty="0"/>
              <a:t>Codeersysteem</a:t>
            </a:r>
          </a:p>
          <a:p>
            <a:pPr lvl="1"/>
            <a:r>
              <a:rPr lang="nl-NL" sz="1800" b="1" dirty="0"/>
              <a:t>Beoordelingsschaal</a:t>
            </a:r>
            <a:endParaRPr lang="nl-NL" sz="1800" dirty="0"/>
          </a:p>
          <a:p>
            <a:endParaRPr lang="nl-NL" sz="1800" dirty="0" smtClean="0"/>
          </a:p>
          <a:p>
            <a:r>
              <a:rPr lang="nl-NL" sz="1800" dirty="0" smtClean="0"/>
              <a:t>Belangrijk </a:t>
            </a:r>
            <a:r>
              <a:rPr lang="nl-NL" sz="1800" dirty="0"/>
              <a:t>om bewust de goede methode te kiezen.</a:t>
            </a:r>
          </a:p>
          <a:p>
            <a:pPr lvl="1"/>
            <a:r>
              <a:rPr lang="nl-NL" sz="1800" dirty="0"/>
              <a:t>Wil je heel specifiek gedrag observeren of wil je een breder beeld?</a:t>
            </a:r>
          </a:p>
          <a:p>
            <a:endParaRPr lang="nl-NL" sz="1800" dirty="0"/>
          </a:p>
        </p:txBody>
      </p:sp>
    </p:spTree>
    <p:extLst>
      <p:ext uri="{BB962C8B-B14F-4D97-AF65-F5344CB8AC3E}">
        <p14:creationId xmlns:p14="http://schemas.microsoft.com/office/powerpoint/2010/main" val="13475794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Observatiemomenten</a:t>
            </a:r>
            <a:endParaRPr lang="nl-NL" dirty="0"/>
          </a:p>
        </p:txBody>
      </p:sp>
      <p:sp>
        <p:nvSpPr>
          <p:cNvPr id="3" name="Tijdelijke aanduiding voor inhoud 2"/>
          <p:cNvSpPr>
            <a:spLocks noGrp="1"/>
          </p:cNvSpPr>
          <p:nvPr>
            <p:ph idx="1"/>
          </p:nvPr>
        </p:nvSpPr>
        <p:spPr>
          <a:xfrm>
            <a:off x="1187624" y="1556792"/>
            <a:ext cx="7499176" cy="4569371"/>
          </a:xfrm>
        </p:spPr>
        <p:txBody>
          <a:bodyPr/>
          <a:lstStyle/>
          <a:p>
            <a:r>
              <a:rPr lang="nl-NL" dirty="0" smtClean="0"/>
              <a:t>Een observatie kun je op verschillende momenten uitvoeren. </a:t>
            </a:r>
            <a:br>
              <a:rPr lang="nl-NL" dirty="0" smtClean="0"/>
            </a:br>
            <a:r>
              <a:rPr lang="nl-NL" dirty="0" smtClean="0"/>
              <a:t>Je kiest het ‘tijdstip’ en noteert dit ook weer in je plan. </a:t>
            </a:r>
          </a:p>
          <a:p>
            <a:endParaRPr lang="nl-NL" dirty="0"/>
          </a:p>
          <a:p>
            <a:r>
              <a:rPr lang="nl-NL" dirty="0" smtClean="0"/>
              <a:t>Je kunt kiezen uit:</a:t>
            </a:r>
          </a:p>
          <a:p>
            <a:pPr lvl="1"/>
            <a:r>
              <a:rPr lang="nl-NL" dirty="0" smtClean="0"/>
              <a:t>Continue observeren</a:t>
            </a:r>
          </a:p>
          <a:p>
            <a:pPr lvl="1"/>
            <a:r>
              <a:rPr lang="nl-NL" dirty="0" smtClean="0"/>
              <a:t>Event-sampling</a:t>
            </a:r>
          </a:p>
          <a:p>
            <a:pPr lvl="1"/>
            <a:r>
              <a:rPr lang="nl-NL" dirty="0" smtClean="0"/>
              <a:t>Time-sampling</a:t>
            </a:r>
          </a:p>
          <a:p>
            <a:pPr lvl="1"/>
            <a:r>
              <a:rPr lang="nl-NL" dirty="0" smtClean="0"/>
              <a:t>Een combinatie</a:t>
            </a:r>
            <a:endParaRPr lang="nl-NL" dirty="0"/>
          </a:p>
        </p:txBody>
      </p:sp>
    </p:spTree>
    <p:extLst>
      <p:ext uri="{BB962C8B-B14F-4D97-AF65-F5344CB8AC3E}">
        <p14:creationId xmlns:p14="http://schemas.microsoft.com/office/powerpoint/2010/main" val="115672738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8700" y="3319289"/>
            <a:ext cx="7200900" cy="757784"/>
          </a:xfrm>
        </p:spPr>
        <p:txBody>
          <a:bodyPr/>
          <a:lstStyle/>
          <a:p>
            <a:r>
              <a:rPr lang="nl-NL" dirty="0"/>
              <a:t>2</a:t>
            </a:r>
            <a:r>
              <a:rPr lang="nl-NL" dirty="0" smtClean="0"/>
              <a:t>) Event-sampling</a:t>
            </a:r>
            <a:endParaRPr lang="nl-NL" dirty="0"/>
          </a:p>
        </p:txBody>
      </p:sp>
      <p:sp>
        <p:nvSpPr>
          <p:cNvPr id="3" name="Tijdelijke aanduiding voor inhoud 2"/>
          <p:cNvSpPr>
            <a:spLocks noGrp="1"/>
          </p:cNvSpPr>
          <p:nvPr>
            <p:ph idx="1"/>
          </p:nvPr>
        </p:nvSpPr>
        <p:spPr>
          <a:xfrm>
            <a:off x="1028700" y="2204864"/>
            <a:ext cx="7200900" cy="1191479"/>
          </a:xfrm>
        </p:spPr>
        <p:txBody>
          <a:bodyPr>
            <a:normAutofit/>
          </a:bodyPr>
          <a:lstStyle/>
          <a:p>
            <a:r>
              <a:rPr lang="nl-NL" dirty="0" smtClean="0"/>
              <a:t>Je observeert de situatie van het begin tot het einde. </a:t>
            </a:r>
          </a:p>
          <a:p>
            <a:pPr lvl="1"/>
            <a:r>
              <a:rPr lang="nl-NL" dirty="0" smtClean="0"/>
              <a:t>Vb. observeren van het begin van de pauze tot het einde van de pauze.</a:t>
            </a:r>
          </a:p>
          <a:p>
            <a:endParaRPr lang="nl-NL" dirty="0" smtClean="0"/>
          </a:p>
        </p:txBody>
      </p:sp>
      <p:sp>
        <p:nvSpPr>
          <p:cNvPr id="4" name="Titel 1"/>
          <p:cNvSpPr txBox="1">
            <a:spLocks/>
          </p:cNvSpPr>
          <p:nvPr/>
        </p:nvSpPr>
        <p:spPr>
          <a:xfrm>
            <a:off x="1143000" y="1485900"/>
            <a:ext cx="7200900" cy="1114425"/>
          </a:xfrm>
          <a:prstGeom prst="rect">
            <a:avLst/>
          </a:prstGeom>
        </p:spPr>
        <p:txBody>
          <a:bodyPr vert="horz" lIns="68580" tIns="34290" rIns="68580" bIns="3429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nl-NL" sz="3300" dirty="0"/>
              <a:t>1) Continue observeren</a:t>
            </a:r>
          </a:p>
        </p:txBody>
      </p:sp>
      <p:sp>
        <p:nvSpPr>
          <p:cNvPr id="5" name="Tijdelijke aanduiding voor inhoud 2"/>
          <p:cNvSpPr txBox="1">
            <a:spLocks/>
          </p:cNvSpPr>
          <p:nvPr/>
        </p:nvSpPr>
        <p:spPr>
          <a:xfrm>
            <a:off x="1028700" y="4343400"/>
            <a:ext cx="7791772" cy="2325960"/>
          </a:xfrm>
          <a:prstGeom prst="rect">
            <a:avLst/>
          </a:prstGeom>
        </p:spPr>
        <p:txBody>
          <a:bodyPr vert="horz" lIns="68580" tIns="34290" rIns="68580" bIns="34290" rtlCol="0">
            <a:normAutofit/>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nl-NL" dirty="0">
                <a:solidFill>
                  <a:schemeClr val="tx1"/>
                </a:solidFill>
              </a:rPr>
              <a:t>Bepaalde gebeurtenissen observeren</a:t>
            </a:r>
          </a:p>
          <a:p>
            <a:pPr lvl="1"/>
            <a:r>
              <a:rPr lang="nl-NL" dirty="0">
                <a:solidFill>
                  <a:schemeClr val="tx1"/>
                </a:solidFill>
              </a:rPr>
              <a:t>Vb. observeren of een kind gaat huilen tijdens het moment van afscheid nemen van vader/moeder observeren</a:t>
            </a:r>
          </a:p>
          <a:p>
            <a:pPr lvl="1"/>
            <a:r>
              <a:rPr lang="nl-NL" dirty="0">
                <a:solidFill>
                  <a:schemeClr val="tx1"/>
                </a:solidFill>
              </a:rPr>
              <a:t>Vb. observeren als een kind een ander kind slaat</a:t>
            </a:r>
          </a:p>
          <a:p>
            <a:endParaRPr lang="nl-NL" sz="1500" dirty="0"/>
          </a:p>
        </p:txBody>
      </p:sp>
    </p:spTree>
    <p:extLst>
      <p:ext uri="{BB962C8B-B14F-4D97-AF65-F5344CB8AC3E}">
        <p14:creationId xmlns:p14="http://schemas.microsoft.com/office/powerpoint/2010/main" val="21235181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uiExpand="1" build="p"/>
      <p:bldP spid="4" grpId="0"/>
      <p:bldP spid="5"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28700" y="3486151"/>
            <a:ext cx="7200900" cy="662930"/>
          </a:xfrm>
        </p:spPr>
        <p:txBody>
          <a:bodyPr/>
          <a:lstStyle/>
          <a:p>
            <a:r>
              <a:rPr lang="nl-NL" dirty="0" smtClean="0"/>
              <a:t>4) Een combinatie</a:t>
            </a:r>
            <a:endParaRPr lang="nl-NL" dirty="0"/>
          </a:p>
        </p:txBody>
      </p:sp>
      <p:sp>
        <p:nvSpPr>
          <p:cNvPr id="3" name="Tijdelijke aanduiding voor inhoud 2"/>
          <p:cNvSpPr>
            <a:spLocks noGrp="1"/>
          </p:cNvSpPr>
          <p:nvPr>
            <p:ph idx="1"/>
          </p:nvPr>
        </p:nvSpPr>
        <p:spPr>
          <a:xfrm>
            <a:off x="1028700" y="2571750"/>
            <a:ext cx="7200900" cy="824593"/>
          </a:xfrm>
        </p:spPr>
        <p:txBody>
          <a:bodyPr>
            <a:normAutofit fontScale="85000" lnSpcReduction="20000"/>
          </a:bodyPr>
          <a:lstStyle/>
          <a:p>
            <a:r>
              <a:rPr lang="nl-NL" dirty="0" smtClean="0"/>
              <a:t>Je observeert hoe vaak of hoe lang iets gebeurt</a:t>
            </a:r>
          </a:p>
          <a:p>
            <a:pPr lvl="1"/>
            <a:r>
              <a:rPr lang="nl-NL" dirty="0" smtClean="0"/>
              <a:t>Vb. observeren hoe vaak een kind ruzie maakt in de pauze door in alle pauzes steeds 10 min te observeren</a:t>
            </a:r>
          </a:p>
          <a:p>
            <a:endParaRPr lang="nl-NL" dirty="0" smtClean="0"/>
          </a:p>
        </p:txBody>
      </p:sp>
      <p:sp>
        <p:nvSpPr>
          <p:cNvPr id="4" name="Titel 1"/>
          <p:cNvSpPr txBox="1">
            <a:spLocks/>
          </p:cNvSpPr>
          <p:nvPr/>
        </p:nvSpPr>
        <p:spPr>
          <a:xfrm>
            <a:off x="1143000" y="1485900"/>
            <a:ext cx="7200900" cy="1114425"/>
          </a:xfrm>
          <a:prstGeom prst="rect">
            <a:avLst/>
          </a:prstGeom>
        </p:spPr>
        <p:txBody>
          <a:bodyPr vert="horz" lIns="68580" tIns="34290" rIns="68580" bIns="34290" rtlCol="0" anchor="t">
            <a:normAutofit/>
          </a:bodyPr>
          <a:lstStyle>
            <a:lvl1pPr algn="l" defTabSz="914400" rtl="0" eaLnBrk="1" latinLnBrk="0" hangingPunct="1">
              <a:lnSpc>
                <a:spcPct val="89000"/>
              </a:lnSpc>
              <a:spcBef>
                <a:spcPct val="0"/>
              </a:spcBef>
              <a:buNone/>
              <a:defRPr sz="4400" kern="1200" baseline="0">
                <a:solidFill>
                  <a:schemeClr val="tx2"/>
                </a:solidFill>
                <a:latin typeface="+mj-lt"/>
                <a:ea typeface="+mj-ea"/>
                <a:cs typeface="+mj-cs"/>
              </a:defRPr>
            </a:lvl1pPr>
          </a:lstStyle>
          <a:p>
            <a:r>
              <a:rPr lang="nl-NL" sz="3300" dirty="0"/>
              <a:t>3) Time-Sampling</a:t>
            </a:r>
          </a:p>
        </p:txBody>
      </p:sp>
      <p:sp>
        <p:nvSpPr>
          <p:cNvPr id="5" name="Tijdelijke aanduiding voor inhoud 2"/>
          <p:cNvSpPr txBox="1">
            <a:spLocks/>
          </p:cNvSpPr>
          <p:nvPr/>
        </p:nvSpPr>
        <p:spPr>
          <a:xfrm>
            <a:off x="1143000" y="4238889"/>
            <a:ext cx="7086600" cy="1092389"/>
          </a:xfrm>
          <a:prstGeom prst="rect">
            <a:avLst/>
          </a:prstGeom>
        </p:spPr>
        <p:txBody>
          <a:bodyPr vert="horz" lIns="68580" tIns="34290" rIns="68580" bIns="34290" rtlCol="0">
            <a:normAutofit fontScale="70000" lnSpcReduction="20000"/>
          </a:bodyPr>
          <a:lstStyle>
            <a:lvl1pPr marL="384048" indent="-384048" algn="l" defTabSz="914400" rtl="0" eaLnBrk="1" latinLnBrk="0" hangingPunct="1">
              <a:lnSpc>
                <a:spcPct val="94000"/>
              </a:lnSpc>
              <a:spcBef>
                <a:spcPts val="1000"/>
              </a:spcBef>
              <a:spcAft>
                <a:spcPts val="200"/>
              </a:spcAft>
              <a:buFont typeface="Franklin Gothic Book" panose="020B0503020102020204" pitchFamily="34" charset="0"/>
              <a:buChar char="■"/>
              <a:defRPr sz="2000" kern="1200" baseline="0">
                <a:solidFill>
                  <a:schemeClr val="tx2"/>
                </a:solidFill>
                <a:latin typeface="+mn-lt"/>
                <a:ea typeface="+mn-ea"/>
                <a:cs typeface="+mn-cs"/>
              </a:defRPr>
            </a:lvl1pPr>
            <a:lvl2pPr marL="914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2000" i="1" kern="1200" baseline="0">
                <a:solidFill>
                  <a:schemeClr val="tx2"/>
                </a:solidFill>
                <a:latin typeface="+mn-lt"/>
                <a:ea typeface="+mn-ea"/>
                <a:cs typeface="+mn-cs"/>
              </a:defRPr>
            </a:lvl2pPr>
            <a:lvl3pPr marL="1371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kern="1200" baseline="0">
                <a:solidFill>
                  <a:schemeClr val="tx2"/>
                </a:solidFill>
                <a:latin typeface="+mn-lt"/>
                <a:ea typeface="+mn-ea"/>
                <a:cs typeface="+mn-cs"/>
              </a:defRPr>
            </a:lvl3pPr>
            <a:lvl4pPr marL="1828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800" i="1" kern="1200" baseline="0">
                <a:solidFill>
                  <a:schemeClr val="tx2"/>
                </a:solidFill>
                <a:latin typeface="+mn-lt"/>
                <a:ea typeface="+mn-ea"/>
                <a:cs typeface="+mn-cs"/>
              </a:defRPr>
            </a:lvl4pPr>
            <a:lvl5pPr marL="22860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kern="1200" baseline="0">
                <a:solidFill>
                  <a:schemeClr val="tx2"/>
                </a:solidFill>
                <a:latin typeface="+mn-lt"/>
                <a:ea typeface="+mn-ea"/>
                <a:cs typeface="+mn-cs"/>
              </a:defRPr>
            </a:lvl5pPr>
            <a:lvl6pPr marL="27432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600" i="1" kern="1200" baseline="0">
                <a:solidFill>
                  <a:schemeClr val="tx2"/>
                </a:solidFill>
                <a:latin typeface="+mn-lt"/>
                <a:ea typeface="+mn-ea"/>
                <a:cs typeface="+mn-cs"/>
              </a:defRPr>
            </a:lvl6pPr>
            <a:lvl7pPr marL="32004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7pPr>
            <a:lvl8pPr marL="36576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i="1" kern="1200" baseline="0">
                <a:solidFill>
                  <a:schemeClr val="tx2"/>
                </a:solidFill>
                <a:latin typeface="+mn-lt"/>
                <a:ea typeface="+mn-ea"/>
                <a:cs typeface="+mn-cs"/>
              </a:defRPr>
            </a:lvl8pPr>
            <a:lvl9pPr marL="4114800" indent="-384048" algn="l" defTabSz="914400" rtl="0" eaLnBrk="1" latinLnBrk="0" hangingPunct="1">
              <a:lnSpc>
                <a:spcPct val="94000"/>
              </a:lnSpc>
              <a:spcBef>
                <a:spcPts val="500"/>
              </a:spcBef>
              <a:spcAft>
                <a:spcPts val="200"/>
              </a:spcAft>
              <a:buFont typeface="Franklin Gothic Book" panose="020B0503020102020204" pitchFamily="34" charset="0"/>
              <a:buChar char="■"/>
              <a:defRPr sz="1400" kern="1200" baseline="0">
                <a:solidFill>
                  <a:schemeClr val="tx2"/>
                </a:solidFill>
                <a:latin typeface="+mn-lt"/>
                <a:ea typeface="+mn-ea"/>
                <a:cs typeface="+mn-cs"/>
              </a:defRPr>
            </a:lvl9pPr>
          </a:lstStyle>
          <a:p>
            <a:r>
              <a:rPr lang="nl-NL" sz="2300" dirty="0">
                <a:solidFill>
                  <a:schemeClr val="tx1"/>
                </a:solidFill>
              </a:rPr>
              <a:t>Je kunt </a:t>
            </a:r>
            <a:r>
              <a:rPr lang="nl-NL" sz="2300" dirty="0" err="1">
                <a:solidFill>
                  <a:schemeClr val="tx1"/>
                </a:solidFill>
              </a:rPr>
              <a:t>nr</a:t>
            </a:r>
            <a:r>
              <a:rPr lang="nl-NL" sz="2300" dirty="0">
                <a:solidFill>
                  <a:schemeClr val="tx1"/>
                </a:solidFill>
              </a:rPr>
              <a:t> 1 / 2 / 3 ook combineren</a:t>
            </a:r>
          </a:p>
          <a:p>
            <a:pPr lvl="1"/>
            <a:r>
              <a:rPr lang="nl-NL" sz="2300" dirty="0">
                <a:solidFill>
                  <a:schemeClr val="tx1"/>
                </a:solidFill>
              </a:rPr>
              <a:t>Vb.  observeren hoe een kind zich gedraagt tijdens de rekenles.</a:t>
            </a:r>
            <a:br>
              <a:rPr lang="nl-NL" sz="2300" dirty="0">
                <a:solidFill>
                  <a:schemeClr val="tx1"/>
                </a:solidFill>
              </a:rPr>
            </a:br>
            <a:r>
              <a:rPr lang="nl-NL" sz="2300" dirty="0">
                <a:solidFill>
                  <a:schemeClr val="tx1"/>
                </a:solidFill>
              </a:rPr>
              <a:t>Je observeert dan een week lang iedere rekenles (time-sampling) en dan observeer je van het begin tot het einde (continue observeren)</a:t>
            </a:r>
          </a:p>
          <a:p>
            <a:endParaRPr lang="nl-NL" sz="1500" dirty="0"/>
          </a:p>
        </p:txBody>
      </p:sp>
    </p:spTree>
    <p:extLst>
      <p:ext uri="{BB962C8B-B14F-4D97-AF65-F5344CB8AC3E}">
        <p14:creationId xmlns:p14="http://schemas.microsoft.com/office/powerpoint/2010/main" val="29634006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2"/>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p:bldP spid="5"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endParaRPr lang="nl-NL"/>
          </a:p>
        </p:txBody>
      </p:sp>
      <p:graphicFrame>
        <p:nvGraphicFramePr>
          <p:cNvPr id="4" name="Tijdelijke aanduiding voor inhoud 3"/>
          <p:cNvGraphicFramePr>
            <a:graphicFrameLocks noGrp="1"/>
          </p:cNvGraphicFramePr>
          <p:nvPr>
            <p:ph idx="1"/>
            <p:extLst>
              <p:ext uri="{D42A27DB-BD31-4B8C-83A1-F6EECF244321}">
                <p14:modId xmlns:p14="http://schemas.microsoft.com/office/powerpoint/2010/main" val="79582481"/>
              </p:ext>
            </p:extLst>
          </p:nvPr>
        </p:nvGraphicFramePr>
        <p:xfrm>
          <a:off x="251520" y="1379220"/>
          <a:ext cx="8712968" cy="5547360"/>
        </p:xfrm>
        <a:graphic>
          <a:graphicData uri="http://schemas.openxmlformats.org/drawingml/2006/table">
            <a:tbl>
              <a:tblPr>
                <a:tableStyleId>{5C22544A-7EE6-4342-B048-85BDC9FD1C3A}</a:tableStyleId>
              </a:tblPr>
              <a:tblGrid>
                <a:gridCol w="672454">
                  <a:extLst>
                    <a:ext uri="{9D8B030D-6E8A-4147-A177-3AD203B41FA5}">
                      <a16:colId xmlns:a16="http://schemas.microsoft.com/office/drawing/2014/main" val="1075811798"/>
                    </a:ext>
                  </a:extLst>
                </a:gridCol>
                <a:gridCol w="8040514">
                  <a:extLst>
                    <a:ext uri="{9D8B030D-6E8A-4147-A177-3AD203B41FA5}">
                      <a16:colId xmlns:a16="http://schemas.microsoft.com/office/drawing/2014/main" val="1252020857"/>
                    </a:ext>
                  </a:extLst>
                </a:gridCol>
              </a:tblGrid>
              <a:tr h="2949206">
                <a:tc>
                  <a:txBody>
                    <a:bodyPr/>
                    <a:lstStyle/>
                    <a:p>
                      <a:pPr>
                        <a:lnSpc>
                          <a:spcPct val="130000"/>
                        </a:lnSpc>
                        <a:spcAft>
                          <a:spcPts val="0"/>
                        </a:spcAft>
                      </a:pPr>
                      <a:r>
                        <a:rPr lang="nl-NL" sz="2000" spc="30" dirty="0">
                          <a:effectLst/>
                        </a:rPr>
                        <a:t>14</a:t>
                      </a:r>
                      <a:endParaRPr lang="nl-NL" sz="1800" spc="30" dirty="0">
                        <a:effectLst/>
                      </a:endParaRPr>
                    </a:p>
                    <a:p>
                      <a:pPr>
                        <a:lnSpc>
                          <a:spcPct val="130000"/>
                        </a:lnSpc>
                        <a:spcAft>
                          <a:spcPts val="0"/>
                        </a:spcAft>
                      </a:pPr>
                      <a:r>
                        <a:rPr lang="nl-NL" sz="2000" spc="30" dirty="0">
                          <a:effectLst/>
                        </a:rPr>
                        <a:t>V</a:t>
                      </a:r>
                      <a:endParaRPr lang="nl-NL" sz="180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30000"/>
                        </a:lnSpc>
                        <a:spcAft>
                          <a:spcPts val="0"/>
                        </a:spcAft>
                      </a:pPr>
                      <a:r>
                        <a:rPr lang="nl-NL" sz="2000" spc="30" dirty="0">
                          <a:effectLst/>
                        </a:rPr>
                        <a:t>Schrijf een </a:t>
                      </a:r>
                      <a:r>
                        <a:rPr lang="nl-NL" sz="2000" b="1" spc="30" dirty="0">
                          <a:effectLst/>
                        </a:rPr>
                        <a:t>objectieve</a:t>
                      </a:r>
                      <a:r>
                        <a:rPr lang="nl-NL" sz="2000" spc="30" dirty="0">
                          <a:effectLst/>
                        </a:rPr>
                        <a:t> conclusie op basis van de observatie. Waarin de volgende onderdelen verwerkt zijn:</a:t>
                      </a:r>
                      <a:endParaRPr lang="nl-NL" sz="1800" spc="30" dirty="0">
                        <a:effectLst/>
                      </a:endParaRPr>
                    </a:p>
                    <a:p>
                      <a:pPr marL="342900" lvl="0" indent="-342900">
                        <a:lnSpc>
                          <a:spcPct val="130000"/>
                        </a:lnSpc>
                        <a:spcAft>
                          <a:spcPts val="0"/>
                        </a:spcAft>
                        <a:buFont typeface="Arial" panose="020B0604020202020204" pitchFamily="34" charset="0"/>
                        <a:buChar char="-"/>
                      </a:pPr>
                      <a:r>
                        <a:rPr lang="nl-NL" sz="2000" spc="30" dirty="0">
                          <a:effectLst/>
                        </a:rPr>
                        <a:t>Samenvatting van opvallende zaken uit de observatie</a:t>
                      </a:r>
                      <a:endParaRPr lang="nl-NL" sz="1800" spc="30" dirty="0">
                        <a:effectLst/>
                      </a:endParaRPr>
                    </a:p>
                    <a:p>
                      <a:pPr marL="342900" lvl="0" indent="-342900">
                        <a:lnSpc>
                          <a:spcPct val="130000"/>
                        </a:lnSpc>
                        <a:spcAft>
                          <a:spcPts val="0"/>
                        </a:spcAft>
                        <a:buFont typeface="Arial" panose="020B0604020202020204" pitchFamily="34" charset="0"/>
                        <a:buChar char="-"/>
                      </a:pPr>
                      <a:r>
                        <a:rPr lang="nl-NL" sz="2000" spc="30" dirty="0">
                          <a:effectLst/>
                        </a:rPr>
                        <a:t>Beantwoorden van observatiedoel en de vraagstelling:</a:t>
                      </a:r>
                      <a:endParaRPr lang="nl-NL" sz="1800" spc="30" dirty="0">
                        <a:effectLst/>
                      </a:endParaRPr>
                    </a:p>
                    <a:p>
                      <a:pPr marL="342900" lvl="0" indent="-342900">
                        <a:lnSpc>
                          <a:spcPct val="130000"/>
                        </a:lnSpc>
                        <a:spcAft>
                          <a:spcPts val="0"/>
                        </a:spcAft>
                        <a:buFont typeface="Courier New" panose="02070309020205020404" pitchFamily="49" charset="0"/>
                        <a:buChar char="o"/>
                      </a:pPr>
                      <a:r>
                        <a:rPr lang="nl-NL" sz="2000" spc="30" dirty="0">
                          <a:effectLst/>
                        </a:rPr>
                        <a:t>Het doel van de observatie is:</a:t>
                      </a:r>
                      <a:endParaRPr lang="nl-NL" sz="1800" spc="30" dirty="0">
                        <a:effectLst/>
                      </a:endParaRPr>
                    </a:p>
                    <a:p>
                      <a:pPr marL="342900" lvl="0" indent="-342900">
                        <a:lnSpc>
                          <a:spcPct val="130000"/>
                        </a:lnSpc>
                        <a:spcAft>
                          <a:spcPts val="0"/>
                        </a:spcAft>
                        <a:buFont typeface="Courier New" panose="02070309020205020404" pitchFamily="49" charset="0"/>
                        <a:buChar char="o"/>
                      </a:pPr>
                      <a:r>
                        <a:rPr lang="nl-NL" sz="2000" spc="30" dirty="0">
                          <a:effectLst/>
                        </a:rPr>
                        <a:t>De vraagstelling is:</a:t>
                      </a:r>
                      <a:endParaRPr lang="nl-NL" sz="1800" spc="30" dirty="0">
                        <a:effectLst/>
                      </a:endParaRPr>
                    </a:p>
                    <a:p>
                      <a:pPr marL="342900" lvl="0" indent="-342900">
                        <a:lnSpc>
                          <a:spcPct val="130000"/>
                        </a:lnSpc>
                        <a:spcAft>
                          <a:spcPts val="0"/>
                        </a:spcAft>
                        <a:buFont typeface="Courier New" panose="02070309020205020404" pitchFamily="49" charset="0"/>
                        <a:buChar char="o"/>
                      </a:pPr>
                      <a:r>
                        <a:rPr lang="nl-NL" sz="2000" spc="30" dirty="0">
                          <a:effectLst/>
                        </a:rPr>
                        <a:t>Het antwoord op de vraagstelling is:</a:t>
                      </a:r>
                      <a:endParaRPr lang="nl-NL" sz="1800" spc="30" dirty="0">
                        <a:effectLst/>
                      </a:endParaRPr>
                    </a:p>
                    <a:p>
                      <a:pPr>
                        <a:lnSpc>
                          <a:spcPct val="130000"/>
                        </a:lnSpc>
                        <a:spcAft>
                          <a:spcPts val="0"/>
                        </a:spcAft>
                      </a:pPr>
                      <a:r>
                        <a:rPr lang="nl-NL" sz="2000" spc="30" dirty="0">
                          <a:effectLst/>
                        </a:rPr>
                        <a:t> </a:t>
                      </a:r>
                      <a:endParaRPr lang="nl-NL" sz="180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78080309"/>
                  </a:ext>
                </a:extLst>
              </a:tr>
              <a:tr h="1092563">
                <a:tc>
                  <a:txBody>
                    <a:bodyPr/>
                    <a:lstStyle/>
                    <a:p>
                      <a:pPr>
                        <a:lnSpc>
                          <a:spcPct val="130000"/>
                        </a:lnSpc>
                        <a:spcAft>
                          <a:spcPts val="0"/>
                        </a:spcAft>
                      </a:pPr>
                      <a:r>
                        <a:rPr lang="nl-NL" sz="2000" spc="30">
                          <a:effectLst/>
                        </a:rPr>
                        <a:t>15</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30000"/>
                        </a:lnSpc>
                        <a:spcAft>
                          <a:spcPts val="0"/>
                        </a:spcAft>
                      </a:pPr>
                      <a:r>
                        <a:rPr lang="nl-NL" sz="2000" spc="30" dirty="0">
                          <a:effectLst/>
                        </a:rPr>
                        <a:t>Beschrijf hoe de bevindingen uit de observatie en het verslag doorgegeven gaan worden aan de betrokken personen en leg uit waarom voor deze manier is gekozen. </a:t>
                      </a:r>
                      <a:endParaRPr lang="nl-NL" sz="180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472389633"/>
                  </a:ext>
                </a:extLst>
              </a:tr>
              <a:tr h="1092563">
                <a:tc>
                  <a:txBody>
                    <a:bodyPr/>
                    <a:lstStyle/>
                    <a:p>
                      <a:pPr>
                        <a:lnSpc>
                          <a:spcPct val="130000"/>
                        </a:lnSpc>
                        <a:spcAft>
                          <a:spcPts val="0"/>
                        </a:spcAft>
                      </a:pPr>
                      <a:r>
                        <a:rPr lang="nl-NL" sz="2000" spc="30">
                          <a:effectLst/>
                        </a:rPr>
                        <a:t>16 V</a:t>
                      </a:r>
                      <a:endParaRPr lang="nl-NL" sz="1800" spc="3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tc>
                <a:tc>
                  <a:txBody>
                    <a:bodyPr/>
                    <a:lstStyle/>
                    <a:p>
                      <a:pPr>
                        <a:lnSpc>
                          <a:spcPct val="130000"/>
                        </a:lnSpc>
                        <a:spcAft>
                          <a:spcPts val="0"/>
                        </a:spcAft>
                      </a:pPr>
                      <a:r>
                        <a:rPr lang="nl-NL" sz="2000" spc="30" dirty="0">
                          <a:effectLst/>
                        </a:rPr>
                        <a:t>Geef op basis van je observatie minimaal twee tips voor de dagelijkse begeleiding van het geobserveerde kind</a:t>
                      </a:r>
                      <a:endParaRPr lang="nl-NL" sz="1800" spc="30" dirty="0">
                        <a:effectLst/>
                      </a:endParaRPr>
                    </a:p>
                    <a:p>
                      <a:pPr>
                        <a:lnSpc>
                          <a:spcPct val="130000"/>
                        </a:lnSpc>
                        <a:spcAft>
                          <a:spcPts val="0"/>
                        </a:spcAft>
                      </a:pPr>
                      <a:r>
                        <a:rPr lang="nl-NL" sz="2000" spc="30" dirty="0">
                          <a:effectLst/>
                        </a:rPr>
                        <a:t> </a:t>
                      </a:r>
                      <a:endParaRPr lang="nl-NL" sz="1800" spc="30" dirty="0">
                        <a:effectLst/>
                        <a:latin typeface="Courier New" panose="02070309020205020404" pitchFamily="49" charset="0"/>
                        <a:ea typeface="Times New Roman" panose="02020603050405020304" pitchFamily="18" charset="0"/>
                        <a:cs typeface="Times New Roman" panose="02020603050405020304" pitchFamily="18" charset="0"/>
                      </a:endParaRPr>
                    </a:p>
                  </a:txBody>
                  <a:tcPr marL="44450" marR="44450" marT="0" marB="0" anchor="ctr"/>
                </a:tc>
                <a:extLst>
                  <a:ext uri="{0D108BD9-81ED-4DB2-BD59-A6C34878D82A}">
                    <a16:rowId xmlns:a16="http://schemas.microsoft.com/office/drawing/2014/main" val="3272069604"/>
                  </a:ext>
                </a:extLst>
              </a:tr>
            </a:tbl>
          </a:graphicData>
        </a:graphic>
      </p:graphicFrame>
    </p:spTree>
    <p:extLst>
      <p:ext uri="{BB962C8B-B14F-4D97-AF65-F5344CB8AC3E}">
        <p14:creationId xmlns:p14="http://schemas.microsoft.com/office/powerpoint/2010/main" val="4275869263"/>
      </p:ext>
    </p:extLst>
  </p:cSld>
  <p:clrMapOvr>
    <a:masterClrMapping/>
  </p:clrMapOvr>
  <p:transition spd="slow">
    <p:push dir="u"/>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smtClean="0"/>
              <a:t>Stap 1 </a:t>
            </a:r>
            <a:endParaRPr lang="nl-NL" dirty="0"/>
          </a:p>
        </p:txBody>
      </p:sp>
      <p:sp>
        <p:nvSpPr>
          <p:cNvPr id="3" name="Tijdelijke aanduiding voor inhoud 2"/>
          <p:cNvSpPr>
            <a:spLocks noGrp="1"/>
          </p:cNvSpPr>
          <p:nvPr>
            <p:ph idx="1"/>
          </p:nvPr>
        </p:nvSpPr>
        <p:spPr/>
        <p:txBody>
          <a:bodyPr>
            <a:normAutofit fontScale="92500" lnSpcReduction="20000"/>
          </a:bodyPr>
          <a:lstStyle/>
          <a:p>
            <a:r>
              <a:rPr lang="nl-NL" sz="2600" spc="30" dirty="0"/>
              <a:t>Schrijf een objectieve conclusie op basis van de observatie. Waarin de volgende onderdelen verwerkt zijn</a:t>
            </a:r>
            <a:r>
              <a:rPr lang="nl-NL" sz="2600" spc="30" dirty="0" smtClean="0"/>
              <a:t>:</a:t>
            </a:r>
          </a:p>
          <a:p>
            <a:pPr marL="342900" indent="-342900">
              <a:buFont typeface="Arial" panose="020B0604020202020204" pitchFamily="34" charset="0"/>
              <a:buChar char="•"/>
            </a:pPr>
            <a:r>
              <a:rPr lang="nl-NL" sz="2400" spc="30" dirty="0"/>
              <a:t>Samenvatting van opvallende zaken uit de </a:t>
            </a:r>
            <a:r>
              <a:rPr lang="nl-NL" sz="2400" spc="30" dirty="0" smtClean="0"/>
              <a:t>observatie</a:t>
            </a:r>
          </a:p>
          <a:p>
            <a:pPr marL="520700" lvl="1" indent="-342900"/>
            <a:r>
              <a:rPr lang="nl-NL" sz="2200" i="1" spc="30" dirty="0" smtClean="0">
                <a:solidFill>
                  <a:srgbClr val="FF0000"/>
                </a:solidFill>
              </a:rPr>
              <a:t>Het is een nauwkeurig mogelijke weergave van wat je hebt waargenomen. </a:t>
            </a:r>
          </a:p>
          <a:p>
            <a:pPr marL="520700" lvl="1" indent="-342900"/>
            <a:r>
              <a:rPr lang="nl-NL" sz="2200" i="1" spc="30" dirty="0" smtClean="0">
                <a:solidFill>
                  <a:srgbClr val="FF0000"/>
                </a:solidFill>
              </a:rPr>
              <a:t>Er staan alleen waarneembare gedragingen in en geen interpretaties. </a:t>
            </a:r>
          </a:p>
          <a:p>
            <a:pPr marL="520700" lvl="1" indent="-342900"/>
            <a:r>
              <a:rPr lang="nl-NL" sz="2200" i="1" spc="30" dirty="0" smtClean="0">
                <a:solidFill>
                  <a:srgbClr val="FF0000"/>
                </a:solidFill>
              </a:rPr>
              <a:t>Er staan alleen gegeven in die met de vraagstelling te maken hebben. </a:t>
            </a:r>
          </a:p>
          <a:p>
            <a:pPr marL="520700" lvl="1" indent="-342900"/>
            <a:r>
              <a:rPr lang="nl-NL" sz="2200" i="1" spc="30" dirty="0" smtClean="0">
                <a:solidFill>
                  <a:srgbClr val="FF0000"/>
                </a:solidFill>
              </a:rPr>
              <a:t>De tekst is duidelijk en ook te begrijpen voor personen die niet bij observatie aanwezig waren. </a:t>
            </a:r>
          </a:p>
          <a:p>
            <a:pPr marL="520700" lvl="1" indent="-342900"/>
            <a:r>
              <a:rPr lang="nl-NL" sz="2200" i="1" spc="30" dirty="0" smtClean="0">
                <a:solidFill>
                  <a:srgbClr val="FF0000"/>
                </a:solidFill>
              </a:rPr>
              <a:t>Lees de samenvatting goed door en ook nog eens de observaties, zodat alles is beschreven. </a:t>
            </a:r>
          </a:p>
          <a:p>
            <a:pPr marL="520700" lvl="1" indent="-342900"/>
            <a:r>
              <a:rPr lang="nl-NL" sz="2200" b="1" i="1" spc="30" dirty="0">
                <a:solidFill>
                  <a:schemeClr val="accent2">
                    <a:lumMod val="75000"/>
                  </a:schemeClr>
                </a:solidFill>
              </a:rPr>
              <a:t>Schrijf geen nieuwe informatie op in je conclusie. </a:t>
            </a:r>
            <a:br>
              <a:rPr lang="nl-NL" sz="2200" b="1" i="1" spc="30" dirty="0">
                <a:solidFill>
                  <a:schemeClr val="accent2">
                    <a:lumMod val="75000"/>
                  </a:schemeClr>
                </a:solidFill>
              </a:rPr>
            </a:br>
            <a:r>
              <a:rPr lang="nl-NL" sz="2200" b="1" i="1" spc="30" dirty="0">
                <a:solidFill>
                  <a:schemeClr val="accent2">
                    <a:lumMod val="75000"/>
                  </a:schemeClr>
                </a:solidFill>
              </a:rPr>
              <a:t>Alles wat in de conclusie staat moet terug te lezen zijn in de verslagen van de 3 momenten. </a:t>
            </a:r>
          </a:p>
          <a:p>
            <a:pPr marL="520700" lvl="1" indent="-342900"/>
            <a:endParaRPr lang="nl-NL" sz="2200" i="1" spc="30" dirty="0">
              <a:solidFill>
                <a:srgbClr val="FF0000"/>
              </a:solidFill>
            </a:endParaRPr>
          </a:p>
          <a:p>
            <a:pPr marL="520700" lvl="1" indent="-342900"/>
            <a:endParaRPr lang="nl-NL" sz="2200" i="1" spc="30" dirty="0" smtClean="0"/>
          </a:p>
          <a:p>
            <a:endParaRPr lang="nl-NL" spc="30" dirty="0"/>
          </a:p>
          <a:p>
            <a:endParaRPr lang="nl-NL" i="1" dirty="0"/>
          </a:p>
        </p:txBody>
      </p:sp>
    </p:spTree>
    <p:extLst>
      <p:ext uri="{BB962C8B-B14F-4D97-AF65-F5344CB8AC3E}">
        <p14:creationId xmlns:p14="http://schemas.microsoft.com/office/powerpoint/2010/main" val="2486876884"/>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1000"/>
                                        <p:tgtEl>
                                          <p:spTgt spid="3">
                                            <p:txEl>
                                              <p:pRg st="2" end="2"/>
                                            </p:txEl>
                                          </p:spTgt>
                                        </p:tgtEl>
                                      </p:cBhvr>
                                    </p:animEffect>
                                    <p:anim calcmode="lin" valueType="num">
                                      <p:cBhvr>
                                        <p:cTn id="8"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2" end="2"/>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Effect transition="in" filter="fade">
                                      <p:cBhvr>
                                        <p:cTn id="14" dur="1000"/>
                                        <p:tgtEl>
                                          <p:spTgt spid="3">
                                            <p:txEl>
                                              <p:pRg st="3" end="3"/>
                                            </p:txEl>
                                          </p:spTgt>
                                        </p:tgtEl>
                                      </p:cBhvr>
                                    </p:animEffect>
                                    <p:anim calcmode="lin" valueType="num">
                                      <p:cBhvr>
                                        <p:cTn id="15"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1000"/>
                                        <p:tgtEl>
                                          <p:spTgt spid="3">
                                            <p:txEl>
                                              <p:pRg st="4" end="4"/>
                                            </p:txEl>
                                          </p:spTgt>
                                        </p:tgtEl>
                                      </p:cBhvr>
                                    </p:animEffect>
                                    <p:anim calcmode="lin" valueType="num">
                                      <p:cBhvr>
                                        <p:cTn id="22"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3" dur="1000" fill="hold"/>
                                        <p:tgtEl>
                                          <p:spTgt spid="3">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42" presetClass="entr" presetSubtype="0" fill="hold" nodeType="click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1000"/>
                                        <p:tgtEl>
                                          <p:spTgt spid="3">
                                            <p:txEl>
                                              <p:pRg st="5" end="5"/>
                                            </p:txEl>
                                          </p:spTgt>
                                        </p:tgtEl>
                                      </p:cBhvr>
                                    </p:animEffect>
                                    <p:anim calcmode="lin" valueType="num">
                                      <p:cBhvr>
                                        <p:cTn id="29"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0"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42" presetClass="entr" presetSubtype="0" fill="hold"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1000"/>
                                        <p:tgtEl>
                                          <p:spTgt spid="3">
                                            <p:txEl>
                                              <p:pRg st="6" end="6"/>
                                            </p:txEl>
                                          </p:spTgt>
                                        </p:tgtEl>
                                      </p:cBhvr>
                                    </p:animEffect>
                                    <p:anim calcmode="lin" valueType="num">
                                      <p:cBhvr>
                                        <p:cTn id="36"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7"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8" fill="hold">
                      <p:stCondLst>
                        <p:cond delay="indefinite"/>
                      </p:stCondLst>
                      <p:childTnLst>
                        <p:par>
                          <p:cTn id="39" fill="hold">
                            <p:stCondLst>
                              <p:cond delay="0"/>
                            </p:stCondLst>
                            <p:childTnLst>
                              <p:par>
                                <p:cTn id="40" presetID="16" presetClass="entr" presetSubtype="21" fill="hold"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barn(inVertical)">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ISPRING_RESOURCE_PATHS_HASH_2" val="f534e5abffb1a44ef58cacf872d21180da6393"/>
</p:tagLst>
</file>

<file path=ppt/theme/theme1.xml><?xml version="1.0" encoding="utf-8"?>
<a:theme xmlns:a="http://schemas.openxmlformats.org/drawingml/2006/main" name="Kantoorthema">
  <a:themeElements>
    <a:clrScheme name="daVinci">
      <a:dk1>
        <a:sysClr val="windowText" lastClr="000000"/>
      </a:dk1>
      <a:lt1>
        <a:sysClr val="window" lastClr="FFFFFF"/>
      </a:lt1>
      <a:dk2>
        <a:srgbClr val="8FCEA5"/>
      </a:dk2>
      <a:lt2>
        <a:srgbClr val="39BBA0"/>
      </a:lt2>
      <a:accent1>
        <a:srgbClr val="00B29C"/>
      </a:accent1>
      <a:accent2>
        <a:srgbClr val="00BFE0"/>
      </a:accent2>
      <a:accent3>
        <a:srgbClr val="7CD3EB"/>
      </a:accent3>
      <a:accent4>
        <a:srgbClr val="39BBA0"/>
      </a:accent4>
      <a:accent5>
        <a:srgbClr val="39BBA0"/>
      </a:accent5>
      <a:accent6>
        <a:srgbClr val="00B29C"/>
      </a:accent6>
      <a:hlink>
        <a:srgbClr val="000000"/>
      </a:hlink>
      <a:folHlink>
        <a:srgbClr val="000000"/>
      </a:folHlink>
    </a:clrScheme>
    <a:fontScheme name="daVinci">
      <a:majorFont>
        <a:latin typeface="Corbel"/>
        <a:ea typeface=""/>
        <a:cs typeface=""/>
      </a:majorFont>
      <a:minorFont>
        <a:latin typeface="Corbel"/>
        <a:ea typeface=""/>
        <a:cs typeface=""/>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5C825F91837374FAE8AB05EF3AF42DC" ma:contentTypeVersion="12" ma:contentTypeDescription="Een nieuw document maken." ma:contentTypeScope="" ma:versionID="c0f1d3f7548465ef11de8bb826a36b1b">
  <xsd:schema xmlns:xsd="http://www.w3.org/2001/XMLSchema" xmlns:xs="http://www.w3.org/2001/XMLSchema" xmlns:p="http://schemas.microsoft.com/office/2006/metadata/properties" xmlns:ns2="8a386cec-7123-4b9f-b667-0e22a9c9d26c" xmlns:ns3="0b7775d8-7b99-4446-bc72-bb9e2902a75e" targetNamespace="http://schemas.microsoft.com/office/2006/metadata/properties" ma:root="true" ma:fieldsID="a66abf5618b8d7803d4070a36058a0fc" ns2:_="" ns3:_="">
    <xsd:import namespace="8a386cec-7123-4b9f-b667-0e22a9c9d26c"/>
    <xsd:import namespace="0b7775d8-7b99-4446-bc72-bb9e2902a75e"/>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ServiceLocation"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8a386cec-7123-4b9f-b667-0e22a9c9d26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ServiceLocation" ma:index="17"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0b7775d8-7b99-4446-bc72-bb9e2902a75e" elementFormDefault="qualified">
    <xsd:import namespace="http://schemas.microsoft.com/office/2006/documentManagement/types"/>
    <xsd:import namespace="http://schemas.microsoft.com/office/infopath/2007/PartnerControls"/>
    <xsd:element name="SharedWithUsers" ma:index="10"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Gedeeld met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5A84FF1-FF68-4831-886A-42A1A579AB97}">
  <ds:schemaRefs>
    <ds:schemaRef ds:uri="http://schemas.microsoft.com/sharepoint/v3/contenttype/forms"/>
  </ds:schemaRefs>
</ds:datastoreItem>
</file>

<file path=customXml/itemProps2.xml><?xml version="1.0" encoding="utf-8"?>
<ds:datastoreItem xmlns:ds="http://schemas.openxmlformats.org/officeDocument/2006/customXml" ds:itemID="{B74EFC95-01DB-4E55-A1A6-CE21664B4EB1}">
  <ds:schemaRefs>
    <ds:schemaRef ds:uri="http://purl.org/dc/dcmitype/"/>
    <ds:schemaRef ds:uri="http://schemas.microsoft.com/office/infopath/2007/PartnerControls"/>
    <ds:schemaRef ds:uri="http://purl.org/dc/elements/1.1/"/>
    <ds:schemaRef ds:uri="http://schemas.microsoft.com/office/2006/metadata/properties"/>
    <ds:schemaRef ds:uri="ae88b579-0995-42e4-96ef-e06a7a57ddf9"/>
    <ds:schemaRef ds:uri="http://purl.org/dc/terms/"/>
    <ds:schemaRef ds:uri="http://schemas.openxmlformats.org/package/2006/metadata/core-properties"/>
    <ds:schemaRef ds:uri="http://schemas.microsoft.com/office/2006/documentManagement/types"/>
    <ds:schemaRef ds:uri="baa8c48b-5f73-4068-bac6-831706ff2add"/>
    <ds:schemaRef ds:uri="http://www.w3.org/XML/1998/namespace"/>
  </ds:schemaRefs>
</ds:datastoreItem>
</file>

<file path=customXml/itemProps3.xml><?xml version="1.0" encoding="utf-8"?>
<ds:datastoreItem xmlns:ds="http://schemas.openxmlformats.org/officeDocument/2006/customXml" ds:itemID="{422C1E5D-53B3-4DE1-BD5E-C4F17B88B460}"/>
</file>

<file path=docProps/app.xml><?xml version="1.0" encoding="utf-8"?>
<Properties xmlns="http://schemas.openxmlformats.org/officeDocument/2006/extended-properties" xmlns:vt="http://schemas.openxmlformats.org/officeDocument/2006/docPropsVTypes">
  <TotalTime>5150</TotalTime>
  <Words>912</Words>
  <Application>Microsoft Office PowerPoint</Application>
  <PresentationFormat>Diavoorstelling (4:3)</PresentationFormat>
  <Paragraphs>108</Paragraphs>
  <Slides>16</Slides>
  <Notes>0</Notes>
  <HiddenSlides>0</HiddenSlides>
  <MMClips>0</MMClips>
  <ScaleCrop>false</ScaleCrop>
  <HeadingPairs>
    <vt:vector size="6" baseType="variant">
      <vt:variant>
        <vt:lpstr>Gebruikte lettertypen</vt:lpstr>
      </vt:variant>
      <vt:variant>
        <vt:i4>9</vt:i4>
      </vt:variant>
      <vt:variant>
        <vt:lpstr>Thema</vt:lpstr>
      </vt:variant>
      <vt:variant>
        <vt:i4>1</vt:i4>
      </vt:variant>
      <vt:variant>
        <vt:lpstr>Diatitels</vt:lpstr>
      </vt:variant>
      <vt:variant>
        <vt:i4>16</vt:i4>
      </vt:variant>
    </vt:vector>
  </HeadingPairs>
  <TitlesOfParts>
    <vt:vector size="26" baseType="lpstr">
      <vt:lpstr>Arial</vt:lpstr>
      <vt:lpstr>Calibri</vt:lpstr>
      <vt:lpstr>Corbel</vt:lpstr>
      <vt:lpstr>Courier New</vt:lpstr>
      <vt:lpstr>Franklin Gothic Book</vt:lpstr>
      <vt:lpstr>Tahoma</vt:lpstr>
      <vt:lpstr>Times New Roman</vt:lpstr>
      <vt:lpstr>Verdana</vt:lpstr>
      <vt:lpstr>Wingdings</vt:lpstr>
      <vt:lpstr>Kantoorthema</vt:lpstr>
      <vt:lpstr>PowerPoint-presentatie</vt:lpstr>
      <vt:lpstr>Methodische Handelen</vt:lpstr>
      <vt:lpstr>Planning</vt:lpstr>
      <vt:lpstr>Herhaling vorige les</vt:lpstr>
      <vt:lpstr>Observatiemomenten</vt:lpstr>
      <vt:lpstr>2) Event-sampling</vt:lpstr>
      <vt:lpstr>4) Een combinatie</vt:lpstr>
      <vt:lpstr>PowerPoint-presentatie</vt:lpstr>
      <vt:lpstr>Stap 1 </vt:lpstr>
      <vt:lpstr>Stap 2 </vt:lpstr>
      <vt:lpstr>PowerPoint-presentatie</vt:lpstr>
      <vt:lpstr>Het observatieverslag “Hulpvraag en doel opstellen” Criteria 17 en 18 van de beoordelingslijst</vt:lpstr>
      <vt:lpstr>PowerPoint-presentatie</vt:lpstr>
      <vt:lpstr>Hulpvraag formuleren</vt:lpstr>
      <vt:lpstr>Opdracht </vt:lpstr>
      <vt:lpstr>Start maken met het observatieverslag.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da Vinci College</dc:title>
  <dc:creator>www.de-presentatie-architect.nl</dc:creator>
  <cp:lastModifiedBy>Aletta Oterdoom</cp:lastModifiedBy>
  <cp:revision>252</cp:revision>
  <dcterms:created xsi:type="dcterms:W3CDTF">2013-07-30T14:35:54Z</dcterms:created>
  <dcterms:modified xsi:type="dcterms:W3CDTF">2020-02-19T08:51:48Z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0x01010025C825F91837374FAE8AB05EF3AF42DC</vt:lpwstr>
  </property>
</Properties>
</file>