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sldIdLst>
    <p:sldId id="261" r:id="rId5"/>
    <p:sldId id="273" r:id="rId6"/>
    <p:sldId id="289" r:id="rId7"/>
    <p:sldId id="290" r:id="rId8"/>
    <p:sldId id="291" r:id="rId9"/>
    <p:sldId id="292" r:id="rId10"/>
    <p:sldId id="293" r:id="rId11"/>
    <p:sldId id="294" r:id="rId12"/>
    <p:sldId id="295" r:id="rId13"/>
    <p:sldId id="296" r:id="rId14"/>
    <p:sldId id="298" r:id="rId15"/>
    <p:sldId id="299" r:id="rId16"/>
    <p:sldId id="300" r:id="rId17"/>
    <p:sldId id="301" r:id="rId18"/>
    <p:sldId id="302" r:id="rId19"/>
    <p:sldId id="303" r:id="rId20"/>
    <p:sldId id="304" r:id="rId21"/>
    <p:sldId id="305" r:id="rId22"/>
    <p:sldId id="306" r:id="rId23"/>
    <p:sldId id="307" r:id="rId24"/>
    <p:sldId id="308" r:id="rId25"/>
    <p:sldId id="310" r:id="rId26"/>
    <p:sldId id="309" r:id="rId27"/>
  </p:sldIdLst>
  <p:sldSz cx="9144000" cy="6858000" type="screen4x3"/>
  <p:notesSz cx="6858000" cy="9144000"/>
  <p:custDataLst>
    <p:tags r:id="rId29"/>
  </p:custDataLst>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7D32"/>
    <a:srgbClr val="81D3EB"/>
    <a:srgbClr val="00BFE0"/>
    <a:srgbClr val="00B29C"/>
    <a:srgbClr val="39BBA0"/>
    <a:srgbClr val="8FCEA5"/>
    <a:srgbClr val="00A590"/>
    <a:srgbClr val="338C7A"/>
    <a:srgbClr val="58AA85"/>
    <a:srgbClr val="95D4E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26" autoAdjust="0"/>
    <p:restoredTop sz="93040" autoAdjust="0"/>
  </p:normalViewPr>
  <p:slideViewPr>
    <p:cSldViewPr showGuides="1">
      <p:cViewPr varScale="1">
        <p:scale>
          <a:sx n="92" d="100"/>
          <a:sy n="92" d="100"/>
        </p:scale>
        <p:origin x="87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gs" Target="tags/tag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88B02E-4456-3F41-85E1-2D81A3DDA187}" type="datetimeFigureOut">
              <a:rPr lang="nl-NL" smtClean="0"/>
              <a:t>12-2-2020</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C6642B-4A77-F34E-89F1-7CF536185C28}" type="slidenum">
              <a:rPr lang="nl-NL" smtClean="0"/>
              <a:t>‹nr.›</a:t>
            </a:fld>
            <a:endParaRPr lang="nl-NL"/>
          </a:p>
        </p:txBody>
      </p:sp>
    </p:spTree>
    <p:extLst>
      <p:ext uri="{BB962C8B-B14F-4D97-AF65-F5344CB8AC3E}">
        <p14:creationId xmlns:p14="http://schemas.microsoft.com/office/powerpoint/2010/main" val="105245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 Doe deze opdracht samen met een medestudent. Welke combinatie (gestructureerd/ongestructureerd, participerend/</a:t>
            </a:r>
            <a:r>
              <a:rPr lang="nl-NL" dirty="0" err="1" smtClean="0"/>
              <a:t>nietparticiperend</a:t>
            </a:r>
            <a:r>
              <a:rPr lang="nl-NL" dirty="0" smtClean="0"/>
              <a:t>) je het beste kunt kiezen is afhankelijk van verschillende factoren. Je wilt een algemeen beeld krijgen van een kind in de groep. Voor welke combinatie kies je dan? Ongestructureerde participerende observatie. c Je wilt een algemeen beeld krijgen van een kind in je groep. Voor welke observatie kies je dan? Als je vraag nog niet erg concreet is, kun je beter eerst kiezen voor een ongestructureerde observatie. Die kan, afhankelijk van de vraag, participerend en niet-participerend uitgevoerd worden. d Je wilt onderzoeken wat de oorzaak is van bepaald probleemgedrag. Voor welke observatie kies je dan? Gestructureerde niet-participerende observatie. e Je hebt een duidelijke vraag bij het onderzoeken van bepaald probleemgedrag. Voor welke observatie kies je dan? Bij een duidelijke vraagstelling past een gestructureerde observatie. Die kan, afhankelijk van de vraag, participerend en niet-participerend uitgevoerd worden.</a:t>
            </a:r>
          </a:p>
          <a:p>
            <a:endParaRPr lang="nl-NL" dirty="0"/>
          </a:p>
        </p:txBody>
      </p:sp>
      <p:sp>
        <p:nvSpPr>
          <p:cNvPr id="4" name="Tijdelijke aanduiding voor dianummer 3"/>
          <p:cNvSpPr>
            <a:spLocks noGrp="1"/>
          </p:cNvSpPr>
          <p:nvPr>
            <p:ph type="sldNum" sz="quarter" idx="10"/>
          </p:nvPr>
        </p:nvSpPr>
        <p:spPr/>
        <p:txBody>
          <a:bodyPr/>
          <a:lstStyle/>
          <a:p>
            <a:fld id="{04C6642B-4A77-F34E-89F1-7CF536185C28}" type="slidenum">
              <a:rPr lang="nl-NL" smtClean="0"/>
              <a:t>10</a:t>
            </a:fld>
            <a:endParaRPr lang="nl-NL"/>
          </a:p>
        </p:txBody>
      </p:sp>
    </p:spTree>
    <p:extLst>
      <p:ext uri="{BB962C8B-B14F-4D97-AF65-F5344CB8AC3E}">
        <p14:creationId xmlns:p14="http://schemas.microsoft.com/office/powerpoint/2010/main" val="2727578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04C6642B-4A77-F34E-89F1-7CF536185C28}" type="slidenum">
              <a:rPr lang="nl-NL" smtClean="0"/>
              <a:t>20</a:t>
            </a:fld>
            <a:endParaRPr lang="nl-NL"/>
          </a:p>
        </p:txBody>
      </p:sp>
    </p:spTree>
    <p:extLst>
      <p:ext uri="{BB962C8B-B14F-4D97-AF65-F5344CB8AC3E}">
        <p14:creationId xmlns:p14="http://schemas.microsoft.com/office/powerpoint/2010/main" val="4918594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Logo animatie">
    <p:spTree>
      <p:nvGrpSpPr>
        <p:cNvPr id="1" name=""/>
        <p:cNvGrpSpPr/>
        <p:nvPr/>
      </p:nvGrpSpPr>
      <p:grpSpPr>
        <a:xfrm>
          <a:off x="0" y="0"/>
          <a:ext cx="0" cy="0"/>
          <a:chOff x="0" y="0"/>
          <a:chExt cx="0" cy="0"/>
        </a:xfrm>
      </p:grpSpPr>
      <p:sp>
        <p:nvSpPr>
          <p:cNvPr id="6" name="Oval 8"/>
          <p:cNvSpPr>
            <a:spLocks noChangeArrowheads="1"/>
          </p:cNvSpPr>
          <p:nvPr userDrawn="1"/>
        </p:nvSpPr>
        <p:spPr bwMode="auto">
          <a:xfrm>
            <a:off x="2892425"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7" name="Oval 8"/>
          <p:cNvSpPr>
            <a:spLocks noChangeArrowheads="1"/>
          </p:cNvSpPr>
          <p:nvPr userDrawn="1"/>
        </p:nvSpPr>
        <p:spPr bwMode="auto">
          <a:xfrm>
            <a:off x="3529806" y="1903413"/>
            <a:ext cx="2703512" cy="2703513"/>
          </a:xfrm>
          <a:prstGeom prst="ellipse">
            <a:avLst/>
          </a:prstGeom>
          <a:solidFill>
            <a:srgbClr val="95D4EA">
              <a:alpha val="80000"/>
            </a:srgbClr>
          </a:solidFill>
          <a:ln>
            <a:noFill/>
          </a:ln>
          <a:extLst/>
        </p:spPr>
        <p:txBody>
          <a:bodyPr vert="horz" wrap="square" lIns="91440" tIns="45720" rIns="91440" bIns="45720" numCol="1" anchor="t" anchorCtr="0" compatLnSpc="1">
            <a:prstTxWarp prst="textNoShape">
              <a:avLst/>
            </a:prstTxWarp>
          </a:bodyPr>
          <a:lstStyle/>
          <a:p>
            <a:endParaRPr lang="nl-NL"/>
          </a:p>
        </p:txBody>
      </p:sp>
      <p:sp>
        <p:nvSpPr>
          <p:cNvPr id="8" name="Oval 8"/>
          <p:cNvSpPr>
            <a:spLocks noChangeArrowheads="1"/>
          </p:cNvSpPr>
          <p:nvPr userDrawn="1"/>
        </p:nvSpPr>
        <p:spPr bwMode="auto">
          <a:xfrm>
            <a:off x="3264693" y="2166144"/>
            <a:ext cx="2703512" cy="2703513"/>
          </a:xfrm>
          <a:prstGeom prst="ellipse">
            <a:avLst/>
          </a:prstGeom>
          <a:solidFill>
            <a:srgbClr val="95D4EA">
              <a:alpha val="89804"/>
            </a:srgbClr>
          </a:solidFill>
          <a:ln>
            <a:noFill/>
          </a:ln>
          <a:extLst/>
        </p:spPr>
        <p:txBody>
          <a:bodyPr vert="horz" wrap="square" lIns="91440" tIns="45720" rIns="91440" bIns="45720" numCol="1" anchor="t" anchorCtr="0" compatLnSpc="1">
            <a:prstTxWarp prst="textNoShape">
              <a:avLst/>
            </a:prstTxWarp>
          </a:bodyPr>
          <a:lstStyle/>
          <a:p>
            <a:endParaRPr lang="nl-NL"/>
          </a:p>
        </p:txBody>
      </p:sp>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spTree>
    <p:extLst>
      <p:ext uri="{BB962C8B-B14F-4D97-AF65-F5344CB8AC3E}">
        <p14:creationId xmlns:p14="http://schemas.microsoft.com/office/powerpoint/2010/main" val="3397337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grpId="1" nodeType="withEffect">
                                  <p:stCondLst>
                                    <p:cond delay="0"/>
                                  </p:stCondLst>
                                  <p:childTnLst>
                                    <p:set>
                                      <p:cBhvr>
                                        <p:cTn id="6" dur="1" fill="hold">
                                          <p:stCondLst>
                                            <p:cond delay="0"/>
                                          </p:stCondLst>
                                        </p:cTn>
                                        <p:tgtEl>
                                          <p:spTgt spid="6"/>
                                        </p:tgtEl>
                                        <p:attrNameLst>
                                          <p:attrName>style.visibility</p:attrName>
                                        </p:attrNameLst>
                                      </p:cBhvr>
                                      <p:to>
                                        <p:strVal val="hidden"/>
                                      </p:to>
                                    </p:set>
                                  </p:childTnLst>
                                </p:cTn>
                              </p:par>
                              <p:par>
                                <p:cTn id="7" presetID="1" presetClass="exit" presetSubtype="0" fill="hold" grpId="1" nodeType="withEffect">
                                  <p:stCondLst>
                                    <p:cond delay="0"/>
                                  </p:stCondLst>
                                  <p:childTnLst>
                                    <p:set>
                                      <p:cBhvr>
                                        <p:cTn id="8" dur="1" fill="hold">
                                          <p:stCondLst>
                                            <p:cond delay="0"/>
                                          </p:stCondLst>
                                        </p:cTn>
                                        <p:tgtEl>
                                          <p:spTgt spid="7"/>
                                        </p:tgtEl>
                                        <p:attrNameLst>
                                          <p:attrName>style.visibility</p:attrName>
                                        </p:attrNameLst>
                                      </p:cBhvr>
                                      <p:to>
                                        <p:strVal val="hidden"/>
                                      </p:to>
                                    </p:set>
                                  </p:childTnLst>
                                </p:cTn>
                              </p:par>
                              <p:par>
                                <p:cTn id="9" presetID="1" presetClass="exit" presetSubtype="0" fill="hold" grpId="1" nodeType="withEffect">
                                  <p:stCondLst>
                                    <p:cond delay="0"/>
                                  </p:stCondLst>
                                  <p:childTnLst>
                                    <p:set>
                                      <p:cBhvr>
                                        <p:cTn id="10" dur="1" fill="hold">
                                          <p:stCondLst>
                                            <p:cond delay="0"/>
                                          </p:stCondLst>
                                        </p:cTn>
                                        <p:tgtEl>
                                          <p:spTgt spid="8"/>
                                        </p:tgtEl>
                                        <p:attrNameLst>
                                          <p:attrName>style.visibility</p:attrName>
                                        </p:attrNameLst>
                                      </p:cBhvr>
                                      <p:to>
                                        <p:strVal val="hidden"/>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2"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2"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42" presetClass="path" presetSubtype="0" accel="43429" decel="56571" fill="hold" grpId="0" nodeType="withEffect">
                                  <p:stCondLst>
                                    <p:cond delay="0"/>
                                  </p:stCondLst>
                                  <p:childTnLst>
                                    <p:animMotion origin="layout" path="M -2.5E-6 1.85185E-6 L -0.57725 -0.62894 " pathEditMode="fixed" rAng="0" ptsTypes="AA">
                                      <p:cBhvr>
                                        <p:cTn id="20" dur="2750" spd="-100000" fill="hold"/>
                                        <p:tgtEl>
                                          <p:spTgt spid="6"/>
                                        </p:tgtEl>
                                        <p:attrNameLst>
                                          <p:attrName>ppt_x</p:attrName>
                                          <p:attrName>ppt_y</p:attrName>
                                        </p:attrNameLst>
                                      </p:cBhvr>
                                      <p:rCtr x="-28872" y="-31458"/>
                                    </p:animMotion>
                                  </p:childTnLst>
                                </p:cTn>
                              </p:par>
                              <p:par>
                                <p:cTn id="21" presetID="42" presetClass="path" presetSubtype="0" accel="43429" decel="56571" fill="hold" grpId="0" nodeType="withEffect">
                                  <p:stCondLst>
                                    <p:cond delay="0"/>
                                  </p:stCondLst>
                                  <p:childTnLst>
                                    <p:animMotion origin="layout" path="M -5.55556E-7 2.96296E-6 L 0.58351 -0.5956 " pathEditMode="fixed" rAng="0" ptsTypes="AA">
                                      <p:cBhvr>
                                        <p:cTn id="22" dur="2750" spd="-100000" fill="hold"/>
                                        <p:tgtEl>
                                          <p:spTgt spid="7"/>
                                        </p:tgtEl>
                                        <p:attrNameLst>
                                          <p:attrName>ppt_x</p:attrName>
                                          <p:attrName>ppt_y</p:attrName>
                                        </p:attrNameLst>
                                      </p:cBhvr>
                                      <p:rCtr x="29167" y="-29792"/>
                                    </p:animMotion>
                                  </p:childTnLst>
                                </p:cTn>
                              </p:par>
                              <p:par>
                                <p:cTn id="23" presetID="42" presetClass="path" presetSubtype="0" accel="43429" decel="56571" fill="hold" grpId="0" nodeType="withEffect">
                                  <p:stCondLst>
                                    <p:cond delay="0"/>
                                  </p:stCondLst>
                                  <p:childTnLst>
                                    <p:animMotion origin="layout" path="M -0.00313 -2.96296E-6 L -0.00156 0.69051 " pathEditMode="fixed" rAng="0" ptsTypes="AA">
                                      <p:cBhvr>
                                        <p:cTn id="24" dur="2750" spd="-100000" fill="hold"/>
                                        <p:tgtEl>
                                          <p:spTgt spid="8"/>
                                        </p:tgtEl>
                                        <p:attrNameLst>
                                          <p:attrName>ppt_x</p:attrName>
                                          <p:attrName>ppt_y</p:attrName>
                                        </p:attrNameLst>
                                      </p:cBhvr>
                                      <p:rCtr x="69" y="34514"/>
                                    </p:animMotion>
                                  </p:childTnLst>
                                </p:cTn>
                              </p:par>
                              <p:par>
                                <p:cTn id="25" presetID="10" presetClass="entr" presetSubtype="0" fill="hold" nodeType="withEffect">
                                  <p:stCondLst>
                                    <p:cond delay="200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750"/>
                                        <p:tgtEl>
                                          <p:spTgt spid="9"/>
                                        </p:tgtEl>
                                      </p:cBhvr>
                                    </p:animEffect>
                                  </p:childTnLst>
                                </p:cTn>
                              </p:par>
                            </p:childTnLst>
                          </p:cTn>
                        </p:par>
                        <p:par>
                          <p:cTn id="28" fill="hold">
                            <p:stCondLst>
                              <p:cond delay="3750"/>
                            </p:stCondLst>
                            <p:childTnLst>
                              <p:par>
                                <p:cTn id="29" presetID="10" presetClass="entr" presetSubtype="0" fill="hold"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6" grpId="2" animBg="1"/>
      <p:bldP spid="7" grpId="0" animBg="1"/>
      <p:bldP spid="7" grpId="1" animBg="1"/>
      <p:bldP spid="7" grpId="2" animBg="1"/>
      <p:bldP spid="8" grpId="0" animBg="1"/>
      <p:bldP spid="8" grpId="1" animBg="1"/>
      <p:bldP spid="8" grpId="2"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Logo">
    <p:spTree>
      <p:nvGrpSpPr>
        <p:cNvPr id="1" name=""/>
        <p:cNvGrpSpPr/>
        <p:nvPr/>
      </p:nvGrpSpPr>
      <p:grpSpPr>
        <a:xfrm>
          <a:off x="0" y="0"/>
          <a:ext cx="0" cy="0"/>
          <a:chOff x="0" y="0"/>
          <a:chExt cx="0" cy="0"/>
        </a:xfrm>
      </p:grpSpPr>
      <p:grpSp>
        <p:nvGrpSpPr>
          <p:cNvPr id="3" name="Groep 2"/>
          <p:cNvGrpSpPr/>
          <p:nvPr userDrawn="1"/>
        </p:nvGrpSpPr>
        <p:grpSpPr>
          <a:xfrm>
            <a:off x="3379548" y="2144291"/>
            <a:ext cx="2399654" cy="2555452"/>
            <a:chOff x="2892426" y="1908175"/>
            <a:chExt cx="3340099" cy="3556956"/>
          </a:xfrm>
        </p:grpSpPr>
        <p:grpSp>
          <p:nvGrpSpPr>
            <p:cNvPr id="9" name="Groep 8"/>
            <p:cNvGrpSpPr/>
            <p:nvPr userDrawn="1"/>
          </p:nvGrpSpPr>
          <p:grpSpPr>
            <a:xfrm>
              <a:off x="2892426" y="1908175"/>
              <a:ext cx="3340099" cy="3024188"/>
              <a:chOff x="2892426" y="1908175"/>
              <a:chExt cx="3340099" cy="3024188"/>
            </a:xfrm>
          </p:grpSpPr>
          <p:sp>
            <p:nvSpPr>
              <p:cNvPr id="10" name="AutoShape 3"/>
              <p:cNvSpPr>
                <a:spLocks noChangeAspect="1" noChangeArrowheads="1" noTextEdit="1"/>
              </p:cNvSpPr>
              <p:nvPr/>
            </p:nvSpPr>
            <p:spPr bwMode="auto">
              <a:xfrm>
                <a:off x="2894013" y="1908175"/>
                <a:ext cx="3338512" cy="302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1" name="Oval 5"/>
              <p:cNvSpPr>
                <a:spLocks noChangeArrowheads="1"/>
              </p:cNvSpPr>
              <p:nvPr/>
            </p:nvSpPr>
            <p:spPr bwMode="auto">
              <a:xfrm>
                <a:off x="2892426" y="2108200"/>
                <a:ext cx="2703512"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2" name="Oval 6"/>
              <p:cNvSpPr>
                <a:spLocks noChangeArrowheads="1"/>
              </p:cNvSpPr>
              <p:nvPr/>
            </p:nvSpPr>
            <p:spPr bwMode="auto">
              <a:xfrm>
                <a:off x="3157538" y="2224088"/>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3" name="Oval 7"/>
              <p:cNvSpPr>
                <a:spLocks noChangeArrowheads="1"/>
              </p:cNvSpPr>
              <p:nvPr/>
            </p:nvSpPr>
            <p:spPr bwMode="auto">
              <a:xfrm>
                <a:off x="3530600" y="1908175"/>
                <a:ext cx="2701925" cy="2703513"/>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4" name="Oval 8"/>
              <p:cNvSpPr>
                <a:spLocks noChangeArrowheads="1"/>
              </p:cNvSpPr>
              <p:nvPr/>
            </p:nvSpPr>
            <p:spPr bwMode="auto">
              <a:xfrm>
                <a:off x="2892426" y="2108200"/>
                <a:ext cx="2703512" cy="2703513"/>
              </a:xfrm>
              <a:prstGeom prst="ellipse">
                <a:avLst/>
              </a:prstGeom>
              <a:solidFill>
                <a:srgbClr val="9DCDA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5" name="Freeform 9"/>
              <p:cNvSpPr>
                <a:spLocks/>
              </p:cNvSpPr>
              <p:nvPr/>
            </p:nvSpPr>
            <p:spPr bwMode="auto">
              <a:xfrm>
                <a:off x="3838575" y="4433888"/>
                <a:ext cx="1714500" cy="493713"/>
              </a:xfrm>
              <a:custGeom>
                <a:avLst/>
                <a:gdLst>
                  <a:gd name="T0" fmla="*/ 1109 w 1109"/>
                  <a:gd name="T1" fmla="*/ 0 h 319"/>
                  <a:gd name="T2" fmla="*/ 721 w 1109"/>
                  <a:gd name="T3" fmla="*/ 114 h 319"/>
                  <a:gd name="T4" fmla="*/ 262 w 1109"/>
                  <a:gd name="T5" fmla="*/ 244 h 319"/>
                  <a:gd name="T6" fmla="*/ 0 w 1109"/>
                  <a:gd name="T7" fmla="*/ 204 h 319"/>
                  <a:gd name="T8" fmla="*/ 434 w 1109"/>
                  <a:gd name="T9" fmla="*/ 319 h 319"/>
                  <a:gd name="T10" fmla="*/ 1109 w 1109"/>
                  <a:gd name="T11" fmla="*/ 0 h 319"/>
                </a:gdLst>
                <a:ahLst/>
                <a:cxnLst>
                  <a:cxn ang="0">
                    <a:pos x="T0" y="T1"/>
                  </a:cxn>
                  <a:cxn ang="0">
                    <a:pos x="T2" y="T3"/>
                  </a:cxn>
                  <a:cxn ang="0">
                    <a:pos x="T4" y="T5"/>
                  </a:cxn>
                  <a:cxn ang="0">
                    <a:pos x="T6" y="T7"/>
                  </a:cxn>
                  <a:cxn ang="0">
                    <a:pos x="T8" y="T9"/>
                  </a:cxn>
                  <a:cxn ang="0">
                    <a:pos x="T10" y="T11"/>
                  </a:cxn>
                </a:cxnLst>
                <a:rect l="0" t="0" r="r" b="b"/>
                <a:pathLst>
                  <a:path w="1109" h="319">
                    <a:moveTo>
                      <a:pt x="1109" y="0"/>
                    </a:moveTo>
                    <a:cubicBezTo>
                      <a:pt x="994" y="66"/>
                      <a:pt x="862" y="107"/>
                      <a:pt x="721" y="114"/>
                    </a:cubicBezTo>
                    <a:cubicBezTo>
                      <a:pt x="588" y="196"/>
                      <a:pt x="431" y="244"/>
                      <a:pt x="262" y="244"/>
                    </a:cubicBezTo>
                    <a:cubicBezTo>
                      <a:pt x="171" y="244"/>
                      <a:pt x="83" y="230"/>
                      <a:pt x="0" y="204"/>
                    </a:cubicBezTo>
                    <a:cubicBezTo>
                      <a:pt x="127" y="277"/>
                      <a:pt x="276" y="319"/>
                      <a:pt x="434" y="319"/>
                    </a:cubicBezTo>
                    <a:cubicBezTo>
                      <a:pt x="706" y="319"/>
                      <a:pt x="949" y="195"/>
                      <a:pt x="110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6" name="Freeform 10"/>
              <p:cNvSpPr>
                <a:spLocks/>
              </p:cNvSpPr>
              <p:nvPr/>
            </p:nvSpPr>
            <p:spPr bwMode="auto">
              <a:xfrm>
                <a:off x="3157538" y="2403475"/>
                <a:ext cx="1795462" cy="2408238"/>
              </a:xfrm>
              <a:custGeom>
                <a:avLst/>
                <a:gdLst>
                  <a:gd name="T0" fmla="*/ 441 w 1162"/>
                  <a:gd name="T1" fmla="*/ 0 h 1558"/>
                  <a:gd name="T2" fmla="*/ 0 w 1162"/>
                  <a:gd name="T3" fmla="*/ 759 h 1558"/>
                  <a:gd name="T4" fmla="*/ 441 w 1162"/>
                  <a:gd name="T5" fmla="*/ 1518 h 1558"/>
                  <a:gd name="T6" fmla="*/ 703 w 1162"/>
                  <a:gd name="T7" fmla="*/ 1558 h 1558"/>
                  <a:gd name="T8" fmla="*/ 1162 w 1162"/>
                  <a:gd name="T9" fmla="*/ 1428 h 1558"/>
                  <a:gd name="T10" fmla="*/ 1162 w 1162"/>
                  <a:gd name="T11" fmla="*/ 1428 h 1558"/>
                  <a:gd name="T12" fmla="*/ 1116 w 1162"/>
                  <a:gd name="T13" fmla="*/ 1429 h 1558"/>
                  <a:gd name="T14" fmla="*/ 242 w 1162"/>
                  <a:gd name="T15" fmla="*/ 555 h 1558"/>
                  <a:gd name="T16" fmla="*/ 441 w 1162"/>
                  <a:gd name="T17" fmla="*/ 0 h 15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2" h="1558">
                    <a:moveTo>
                      <a:pt x="441" y="0"/>
                    </a:moveTo>
                    <a:cubicBezTo>
                      <a:pt x="178" y="150"/>
                      <a:pt x="0" y="434"/>
                      <a:pt x="0" y="759"/>
                    </a:cubicBezTo>
                    <a:cubicBezTo>
                      <a:pt x="0" y="1084"/>
                      <a:pt x="178" y="1367"/>
                      <a:pt x="441" y="1518"/>
                    </a:cubicBezTo>
                    <a:cubicBezTo>
                      <a:pt x="524" y="1544"/>
                      <a:pt x="612" y="1558"/>
                      <a:pt x="703" y="1558"/>
                    </a:cubicBezTo>
                    <a:cubicBezTo>
                      <a:pt x="872" y="1558"/>
                      <a:pt x="1029" y="1510"/>
                      <a:pt x="1162" y="1428"/>
                    </a:cubicBezTo>
                    <a:cubicBezTo>
                      <a:pt x="1162" y="1428"/>
                      <a:pt x="1162" y="1428"/>
                      <a:pt x="1162" y="1428"/>
                    </a:cubicBezTo>
                    <a:cubicBezTo>
                      <a:pt x="1147" y="1429"/>
                      <a:pt x="1132" y="1429"/>
                      <a:pt x="1116" y="1429"/>
                    </a:cubicBezTo>
                    <a:cubicBezTo>
                      <a:pt x="633" y="1429"/>
                      <a:pt x="242" y="1038"/>
                      <a:pt x="242" y="555"/>
                    </a:cubicBezTo>
                    <a:cubicBezTo>
                      <a:pt x="242" y="344"/>
                      <a:pt x="316" y="151"/>
                      <a:pt x="441"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7" name="Freeform 11"/>
              <p:cNvSpPr>
                <a:spLocks/>
              </p:cNvSpPr>
              <p:nvPr/>
            </p:nvSpPr>
            <p:spPr bwMode="auto">
              <a:xfrm>
                <a:off x="4171950" y="1908175"/>
                <a:ext cx="2060575" cy="2525713"/>
              </a:xfrm>
              <a:custGeom>
                <a:avLst/>
                <a:gdLst>
                  <a:gd name="T0" fmla="*/ 459 w 1333"/>
                  <a:gd name="T1" fmla="*/ 0 h 1634"/>
                  <a:gd name="T2" fmla="*/ 0 w 1333"/>
                  <a:gd name="T3" fmla="*/ 131 h 1634"/>
                  <a:gd name="T4" fmla="*/ 46 w 1333"/>
                  <a:gd name="T5" fmla="*/ 129 h 1634"/>
                  <a:gd name="T6" fmla="*/ 481 w 1333"/>
                  <a:gd name="T7" fmla="*/ 245 h 1634"/>
                  <a:gd name="T8" fmla="*/ 1092 w 1333"/>
                  <a:gd name="T9" fmla="*/ 1079 h 1634"/>
                  <a:gd name="T10" fmla="*/ 893 w 1333"/>
                  <a:gd name="T11" fmla="*/ 1634 h 1634"/>
                  <a:gd name="T12" fmla="*/ 1333 w 1333"/>
                  <a:gd name="T13" fmla="*/ 875 h 1634"/>
                  <a:gd name="T14" fmla="*/ 459 w 1333"/>
                  <a:gd name="T15" fmla="*/ 0 h 163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3" h="1634">
                    <a:moveTo>
                      <a:pt x="459" y="0"/>
                    </a:moveTo>
                    <a:cubicBezTo>
                      <a:pt x="291" y="0"/>
                      <a:pt x="133" y="48"/>
                      <a:pt x="0" y="131"/>
                    </a:cubicBezTo>
                    <a:cubicBezTo>
                      <a:pt x="15" y="130"/>
                      <a:pt x="31" y="129"/>
                      <a:pt x="46" y="129"/>
                    </a:cubicBezTo>
                    <a:cubicBezTo>
                      <a:pt x="204" y="129"/>
                      <a:pt x="353" y="171"/>
                      <a:pt x="481" y="245"/>
                    </a:cubicBezTo>
                    <a:cubicBezTo>
                      <a:pt x="835" y="356"/>
                      <a:pt x="1092" y="687"/>
                      <a:pt x="1092" y="1079"/>
                    </a:cubicBezTo>
                    <a:cubicBezTo>
                      <a:pt x="1092" y="1290"/>
                      <a:pt x="1018" y="1483"/>
                      <a:pt x="893" y="1634"/>
                    </a:cubicBezTo>
                    <a:cubicBezTo>
                      <a:pt x="1156" y="1483"/>
                      <a:pt x="1333" y="1200"/>
                      <a:pt x="1333" y="875"/>
                    </a:cubicBezTo>
                    <a:cubicBezTo>
                      <a:pt x="1333" y="392"/>
                      <a:pt x="942" y="0"/>
                      <a:pt x="459" y="0"/>
                    </a:cubicBezTo>
                  </a:path>
                </a:pathLst>
              </a:custGeom>
              <a:solidFill>
                <a:srgbClr val="95D4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8" name="Freeform 12"/>
              <p:cNvSpPr>
                <a:spLocks/>
              </p:cNvSpPr>
              <p:nvPr/>
            </p:nvSpPr>
            <p:spPr bwMode="auto">
              <a:xfrm>
                <a:off x="3838575" y="2108200"/>
                <a:ext cx="1076325" cy="295275"/>
              </a:xfrm>
              <a:custGeom>
                <a:avLst/>
                <a:gdLst>
                  <a:gd name="T0" fmla="*/ 262 w 697"/>
                  <a:gd name="T1" fmla="*/ 0 h 191"/>
                  <a:gd name="T2" fmla="*/ 216 w 697"/>
                  <a:gd name="T3" fmla="*/ 2 h 191"/>
                  <a:gd name="T4" fmla="*/ 216 w 697"/>
                  <a:gd name="T5" fmla="*/ 2 h 191"/>
                  <a:gd name="T6" fmla="*/ 0 w 697"/>
                  <a:gd name="T7" fmla="*/ 191 h 191"/>
                  <a:gd name="T8" fmla="*/ 434 w 697"/>
                  <a:gd name="T9" fmla="*/ 75 h 191"/>
                  <a:gd name="T10" fmla="*/ 697 w 697"/>
                  <a:gd name="T11" fmla="*/ 116 h 191"/>
                  <a:gd name="T12" fmla="*/ 262 w 697"/>
                  <a:gd name="T13" fmla="*/ 0 h 191"/>
                </a:gdLst>
                <a:ahLst/>
                <a:cxnLst>
                  <a:cxn ang="0">
                    <a:pos x="T0" y="T1"/>
                  </a:cxn>
                  <a:cxn ang="0">
                    <a:pos x="T2" y="T3"/>
                  </a:cxn>
                  <a:cxn ang="0">
                    <a:pos x="T4" y="T5"/>
                  </a:cxn>
                  <a:cxn ang="0">
                    <a:pos x="T6" y="T7"/>
                  </a:cxn>
                  <a:cxn ang="0">
                    <a:pos x="T8" y="T9"/>
                  </a:cxn>
                  <a:cxn ang="0">
                    <a:pos x="T10" y="T11"/>
                  </a:cxn>
                  <a:cxn ang="0">
                    <a:pos x="T12" y="T13"/>
                  </a:cxn>
                </a:cxnLst>
                <a:rect l="0" t="0" r="r" b="b"/>
                <a:pathLst>
                  <a:path w="697" h="191">
                    <a:moveTo>
                      <a:pt x="262" y="0"/>
                    </a:moveTo>
                    <a:cubicBezTo>
                      <a:pt x="247" y="0"/>
                      <a:pt x="231" y="1"/>
                      <a:pt x="216" y="2"/>
                    </a:cubicBezTo>
                    <a:cubicBezTo>
                      <a:pt x="216" y="2"/>
                      <a:pt x="216" y="2"/>
                      <a:pt x="216" y="2"/>
                    </a:cubicBezTo>
                    <a:cubicBezTo>
                      <a:pt x="134" y="52"/>
                      <a:pt x="61" y="116"/>
                      <a:pt x="0" y="191"/>
                    </a:cubicBezTo>
                    <a:cubicBezTo>
                      <a:pt x="127" y="117"/>
                      <a:pt x="276" y="75"/>
                      <a:pt x="434" y="75"/>
                    </a:cubicBezTo>
                    <a:cubicBezTo>
                      <a:pt x="525" y="75"/>
                      <a:pt x="614" y="89"/>
                      <a:pt x="697" y="116"/>
                    </a:cubicBezTo>
                    <a:cubicBezTo>
                      <a:pt x="569" y="42"/>
                      <a:pt x="420" y="0"/>
                      <a:pt x="262" y="0"/>
                    </a:cubicBezTo>
                  </a:path>
                </a:pathLst>
              </a:custGeom>
              <a:solidFill>
                <a:srgbClr val="46B39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19" name="Freeform 13"/>
              <p:cNvSpPr>
                <a:spLocks/>
              </p:cNvSpPr>
              <p:nvPr/>
            </p:nvSpPr>
            <p:spPr bwMode="auto">
              <a:xfrm>
                <a:off x="4914900" y="2287588"/>
                <a:ext cx="944562" cy="2322513"/>
              </a:xfrm>
              <a:custGeom>
                <a:avLst/>
                <a:gdLst>
                  <a:gd name="T0" fmla="*/ 0 w 611"/>
                  <a:gd name="T1" fmla="*/ 0 h 1503"/>
                  <a:gd name="T2" fmla="*/ 440 w 611"/>
                  <a:gd name="T3" fmla="*/ 759 h 1503"/>
                  <a:gd name="T4" fmla="*/ 24 w 611"/>
                  <a:gd name="T5" fmla="*/ 1503 h 1503"/>
                  <a:gd name="T6" fmla="*/ 412 w 611"/>
                  <a:gd name="T7" fmla="*/ 1389 h 1503"/>
                  <a:gd name="T8" fmla="*/ 611 w 611"/>
                  <a:gd name="T9" fmla="*/ 834 h 1503"/>
                  <a:gd name="T10" fmla="*/ 0 w 611"/>
                  <a:gd name="T11" fmla="*/ 0 h 1503"/>
                </a:gdLst>
                <a:ahLst/>
                <a:cxnLst>
                  <a:cxn ang="0">
                    <a:pos x="T0" y="T1"/>
                  </a:cxn>
                  <a:cxn ang="0">
                    <a:pos x="T2" y="T3"/>
                  </a:cxn>
                  <a:cxn ang="0">
                    <a:pos x="T4" y="T5"/>
                  </a:cxn>
                  <a:cxn ang="0">
                    <a:pos x="T6" y="T7"/>
                  </a:cxn>
                  <a:cxn ang="0">
                    <a:pos x="T8" y="T9"/>
                  </a:cxn>
                  <a:cxn ang="0">
                    <a:pos x="T10" y="T11"/>
                  </a:cxn>
                </a:cxnLst>
                <a:rect l="0" t="0" r="r" b="b"/>
                <a:pathLst>
                  <a:path w="611" h="1503">
                    <a:moveTo>
                      <a:pt x="0" y="0"/>
                    </a:moveTo>
                    <a:cubicBezTo>
                      <a:pt x="263" y="150"/>
                      <a:pt x="440" y="434"/>
                      <a:pt x="440" y="759"/>
                    </a:cubicBezTo>
                    <a:cubicBezTo>
                      <a:pt x="440" y="1073"/>
                      <a:pt x="274" y="1349"/>
                      <a:pt x="24" y="1503"/>
                    </a:cubicBezTo>
                    <a:cubicBezTo>
                      <a:pt x="165" y="1496"/>
                      <a:pt x="297" y="1455"/>
                      <a:pt x="412" y="1389"/>
                    </a:cubicBezTo>
                    <a:cubicBezTo>
                      <a:pt x="537" y="1238"/>
                      <a:pt x="611" y="1045"/>
                      <a:pt x="611" y="834"/>
                    </a:cubicBezTo>
                    <a:cubicBezTo>
                      <a:pt x="611" y="442"/>
                      <a:pt x="354" y="111"/>
                      <a:pt x="0" y="0"/>
                    </a:cubicBezTo>
                  </a:path>
                </a:pathLst>
              </a:custGeom>
              <a:solidFill>
                <a:srgbClr val="2AB9D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0" name="Freeform 14"/>
              <p:cNvSpPr>
                <a:spLocks/>
              </p:cNvSpPr>
              <p:nvPr/>
            </p:nvSpPr>
            <p:spPr bwMode="auto">
              <a:xfrm>
                <a:off x="3530600" y="2224088"/>
                <a:ext cx="2065337" cy="2387600"/>
              </a:xfrm>
              <a:custGeom>
                <a:avLst/>
                <a:gdLst>
                  <a:gd name="T0" fmla="*/ 633 w 1336"/>
                  <a:gd name="T1" fmla="*/ 0 h 1545"/>
                  <a:gd name="T2" fmla="*/ 199 w 1336"/>
                  <a:gd name="T3" fmla="*/ 116 h 1545"/>
                  <a:gd name="T4" fmla="*/ 0 w 1336"/>
                  <a:gd name="T5" fmla="*/ 671 h 1545"/>
                  <a:gd name="T6" fmla="*/ 874 w 1336"/>
                  <a:gd name="T7" fmla="*/ 1545 h 1545"/>
                  <a:gd name="T8" fmla="*/ 920 w 1336"/>
                  <a:gd name="T9" fmla="*/ 1544 h 1545"/>
                  <a:gd name="T10" fmla="*/ 1336 w 1336"/>
                  <a:gd name="T11" fmla="*/ 800 h 1545"/>
                  <a:gd name="T12" fmla="*/ 896 w 1336"/>
                  <a:gd name="T13" fmla="*/ 41 h 1545"/>
                  <a:gd name="T14" fmla="*/ 633 w 1336"/>
                  <a:gd name="T15" fmla="*/ 0 h 15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36" h="1545">
                    <a:moveTo>
                      <a:pt x="633" y="0"/>
                    </a:moveTo>
                    <a:cubicBezTo>
                      <a:pt x="475" y="0"/>
                      <a:pt x="326" y="42"/>
                      <a:pt x="199" y="116"/>
                    </a:cubicBezTo>
                    <a:cubicBezTo>
                      <a:pt x="74" y="267"/>
                      <a:pt x="0" y="460"/>
                      <a:pt x="0" y="671"/>
                    </a:cubicBezTo>
                    <a:cubicBezTo>
                      <a:pt x="0" y="1154"/>
                      <a:pt x="391" y="1545"/>
                      <a:pt x="874" y="1545"/>
                    </a:cubicBezTo>
                    <a:cubicBezTo>
                      <a:pt x="890" y="1545"/>
                      <a:pt x="905" y="1545"/>
                      <a:pt x="920" y="1544"/>
                    </a:cubicBezTo>
                    <a:cubicBezTo>
                      <a:pt x="1170" y="1390"/>
                      <a:pt x="1336" y="1114"/>
                      <a:pt x="1336" y="800"/>
                    </a:cubicBezTo>
                    <a:cubicBezTo>
                      <a:pt x="1336" y="475"/>
                      <a:pt x="1159" y="191"/>
                      <a:pt x="896" y="41"/>
                    </a:cubicBezTo>
                    <a:cubicBezTo>
                      <a:pt x="813" y="14"/>
                      <a:pt x="724" y="0"/>
                      <a:pt x="633" y="0"/>
                    </a:cubicBezTo>
                  </a:path>
                </a:pathLst>
              </a:custGeom>
              <a:solidFill>
                <a:srgbClr val="00A69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nvGrpSpPr>
              <p:cNvPr id="21" name="Groep 20"/>
              <p:cNvGrpSpPr/>
              <p:nvPr/>
            </p:nvGrpSpPr>
            <p:grpSpPr>
              <a:xfrm>
                <a:off x="4710113" y="3565525"/>
                <a:ext cx="1095374" cy="322263"/>
                <a:chOff x="4710113" y="3565525"/>
                <a:chExt cx="1095374" cy="322263"/>
              </a:xfrm>
            </p:grpSpPr>
            <p:sp>
              <p:nvSpPr>
                <p:cNvPr id="23" name="Freeform 15"/>
                <p:cNvSpPr>
                  <a:spLocks/>
                </p:cNvSpPr>
                <p:nvPr/>
              </p:nvSpPr>
              <p:spPr bwMode="auto">
                <a:xfrm>
                  <a:off x="4710113" y="3641725"/>
                  <a:ext cx="111125" cy="177800"/>
                </a:xfrm>
                <a:custGeom>
                  <a:avLst/>
                  <a:gdLst>
                    <a:gd name="T0" fmla="*/ 72 w 72"/>
                    <a:gd name="T1" fmla="*/ 107 h 115"/>
                    <a:gd name="T2" fmla="*/ 45 w 72"/>
                    <a:gd name="T3" fmla="*/ 115 h 115"/>
                    <a:gd name="T4" fmla="*/ 12 w 72"/>
                    <a:gd name="T5" fmla="*/ 100 h 115"/>
                    <a:gd name="T6" fmla="*/ 0 w 72"/>
                    <a:gd name="T7" fmla="*/ 57 h 115"/>
                    <a:gd name="T8" fmla="*/ 13 w 72"/>
                    <a:gd name="T9" fmla="*/ 14 h 115"/>
                    <a:gd name="T10" fmla="*/ 45 w 72"/>
                    <a:gd name="T11" fmla="*/ 0 h 115"/>
                    <a:gd name="T12" fmla="*/ 72 w 72"/>
                    <a:gd name="T13" fmla="*/ 8 h 115"/>
                    <a:gd name="T14" fmla="*/ 66 w 72"/>
                    <a:gd name="T15" fmla="*/ 26 h 115"/>
                    <a:gd name="T16" fmla="*/ 52 w 72"/>
                    <a:gd name="T17" fmla="*/ 21 h 115"/>
                    <a:gd name="T18" fmla="*/ 32 w 72"/>
                    <a:gd name="T19" fmla="*/ 57 h 115"/>
                    <a:gd name="T20" fmla="*/ 37 w 72"/>
                    <a:gd name="T21" fmla="*/ 83 h 115"/>
                    <a:gd name="T22" fmla="*/ 52 w 72"/>
                    <a:gd name="T23" fmla="*/ 92 h 115"/>
                    <a:gd name="T24" fmla="*/ 66 w 72"/>
                    <a:gd name="T25" fmla="*/ 87 h 115"/>
                    <a:gd name="T26" fmla="*/ 72 w 72"/>
                    <a:gd name="T27" fmla="*/ 10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2" h="115">
                      <a:moveTo>
                        <a:pt x="72" y="107"/>
                      </a:moveTo>
                      <a:cubicBezTo>
                        <a:pt x="67" y="112"/>
                        <a:pt x="58" y="115"/>
                        <a:pt x="45" y="115"/>
                      </a:cubicBezTo>
                      <a:cubicBezTo>
                        <a:pt x="32" y="115"/>
                        <a:pt x="21" y="110"/>
                        <a:pt x="12" y="100"/>
                      </a:cubicBezTo>
                      <a:cubicBezTo>
                        <a:pt x="4" y="89"/>
                        <a:pt x="0" y="75"/>
                        <a:pt x="0" y="57"/>
                      </a:cubicBezTo>
                      <a:cubicBezTo>
                        <a:pt x="0" y="39"/>
                        <a:pt x="4" y="25"/>
                        <a:pt x="13" y="14"/>
                      </a:cubicBezTo>
                      <a:cubicBezTo>
                        <a:pt x="21" y="5"/>
                        <a:pt x="32" y="0"/>
                        <a:pt x="45" y="0"/>
                      </a:cubicBezTo>
                      <a:cubicBezTo>
                        <a:pt x="57" y="0"/>
                        <a:pt x="66" y="3"/>
                        <a:pt x="72" y="8"/>
                      </a:cubicBezTo>
                      <a:cubicBezTo>
                        <a:pt x="66" y="26"/>
                        <a:pt x="66" y="26"/>
                        <a:pt x="66" y="26"/>
                      </a:cubicBezTo>
                      <a:cubicBezTo>
                        <a:pt x="62" y="23"/>
                        <a:pt x="57" y="21"/>
                        <a:pt x="52" y="21"/>
                      </a:cubicBezTo>
                      <a:cubicBezTo>
                        <a:pt x="39" y="21"/>
                        <a:pt x="32" y="33"/>
                        <a:pt x="32" y="57"/>
                      </a:cubicBezTo>
                      <a:cubicBezTo>
                        <a:pt x="32" y="68"/>
                        <a:pt x="34" y="77"/>
                        <a:pt x="37" y="83"/>
                      </a:cubicBezTo>
                      <a:cubicBezTo>
                        <a:pt x="41" y="89"/>
                        <a:pt x="46" y="92"/>
                        <a:pt x="52" y="92"/>
                      </a:cubicBezTo>
                      <a:cubicBezTo>
                        <a:pt x="58" y="92"/>
                        <a:pt x="62" y="90"/>
                        <a:pt x="66" y="87"/>
                      </a:cubicBezTo>
                      <a:lnTo>
                        <a:pt x="72" y="10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4" name="Freeform 16"/>
                <p:cNvSpPr>
                  <a:spLocks noEditPoints="1"/>
                </p:cNvSpPr>
                <p:nvPr/>
              </p:nvSpPr>
              <p:spPr bwMode="auto">
                <a:xfrm>
                  <a:off x="4860925" y="3641725"/>
                  <a:ext cx="152400" cy="177800"/>
                </a:xfrm>
                <a:custGeom>
                  <a:avLst/>
                  <a:gdLst>
                    <a:gd name="T0" fmla="*/ 98 w 98"/>
                    <a:gd name="T1" fmla="*/ 57 h 115"/>
                    <a:gd name="T2" fmla="*/ 86 w 98"/>
                    <a:gd name="T3" fmla="*/ 98 h 115"/>
                    <a:gd name="T4" fmla="*/ 49 w 98"/>
                    <a:gd name="T5" fmla="*/ 115 h 115"/>
                    <a:gd name="T6" fmla="*/ 13 w 98"/>
                    <a:gd name="T7" fmla="*/ 98 h 115"/>
                    <a:gd name="T8" fmla="*/ 0 w 98"/>
                    <a:gd name="T9" fmla="*/ 57 h 115"/>
                    <a:gd name="T10" fmla="*/ 12 w 98"/>
                    <a:gd name="T11" fmla="*/ 16 h 115"/>
                    <a:gd name="T12" fmla="*/ 49 w 98"/>
                    <a:gd name="T13" fmla="*/ 0 h 115"/>
                    <a:gd name="T14" fmla="*/ 85 w 98"/>
                    <a:gd name="T15" fmla="*/ 16 h 115"/>
                    <a:gd name="T16" fmla="*/ 98 w 98"/>
                    <a:gd name="T17" fmla="*/ 57 h 115"/>
                    <a:gd name="T18" fmla="*/ 66 w 98"/>
                    <a:gd name="T19" fmla="*/ 57 h 115"/>
                    <a:gd name="T20" fmla="*/ 49 w 98"/>
                    <a:gd name="T21" fmla="*/ 20 h 115"/>
                    <a:gd name="T22" fmla="*/ 32 w 98"/>
                    <a:gd name="T23" fmla="*/ 57 h 115"/>
                    <a:gd name="T24" fmla="*/ 49 w 98"/>
                    <a:gd name="T25" fmla="*/ 93 h 115"/>
                    <a:gd name="T26" fmla="*/ 66 w 98"/>
                    <a:gd name="T27" fmla="*/ 5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8" h="115">
                      <a:moveTo>
                        <a:pt x="98" y="57"/>
                      </a:moveTo>
                      <a:cubicBezTo>
                        <a:pt x="98" y="74"/>
                        <a:pt x="94" y="88"/>
                        <a:pt x="86" y="98"/>
                      </a:cubicBezTo>
                      <a:cubicBezTo>
                        <a:pt x="77" y="109"/>
                        <a:pt x="65" y="115"/>
                        <a:pt x="49" y="115"/>
                      </a:cubicBezTo>
                      <a:cubicBezTo>
                        <a:pt x="33" y="115"/>
                        <a:pt x="21" y="109"/>
                        <a:pt x="13" y="98"/>
                      </a:cubicBezTo>
                      <a:cubicBezTo>
                        <a:pt x="4" y="88"/>
                        <a:pt x="0" y="74"/>
                        <a:pt x="0" y="57"/>
                      </a:cubicBezTo>
                      <a:cubicBezTo>
                        <a:pt x="0" y="40"/>
                        <a:pt x="4" y="26"/>
                        <a:pt x="12" y="16"/>
                      </a:cubicBezTo>
                      <a:cubicBezTo>
                        <a:pt x="21" y="5"/>
                        <a:pt x="33" y="0"/>
                        <a:pt x="49" y="0"/>
                      </a:cubicBezTo>
                      <a:cubicBezTo>
                        <a:pt x="64" y="0"/>
                        <a:pt x="77" y="5"/>
                        <a:pt x="85" y="16"/>
                      </a:cubicBezTo>
                      <a:cubicBezTo>
                        <a:pt x="94" y="26"/>
                        <a:pt x="98" y="40"/>
                        <a:pt x="98" y="57"/>
                      </a:cubicBezTo>
                      <a:close/>
                      <a:moveTo>
                        <a:pt x="66" y="57"/>
                      </a:moveTo>
                      <a:cubicBezTo>
                        <a:pt x="66" y="32"/>
                        <a:pt x="60" y="20"/>
                        <a:pt x="49" y="20"/>
                      </a:cubicBezTo>
                      <a:cubicBezTo>
                        <a:pt x="38" y="20"/>
                        <a:pt x="32" y="32"/>
                        <a:pt x="32" y="57"/>
                      </a:cubicBezTo>
                      <a:cubicBezTo>
                        <a:pt x="32" y="81"/>
                        <a:pt x="38" y="93"/>
                        <a:pt x="49" y="93"/>
                      </a:cubicBezTo>
                      <a:cubicBezTo>
                        <a:pt x="60" y="93"/>
                        <a:pt x="66" y="81"/>
                        <a:pt x="66" y="57"/>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5" name="Rectangle 17"/>
                <p:cNvSpPr>
                  <a:spLocks noChangeArrowheads="1"/>
                </p:cNvSpPr>
                <p:nvPr/>
              </p:nvSpPr>
              <p:spPr bwMode="auto">
                <a:xfrm>
                  <a:off x="5064125" y="3565525"/>
                  <a:ext cx="49212"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6" name="Rectangle 18"/>
                <p:cNvSpPr>
                  <a:spLocks noChangeArrowheads="1"/>
                </p:cNvSpPr>
                <p:nvPr/>
              </p:nvSpPr>
              <p:spPr bwMode="auto">
                <a:xfrm>
                  <a:off x="5173663" y="3565525"/>
                  <a:ext cx="47625" cy="2508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7" name="Freeform 19"/>
                <p:cNvSpPr>
                  <a:spLocks noEditPoints="1"/>
                </p:cNvSpPr>
                <p:nvPr/>
              </p:nvSpPr>
              <p:spPr bwMode="auto">
                <a:xfrm>
                  <a:off x="5273675" y="3641725"/>
                  <a:ext cx="150812" cy="177800"/>
                </a:xfrm>
                <a:custGeom>
                  <a:avLst/>
                  <a:gdLst>
                    <a:gd name="T0" fmla="*/ 97 w 97"/>
                    <a:gd name="T1" fmla="*/ 59 h 115"/>
                    <a:gd name="T2" fmla="*/ 30 w 97"/>
                    <a:gd name="T3" fmla="*/ 69 h 115"/>
                    <a:gd name="T4" fmla="*/ 57 w 97"/>
                    <a:gd name="T5" fmla="*/ 93 h 115"/>
                    <a:gd name="T6" fmla="*/ 86 w 97"/>
                    <a:gd name="T7" fmla="*/ 87 h 115"/>
                    <a:gd name="T8" fmla="*/ 93 w 97"/>
                    <a:gd name="T9" fmla="*/ 107 h 115"/>
                    <a:gd name="T10" fmla="*/ 53 w 97"/>
                    <a:gd name="T11" fmla="*/ 115 h 115"/>
                    <a:gd name="T12" fmla="*/ 14 w 97"/>
                    <a:gd name="T13" fmla="*/ 99 h 115"/>
                    <a:gd name="T14" fmla="*/ 0 w 97"/>
                    <a:gd name="T15" fmla="*/ 57 h 115"/>
                    <a:gd name="T16" fmla="*/ 13 w 97"/>
                    <a:gd name="T17" fmla="*/ 15 h 115"/>
                    <a:gd name="T18" fmla="*/ 50 w 97"/>
                    <a:gd name="T19" fmla="*/ 0 h 115"/>
                    <a:gd name="T20" fmla="*/ 86 w 97"/>
                    <a:gd name="T21" fmla="*/ 15 h 115"/>
                    <a:gd name="T22" fmla="*/ 97 w 97"/>
                    <a:gd name="T23" fmla="*/ 59 h 115"/>
                    <a:gd name="T24" fmla="*/ 67 w 97"/>
                    <a:gd name="T25" fmla="*/ 47 h 115"/>
                    <a:gd name="T26" fmla="*/ 48 w 97"/>
                    <a:gd name="T27" fmla="*/ 19 h 115"/>
                    <a:gd name="T28" fmla="*/ 33 w 97"/>
                    <a:gd name="T29" fmla="*/ 27 h 115"/>
                    <a:gd name="T30" fmla="*/ 28 w 97"/>
                    <a:gd name="T31" fmla="*/ 53 h 115"/>
                    <a:gd name="T32" fmla="*/ 67 w 97"/>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7" h="115">
                      <a:moveTo>
                        <a:pt x="97" y="59"/>
                      </a:moveTo>
                      <a:cubicBezTo>
                        <a:pt x="30" y="69"/>
                        <a:pt x="30" y="69"/>
                        <a:pt x="30" y="69"/>
                      </a:cubicBezTo>
                      <a:cubicBezTo>
                        <a:pt x="32" y="85"/>
                        <a:pt x="41" y="93"/>
                        <a:pt x="57" y="93"/>
                      </a:cubicBezTo>
                      <a:cubicBezTo>
                        <a:pt x="68" y="93"/>
                        <a:pt x="78" y="91"/>
                        <a:pt x="86" y="87"/>
                      </a:cubicBezTo>
                      <a:cubicBezTo>
                        <a:pt x="93" y="107"/>
                        <a:pt x="93" y="107"/>
                        <a:pt x="93" y="107"/>
                      </a:cubicBezTo>
                      <a:cubicBezTo>
                        <a:pt x="82" y="112"/>
                        <a:pt x="69" y="115"/>
                        <a:pt x="53" y="115"/>
                      </a:cubicBezTo>
                      <a:cubicBezTo>
                        <a:pt x="36" y="115"/>
                        <a:pt x="23" y="110"/>
                        <a:pt x="14" y="99"/>
                      </a:cubicBezTo>
                      <a:cubicBezTo>
                        <a:pt x="4" y="89"/>
                        <a:pt x="0" y="75"/>
                        <a:pt x="0" y="57"/>
                      </a:cubicBezTo>
                      <a:cubicBezTo>
                        <a:pt x="0" y="39"/>
                        <a:pt x="4" y="26"/>
                        <a:pt x="13" y="15"/>
                      </a:cubicBezTo>
                      <a:cubicBezTo>
                        <a:pt x="22" y="5"/>
                        <a:pt x="34" y="0"/>
                        <a:pt x="50" y="0"/>
                      </a:cubicBezTo>
                      <a:cubicBezTo>
                        <a:pt x="66" y="0"/>
                        <a:pt x="78" y="5"/>
                        <a:pt x="86" y="15"/>
                      </a:cubicBezTo>
                      <a:cubicBezTo>
                        <a:pt x="94" y="26"/>
                        <a:pt x="97" y="40"/>
                        <a:pt x="97" y="59"/>
                      </a:cubicBezTo>
                      <a:close/>
                      <a:moveTo>
                        <a:pt x="67" y="47"/>
                      </a:moveTo>
                      <a:cubicBezTo>
                        <a:pt x="67" y="28"/>
                        <a:pt x="61" y="19"/>
                        <a:pt x="48" y="19"/>
                      </a:cubicBezTo>
                      <a:cubicBezTo>
                        <a:pt x="42" y="19"/>
                        <a:pt x="37" y="22"/>
                        <a:pt x="33" y="27"/>
                      </a:cubicBezTo>
                      <a:cubicBezTo>
                        <a:pt x="29"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8" name="Freeform 20"/>
                <p:cNvSpPr>
                  <a:spLocks noEditPoints="1"/>
                </p:cNvSpPr>
                <p:nvPr/>
              </p:nvSpPr>
              <p:spPr bwMode="auto">
                <a:xfrm>
                  <a:off x="5461000" y="3641725"/>
                  <a:ext cx="150812" cy="246063"/>
                </a:xfrm>
                <a:custGeom>
                  <a:avLst/>
                  <a:gdLst>
                    <a:gd name="T0" fmla="*/ 97 w 97"/>
                    <a:gd name="T1" fmla="*/ 114 h 159"/>
                    <a:gd name="T2" fmla="*/ 83 w 97"/>
                    <a:gd name="T3" fmla="*/ 148 h 159"/>
                    <a:gd name="T4" fmla="*/ 48 w 97"/>
                    <a:gd name="T5" fmla="*/ 159 h 159"/>
                    <a:gd name="T6" fmla="*/ 7 w 97"/>
                    <a:gd name="T7" fmla="*/ 151 h 159"/>
                    <a:gd name="T8" fmla="*/ 15 w 97"/>
                    <a:gd name="T9" fmla="*/ 130 h 159"/>
                    <a:gd name="T10" fmla="*/ 42 w 97"/>
                    <a:gd name="T11" fmla="*/ 137 h 159"/>
                    <a:gd name="T12" fmla="*/ 65 w 97"/>
                    <a:gd name="T13" fmla="*/ 116 h 159"/>
                    <a:gd name="T14" fmla="*/ 65 w 97"/>
                    <a:gd name="T15" fmla="*/ 110 h 159"/>
                    <a:gd name="T16" fmla="*/ 46 w 97"/>
                    <a:gd name="T17" fmla="*/ 114 h 159"/>
                    <a:gd name="T18" fmla="*/ 13 w 97"/>
                    <a:gd name="T19" fmla="*/ 99 h 159"/>
                    <a:gd name="T20" fmla="*/ 0 w 97"/>
                    <a:gd name="T21" fmla="*/ 60 h 159"/>
                    <a:gd name="T22" fmla="*/ 15 w 97"/>
                    <a:gd name="T23" fmla="*/ 16 h 159"/>
                    <a:gd name="T24" fmla="*/ 57 w 97"/>
                    <a:gd name="T25" fmla="*/ 0 h 159"/>
                    <a:gd name="T26" fmla="*/ 97 w 97"/>
                    <a:gd name="T27" fmla="*/ 8 h 159"/>
                    <a:gd name="T28" fmla="*/ 97 w 97"/>
                    <a:gd name="T29" fmla="*/ 114 h 159"/>
                    <a:gd name="T30" fmla="*/ 65 w 97"/>
                    <a:gd name="T31" fmla="*/ 93 h 159"/>
                    <a:gd name="T32" fmla="*/ 65 w 97"/>
                    <a:gd name="T33" fmla="*/ 20 h 159"/>
                    <a:gd name="T34" fmla="*/ 55 w 97"/>
                    <a:gd name="T35" fmla="*/ 18 h 159"/>
                    <a:gd name="T36" fmla="*/ 32 w 97"/>
                    <a:gd name="T37" fmla="*/ 58 h 159"/>
                    <a:gd name="T38" fmla="*/ 55 w 97"/>
                    <a:gd name="T39" fmla="*/ 95 h 159"/>
                    <a:gd name="T40" fmla="*/ 65 w 97"/>
                    <a:gd name="T41" fmla="*/ 9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97" h="159">
                      <a:moveTo>
                        <a:pt x="97" y="114"/>
                      </a:moveTo>
                      <a:cubicBezTo>
                        <a:pt x="97" y="129"/>
                        <a:pt x="92" y="140"/>
                        <a:pt x="83" y="148"/>
                      </a:cubicBezTo>
                      <a:cubicBezTo>
                        <a:pt x="75" y="156"/>
                        <a:pt x="63" y="159"/>
                        <a:pt x="48" y="159"/>
                      </a:cubicBezTo>
                      <a:cubicBezTo>
                        <a:pt x="30" y="159"/>
                        <a:pt x="17" y="157"/>
                        <a:pt x="7" y="151"/>
                      </a:cubicBezTo>
                      <a:cubicBezTo>
                        <a:pt x="15" y="130"/>
                        <a:pt x="15" y="130"/>
                        <a:pt x="15" y="130"/>
                      </a:cubicBezTo>
                      <a:cubicBezTo>
                        <a:pt x="23" y="135"/>
                        <a:pt x="32" y="137"/>
                        <a:pt x="42" y="137"/>
                      </a:cubicBezTo>
                      <a:cubicBezTo>
                        <a:pt x="58" y="137"/>
                        <a:pt x="65" y="130"/>
                        <a:pt x="65" y="116"/>
                      </a:cubicBezTo>
                      <a:cubicBezTo>
                        <a:pt x="65" y="110"/>
                        <a:pt x="65" y="110"/>
                        <a:pt x="65" y="110"/>
                      </a:cubicBezTo>
                      <a:cubicBezTo>
                        <a:pt x="61" y="112"/>
                        <a:pt x="55" y="114"/>
                        <a:pt x="46" y="114"/>
                      </a:cubicBezTo>
                      <a:cubicBezTo>
                        <a:pt x="33" y="114"/>
                        <a:pt x="22" y="109"/>
                        <a:pt x="13" y="99"/>
                      </a:cubicBezTo>
                      <a:cubicBezTo>
                        <a:pt x="5" y="89"/>
                        <a:pt x="0" y="76"/>
                        <a:pt x="0" y="60"/>
                      </a:cubicBezTo>
                      <a:cubicBezTo>
                        <a:pt x="0" y="41"/>
                        <a:pt x="5" y="26"/>
                        <a:pt x="15" y="16"/>
                      </a:cubicBezTo>
                      <a:cubicBezTo>
                        <a:pt x="25" y="5"/>
                        <a:pt x="39" y="0"/>
                        <a:pt x="57" y="0"/>
                      </a:cubicBezTo>
                      <a:cubicBezTo>
                        <a:pt x="75" y="0"/>
                        <a:pt x="88" y="3"/>
                        <a:pt x="97" y="8"/>
                      </a:cubicBezTo>
                      <a:lnTo>
                        <a:pt x="97" y="114"/>
                      </a:lnTo>
                      <a:close/>
                      <a:moveTo>
                        <a:pt x="65" y="93"/>
                      </a:moveTo>
                      <a:cubicBezTo>
                        <a:pt x="65" y="20"/>
                        <a:pt x="65" y="20"/>
                        <a:pt x="65" y="20"/>
                      </a:cubicBezTo>
                      <a:cubicBezTo>
                        <a:pt x="63" y="19"/>
                        <a:pt x="60" y="18"/>
                        <a:pt x="55" y="18"/>
                      </a:cubicBezTo>
                      <a:cubicBezTo>
                        <a:pt x="40" y="18"/>
                        <a:pt x="32" y="32"/>
                        <a:pt x="32" y="58"/>
                      </a:cubicBezTo>
                      <a:cubicBezTo>
                        <a:pt x="32" y="83"/>
                        <a:pt x="40" y="95"/>
                        <a:pt x="55" y="95"/>
                      </a:cubicBezTo>
                      <a:cubicBezTo>
                        <a:pt x="59" y="95"/>
                        <a:pt x="63" y="94"/>
                        <a:pt x="65" y="93"/>
                      </a:cubicBez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sp>
              <p:nvSpPr>
                <p:cNvPr id="29" name="Freeform 21"/>
                <p:cNvSpPr>
                  <a:spLocks noEditPoints="1"/>
                </p:cNvSpPr>
                <p:nvPr/>
              </p:nvSpPr>
              <p:spPr bwMode="auto">
                <a:xfrm>
                  <a:off x="5654675" y="3641725"/>
                  <a:ext cx="150812" cy="177800"/>
                </a:xfrm>
                <a:custGeom>
                  <a:avLst/>
                  <a:gdLst>
                    <a:gd name="T0" fmla="*/ 97 w 98"/>
                    <a:gd name="T1" fmla="*/ 59 h 115"/>
                    <a:gd name="T2" fmla="*/ 30 w 98"/>
                    <a:gd name="T3" fmla="*/ 69 h 115"/>
                    <a:gd name="T4" fmla="*/ 57 w 98"/>
                    <a:gd name="T5" fmla="*/ 93 h 115"/>
                    <a:gd name="T6" fmla="*/ 86 w 98"/>
                    <a:gd name="T7" fmla="*/ 87 h 115"/>
                    <a:gd name="T8" fmla="*/ 93 w 98"/>
                    <a:gd name="T9" fmla="*/ 107 h 115"/>
                    <a:gd name="T10" fmla="*/ 54 w 98"/>
                    <a:gd name="T11" fmla="*/ 115 h 115"/>
                    <a:gd name="T12" fmla="*/ 14 w 98"/>
                    <a:gd name="T13" fmla="*/ 99 h 115"/>
                    <a:gd name="T14" fmla="*/ 0 w 98"/>
                    <a:gd name="T15" fmla="*/ 57 h 115"/>
                    <a:gd name="T16" fmla="*/ 13 w 98"/>
                    <a:gd name="T17" fmla="*/ 15 h 115"/>
                    <a:gd name="T18" fmla="*/ 50 w 98"/>
                    <a:gd name="T19" fmla="*/ 0 h 115"/>
                    <a:gd name="T20" fmla="*/ 86 w 98"/>
                    <a:gd name="T21" fmla="*/ 15 h 115"/>
                    <a:gd name="T22" fmla="*/ 97 w 98"/>
                    <a:gd name="T23" fmla="*/ 59 h 115"/>
                    <a:gd name="T24" fmla="*/ 67 w 98"/>
                    <a:gd name="T25" fmla="*/ 47 h 115"/>
                    <a:gd name="T26" fmla="*/ 49 w 98"/>
                    <a:gd name="T27" fmla="*/ 19 h 115"/>
                    <a:gd name="T28" fmla="*/ 33 w 98"/>
                    <a:gd name="T29" fmla="*/ 27 h 115"/>
                    <a:gd name="T30" fmla="*/ 28 w 98"/>
                    <a:gd name="T31" fmla="*/ 53 h 115"/>
                    <a:gd name="T32" fmla="*/ 67 w 98"/>
                    <a:gd name="T33" fmla="*/ 47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98" h="115">
                      <a:moveTo>
                        <a:pt x="97" y="59"/>
                      </a:moveTo>
                      <a:cubicBezTo>
                        <a:pt x="30" y="69"/>
                        <a:pt x="30" y="69"/>
                        <a:pt x="30" y="69"/>
                      </a:cubicBezTo>
                      <a:cubicBezTo>
                        <a:pt x="33" y="85"/>
                        <a:pt x="42" y="93"/>
                        <a:pt x="57" y="93"/>
                      </a:cubicBezTo>
                      <a:cubicBezTo>
                        <a:pt x="69" y="93"/>
                        <a:pt x="78" y="91"/>
                        <a:pt x="86" y="87"/>
                      </a:cubicBezTo>
                      <a:cubicBezTo>
                        <a:pt x="93" y="107"/>
                        <a:pt x="93" y="107"/>
                        <a:pt x="93" y="107"/>
                      </a:cubicBezTo>
                      <a:cubicBezTo>
                        <a:pt x="83" y="112"/>
                        <a:pt x="69" y="115"/>
                        <a:pt x="54" y="115"/>
                      </a:cubicBezTo>
                      <a:cubicBezTo>
                        <a:pt x="37" y="115"/>
                        <a:pt x="24" y="110"/>
                        <a:pt x="14" y="99"/>
                      </a:cubicBezTo>
                      <a:cubicBezTo>
                        <a:pt x="5" y="89"/>
                        <a:pt x="0" y="75"/>
                        <a:pt x="0" y="57"/>
                      </a:cubicBezTo>
                      <a:cubicBezTo>
                        <a:pt x="0" y="39"/>
                        <a:pt x="4" y="26"/>
                        <a:pt x="13" y="15"/>
                      </a:cubicBezTo>
                      <a:cubicBezTo>
                        <a:pt x="22" y="5"/>
                        <a:pt x="34" y="0"/>
                        <a:pt x="50" y="0"/>
                      </a:cubicBezTo>
                      <a:cubicBezTo>
                        <a:pt x="66" y="0"/>
                        <a:pt x="78" y="5"/>
                        <a:pt x="86" y="15"/>
                      </a:cubicBezTo>
                      <a:cubicBezTo>
                        <a:pt x="94" y="26"/>
                        <a:pt x="98" y="40"/>
                        <a:pt x="97" y="59"/>
                      </a:cubicBezTo>
                      <a:close/>
                      <a:moveTo>
                        <a:pt x="67" y="47"/>
                      </a:moveTo>
                      <a:cubicBezTo>
                        <a:pt x="67" y="28"/>
                        <a:pt x="61" y="19"/>
                        <a:pt x="49" y="19"/>
                      </a:cubicBezTo>
                      <a:cubicBezTo>
                        <a:pt x="42" y="19"/>
                        <a:pt x="37" y="22"/>
                        <a:pt x="33" y="27"/>
                      </a:cubicBezTo>
                      <a:cubicBezTo>
                        <a:pt x="30" y="33"/>
                        <a:pt x="28" y="42"/>
                        <a:pt x="28" y="53"/>
                      </a:cubicBezTo>
                      <a:lnTo>
                        <a:pt x="67" y="47"/>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sp>
            <p:nvSpPr>
              <p:cNvPr id="22" name="Freeform 22"/>
              <p:cNvSpPr>
                <a:spLocks noEditPoints="1"/>
              </p:cNvSpPr>
              <p:nvPr/>
            </p:nvSpPr>
            <p:spPr bwMode="auto">
              <a:xfrm>
                <a:off x="3392488" y="3017838"/>
                <a:ext cx="2012950" cy="512763"/>
              </a:xfrm>
              <a:custGeom>
                <a:avLst/>
                <a:gdLst>
                  <a:gd name="T0" fmla="*/ 1236 w 1303"/>
                  <a:gd name="T1" fmla="*/ 102 h 331"/>
                  <a:gd name="T2" fmla="*/ 1301 w 1303"/>
                  <a:gd name="T3" fmla="*/ 327 h 331"/>
                  <a:gd name="T4" fmla="*/ 1303 w 1303"/>
                  <a:gd name="T5" fmla="*/ 38 h 331"/>
                  <a:gd name="T6" fmla="*/ 1234 w 1303"/>
                  <a:gd name="T7" fmla="*/ 38 h 331"/>
                  <a:gd name="T8" fmla="*/ 1303 w 1303"/>
                  <a:gd name="T9" fmla="*/ 38 h 331"/>
                  <a:gd name="T10" fmla="*/ 1202 w 1303"/>
                  <a:gd name="T11" fmla="*/ 276 h 331"/>
                  <a:gd name="T12" fmla="*/ 1133 w 1303"/>
                  <a:gd name="T13" fmla="*/ 213 h 331"/>
                  <a:gd name="T14" fmla="*/ 1202 w 1303"/>
                  <a:gd name="T15" fmla="*/ 150 h 331"/>
                  <a:gd name="T16" fmla="*/ 1160 w 1303"/>
                  <a:gd name="T17" fmla="*/ 98 h 331"/>
                  <a:gd name="T18" fmla="*/ 1160 w 1303"/>
                  <a:gd name="T19" fmla="*/ 331 h 331"/>
                  <a:gd name="T20" fmla="*/ 1043 w 1303"/>
                  <a:gd name="T21" fmla="*/ 327 h 331"/>
                  <a:gd name="T22" fmla="*/ 946 w 1303"/>
                  <a:gd name="T23" fmla="*/ 98 h 331"/>
                  <a:gd name="T24" fmla="*/ 852 w 1303"/>
                  <a:gd name="T25" fmla="*/ 327 h 331"/>
                  <a:gd name="T26" fmla="*/ 917 w 1303"/>
                  <a:gd name="T27" fmla="*/ 143 h 331"/>
                  <a:gd name="T28" fmla="*/ 978 w 1303"/>
                  <a:gd name="T29" fmla="*/ 170 h 331"/>
                  <a:gd name="T30" fmla="*/ 1043 w 1303"/>
                  <a:gd name="T31" fmla="*/ 327 h 331"/>
                  <a:gd name="T32" fmla="*/ 745 w 1303"/>
                  <a:gd name="T33" fmla="*/ 102 h 331"/>
                  <a:gd name="T34" fmla="*/ 810 w 1303"/>
                  <a:gd name="T35" fmla="*/ 327 h 331"/>
                  <a:gd name="T36" fmla="*/ 812 w 1303"/>
                  <a:gd name="T37" fmla="*/ 38 h 331"/>
                  <a:gd name="T38" fmla="*/ 743 w 1303"/>
                  <a:gd name="T39" fmla="*/ 38 h 331"/>
                  <a:gd name="T40" fmla="*/ 812 w 1303"/>
                  <a:gd name="T41" fmla="*/ 38 h 331"/>
                  <a:gd name="T42" fmla="*/ 662 w 1303"/>
                  <a:gd name="T43" fmla="*/ 10 h 331"/>
                  <a:gd name="T44" fmla="*/ 614 w 1303"/>
                  <a:gd name="T45" fmla="*/ 242 h 331"/>
                  <a:gd name="T46" fmla="*/ 607 w 1303"/>
                  <a:gd name="T47" fmla="*/ 207 h 331"/>
                  <a:gd name="T48" fmla="*/ 495 w 1303"/>
                  <a:gd name="T49" fmla="*/ 10 h 331"/>
                  <a:gd name="T50" fmla="*/ 641 w 1303"/>
                  <a:gd name="T51" fmla="*/ 327 h 331"/>
                  <a:gd name="T52" fmla="*/ 353 w 1303"/>
                  <a:gd name="T53" fmla="*/ 291 h 331"/>
                  <a:gd name="T54" fmla="*/ 289 w 1303"/>
                  <a:gd name="T55" fmla="*/ 258 h 331"/>
                  <a:gd name="T56" fmla="*/ 353 w 1303"/>
                  <a:gd name="T57" fmla="*/ 291 h 331"/>
                  <a:gd name="T58" fmla="*/ 414 w 1303"/>
                  <a:gd name="T59" fmla="*/ 180 h 331"/>
                  <a:gd name="T60" fmla="*/ 241 w 1303"/>
                  <a:gd name="T61" fmla="*/ 115 h 331"/>
                  <a:gd name="T62" fmla="*/ 314 w 1303"/>
                  <a:gd name="T63" fmla="*/ 139 h 331"/>
                  <a:gd name="T64" fmla="*/ 353 w 1303"/>
                  <a:gd name="T65" fmla="*/ 179 h 331"/>
                  <a:gd name="T66" fmla="*/ 326 w 1303"/>
                  <a:gd name="T67" fmla="*/ 331 h 331"/>
                  <a:gd name="T68" fmla="*/ 132 w 1303"/>
                  <a:gd name="T69" fmla="*/ 287 h 331"/>
                  <a:gd name="T70" fmla="*/ 65 w 1303"/>
                  <a:gd name="T71" fmla="*/ 213 h 331"/>
                  <a:gd name="T72" fmla="*/ 132 w 1303"/>
                  <a:gd name="T73" fmla="*/ 139 h 331"/>
                  <a:gd name="T74" fmla="*/ 197 w 1303"/>
                  <a:gd name="T75" fmla="*/ 315 h 331"/>
                  <a:gd name="T76" fmla="*/ 132 w 1303"/>
                  <a:gd name="T77" fmla="*/ 0 h 331"/>
                  <a:gd name="T78" fmla="*/ 99 w 1303"/>
                  <a:gd name="T79" fmla="*/ 100 h 331"/>
                  <a:gd name="T80" fmla="*/ 111 w 1303"/>
                  <a:gd name="T81" fmla="*/ 331 h 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303" h="331">
                    <a:moveTo>
                      <a:pt x="1301" y="102"/>
                    </a:moveTo>
                    <a:cubicBezTo>
                      <a:pt x="1236" y="102"/>
                      <a:pt x="1236" y="102"/>
                      <a:pt x="1236" y="102"/>
                    </a:cubicBezTo>
                    <a:cubicBezTo>
                      <a:pt x="1236" y="327"/>
                      <a:pt x="1236" y="327"/>
                      <a:pt x="1236" y="327"/>
                    </a:cubicBezTo>
                    <a:cubicBezTo>
                      <a:pt x="1301" y="327"/>
                      <a:pt x="1301" y="327"/>
                      <a:pt x="1301" y="327"/>
                    </a:cubicBezTo>
                    <a:lnTo>
                      <a:pt x="1301" y="102"/>
                    </a:lnTo>
                    <a:close/>
                    <a:moveTo>
                      <a:pt x="1303" y="38"/>
                    </a:moveTo>
                    <a:cubicBezTo>
                      <a:pt x="1303" y="21"/>
                      <a:pt x="1287" y="7"/>
                      <a:pt x="1268" y="7"/>
                    </a:cubicBezTo>
                    <a:cubicBezTo>
                      <a:pt x="1249" y="7"/>
                      <a:pt x="1234" y="21"/>
                      <a:pt x="1234" y="38"/>
                    </a:cubicBezTo>
                    <a:cubicBezTo>
                      <a:pt x="1234" y="55"/>
                      <a:pt x="1249" y="68"/>
                      <a:pt x="1268" y="68"/>
                    </a:cubicBezTo>
                    <a:cubicBezTo>
                      <a:pt x="1287" y="68"/>
                      <a:pt x="1303" y="55"/>
                      <a:pt x="1303" y="38"/>
                    </a:cubicBezTo>
                    <a:moveTo>
                      <a:pt x="1216" y="315"/>
                    </a:moveTo>
                    <a:cubicBezTo>
                      <a:pt x="1202" y="276"/>
                      <a:pt x="1202" y="276"/>
                      <a:pt x="1202" y="276"/>
                    </a:cubicBezTo>
                    <a:cubicBezTo>
                      <a:pt x="1195" y="282"/>
                      <a:pt x="1187" y="285"/>
                      <a:pt x="1175" y="285"/>
                    </a:cubicBezTo>
                    <a:cubicBezTo>
                      <a:pt x="1149" y="285"/>
                      <a:pt x="1133" y="259"/>
                      <a:pt x="1133" y="213"/>
                    </a:cubicBezTo>
                    <a:cubicBezTo>
                      <a:pt x="1133" y="167"/>
                      <a:pt x="1147" y="141"/>
                      <a:pt x="1175" y="141"/>
                    </a:cubicBezTo>
                    <a:cubicBezTo>
                      <a:pt x="1188" y="141"/>
                      <a:pt x="1196" y="146"/>
                      <a:pt x="1202" y="150"/>
                    </a:cubicBezTo>
                    <a:cubicBezTo>
                      <a:pt x="1215" y="114"/>
                      <a:pt x="1215" y="114"/>
                      <a:pt x="1215" y="114"/>
                    </a:cubicBezTo>
                    <a:cubicBezTo>
                      <a:pt x="1205" y="106"/>
                      <a:pt x="1188" y="98"/>
                      <a:pt x="1160" y="98"/>
                    </a:cubicBezTo>
                    <a:cubicBezTo>
                      <a:pt x="1110" y="98"/>
                      <a:pt x="1068" y="138"/>
                      <a:pt x="1068" y="214"/>
                    </a:cubicBezTo>
                    <a:cubicBezTo>
                      <a:pt x="1068" y="290"/>
                      <a:pt x="1107" y="331"/>
                      <a:pt x="1160" y="331"/>
                    </a:cubicBezTo>
                    <a:cubicBezTo>
                      <a:pt x="1189" y="331"/>
                      <a:pt x="1206" y="324"/>
                      <a:pt x="1216" y="315"/>
                    </a:cubicBezTo>
                    <a:moveTo>
                      <a:pt x="1043" y="327"/>
                    </a:moveTo>
                    <a:cubicBezTo>
                      <a:pt x="1043" y="169"/>
                      <a:pt x="1043" y="169"/>
                      <a:pt x="1043" y="169"/>
                    </a:cubicBezTo>
                    <a:cubicBezTo>
                      <a:pt x="1043" y="129"/>
                      <a:pt x="1018" y="98"/>
                      <a:pt x="946" y="98"/>
                    </a:cubicBezTo>
                    <a:cubicBezTo>
                      <a:pt x="906" y="98"/>
                      <a:pt x="874" y="105"/>
                      <a:pt x="852" y="115"/>
                    </a:cubicBezTo>
                    <a:cubicBezTo>
                      <a:pt x="852" y="327"/>
                      <a:pt x="852" y="327"/>
                      <a:pt x="852" y="327"/>
                    </a:cubicBezTo>
                    <a:cubicBezTo>
                      <a:pt x="917" y="327"/>
                      <a:pt x="917" y="327"/>
                      <a:pt x="917" y="327"/>
                    </a:cubicBezTo>
                    <a:cubicBezTo>
                      <a:pt x="917" y="143"/>
                      <a:pt x="917" y="143"/>
                      <a:pt x="917" y="143"/>
                    </a:cubicBezTo>
                    <a:cubicBezTo>
                      <a:pt x="925" y="141"/>
                      <a:pt x="932" y="139"/>
                      <a:pt x="945" y="139"/>
                    </a:cubicBezTo>
                    <a:cubicBezTo>
                      <a:pt x="971" y="139"/>
                      <a:pt x="978" y="154"/>
                      <a:pt x="978" y="170"/>
                    </a:cubicBezTo>
                    <a:cubicBezTo>
                      <a:pt x="978" y="327"/>
                      <a:pt x="978" y="327"/>
                      <a:pt x="978" y="327"/>
                    </a:cubicBezTo>
                    <a:lnTo>
                      <a:pt x="1043" y="327"/>
                    </a:lnTo>
                    <a:close/>
                    <a:moveTo>
                      <a:pt x="810" y="102"/>
                    </a:moveTo>
                    <a:cubicBezTo>
                      <a:pt x="745" y="102"/>
                      <a:pt x="745" y="102"/>
                      <a:pt x="745" y="102"/>
                    </a:cubicBezTo>
                    <a:cubicBezTo>
                      <a:pt x="745" y="327"/>
                      <a:pt x="745" y="327"/>
                      <a:pt x="745" y="327"/>
                    </a:cubicBezTo>
                    <a:cubicBezTo>
                      <a:pt x="810" y="327"/>
                      <a:pt x="810" y="327"/>
                      <a:pt x="810" y="327"/>
                    </a:cubicBezTo>
                    <a:lnTo>
                      <a:pt x="810" y="102"/>
                    </a:lnTo>
                    <a:close/>
                    <a:moveTo>
                      <a:pt x="812" y="38"/>
                    </a:moveTo>
                    <a:cubicBezTo>
                      <a:pt x="812" y="21"/>
                      <a:pt x="796" y="7"/>
                      <a:pt x="777" y="7"/>
                    </a:cubicBezTo>
                    <a:cubicBezTo>
                      <a:pt x="758" y="7"/>
                      <a:pt x="743" y="21"/>
                      <a:pt x="743" y="38"/>
                    </a:cubicBezTo>
                    <a:cubicBezTo>
                      <a:pt x="743" y="55"/>
                      <a:pt x="758" y="68"/>
                      <a:pt x="777" y="68"/>
                    </a:cubicBezTo>
                    <a:cubicBezTo>
                      <a:pt x="796" y="68"/>
                      <a:pt x="812" y="55"/>
                      <a:pt x="812" y="38"/>
                    </a:cubicBezTo>
                    <a:moveTo>
                      <a:pt x="727" y="10"/>
                    </a:moveTo>
                    <a:cubicBezTo>
                      <a:pt x="662" y="10"/>
                      <a:pt x="662" y="10"/>
                      <a:pt x="662" y="10"/>
                    </a:cubicBezTo>
                    <a:cubicBezTo>
                      <a:pt x="621" y="207"/>
                      <a:pt x="621" y="207"/>
                      <a:pt x="621" y="207"/>
                    </a:cubicBezTo>
                    <a:cubicBezTo>
                      <a:pt x="617" y="222"/>
                      <a:pt x="614" y="242"/>
                      <a:pt x="614" y="242"/>
                    </a:cubicBezTo>
                    <a:cubicBezTo>
                      <a:pt x="614" y="242"/>
                      <a:pt x="614" y="242"/>
                      <a:pt x="614" y="242"/>
                    </a:cubicBezTo>
                    <a:cubicBezTo>
                      <a:pt x="614" y="242"/>
                      <a:pt x="611" y="222"/>
                      <a:pt x="607" y="207"/>
                    </a:cubicBezTo>
                    <a:cubicBezTo>
                      <a:pt x="567" y="10"/>
                      <a:pt x="567" y="10"/>
                      <a:pt x="567" y="10"/>
                    </a:cubicBezTo>
                    <a:cubicBezTo>
                      <a:pt x="495" y="10"/>
                      <a:pt x="495" y="10"/>
                      <a:pt x="495" y="10"/>
                    </a:cubicBezTo>
                    <a:cubicBezTo>
                      <a:pt x="582" y="327"/>
                      <a:pt x="582" y="327"/>
                      <a:pt x="582" y="327"/>
                    </a:cubicBezTo>
                    <a:cubicBezTo>
                      <a:pt x="641" y="327"/>
                      <a:pt x="641" y="327"/>
                      <a:pt x="641" y="327"/>
                    </a:cubicBezTo>
                    <a:lnTo>
                      <a:pt x="727" y="10"/>
                    </a:lnTo>
                    <a:close/>
                    <a:moveTo>
                      <a:pt x="353" y="291"/>
                    </a:moveTo>
                    <a:cubicBezTo>
                      <a:pt x="347" y="294"/>
                      <a:pt x="339" y="296"/>
                      <a:pt x="329" y="296"/>
                    </a:cubicBezTo>
                    <a:cubicBezTo>
                      <a:pt x="304" y="296"/>
                      <a:pt x="289" y="284"/>
                      <a:pt x="289" y="258"/>
                    </a:cubicBezTo>
                    <a:cubicBezTo>
                      <a:pt x="289" y="222"/>
                      <a:pt x="314" y="213"/>
                      <a:pt x="353" y="209"/>
                    </a:cubicBezTo>
                    <a:lnTo>
                      <a:pt x="353" y="291"/>
                    </a:lnTo>
                    <a:close/>
                    <a:moveTo>
                      <a:pt x="414" y="315"/>
                    </a:moveTo>
                    <a:cubicBezTo>
                      <a:pt x="414" y="180"/>
                      <a:pt x="414" y="180"/>
                      <a:pt x="414" y="180"/>
                    </a:cubicBezTo>
                    <a:cubicBezTo>
                      <a:pt x="414" y="119"/>
                      <a:pt x="377" y="98"/>
                      <a:pt x="326" y="98"/>
                    </a:cubicBezTo>
                    <a:cubicBezTo>
                      <a:pt x="286" y="98"/>
                      <a:pt x="257" y="108"/>
                      <a:pt x="241" y="115"/>
                    </a:cubicBezTo>
                    <a:cubicBezTo>
                      <a:pt x="255" y="152"/>
                      <a:pt x="255" y="152"/>
                      <a:pt x="255" y="152"/>
                    </a:cubicBezTo>
                    <a:cubicBezTo>
                      <a:pt x="270" y="146"/>
                      <a:pt x="292" y="139"/>
                      <a:pt x="314" y="139"/>
                    </a:cubicBezTo>
                    <a:cubicBezTo>
                      <a:pt x="337" y="139"/>
                      <a:pt x="353" y="145"/>
                      <a:pt x="353" y="169"/>
                    </a:cubicBezTo>
                    <a:cubicBezTo>
                      <a:pt x="353" y="179"/>
                      <a:pt x="353" y="179"/>
                      <a:pt x="353" y="179"/>
                    </a:cubicBezTo>
                    <a:cubicBezTo>
                      <a:pt x="286" y="185"/>
                      <a:pt x="228" y="202"/>
                      <a:pt x="228" y="260"/>
                    </a:cubicBezTo>
                    <a:cubicBezTo>
                      <a:pt x="228" y="307"/>
                      <a:pt x="261" y="331"/>
                      <a:pt x="326" y="331"/>
                    </a:cubicBezTo>
                    <a:cubicBezTo>
                      <a:pt x="365" y="331"/>
                      <a:pt x="395" y="325"/>
                      <a:pt x="414" y="315"/>
                    </a:cubicBezTo>
                    <a:moveTo>
                      <a:pt x="132" y="287"/>
                    </a:moveTo>
                    <a:cubicBezTo>
                      <a:pt x="128" y="289"/>
                      <a:pt x="121" y="290"/>
                      <a:pt x="112" y="290"/>
                    </a:cubicBezTo>
                    <a:cubicBezTo>
                      <a:pt x="79" y="290"/>
                      <a:pt x="65" y="262"/>
                      <a:pt x="65" y="213"/>
                    </a:cubicBezTo>
                    <a:cubicBezTo>
                      <a:pt x="65" y="167"/>
                      <a:pt x="78" y="136"/>
                      <a:pt x="114" y="136"/>
                    </a:cubicBezTo>
                    <a:cubicBezTo>
                      <a:pt x="121" y="136"/>
                      <a:pt x="127" y="137"/>
                      <a:pt x="132" y="139"/>
                    </a:cubicBezTo>
                    <a:lnTo>
                      <a:pt x="132" y="287"/>
                    </a:lnTo>
                    <a:close/>
                    <a:moveTo>
                      <a:pt x="197" y="315"/>
                    </a:moveTo>
                    <a:cubicBezTo>
                      <a:pt x="197" y="0"/>
                      <a:pt x="197" y="0"/>
                      <a:pt x="197" y="0"/>
                    </a:cubicBezTo>
                    <a:cubicBezTo>
                      <a:pt x="132" y="0"/>
                      <a:pt x="132" y="0"/>
                      <a:pt x="132" y="0"/>
                    </a:cubicBezTo>
                    <a:cubicBezTo>
                      <a:pt x="132" y="103"/>
                      <a:pt x="132" y="103"/>
                      <a:pt x="132" y="103"/>
                    </a:cubicBezTo>
                    <a:cubicBezTo>
                      <a:pt x="124" y="101"/>
                      <a:pt x="113" y="100"/>
                      <a:pt x="99" y="100"/>
                    </a:cubicBezTo>
                    <a:cubicBezTo>
                      <a:pt x="41" y="100"/>
                      <a:pt x="0" y="144"/>
                      <a:pt x="0" y="216"/>
                    </a:cubicBezTo>
                    <a:cubicBezTo>
                      <a:pt x="0" y="291"/>
                      <a:pt x="43" y="331"/>
                      <a:pt x="111" y="331"/>
                    </a:cubicBezTo>
                    <a:cubicBezTo>
                      <a:pt x="150" y="331"/>
                      <a:pt x="177" y="326"/>
                      <a:pt x="197" y="315"/>
                    </a:cubicBezTo>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nl-NL"/>
              </a:p>
            </p:txBody>
          </p:sp>
        </p:grpSp>
        <p:pic>
          <p:nvPicPr>
            <p:cNvPr id="2" name="Afbeelding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033954" y="5085184"/>
              <a:ext cx="3118189" cy="379947"/>
            </a:xfrm>
            <a:prstGeom prst="rect">
              <a:avLst/>
            </a:prstGeom>
          </p:spPr>
        </p:pic>
      </p:grpSp>
      <p:sp>
        <p:nvSpPr>
          <p:cNvPr id="4" name="Titel 3"/>
          <p:cNvSpPr>
            <a:spLocks noGrp="1"/>
          </p:cNvSpPr>
          <p:nvPr>
            <p:ph type="title"/>
          </p:nvPr>
        </p:nvSpPr>
        <p:spPr>
          <a:xfrm>
            <a:off x="457200" y="548680"/>
            <a:ext cx="8229600" cy="1143000"/>
          </a:xfrm>
        </p:spPr>
        <p:txBody>
          <a:bodyPr>
            <a:normAutofit/>
          </a:bodyPr>
          <a:lstStyle>
            <a:lvl1pPr algn="ctr">
              <a:defRPr sz="2800" b="1"/>
            </a:lvl1pPr>
          </a:lstStyle>
          <a:p>
            <a:r>
              <a:rPr lang="nl-NL" smtClean="0"/>
              <a:t>Klik om de stijl te bewerken</a:t>
            </a:r>
            <a:endParaRPr lang="nl-NL"/>
          </a:p>
        </p:txBody>
      </p:sp>
    </p:spTree>
    <p:extLst>
      <p:ext uri="{BB962C8B-B14F-4D97-AF65-F5344CB8AC3E}">
        <p14:creationId xmlns:p14="http://schemas.microsoft.com/office/powerpoint/2010/main" val="166670711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pos="2880" userDrawn="1">
          <p15:clr>
            <a:srgbClr val="FBAE40"/>
          </p15:clr>
        </p15:guide>
        <p15:guide id="2" orient="horz" pos="216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Basisdia wit met cirkels">
    <p:spTree>
      <p:nvGrpSpPr>
        <p:cNvPr id="1" name=""/>
        <p:cNvGrpSpPr/>
        <p:nvPr/>
      </p:nvGrpSpPr>
      <p:grpSpPr>
        <a:xfrm>
          <a:off x="0" y="0"/>
          <a:ext cx="0" cy="0"/>
          <a:chOff x="0" y="0"/>
          <a:chExt cx="0" cy="0"/>
        </a:xfrm>
      </p:grpSpPr>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el 1"/>
          <p:cNvSpPr>
            <a:spLocks noGrp="1"/>
          </p:cNvSpPr>
          <p:nvPr>
            <p:ph type="title"/>
          </p:nvPr>
        </p:nvSpPr>
        <p:spPr>
          <a:xfrm>
            <a:off x="1681336" y="230975"/>
            <a:ext cx="6995120" cy="864096"/>
          </a:xfrm>
        </p:spPr>
        <p:txBody>
          <a:bodyPr anchor="b">
            <a:noAutofit/>
          </a:bodyPr>
          <a:lstStyle>
            <a:lvl1pPr algn="l">
              <a:defRPr sz="2800" b="1">
                <a:solidFill>
                  <a:schemeClr val="accent1"/>
                </a:solidFill>
              </a:defRPr>
            </a:lvl1pPr>
          </a:lstStyle>
          <a:p>
            <a:r>
              <a:rPr lang="nl-NL" dirty="0" smtClean="0"/>
              <a:t>Klik om de stijl te bewerken</a:t>
            </a:r>
            <a:endParaRPr lang="nl-NL" dirty="0"/>
          </a:p>
        </p:txBody>
      </p:sp>
      <p:sp>
        <p:nvSpPr>
          <p:cNvPr id="3" name="Tijdelijke aanduiding voor inhoud 2"/>
          <p:cNvSpPr>
            <a:spLocks noGrp="1"/>
          </p:cNvSpPr>
          <p:nvPr>
            <p:ph idx="1"/>
          </p:nvPr>
        </p:nvSpPr>
        <p:spPr>
          <a:xfrm>
            <a:off x="971600" y="1556792"/>
            <a:ext cx="7715200" cy="4569371"/>
          </a:xfrm>
        </p:spPr>
        <p:txBody>
          <a:bodyPr>
            <a:normAutofit/>
          </a:bodyPr>
          <a:lstStyle>
            <a:lvl1pPr marL="0" indent="0">
              <a:buNone/>
              <a:defRPr sz="2000"/>
            </a:lvl1pPr>
            <a:lvl2pPr marL="177800" indent="-177800">
              <a:buFont typeface="Arial" panose="020B0604020202020204" pitchFamily="34" charset="0"/>
              <a:buChar char="•"/>
              <a:defRPr sz="2000"/>
            </a:lvl2pPr>
            <a:lvl3pPr marL="355600" indent="-177800">
              <a:defRPr sz="2000"/>
            </a:lvl3pPr>
            <a:lvl4pPr marL="449263" indent="-177800">
              <a:defRPr sz="2000"/>
            </a:lvl4pPr>
            <a:lvl5pPr marL="627063" indent="-177800">
              <a:defRPr sz="2000"/>
            </a:lvl5p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10"/>
          </p:nvPr>
        </p:nvSpPr>
        <p:spPr/>
        <p:txBody>
          <a:bodyPr/>
          <a:lstStyle/>
          <a:p>
            <a:fld id="{BC1204EA-3C67-4B4A-B044-8CBC91EF3404}" type="datetimeFigureOut">
              <a:rPr lang="nl-NL" smtClean="0"/>
              <a:t>12-2-2020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E0DA6DDE-0033-49FF-BBC5-0D5ABC2DA1E7}" type="slidenum">
              <a:rPr lang="nl-NL" smtClean="0"/>
              <a:t>‹nr.›</a:t>
            </a:fld>
            <a:endParaRPr lang="nl-NL"/>
          </a:p>
        </p:txBody>
      </p:sp>
    </p:spTree>
    <p:extLst>
      <p:ext uri="{BB962C8B-B14F-4D97-AF65-F5344CB8AC3E}">
        <p14:creationId xmlns:p14="http://schemas.microsoft.com/office/powerpoint/2010/main" val="190290064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4500"/>
            </a:lvl1pPr>
          </a:lstStyle>
          <a:p>
            <a:r>
              <a:rPr lang="nl-NL" smtClean="0"/>
              <a:t>Klik om de stijl te bewerken</a:t>
            </a:r>
            <a:endParaRPr lang="nl-NL"/>
          </a:p>
        </p:txBody>
      </p:sp>
      <p:sp>
        <p:nvSpPr>
          <p:cNvPr id="3" name="Ondertitel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270E9344-8B85-422F-A747-4F7DBE665BAB}" type="datetimeFigureOut">
              <a:rPr lang="nl-NL" smtClean="0"/>
              <a:t>12-2-2020</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97877C79-B5E3-4420-B939-6B6DAA793F6E}" type="slidenum">
              <a:rPr lang="nl-NL" smtClean="0"/>
              <a:t>‹nr.›</a:t>
            </a:fld>
            <a:endParaRPr lang="nl-NL"/>
          </a:p>
        </p:txBody>
      </p:sp>
    </p:spTree>
    <p:extLst>
      <p:ext uri="{BB962C8B-B14F-4D97-AF65-F5344CB8AC3E}">
        <p14:creationId xmlns:p14="http://schemas.microsoft.com/office/powerpoint/2010/main" val="23152361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dirty="0" smtClean="0"/>
              <a:t>Klik om de stijl te bewerken</a:t>
            </a:r>
            <a:endParaRPr lang="nl-NL" dirty="0"/>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1204EA-3C67-4B4A-B044-8CBC91EF3404}" type="datetimeFigureOut">
              <a:rPr lang="nl-NL" smtClean="0"/>
              <a:t>12-2-2020</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DA6DDE-0033-49FF-BBC5-0D5ABC2DA1E7}" type="slidenum">
              <a:rPr lang="nl-NL" smtClean="0"/>
              <a:t>‹nr.›</a:t>
            </a:fld>
            <a:endParaRPr lang="nl-NL"/>
          </a:p>
        </p:txBody>
      </p:sp>
    </p:spTree>
    <p:extLst>
      <p:ext uri="{BB962C8B-B14F-4D97-AF65-F5344CB8AC3E}">
        <p14:creationId xmlns:p14="http://schemas.microsoft.com/office/powerpoint/2010/main" val="354278050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5" r:id="rId3"/>
    <p:sldLayoutId id="2147483666" r:id="rId4"/>
  </p:sldLayoutIdLst>
  <p:timing>
    <p:tnLst>
      <p:par>
        <p:cTn id="1" dur="indefinite" restart="never" nodeType="tmRoot"/>
      </p:par>
    </p:tnLst>
  </p:timing>
  <p:txStyles>
    <p:titleStyle>
      <a:lvl1pPr algn="l" defTabSz="914400" rtl="0" eaLnBrk="1" latinLnBrk="0" hangingPunct="1">
        <a:spcBef>
          <a:spcPct val="0"/>
        </a:spcBef>
        <a:buNone/>
        <a:defRPr sz="4400" kern="1200">
          <a:solidFill>
            <a:schemeClr val="accent1"/>
          </a:solidFill>
          <a:latin typeface="+mj-lt"/>
          <a:ea typeface="+mj-ea"/>
          <a:cs typeface="+mj-cs"/>
        </a:defRPr>
      </a:lvl1pPr>
    </p:titleStyle>
    <p:bodyStyle>
      <a:lvl1pPr marL="177800" indent="-1778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s://www.google.nl/url?sa=i&amp;rct=j&amp;q=&amp;esrc=s&amp;source=images&amp;cd=&amp;cad=rja&amp;uact=8&amp;ved=0ahUKEwiCy8_xotzYAhWN-aQKHQh5BYUQjRwIBw&amp;url=https://www.studenten.net/artikel/5-tips-om-een-origineel-gedicht-te-schrijven&amp;psig=AOvVaw365HlSmvQcFvvYkik1Upyz&amp;ust=1516184849210297"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3.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544696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Welke combinatie (gestructureerd/ongestructureerd, participerend/ niet-participerend) je het beste kunt kiezen is afhankelijk van verschillende factoren. </a:t>
            </a:r>
          </a:p>
          <a:p>
            <a:endParaRPr lang="nl-NL" dirty="0"/>
          </a:p>
          <a:p>
            <a:pPr marL="457200" indent="-457200">
              <a:buFont typeface="+mj-lt"/>
              <a:buAutoNum type="arabicPeriod"/>
            </a:pPr>
            <a:r>
              <a:rPr lang="nl-NL" dirty="0" smtClean="0"/>
              <a:t>Je wilt een algemeen beeld krijgen van een kind in de groep. Voor welke combinatie kies je dan? </a:t>
            </a:r>
          </a:p>
          <a:p>
            <a:pPr marL="457200" indent="-457200">
              <a:buFont typeface="+mj-lt"/>
              <a:buAutoNum type="arabicPeriod"/>
            </a:pPr>
            <a:r>
              <a:rPr lang="nl-NL" dirty="0" smtClean="0"/>
              <a:t>Je wilt onderzoeken wat de oorzaak is van bepaald probleemgedrag. Voor welke observatie kies je dan? </a:t>
            </a:r>
          </a:p>
          <a:p>
            <a:pPr marL="457200" indent="-457200">
              <a:buFont typeface="+mj-lt"/>
              <a:buAutoNum type="arabicPeriod"/>
            </a:pPr>
            <a:r>
              <a:rPr lang="nl-NL" dirty="0" smtClean="0"/>
              <a:t>Je hebt een duidelijke vraag bij het onderzoeken van bepaald probleemgedrag. Welke observatie kies je dan? </a:t>
            </a:r>
          </a:p>
          <a:p>
            <a:endParaRPr lang="nl-NL" dirty="0"/>
          </a:p>
          <a:p>
            <a:endParaRPr lang="nl-NL" dirty="0"/>
          </a:p>
        </p:txBody>
      </p:sp>
    </p:spTree>
    <p:extLst>
      <p:ext uri="{BB962C8B-B14F-4D97-AF65-F5344CB8AC3E}">
        <p14:creationId xmlns:p14="http://schemas.microsoft.com/office/powerpoint/2010/main" val="14203012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Observeren en dan…</a:t>
            </a:r>
            <a:endParaRPr lang="nl-NL" dirty="0"/>
          </a:p>
        </p:txBody>
      </p:sp>
      <p:sp>
        <p:nvSpPr>
          <p:cNvPr id="3" name="Tijdelijke aanduiding voor inhoud 2"/>
          <p:cNvSpPr>
            <a:spLocks noGrp="1"/>
          </p:cNvSpPr>
          <p:nvPr>
            <p:ph idx="1"/>
          </p:nvPr>
        </p:nvSpPr>
        <p:spPr>
          <a:xfrm>
            <a:off x="1028700" y="2294164"/>
            <a:ext cx="7200900" cy="2963636"/>
          </a:xfrm>
        </p:spPr>
        <p:txBody>
          <a:bodyPr>
            <a:normAutofit fontScale="85000" lnSpcReduction="10000"/>
          </a:bodyPr>
          <a:lstStyle/>
          <a:p>
            <a:r>
              <a:rPr lang="nl-NL" dirty="0" smtClean="0"/>
              <a:t>Alles wat je ziet tijdens je observatie leg je vast </a:t>
            </a:r>
          </a:p>
          <a:p>
            <a:pPr lvl="1"/>
            <a:r>
              <a:rPr lang="nl-NL" b="1" dirty="0" smtClean="0"/>
              <a:t>Tip</a:t>
            </a:r>
            <a:r>
              <a:rPr lang="nl-NL" dirty="0" smtClean="0"/>
              <a:t>: doe dit tijdens </a:t>
            </a:r>
            <a:br>
              <a:rPr lang="nl-NL" dirty="0" smtClean="0"/>
            </a:br>
            <a:r>
              <a:rPr lang="nl-NL" dirty="0" smtClean="0"/>
              <a:t>OF zo snel mogelijk na de observatie. </a:t>
            </a:r>
          </a:p>
          <a:p>
            <a:endParaRPr lang="nl-NL" dirty="0" smtClean="0"/>
          </a:p>
          <a:p>
            <a:r>
              <a:rPr lang="nl-NL" dirty="0" smtClean="0"/>
              <a:t>Een goed vastgelegde observatie…</a:t>
            </a:r>
          </a:p>
          <a:p>
            <a:pPr lvl="1"/>
            <a:r>
              <a:rPr lang="nl-NL" dirty="0" smtClean="0"/>
              <a:t>Is een zo nauwkeurig mogelijke weergave van wat je hebt gezien</a:t>
            </a:r>
          </a:p>
          <a:p>
            <a:pPr lvl="1"/>
            <a:r>
              <a:rPr lang="nl-NL" dirty="0" smtClean="0"/>
              <a:t>Bevat alleen waarneembare gedragingen (geen interpretaties)</a:t>
            </a:r>
          </a:p>
          <a:p>
            <a:pPr lvl="1"/>
            <a:r>
              <a:rPr lang="nl-NL" dirty="0" smtClean="0"/>
              <a:t>Er staan alleen gegevens in die met je observatiedoel te maken hebben. </a:t>
            </a:r>
          </a:p>
          <a:p>
            <a:pPr lvl="1"/>
            <a:r>
              <a:rPr lang="nl-NL" dirty="0" smtClean="0"/>
              <a:t>Het is duidelijk en ook te begrijpen voor mensen die niet aanwezig waren.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64471" y="1371601"/>
            <a:ext cx="3321844" cy="1850231"/>
          </a:xfrm>
          <a:prstGeom prst="rect">
            <a:avLst/>
          </a:prstGeom>
        </p:spPr>
      </p:pic>
    </p:spTree>
    <p:extLst>
      <p:ext uri="{BB962C8B-B14F-4D97-AF65-F5344CB8AC3E}">
        <p14:creationId xmlns:p14="http://schemas.microsoft.com/office/powerpoint/2010/main" val="2191207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Manieren van vastleggen </a:t>
            </a:r>
            <a:endParaRPr lang="nl-NL" dirty="0"/>
          </a:p>
        </p:txBody>
      </p:sp>
      <p:sp>
        <p:nvSpPr>
          <p:cNvPr id="3" name="Tijdelijke aanduiding voor inhoud 2"/>
          <p:cNvSpPr>
            <a:spLocks noGrp="1"/>
          </p:cNvSpPr>
          <p:nvPr>
            <p:ph idx="1"/>
          </p:nvPr>
        </p:nvSpPr>
        <p:spPr/>
        <p:txBody>
          <a:bodyPr/>
          <a:lstStyle/>
          <a:p>
            <a:r>
              <a:rPr lang="nl-NL" dirty="0" smtClean="0"/>
              <a:t>Er zijn verschillende manieren om je observatie vast te leggen:</a:t>
            </a:r>
          </a:p>
          <a:p>
            <a:pPr lvl="1"/>
            <a:r>
              <a:rPr lang="nl-NL" dirty="0" smtClean="0"/>
              <a:t>Beschrijvende observatie</a:t>
            </a:r>
            <a:endParaRPr lang="nl-NL" dirty="0"/>
          </a:p>
          <a:p>
            <a:pPr lvl="1"/>
            <a:r>
              <a:rPr lang="nl-NL" dirty="0"/>
              <a:t>Observatieschema</a:t>
            </a:r>
          </a:p>
          <a:p>
            <a:pPr lvl="1"/>
            <a:r>
              <a:rPr lang="nl-NL" dirty="0"/>
              <a:t>Codeersysteem</a:t>
            </a:r>
          </a:p>
          <a:p>
            <a:pPr lvl="1"/>
            <a:r>
              <a:rPr lang="nl-NL" dirty="0"/>
              <a:t>Beoordelingsschaal</a:t>
            </a:r>
          </a:p>
          <a:p>
            <a:endParaRPr lang="nl-NL" dirty="0" smtClean="0"/>
          </a:p>
          <a:p>
            <a:r>
              <a:rPr lang="nl-NL" dirty="0" smtClean="0"/>
              <a:t>Ook dit bepaal je weer voorafgaand </a:t>
            </a:r>
            <a:br>
              <a:rPr lang="nl-NL" dirty="0" smtClean="0"/>
            </a:br>
            <a:r>
              <a:rPr lang="nl-NL" dirty="0" smtClean="0"/>
              <a:t>aan je observatie en schrijf je op in je observatieplan. </a:t>
            </a:r>
          </a:p>
          <a:p>
            <a:endParaRPr lang="nl-NL" dirty="0"/>
          </a:p>
          <a:p>
            <a:endParaRPr lang="nl-NL" dirty="0"/>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85578" y="2492896"/>
            <a:ext cx="2158422" cy="1802282"/>
          </a:xfrm>
          <a:prstGeom prst="rect">
            <a:avLst/>
          </a:prstGeom>
        </p:spPr>
      </p:pic>
    </p:spTree>
    <p:extLst>
      <p:ext uri="{BB962C8B-B14F-4D97-AF65-F5344CB8AC3E}">
        <p14:creationId xmlns:p14="http://schemas.microsoft.com/office/powerpoint/2010/main" val="2836764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1) Beschrijvende observatie</a:t>
            </a:r>
            <a:endParaRPr lang="nl-NL" dirty="0"/>
          </a:p>
        </p:txBody>
      </p:sp>
      <p:sp>
        <p:nvSpPr>
          <p:cNvPr id="3" name="Tijdelijke aanduiding voor inhoud 2"/>
          <p:cNvSpPr>
            <a:spLocks noGrp="1"/>
          </p:cNvSpPr>
          <p:nvPr>
            <p:ph idx="1"/>
          </p:nvPr>
        </p:nvSpPr>
        <p:spPr>
          <a:xfrm>
            <a:off x="1028700" y="2375808"/>
            <a:ext cx="7200900" cy="2881993"/>
          </a:xfrm>
        </p:spPr>
        <p:txBody>
          <a:bodyPr/>
          <a:lstStyle/>
          <a:p>
            <a:r>
              <a:rPr lang="nl-NL" dirty="0" smtClean="0"/>
              <a:t>Je schrijft alles op wat je opvalt. </a:t>
            </a:r>
            <a:endParaRPr lang="nl-NL" dirty="0"/>
          </a:p>
          <a:p>
            <a:r>
              <a:rPr lang="nl-NL" dirty="0" smtClean="0"/>
              <a:t>Ongestructureerd</a:t>
            </a:r>
          </a:p>
          <a:p>
            <a:r>
              <a:rPr lang="nl-NL" dirty="0" smtClean="0"/>
              <a:t>Observeren </a:t>
            </a:r>
            <a:r>
              <a:rPr lang="nl-NL" dirty="0"/>
              <a:t>é</a:t>
            </a:r>
            <a:r>
              <a:rPr lang="nl-NL" dirty="0" smtClean="0"/>
              <a:t>n schrijven tegelijk is lastig</a:t>
            </a:r>
          </a:p>
          <a:p>
            <a:pPr lvl="1"/>
            <a:r>
              <a:rPr lang="nl-NL" dirty="0" smtClean="0"/>
              <a:t>Tip: steekwoorden gebruiken, </a:t>
            </a:r>
            <a:br>
              <a:rPr lang="nl-NL" dirty="0" smtClean="0"/>
            </a:br>
            <a:r>
              <a:rPr lang="nl-NL" dirty="0" smtClean="0"/>
              <a:t>en daarna snel uitwerken tot verslag</a:t>
            </a:r>
            <a:br>
              <a:rPr lang="nl-NL" dirty="0" smtClean="0"/>
            </a:br>
            <a:endParaRPr lang="nl-NL" dirty="0" smtClean="0"/>
          </a:p>
          <a:p>
            <a:r>
              <a:rPr lang="nl-NL" i="1" dirty="0" smtClean="0"/>
              <a:t>Voordeel</a:t>
            </a:r>
            <a:r>
              <a:rPr lang="nl-NL" dirty="0" smtClean="0"/>
              <a:t>: compleet beeld van de hele situatie</a:t>
            </a:r>
          </a:p>
          <a:p>
            <a:r>
              <a:rPr lang="nl-NL" i="1" dirty="0" smtClean="0"/>
              <a:t>Nadeel</a:t>
            </a:r>
            <a:r>
              <a:rPr lang="nl-NL" dirty="0" smtClean="0"/>
              <a:t>: kost veel tijd, minder betrouwbaar</a:t>
            </a:r>
            <a:endParaRPr lang="nl-NL" dirty="0"/>
          </a:p>
        </p:txBody>
      </p:sp>
      <p:pic>
        <p:nvPicPr>
          <p:cNvPr id="1026" name="Picture 2" descr="Afbeeldingsresultaat voor schrijven">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84168" y="1324542"/>
            <a:ext cx="3363915" cy="252582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03963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6">
                    <a:lumMod val="50000"/>
                  </a:schemeClr>
                </a:solidFill>
              </a:rPr>
              <a:t>Voorbeeld - Beschrijvende observatie</a:t>
            </a:r>
            <a:endParaRPr lang="nl-NL" dirty="0">
              <a:solidFill>
                <a:schemeClr val="accent6">
                  <a:lumMod val="50000"/>
                </a:schemeClr>
              </a:solidFill>
            </a:endParaRPr>
          </a:p>
        </p:txBody>
      </p:sp>
      <p:sp>
        <p:nvSpPr>
          <p:cNvPr id="3" name="Tijdelijke aanduiding voor inhoud 2"/>
          <p:cNvSpPr>
            <a:spLocks noGrp="1"/>
          </p:cNvSpPr>
          <p:nvPr>
            <p:ph idx="1"/>
          </p:nvPr>
        </p:nvSpPr>
        <p:spPr/>
        <p:txBody>
          <a:bodyPr/>
          <a:lstStyle/>
          <a:p>
            <a:pPr marL="342900" indent="-342900">
              <a:buFont typeface="Arial" panose="020B0604020202020204" pitchFamily="34" charset="0"/>
              <a:buChar char="•"/>
            </a:pPr>
            <a:r>
              <a:rPr lang="nl-NL" dirty="0" smtClean="0">
                <a:solidFill>
                  <a:schemeClr val="accent6">
                    <a:lumMod val="50000"/>
                  </a:schemeClr>
                </a:solidFill>
              </a:rPr>
              <a:t>Lynn kwam binnengelopen en ging aan tafel zitten. </a:t>
            </a:r>
          </a:p>
          <a:p>
            <a:pPr marL="342900" indent="-342900">
              <a:buFont typeface="Arial" panose="020B0604020202020204" pitchFamily="34" charset="0"/>
              <a:buChar char="•"/>
            </a:pPr>
            <a:r>
              <a:rPr lang="nl-NL" dirty="0" smtClean="0">
                <a:solidFill>
                  <a:schemeClr val="accent6">
                    <a:lumMod val="50000"/>
                  </a:schemeClr>
                </a:solidFill>
              </a:rPr>
              <a:t>Ze pakte een potlood van de tafel en begon te tekenen.</a:t>
            </a:r>
          </a:p>
          <a:p>
            <a:pPr marL="342900" indent="-342900">
              <a:buFont typeface="Arial" panose="020B0604020202020204" pitchFamily="34" charset="0"/>
              <a:buChar char="•"/>
            </a:pPr>
            <a:r>
              <a:rPr lang="nl-NL" dirty="0" smtClean="0">
                <a:solidFill>
                  <a:schemeClr val="accent6">
                    <a:lumMod val="50000"/>
                  </a:schemeClr>
                </a:solidFill>
              </a:rPr>
              <a:t>Na 1 minuut keek ze op keek ze door het raam naar buiten. </a:t>
            </a:r>
          </a:p>
          <a:p>
            <a:pPr marL="342900" indent="-342900">
              <a:buFont typeface="Arial" panose="020B0604020202020204" pitchFamily="34" charset="0"/>
              <a:buChar char="•"/>
            </a:pPr>
            <a:r>
              <a:rPr lang="nl-NL" dirty="0" smtClean="0">
                <a:solidFill>
                  <a:schemeClr val="accent6">
                    <a:lumMod val="50000"/>
                  </a:schemeClr>
                </a:solidFill>
              </a:rPr>
              <a:t>Ze keek 3 minuten voor zich uit en ging verder met tekenen. </a:t>
            </a:r>
          </a:p>
          <a:p>
            <a:pPr marL="342900" indent="-342900">
              <a:buFont typeface="Arial" panose="020B0604020202020204" pitchFamily="34" charset="0"/>
              <a:buChar char="•"/>
            </a:pPr>
            <a:r>
              <a:rPr lang="nl-NL" dirty="0" smtClean="0">
                <a:solidFill>
                  <a:schemeClr val="accent6">
                    <a:lumMod val="50000"/>
                  </a:schemeClr>
                </a:solidFill>
              </a:rPr>
              <a:t>Na 2 minuten kwamen er 3 andere kinderen pratend binnen.</a:t>
            </a:r>
          </a:p>
          <a:p>
            <a:pPr marL="342900" indent="-342900">
              <a:buFont typeface="Arial" panose="020B0604020202020204" pitchFamily="34" charset="0"/>
              <a:buChar char="•"/>
            </a:pPr>
            <a:r>
              <a:rPr lang="nl-NL" dirty="0" smtClean="0">
                <a:solidFill>
                  <a:schemeClr val="accent6">
                    <a:lumMod val="50000"/>
                  </a:schemeClr>
                </a:solidFill>
              </a:rPr>
              <a:t>Lynn keek op en volgde de 3 kinderen. De 3 kinderen begonnen te spelen en Lynn bleef 5 minuten naar ze kijken…. Etc. </a:t>
            </a:r>
          </a:p>
        </p:txBody>
      </p:sp>
    </p:spTree>
    <p:extLst>
      <p:ext uri="{BB962C8B-B14F-4D97-AF65-F5344CB8AC3E}">
        <p14:creationId xmlns:p14="http://schemas.microsoft.com/office/powerpoint/2010/main" val="21292194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2) Observatieschema</a:t>
            </a:r>
            <a:endParaRPr lang="nl-NL" dirty="0"/>
          </a:p>
        </p:txBody>
      </p:sp>
      <p:sp>
        <p:nvSpPr>
          <p:cNvPr id="3" name="Tijdelijke aanduiding voor inhoud 2"/>
          <p:cNvSpPr>
            <a:spLocks noGrp="1"/>
          </p:cNvSpPr>
          <p:nvPr>
            <p:ph idx="1"/>
          </p:nvPr>
        </p:nvSpPr>
        <p:spPr/>
        <p:txBody>
          <a:bodyPr/>
          <a:lstStyle/>
          <a:p>
            <a:r>
              <a:rPr lang="nl-NL" dirty="0" smtClean="0"/>
              <a:t>Lijst met gedragskenmerken die je kunt aankruisen</a:t>
            </a:r>
          </a:p>
          <a:p>
            <a:r>
              <a:rPr lang="nl-NL" dirty="0" smtClean="0"/>
              <a:t>Een bestaand schema of zelf een schema maken. </a:t>
            </a:r>
          </a:p>
          <a:p>
            <a:r>
              <a:rPr lang="nl-NL" dirty="0" smtClean="0"/>
              <a:t>Gestructureerd</a:t>
            </a:r>
          </a:p>
          <a:p>
            <a:endParaRPr lang="nl-NL" dirty="0"/>
          </a:p>
          <a:p>
            <a:r>
              <a:rPr lang="nl-NL" dirty="0" smtClean="0"/>
              <a:t>Voordeel: werkt snel, betrouwbaar. Handig bij participerend observeren (makkelijk tussendoor gegevens vastleggen), minder vatbaar voor interpretatie.</a:t>
            </a:r>
          </a:p>
          <a:p>
            <a:r>
              <a:rPr lang="nl-NL" dirty="0" smtClean="0"/>
              <a:t>Nadeel: je beperkt jezelf doordat je niet ander gedrag óf iets over de omgeving kan opschrijven. </a:t>
            </a:r>
            <a:endParaRPr lang="nl-NL" dirty="0"/>
          </a:p>
        </p:txBody>
      </p:sp>
    </p:spTree>
    <p:extLst>
      <p:ext uri="{BB962C8B-B14F-4D97-AF65-F5344CB8AC3E}">
        <p14:creationId xmlns:p14="http://schemas.microsoft.com/office/powerpoint/2010/main" val="2184069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6">
                    <a:lumMod val="50000"/>
                  </a:schemeClr>
                </a:solidFill>
              </a:rPr>
              <a:t>Voorbeeld - Observatieschema</a:t>
            </a:r>
            <a:endParaRPr lang="nl-NL" dirty="0">
              <a:solidFill>
                <a:schemeClr val="accent6">
                  <a:lumMod val="50000"/>
                </a:schemeClr>
              </a:solidFill>
            </a:endParaRPr>
          </a:p>
        </p:txBody>
      </p:sp>
      <p:graphicFrame>
        <p:nvGraphicFramePr>
          <p:cNvPr id="4" name="Tijdelijke aanduiding voor inhoud 3"/>
          <p:cNvGraphicFramePr>
            <a:graphicFrameLocks noGrp="1"/>
          </p:cNvGraphicFramePr>
          <p:nvPr>
            <p:ph idx="1"/>
            <p:extLst/>
          </p:nvPr>
        </p:nvGraphicFramePr>
        <p:xfrm>
          <a:off x="1028698" y="3102429"/>
          <a:ext cx="7568295" cy="1691640"/>
        </p:xfrm>
        <a:graphic>
          <a:graphicData uri="http://schemas.openxmlformats.org/drawingml/2006/table">
            <a:tbl>
              <a:tblPr firstRow="1" bandRow="1">
                <a:tableStyleId>{5940675A-B579-460E-94D1-54222C63F5DA}</a:tableStyleId>
              </a:tblPr>
              <a:tblGrid>
                <a:gridCol w="2522765">
                  <a:extLst>
                    <a:ext uri="{9D8B030D-6E8A-4147-A177-3AD203B41FA5}">
                      <a16:colId xmlns:a16="http://schemas.microsoft.com/office/drawing/2014/main" val="1907704086"/>
                    </a:ext>
                  </a:extLst>
                </a:gridCol>
                <a:gridCol w="2522765">
                  <a:extLst>
                    <a:ext uri="{9D8B030D-6E8A-4147-A177-3AD203B41FA5}">
                      <a16:colId xmlns:a16="http://schemas.microsoft.com/office/drawing/2014/main" val="3129319745"/>
                    </a:ext>
                  </a:extLst>
                </a:gridCol>
                <a:gridCol w="2522765">
                  <a:extLst>
                    <a:ext uri="{9D8B030D-6E8A-4147-A177-3AD203B41FA5}">
                      <a16:colId xmlns:a16="http://schemas.microsoft.com/office/drawing/2014/main" val="3553635908"/>
                    </a:ext>
                  </a:extLst>
                </a:gridCol>
              </a:tblGrid>
              <a:tr h="278130">
                <a:tc>
                  <a:txBody>
                    <a:bodyPr/>
                    <a:lstStyle/>
                    <a:p>
                      <a:endParaRPr lang="nl-NL" sz="1400" b="1" dirty="0"/>
                    </a:p>
                  </a:txBody>
                  <a:tcPr marL="68580" marR="68580" marT="34290" marB="34290">
                    <a:solidFill>
                      <a:schemeClr val="accent6">
                        <a:lumMod val="40000"/>
                        <a:lumOff val="60000"/>
                      </a:schemeClr>
                    </a:solidFill>
                  </a:tcPr>
                </a:tc>
                <a:tc gridSpan="2">
                  <a:txBody>
                    <a:bodyPr/>
                    <a:lstStyle/>
                    <a:p>
                      <a:r>
                        <a:rPr lang="nl-NL" sz="1400" b="1" dirty="0" smtClean="0"/>
                        <a:t>Aantal</a:t>
                      </a:r>
                      <a:r>
                        <a:rPr lang="nl-NL" sz="1400" b="1" baseline="0" dirty="0" smtClean="0"/>
                        <a:t> waarnemingen</a:t>
                      </a:r>
                      <a:endParaRPr lang="nl-NL" sz="1400" b="1" dirty="0"/>
                    </a:p>
                  </a:txBody>
                  <a:tcPr marL="68580" marR="68580" marT="34290" marB="34290">
                    <a:solidFill>
                      <a:schemeClr val="accent6">
                        <a:lumMod val="40000"/>
                        <a:lumOff val="60000"/>
                      </a:schemeClr>
                    </a:solidFill>
                  </a:tcPr>
                </a:tc>
                <a:tc hMerge="1">
                  <a:txBody>
                    <a:bodyPr/>
                    <a:lstStyle/>
                    <a:p>
                      <a:endParaRPr lang="nl-NL" b="1"/>
                    </a:p>
                  </a:txBody>
                  <a:tcPr/>
                </a:tc>
                <a:extLst>
                  <a:ext uri="{0D108BD9-81ED-4DB2-BD59-A6C34878D82A}">
                    <a16:rowId xmlns:a16="http://schemas.microsoft.com/office/drawing/2014/main" val="3836610436"/>
                  </a:ext>
                </a:extLst>
              </a:tr>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b="1" dirty="0" smtClean="0"/>
                        <a:t>Gedrag</a:t>
                      </a:r>
                    </a:p>
                  </a:txBody>
                  <a:tcPr marL="68580" marR="68580" marT="34290" marB="34290">
                    <a:solidFill>
                      <a:schemeClr val="accent6">
                        <a:lumMod val="60000"/>
                        <a:lumOff val="40000"/>
                      </a:schemeClr>
                    </a:solidFill>
                  </a:tcPr>
                </a:tc>
                <a:tc>
                  <a:txBody>
                    <a:bodyPr/>
                    <a:lstStyle/>
                    <a:p>
                      <a:r>
                        <a:rPr lang="nl-NL" sz="1400" b="1" dirty="0" smtClean="0"/>
                        <a:t>Ochtendpauze</a:t>
                      </a:r>
                      <a:endParaRPr lang="nl-NL" sz="1400" b="1" dirty="0"/>
                    </a:p>
                  </a:txBody>
                  <a:tcPr marL="68580" marR="68580" marT="34290" marB="34290">
                    <a:solidFill>
                      <a:schemeClr val="accent6">
                        <a:lumMod val="60000"/>
                        <a:lumOff val="40000"/>
                      </a:schemeClr>
                    </a:solidFill>
                  </a:tcPr>
                </a:tc>
                <a:tc>
                  <a:txBody>
                    <a:bodyPr/>
                    <a:lstStyle/>
                    <a:p>
                      <a:r>
                        <a:rPr lang="nl-NL" sz="1400" b="1" dirty="0" smtClean="0"/>
                        <a:t>Middagpauze</a:t>
                      </a:r>
                      <a:endParaRPr lang="nl-NL" sz="1400" b="1" dirty="0"/>
                    </a:p>
                  </a:txBody>
                  <a:tcPr marL="68580" marR="68580" marT="34290" marB="34290">
                    <a:solidFill>
                      <a:schemeClr val="accent6">
                        <a:lumMod val="60000"/>
                        <a:lumOff val="40000"/>
                      </a:schemeClr>
                    </a:solidFill>
                  </a:tcPr>
                </a:tc>
                <a:extLst>
                  <a:ext uri="{0D108BD9-81ED-4DB2-BD59-A6C34878D82A}">
                    <a16:rowId xmlns:a16="http://schemas.microsoft.com/office/drawing/2014/main" val="1279307825"/>
                  </a:ext>
                </a:extLst>
              </a:tr>
              <a:tr h="278130">
                <a:tc>
                  <a:txBody>
                    <a:bodyPr/>
                    <a:lstStyle/>
                    <a:p>
                      <a:r>
                        <a:rPr lang="nl-NL" sz="1400" dirty="0" smtClean="0"/>
                        <a:t>Maakt oogcontact met kind</a:t>
                      </a:r>
                      <a:endParaRPr lang="nl-NL" sz="1400" dirty="0"/>
                    </a:p>
                  </a:txBody>
                  <a:tcPr marL="68580" marR="68580" marT="34290" marB="34290"/>
                </a:tc>
                <a:tc>
                  <a:txBody>
                    <a:bodyPr/>
                    <a:lstStyle/>
                    <a:p>
                      <a:r>
                        <a:rPr lang="nl-NL" sz="1400" dirty="0" smtClean="0"/>
                        <a:t>II</a:t>
                      </a:r>
                      <a:endParaRPr lang="nl-NL" sz="1400" dirty="0"/>
                    </a:p>
                  </a:txBody>
                  <a:tcPr marL="68580" marR="68580" marT="34290" marB="34290"/>
                </a:tc>
                <a:tc>
                  <a:txBody>
                    <a:bodyPr/>
                    <a:lstStyle/>
                    <a:p>
                      <a:r>
                        <a:rPr lang="nl-NL" sz="1400" dirty="0" smtClean="0"/>
                        <a:t>III</a:t>
                      </a:r>
                      <a:endParaRPr lang="nl-NL" sz="1400" dirty="0"/>
                    </a:p>
                  </a:txBody>
                  <a:tcPr marL="68580" marR="68580" marT="34290" marB="34290"/>
                </a:tc>
                <a:extLst>
                  <a:ext uri="{0D108BD9-81ED-4DB2-BD59-A6C34878D82A}">
                    <a16:rowId xmlns:a16="http://schemas.microsoft.com/office/drawing/2014/main" val="926320452"/>
                  </a:ext>
                </a:extLst>
              </a:tr>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smtClean="0"/>
                        <a:t>Vraagt of kind wil</a:t>
                      </a:r>
                      <a:r>
                        <a:rPr lang="nl-NL" sz="1400" baseline="0" dirty="0" smtClean="0"/>
                        <a:t> samenspelen</a:t>
                      </a:r>
                      <a:endParaRPr lang="nl-NL" sz="1400" dirty="0" smtClean="0"/>
                    </a:p>
                  </a:txBody>
                  <a:tcPr marL="68580" marR="68580" marT="34290" marB="34290"/>
                </a:tc>
                <a:tc>
                  <a:txBody>
                    <a:bodyPr/>
                    <a:lstStyle/>
                    <a:p>
                      <a:endParaRPr lang="nl-NL" sz="1400"/>
                    </a:p>
                  </a:txBody>
                  <a:tcPr marL="68580" marR="68580" marT="34290" marB="34290"/>
                </a:tc>
                <a:tc>
                  <a:txBody>
                    <a:bodyPr/>
                    <a:lstStyle/>
                    <a:p>
                      <a:r>
                        <a:rPr lang="nl-NL" sz="1400" dirty="0" smtClean="0"/>
                        <a:t>I</a:t>
                      </a:r>
                      <a:endParaRPr lang="nl-NL" sz="1400" dirty="0"/>
                    </a:p>
                  </a:txBody>
                  <a:tcPr marL="68580" marR="68580" marT="34290" marB="34290"/>
                </a:tc>
                <a:extLst>
                  <a:ext uri="{0D108BD9-81ED-4DB2-BD59-A6C34878D82A}">
                    <a16:rowId xmlns:a16="http://schemas.microsoft.com/office/drawing/2014/main" val="4010179779"/>
                  </a:ext>
                </a:extLst>
              </a:tr>
              <a:tr h="2781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dirty="0" smtClean="0"/>
                        <a:t>Pakt speelgoed af van kind</a:t>
                      </a:r>
                    </a:p>
                  </a:txBody>
                  <a:tcPr marL="68580" marR="68580" marT="34290" marB="34290"/>
                </a:tc>
                <a:tc>
                  <a:txBody>
                    <a:bodyPr/>
                    <a:lstStyle/>
                    <a:p>
                      <a:r>
                        <a:rPr lang="nl-NL" sz="1400" dirty="0" smtClean="0"/>
                        <a:t>I</a:t>
                      </a:r>
                      <a:endParaRPr lang="nl-NL" sz="1400" dirty="0"/>
                    </a:p>
                  </a:txBody>
                  <a:tcPr marL="68580" marR="68580" marT="34290" marB="34290"/>
                </a:tc>
                <a:tc>
                  <a:txBody>
                    <a:bodyPr/>
                    <a:lstStyle/>
                    <a:p>
                      <a:endParaRPr lang="nl-NL" sz="1400"/>
                    </a:p>
                  </a:txBody>
                  <a:tcPr marL="68580" marR="68580" marT="34290" marB="34290"/>
                </a:tc>
                <a:extLst>
                  <a:ext uri="{0D108BD9-81ED-4DB2-BD59-A6C34878D82A}">
                    <a16:rowId xmlns:a16="http://schemas.microsoft.com/office/drawing/2014/main" val="109219653"/>
                  </a:ext>
                </a:extLst>
              </a:tr>
              <a:tr h="278130">
                <a:tc>
                  <a:txBody>
                    <a:bodyPr/>
                    <a:lstStyle/>
                    <a:p>
                      <a:r>
                        <a:rPr lang="nl-NL" sz="1400" dirty="0" err="1" smtClean="0"/>
                        <a:t>etc</a:t>
                      </a:r>
                      <a:endParaRPr lang="nl-NL" sz="1400" dirty="0"/>
                    </a:p>
                  </a:txBody>
                  <a:tcPr marL="68580" marR="68580" marT="34290" marB="34290"/>
                </a:tc>
                <a:tc>
                  <a:txBody>
                    <a:bodyPr/>
                    <a:lstStyle/>
                    <a:p>
                      <a:endParaRPr lang="nl-NL" sz="1400"/>
                    </a:p>
                  </a:txBody>
                  <a:tcPr marL="68580" marR="68580" marT="34290" marB="34290"/>
                </a:tc>
                <a:tc>
                  <a:txBody>
                    <a:bodyPr/>
                    <a:lstStyle/>
                    <a:p>
                      <a:endParaRPr lang="nl-NL" sz="1400" dirty="0"/>
                    </a:p>
                  </a:txBody>
                  <a:tcPr marL="68580" marR="68580" marT="34290" marB="34290"/>
                </a:tc>
                <a:extLst>
                  <a:ext uri="{0D108BD9-81ED-4DB2-BD59-A6C34878D82A}">
                    <a16:rowId xmlns:a16="http://schemas.microsoft.com/office/drawing/2014/main" val="3022294642"/>
                  </a:ext>
                </a:extLst>
              </a:tr>
            </a:tbl>
          </a:graphicData>
        </a:graphic>
      </p:graphicFrame>
      <p:sp>
        <p:nvSpPr>
          <p:cNvPr id="5" name="Tekstvak 4"/>
          <p:cNvSpPr txBox="1"/>
          <p:nvPr/>
        </p:nvSpPr>
        <p:spPr>
          <a:xfrm>
            <a:off x="1028700" y="2264136"/>
            <a:ext cx="7200900" cy="715581"/>
          </a:xfrm>
          <a:prstGeom prst="rect">
            <a:avLst/>
          </a:prstGeom>
          <a:noFill/>
        </p:spPr>
        <p:txBody>
          <a:bodyPr wrap="square" rtlCol="0">
            <a:spAutoFit/>
          </a:bodyPr>
          <a:lstStyle/>
          <a:p>
            <a:r>
              <a:rPr lang="nl-NL" sz="1350" b="1" dirty="0"/>
              <a:t>Naam</a:t>
            </a:r>
            <a:r>
              <a:rPr lang="nl-NL" sz="1350" dirty="0"/>
              <a:t>: Toon</a:t>
            </a:r>
          </a:p>
          <a:p>
            <a:r>
              <a:rPr lang="nl-NL" sz="1350" b="1" dirty="0"/>
              <a:t>Datum observatie: </a:t>
            </a:r>
            <a:r>
              <a:rPr lang="nl-NL" sz="1350" dirty="0"/>
              <a:t>14 januari 2018</a:t>
            </a:r>
          </a:p>
          <a:p>
            <a:r>
              <a:rPr lang="nl-NL" sz="1350" b="1" dirty="0"/>
              <a:t>Plaats</a:t>
            </a:r>
            <a:r>
              <a:rPr lang="nl-NL" sz="1350" dirty="0"/>
              <a:t>: groepsruimte</a:t>
            </a:r>
          </a:p>
        </p:txBody>
      </p:sp>
    </p:spTree>
    <p:extLst>
      <p:ext uri="{BB962C8B-B14F-4D97-AF65-F5344CB8AC3E}">
        <p14:creationId xmlns:p14="http://schemas.microsoft.com/office/powerpoint/2010/main" val="2552790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3) Codeersysteem</a:t>
            </a:r>
            <a:endParaRPr lang="nl-NL" dirty="0"/>
          </a:p>
        </p:txBody>
      </p:sp>
      <p:sp>
        <p:nvSpPr>
          <p:cNvPr id="3" name="Tijdelijke aanduiding voor inhoud 2"/>
          <p:cNvSpPr>
            <a:spLocks noGrp="1"/>
          </p:cNvSpPr>
          <p:nvPr>
            <p:ph idx="1"/>
          </p:nvPr>
        </p:nvSpPr>
        <p:spPr/>
        <p:txBody>
          <a:bodyPr>
            <a:normAutofit/>
          </a:bodyPr>
          <a:lstStyle/>
          <a:p>
            <a:r>
              <a:rPr lang="nl-NL" dirty="0" smtClean="0"/>
              <a:t>Een soort schema waarbij je codes kiest voor gedragingen en/of personen. </a:t>
            </a:r>
            <a:br>
              <a:rPr lang="nl-NL" dirty="0" smtClean="0"/>
            </a:br>
            <a:r>
              <a:rPr lang="nl-NL" dirty="0" smtClean="0"/>
              <a:t>Je zet bijvoorbeeld alleen letter / cijfer / symbool neer. </a:t>
            </a:r>
          </a:p>
          <a:p>
            <a:r>
              <a:rPr lang="nl-NL" dirty="0" smtClean="0"/>
              <a:t>Gestructureerd </a:t>
            </a:r>
          </a:p>
          <a:p>
            <a:r>
              <a:rPr lang="nl-NL" dirty="0" smtClean="0"/>
              <a:t>Vaak bij observeren van relaties tussen kinderen.</a:t>
            </a:r>
          </a:p>
          <a:p>
            <a:endParaRPr lang="nl-NL" dirty="0"/>
          </a:p>
          <a:p>
            <a:r>
              <a:rPr lang="nl-NL" i="1" dirty="0" smtClean="0"/>
              <a:t>Voordeel</a:t>
            </a:r>
            <a:r>
              <a:rPr lang="nl-NL" dirty="0" smtClean="0"/>
              <a:t>: zorgt voor privacy van degene die je observeert, werkt snel.</a:t>
            </a:r>
          </a:p>
          <a:p>
            <a:r>
              <a:rPr lang="nl-NL" i="1" dirty="0" smtClean="0"/>
              <a:t>Nadeel</a:t>
            </a:r>
            <a:r>
              <a:rPr lang="nl-NL" dirty="0" smtClean="0"/>
              <a:t>: je moet de betekenis van de ‘codes’ wel uit je hoofd weten. </a:t>
            </a:r>
            <a:endParaRPr lang="nl-NL" dirty="0"/>
          </a:p>
        </p:txBody>
      </p:sp>
    </p:spTree>
    <p:extLst>
      <p:ext uri="{BB962C8B-B14F-4D97-AF65-F5344CB8AC3E}">
        <p14:creationId xmlns:p14="http://schemas.microsoft.com/office/powerpoint/2010/main" val="199379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6">
                    <a:lumMod val="50000"/>
                  </a:schemeClr>
                </a:solidFill>
              </a:rPr>
              <a:t>Voorbeeld - Codeersysteem</a:t>
            </a:r>
            <a:endParaRPr lang="nl-NL" dirty="0">
              <a:solidFill>
                <a:schemeClr val="accent6">
                  <a:lumMod val="50000"/>
                </a:schemeClr>
              </a:solidFill>
            </a:endParaRPr>
          </a:p>
        </p:txBody>
      </p:sp>
      <p:graphicFrame>
        <p:nvGraphicFramePr>
          <p:cNvPr id="4" name="Tijdelijke aanduiding voor inhoud 3"/>
          <p:cNvGraphicFramePr>
            <a:graphicFrameLocks noGrp="1"/>
          </p:cNvGraphicFramePr>
          <p:nvPr>
            <p:ph idx="1"/>
            <p:extLst/>
          </p:nvPr>
        </p:nvGraphicFramePr>
        <p:xfrm>
          <a:off x="1028700" y="2571751"/>
          <a:ext cx="2963636" cy="1646463"/>
        </p:xfrm>
        <a:graphic>
          <a:graphicData uri="http://schemas.openxmlformats.org/drawingml/2006/table">
            <a:tbl>
              <a:tblPr firstRow="1" bandRow="1">
                <a:tableStyleId>{93296810-A885-4BE3-A3E7-6D5BEEA58F35}</a:tableStyleId>
              </a:tblPr>
              <a:tblGrid>
                <a:gridCol w="922565">
                  <a:extLst>
                    <a:ext uri="{9D8B030D-6E8A-4147-A177-3AD203B41FA5}">
                      <a16:colId xmlns:a16="http://schemas.microsoft.com/office/drawing/2014/main" val="159462753"/>
                    </a:ext>
                  </a:extLst>
                </a:gridCol>
                <a:gridCol w="2041071">
                  <a:extLst>
                    <a:ext uri="{9D8B030D-6E8A-4147-A177-3AD203B41FA5}">
                      <a16:colId xmlns:a16="http://schemas.microsoft.com/office/drawing/2014/main" val="3261413834"/>
                    </a:ext>
                  </a:extLst>
                </a:gridCol>
              </a:tblGrid>
              <a:tr h="480060">
                <a:tc>
                  <a:txBody>
                    <a:bodyPr/>
                    <a:lstStyle/>
                    <a:p>
                      <a:r>
                        <a:rPr lang="nl-NL" sz="1400" dirty="0" smtClean="0"/>
                        <a:t>Naam kind</a:t>
                      </a:r>
                      <a:endParaRPr lang="nl-NL" sz="1400" dirty="0"/>
                    </a:p>
                  </a:txBody>
                  <a:tcPr marL="68580" marR="68580" marT="34290" marB="34290"/>
                </a:tc>
                <a:tc>
                  <a:txBody>
                    <a:bodyPr/>
                    <a:lstStyle/>
                    <a:p>
                      <a:r>
                        <a:rPr lang="nl-NL" sz="1400" dirty="0" smtClean="0"/>
                        <a:t>Contact tussen kinderen tijdens vrij</a:t>
                      </a:r>
                      <a:r>
                        <a:rPr lang="nl-NL" sz="1400" baseline="0" dirty="0" smtClean="0"/>
                        <a:t> spel</a:t>
                      </a:r>
                      <a:endParaRPr lang="nl-NL" sz="1400" dirty="0"/>
                    </a:p>
                  </a:txBody>
                  <a:tcPr marL="68580" marR="68580" marT="34290" marB="34290"/>
                </a:tc>
                <a:extLst>
                  <a:ext uri="{0D108BD9-81ED-4DB2-BD59-A6C34878D82A}">
                    <a16:rowId xmlns:a16="http://schemas.microsoft.com/office/drawing/2014/main" val="2863614074"/>
                  </a:ext>
                </a:extLst>
              </a:tr>
              <a:tr h="383721">
                <a:tc>
                  <a:txBody>
                    <a:bodyPr/>
                    <a:lstStyle/>
                    <a:p>
                      <a:r>
                        <a:rPr lang="nl-NL" sz="1400" dirty="0" smtClean="0"/>
                        <a:t>K.</a:t>
                      </a:r>
                      <a:endParaRPr lang="nl-NL" sz="1400" dirty="0"/>
                    </a:p>
                  </a:txBody>
                  <a:tcPr marL="68580" marR="68580" marT="34290" marB="34290"/>
                </a:tc>
                <a:tc>
                  <a:txBody>
                    <a:bodyPr/>
                    <a:lstStyle/>
                    <a:p>
                      <a:r>
                        <a:rPr lang="nl-NL" sz="1400" dirty="0" smtClean="0"/>
                        <a:t>A2,</a:t>
                      </a:r>
                      <a:r>
                        <a:rPr lang="nl-NL" sz="1400" baseline="0" dirty="0" smtClean="0"/>
                        <a:t> </a:t>
                      </a:r>
                      <a:r>
                        <a:rPr lang="nl-NL" sz="1400" dirty="0" smtClean="0"/>
                        <a:t>B2</a:t>
                      </a:r>
                      <a:endParaRPr lang="nl-NL" sz="1400" dirty="0"/>
                    </a:p>
                  </a:txBody>
                  <a:tcPr marL="68580" marR="68580" marT="34290" marB="34290"/>
                </a:tc>
                <a:extLst>
                  <a:ext uri="{0D108BD9-81ED-4DB2-BD59-A6C34878D82A}">
                    <a16:rowId xmlns:a16="http://schemas.microsoft.com/office/drawing/2014/main" val="3256580937"/>
                  </a:ext>
                </a:extLst>
              </a:tr>
              <a:tr h="383721">
                <a:tc>
                  <a:txBody>
                    <a:bodyPr/>
                    <a:lstStyle/>
                    <a:p>
                      <a:r>
                        <a:rPr lang="nl-NL" sz="1400" dirty="0" smtClean="0"/>
                        <a:t>L.</a:t>
                      </a:r>
                      <a:endParaRPr lang="nl-NL" sz="1400" dirty="0"/>
                    </a:p>
                  </a:txBody>
                  <a:tcPr marL="68580" marR="68580" marT="34290" marB="34290"/>
                </a:tc>
                <a:tc>
                  <a:txBody>
                    <a:bodyPr/>
                    <a:lstStyle/>
                    <a:p>
                      <a:r>
                        <a:rPr lang="nl-NL" sz="1400" dirty="0" smtClean="0"/>
                        <a:t>A1, B1</a:t>
                      </a:r>
                      <a:endParaRPr lang="nl-NL" sz="1400" dirty="0"/>
                    </a:p>
                  </a:txBody>
                  <a:tcPr marL="68580" marR="68580" marT="34290" marB="34290"/>
                </a:tc>
                <a:extLst>
                  <a:ext uri="{0D108BD9-81ED-4DB2-BD59-A6C34878D82A}">
                    <a16:rowId xmlns:a16="http://schemas.microsoft.com/office/drawing/2014/main" val="2913204107"/>
                  </a:ext>
                </a:extLst>
              </a:tr>
              <a:tr h="383721">
                <a:tc>
                  <a:txBody>
                    <a:bodyPr/>
                    <a:lstStyle/>
                    <a:p>
                      <a:r>
                        <a:rPr lang="nl-NL" sz="1400" dirty="0" smtClean="0"/>
                        <a:t>T.</a:t>
                      </a:r>
                      <a:endParaRPr lang="nl-NL" sz="1400" dirty="0"/>
                    </a:p>
                  </a:txBody>
                  <a:tcPr marL="68580" marR="68580" marT="34290" marB="34290"/>
                </a:tc>
                <a:tc>
                  <a:txBody>
                    <a:bodyPr/>
                    <a:lstStyle/>
                    <a:p>
                      <a:r>
                        <a:rPr lang="nl-NL" sz="1400" dirty="0" smtClean="0"/>
                        <a:t>A2</a:t>
                      </a:r>
                      <a:endParaRPr lang="nl-NL" sz="1400" dirty="0"/>
                    </a:p>
                  </a:txBody>
                  <a:tcPr marL="68580" marR="68580" marT="34290" marB="34290"/>
                </a:tc>
                <a:extLst>
                  <a:ext uri="{0D108BD9-81ED-4DB2-BD59-A6C34878D82A}">
                    <a16:rowId xmlns:a16="http://schemas.microsoft.com/office/drawing/2014/main" val="1787519615"/>
                  </a:ext>
                </a:extLst>
              </a:tr>
            </a:tbl>
          </a:graphicData>
        </a:graphic>
      </p:graphicFrame>
      <p:sp>
        <p:nvSpPr>
          <p:cNvPr id="5" name="Tekstvak 4"/>
          <p:cNvSpPr txBox="1"/>
          <p:nvPr/>
        </p:nvSpPr>
        <p:spPr>
          <a:xfrm>
            <a:off x="1028701" y="2212522"/>
            <a:ext cx="3192236" cy="300082"/>
          </a:xfrm>
          <a:prstGeom prst="rect">
            <a:avLst/>
          </a:prstGeom>
          <a:noFill/>
        </p:spPr>
        <p:txBody>
          <a:bodyPr wrap="square" rtlCol="0">
            <a:spAutoFit/>
          </a:bodyPr>
          <a:lstStyle/>
          <a:p>
            <a:r>
              <a:rPr lang="nl-NL" sz="1350" dirty="0"/>
              <a:t>Voorbeeld 1</a:t>
            </a:r>
          </a:p>
        </p:txBody>
      </p:sp>
      <p:sp>
        <p:nvSpPr>
          <p:cNvPr id="6" name="Tekstvak 5"/>
          <p:cNvSpPr txBox="1"/>
          <p:nvPr/>
        </p:nvSpPr>
        <p:spPr>
          <a:xfrm>
            <a:off x="5135336" y="2209026"/>
            <a:ext cx="3192236" cy="300082"/>
          </a:xfrm>
          <a:prstGeom prst="rect">
            <a:avLst/>
          </a:prstGeom>
          <a:noFill/>
        </p:spPr>
        <p:txBody>
          <a:bodyPr wrap="square" rtlCol="0">
            <a:spAutoFit/>
          </a:bodyPr>
          <a:lstStyle/>
          <a:p>
            <a:r>
              <a:rPr lang="nl-NL" sz="1350" dirty="0"/>
              <a:t>Voorbeeld 2</a:t>
            </a:r>
          </a:p>
        </p:txBody>
      </p:sp>
      <p:sp>
        <p:nvSpPr>
          <p:cNvPr id="7" name="Tekstvak 6"/>
          <p:cNvSpPr txBox="1"/>
          <p:nvPr/>
        </p:nvSpPr>
        <p:spPr>
          <a:xfrm>
            <a:off x="963385" y="4490944"/>
            <a:ext cx="2963636" cy="900246"/>
          </a:xfrm>
          <a:prstGeom prst="rect">
            <a:avLst/>
          </a:prstGeom>
          <a:noFill/>
        </p:spPr>
        <p:txBody>
          <a:bodyPr wrap="square" rtlCol="0">
            <a:spAutoFit/>
          </a:bodyPr>
          <a:lstStyle/>
          <a:p>
            <a:r>
              <a:rPr lang="nl-NL" sz="1050" dirty="0"/>
              <a:t>Betekenis codes:</a:t>
            </a:r>
          </a:p>
          <a:p>
            <a:r>
              <a:rPr lang="nl-NL" sz="1050" dirty="0"/>
              <a:t>A1 = speelt samen met 1 kind</a:t>
            </a:r>
            <a:br>
              <a:rPr lang="nl-NL" sz="1050" dirty="0"/>
            </a:br>
            <a:r>
              <a:rPr lang="nl-NL" sz="1050" dirty="0"/>
              <a:t>A2 = speelt samen met meerdere kinderen</a:t>
            </a:r>
            <a:br>
              <a:rPr lang="nl-NL" sz="1050" dirty="0"/>
            </a:br>
            <a:r>
              <a:rPr lang="nl-NL" sz="1050" dirty="0"/>
              <a:t>B1 = organiseert een spel met 1 kind</a:t>
            </a:r>
            <a:br>
              <a:rPr lang="nl-NL" sz="1050" dirty="0"/>
            </a:br>
            <a:r>
              <a:rPr lang="nl-NL" sz="1050" dirty="0"/>
              <a:t>B2 = organiseert een groepsspel</a:t>
            </a:r>
          </a:p>
        </p:txBody>
      </p:sp>
      <p:sp>
        <p:nvSpPr>
          <p:cNvPr id="8" name="Tekstvak 7"/>
          <p:cNvSpPr txBox="1"/>
          <p:nvPr/>
        </p:nvSpPr>
        <p:spPr>
          <a:xfrm>
            <a:off x="5135336" y="2979964"/>
            <a:ext cx="816429" cy="300082"/>
          </a:xfrm>
          <a:prstGeom prst="rect">
            <a:avLst/>
          </a:prstGeom>
          <a:noFill/>
          <a:ln>
            <a:solidFill>
              <a:schemeClr val="accent1"/>
            </a:solidFill>
          </a:ln>
        </p:spPr>
        <p:txBody>
          <a:bodyPr wrap="square" rtlCol="0">
            <a:spAutoFit/>
          </a:bodyPr>
          <a:lstStyle/>
          <a:p>
            <a:r>
              <a:rPr lang="nl-NL" sz="1350" dirty="0"/>
              <a:t>Kind K.</a:t>
            </a:r>
          </a:p>
        </p:txBody>
      </p:sp>
      <p:sp>
        <p:nvSpPr>
          <p:cNvPr id="9" name="Tekstvak 8"/>
          <p:cNvSpPr txBox="1"/>
          <p:nvPr/>
        </p:nvSpPr>
        <p:spPr>
          <a:xfrm>
            <a:off x="7160078" y="2979964"/>
            <a:ext cx="816429" cy="300082"/>
          </a:xfrm>
          <a:prstGeom prst="rect">
            <a:avLst/>
          </a:prstGeom>
          <a:noFill/>
          <a:ln>
            <a:solidFill>
              <a:schemeClr val="accent1"/>
            </a:solidFill>
          </a:ln>
        </p:spPr>
        <p:txBody>
          <a:bodyPr wrap="square" rtlCol="0">
            <a:spAutoFit/>
          </a:bodyPr>
          <a:lstStyle/>
          <a:p>
            <a:r>
              <a:rPr lang="nl-NL" sz="1350" dirty="0"/>
              <a:t>Kind L.</a:t>
            </a:r>
          </a:p>
        </p:txBody>
      </p:sp>
      <p:sp>
        <p:nvSpPr>
          <p:cNvPr id="10" name="Tekstvak 9"/>
          <p:cNvSpPr txBox="1"/>
          <p:nvPr/>
        </p:nvSpPr>
        <p:spPr>
          <a:xfrm>
            <a:off x="6188528" y="4352444"/>
            <a:ext cx="816429" cy="300082"/>
          </a:xfrm>
          <a:prstGeom prst="rect">
            <a:avLst/>
          </a:prstGeom>
          <a:noFill/>
          <a:ln>
            <a:solidFill>
              <a:schemeClr val="accent1"/>
            </a:solidFill>
          </a:ln>
        </p:spPr>
        <p:txBody>
          <a:bodyPr wrap="square" rtlCol="0">
            <a:spAutoFit/>
          </a:bodyPr>
          <a:lstStyle/>
          <a:p>
            <a:r>
              <a:rPr lang="nl-NL" sz="1350" dirty="0"/>
              <a:t>Kind T.</a:t>
            </a:r>
          </a:p>
        </p:txBody>
      </p:sp>
      <p:sp>
        <p:nvSpPr>
          <p:cNvPr id="11" name="Pijl-rechts 10"/>
          <p:cNvSpPr/>
          <p:nvPr/>
        </p:nvSpPr>
        <p:spPr>
          <a:xfrm>
            <a:off x="6098722" y="2979964"/>
            <a:ext cx="947057" cy="1385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sz="1350"/>
          </a:p>
        </p:txBody>
      </p:sp>
      <p:sp>
        <p:nvSpPr>
          <p:cNvPr id="12" name="Pijl-rechts 11"/>
          <p:cNvSpPr/>
          <p:nvPr/>
        </p:nvSpPr>
        <p:spPr>
          <a:xfrm rot="10800000">
            <a:off x="6098722" y="3152001"/>
            <a:ext cx="947057" cy="138500"/>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nl-NL" sz="1350"/>
          </a:p>
        </p:txBody>
      </p:sp>
      <p:cxnSp>
        <p:nvCxnSpPr>
          <p:cNvPr id="15" name="Rechte verbindingslijn met pijl 14"/>
          <p:cNvCxnSpPr/>
          <p:nvPr/>
        </p:nvCxnSpPr>
        <p:spPr>
          <a:xfrm flipH="1">
            <a:off x="7004957" y="3453493"/>
            <a:ext cx="432708" cy="749481"/>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2809805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4) Beoordelingsschaal</a:t>
            </a:r>
            <a:endParaRPr lang="nl-NL" dirty="0"/>
          </a:p>
        </p:txBody>
      </p:sp>
      <p:sp>
        <p:nvSpPr>
          <p:cNvPr id="3" name="Tijdelijke aanduiding voor inhoud 2"/>
          <p:cNvSpPr>
            <a:spLocks noGrp="1"/>
          </p:cNvSpPr>
          <p:nvPr>
            <p:ph idx="1"/>
          </p:nvPr>
        </p:nvSpPr>
        <p:spPr/>
        <p:txBody>
          <a:bodyPr/>
          <a:lstStyle/>
          <a:p>
            <a:r>
              <a:rPr lang="nl-NL" dirty="0" smtClean="0"/>
              <a:t>Lijst met gedragingen waarbij je met een cijfer aangeeft in hoeverre het van toepassing is op de persoon. </a:t>
            </a:r>
          </a:p>
          <a:p>
            <a:r>
              <a:rPr lang="nl-NL" dirty="0" smtClean="0"/>
              <a:t>Vaak gebruikt bij kind- of leerlingvolgsystemen. </a:t>
            </a:r>
          </a:p>
          <a:p>
            <a:endParaRPr lang="nl-NL" dirty="0" smtClean="0"/>
          </a:p>
          <a:p>
            <a:r>
              <a:rPr lang="nl-NL" i="1" dirty="0" smtClean="0"/>
              <a:t>Voordeel</a:t>
            </a:r>
            <a:r>
              <a:rPr lang="nl-NL" dirty="0" smtClean="0"/>
              <a:t>: je kunt makkelijk jouw ‘observatie en oordeel’ vergelijken met anderen</a:t>
            </a:r>
          </a:p>
          <a:p>
            <a:r>
              <a:rPr lang="nl-NL" i="1" dirty="0" smtClean="0"/>
              <a:t>Nadeel</a:t>
            </a:r>
            <a:r>
              <a:rPr lang="nl-NL" dirty="0" smtClean="0"/>
              <a:t>: subjectief en minder betrouwbaar</a:t>
            </a:r>
            <a:endParaRPr lang="nl-NL" dirty="0"/>
          </a:p>
        </p:txBody>
      </p:sp>
    </p:spTree>
    <p:extLst>
      <p:ext uri="{BB962C8B-B14F-4D97-AF65-F5344CB8AC3E}">
        <p14:creationId xmlns:p14="http://schemas.microsoft.com/office/powerpoint/2010/main" val="387646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Methodisch </a:t>
            </a:r>
            <a:r>
              <a:rPr lang="nl-NL" dirty="0" smtClean="0"/>
              <a:t>Handelen</a:t>
            </a:r>
            <a:endParaRPr lang="nl-NL" dirty="0"/>
          </a:p>
        </p:txBody>
      </p:sp>
      <p:sp>
        <p:nvSpPr>
          <p:cNvPr id="3" name="Ondertitel 2"/>
          <p:cNvSpPr>
            <a:spLocks noGrp="1"/>
          </p:cNvSpPr>
          <p:nvPr>
            <p:ph type="subTitle" idx="1"/>
          </p:nvPr>
        </p:nvSpPr>
        <p:spPr/>
        <p:txBody>
          <a:bodyPr>
            <a:normAutofit/>
          </a:bodyPr>
          <a:lstStyle/>
          <a:p>
            <a:r>
              <a:rPr lang="nl-NL" dirty="0" smtClean="0"/>
              <a:t>– Observeren &amp; observatieverslag</a:t>
            </a:r>
          </a:p>
          <a:p>
            <a:endParaRPr lang="nl-NL" dirty="0"/>
          </a:p>
        </p:txBody>
      </p:sp>
    </p:spTree>
    <p:extLst>
      <p:ext uri="{BB962C8B-B14F-4D97-AF65-F5344CB8AC3E}">
        <p14:creationId xmlns:p14="http://schemas.microsoft.com/office/powerpoint/2010/main" val="29514090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6">
                    <a:lumMod val="50000"/>
                  </a:schemeClr>
                </a:solidFill>
              </a:rPr>
              <a:t>Voorbeeld - beoordelingsschaal</a:t>
            </a:r>
            <a:endParaRPr lang="nl-NL" dirty="0">
              <a:solidFill>
                <a:schemeClr val="accent6">
                  <a:lumMod val="50000"/>
                </a:schemeClr>
              </a:solidFill>
            </a:endParaRPr>
          </a:p>
        </p:txBody>
      </p:sp>
      <p:sp>
        <p:nvSpPr>
          <p:cNvPr id="5" name="Tekstvak 4"/>
          <p:cNvSpPr txBox="1"/>
          <p:nvPr/>
        </p:nvSpPr>
        <p:spPr>
          <a:xfrm>
            <a:off x="947055" y="1556792"/>
            <a:ext cx="7282545" cy="715581"/>
          </a:xfrm>
          <a:prstGeom prst="rect">
            <a:avLst/>
          </a:prstGeom>
          <a:noFill/>
        </p:spPr>
        <p:txBody>
          <a:bodyPr wrap="square" rtlCol="0">
            <a:spAutoFit/>
          </a:bodyPr>
          <a:lstStyle/>
          <a:p>
            <a:r>
              <a:rPr lang="nl-NL" sz="1350" b="1" dirty="0"/>
              <a:t>Naam</a:t>
            </a:r>
            <a:r>
              <a:rPr lang="nl-NL" sz="1350" dirty="0"/>
              <a:t>: Karin</a:t>
            </a:r>
          </a:p>
          <a:p>
            <a:r>
              <a:rPr lang="nl-NL" sz="1350" b="1" dirty="0"/>
              <a:t>Datum observatie: </a:t>
            </a:r>
            <a:r>
              <a:rPr lang="nl-NL" sz="1350" dirty="0"/>
              <a:t>14 januari 2018</a:t>
            </a:r>
          </a:p>
          <a:p>
            <a:r>
              <a:rPr lang="nl-NL" sz="1350" b="1" dirty="0"/>
              <a:t>Plaats</a:t>
            </a:r>
            <a:r>
              <a:rPr lang="nl-NL" sz="1350" dirty="0"/>
              <a:t>: </a:t>
            </a:r>
            <a:r>
              <a:rPr lang="nl-NL" sz="1350" dirty="0" smtClean="0"/>
              <a:t>Buiten op het plein </a:t>
            </a:r>
            <a:endParaRPr lang="nl-NL" sz="1350" dirty="0"/>
          </a:p>
        </p:txBody>
      </p:sp>
      <p:graphicFrame>
        <p:nvGraphicFramePr>
          <p:cNvPr id="6" name="Tabel 5"/>
          <p:cNvGraphicFramePr>
            <a:graphicFrameLocks noGrp="1"/>
          </p:cNvGraphicFramePr>
          <p:nvPr>
            <p:extLst>
              <p:ext uri="{D42A27DB-BD31-4B8C-83A1-F6EECF244321}">
                <p14:modId xmlns:p14="http://schemas.microsoft.com/office/powerpoint/2010/main" val="3268985376"/>
              </p:ext>
            </p:extLst>
          </p:nvPr>
        </p:nvGraphicFramePr>
        <p:xfrm>
          <a:off x="947055" y="2420889"/>
          <a:ext cx="7617280" cy="2164756"/>
        </p:xfrm>
        <a:graphic>
          <a:graphicData uri="http://schemas.openxmlformats.org/drawingml/2006/table">
            <a:tbl>
              <a:tblPr firstRow="1" bandRow="1">
                <a:tableStyleId>{5940675A-B579-460E-94D1-54222C63F5DA}</a:tableStyleId>
              </a:tblPr>
              <a:tblGrid>
                <a:gridCol w="2389736">
                  <a:extLst>
                    <a:ext uri="{9D8B030D-6E8A-4147-A177-3AD203B41FA5}">
                      <a16:colId xmlns:a16="http://schemas.microsoft.com/office/drawing/2014/main" val="2003887432"/>
                    </a:ext>
                  </a:extLst>
                </a:gridCol>
                <a:gridCol w="1061231">
                  <a:extLst>
                    <a:ext uri="{9D8B030D-6E8A-4147-A177-3AD203B41FA5}">
                      <a16:colId xmlns:a16="http://schemas.microsoft.com/office/drawing/2014/main" val="3675545242"/>
                    </a:ext>
                  </a:extLst>
                </a:gridCol>
                <a:gridCol w="974760">
                  <a:extLst>
                    <a:ext uri="{9D8B030D-6E8A-4147-A177-3AD203B41FA5}">
                      <a16:colId xmlns:a16="http://schemas.microsoft.com/office/drawing/2014/main" val="2786729456"/>
                    </a:ext>
                  </a:extLst>
                </a:gridCol>
                <a:gridCol w="1011689">
                  <a:extLst>
                    <a:ext uri="{9D8B030D-6E8A-4147-A177-3AD203B41FA5}">
                      <a16:colId xmlns:a16="http://schemas.microsoft.com/office/drawing/2014/main" val="3312155108"/>
                    </a:ext>
                  </a:extLst>
                </a:gridCol>
                <a:gridCol w="1012371">
                  <a:extLst>
                    <a:ext uri="{9D8B030D-6E8A-4147-A177-3AD203B41FA5}">
                      <a16:colId xmlns:a16="http://schemas.microsoft.com/office/drawing/2014/main" val="2691426155"/>
                    </a:ext>
                  </a:extLst>
                </a:gridCol>
                <a:gridCol w="1167493">
                  <a:extLst>
                    <a:ext uri="{9D8B030D-6E8A-4147-A177-3AD203B41FA5}">
                      <a16:colId xmlns:a16="http://schemas.microsoft.com/office/drawing/2014/main" val="799313335"/>
                    </a:ext>
                  </a:extLst>
                </a:gridCol>
              </a:tblGrid>
              <a:tr h="720079">
                <a:tc>
                  <a:txBody>
                    <a:bodyPr/>
                    <a:lstStyle/>
                    <a:p>
                      <a:endParaRPr lang="nl-NL" sz="1400" b="1" dirty="0"/>
                    </a:p>
                  </a:txBody>
                  <a:tcPr marL="68580" marR="68580" marT="34290" marB="34290">
                    <a:solidFill>
                      <a:schemeClr val="accent6">
                        <a:lumMod val="40000"/>
                        <a:lumOff val="60000"/>
                      </a:schemeClr>
                    </a:solidFill>
                  </a:tcPr>
                </a:tc>
                <a:tc>
                  <a:txBody>
                    <a:bodyPr/>
                    <a:lstStyle/>
                    <a:p>
                      <a:pPr algn="ctr"/>
                      <a:r>
                        <a:rPr lang="nl-NL" sz="1400" b="1" dirty="0" smtClean="0"/>
                        <a:t>Vertoont het gedrag nooit</a:t>
                      </a:r>
                      <a:endParaRPr lang="nl-NL" sz="1400" b="1" dirty="0"/>
                    </a:p>
                  </a:txBody>
                  <a:tcPr marL="68580" marR="68580" marT="34290" marB="34290">
                    <a:solidFill>
                      <a:schemeClr val="accent6">
                        <a:lumMod val="40000"/>
                        <a:lumOff val="60000"/>
                      </a:schemeClr>
                    </a:solidFill>
                  </a:tcPr>
                </a:tc>
                <a:tc>
                  <a:txBody>
                    <a:bodyPr/>
                    <a:lstStyle/>
                    <a:p>
                      <a:pPr algn="ctr"/>
                      <a:endParaRPr lang="nl-NL" sz="1400" b="1" dirty="0"/>
                    </a:p>
                  </a:txBody>
                  <a:tcPr marL="68580" marR="68580" marT="34290" marB="34290">
                    <a:solidFill>
                      <a:schemeClr val="accent6">
                        <a:lumMod val="40000"/>
                        <a:lumOff val="60000"/>
                      </a:schemeClr>
                    </a:solidFill>
                  </a:tcPr>
                </a:tc>
                <a:tc>
                  <a:txBody>
                    <a:bodyPr/>
                    <a:lstStyle/>
                    <a:p>
                      <a:pPr algn="ctr"/>
                      <a:endParaRPr lang="nl-NL" sz="1400" b="1" dirty="0"/>
                    </a:p>
                  </a:txBody>
                  <a:tcPr marL="68580" marR="68580" marT="34290" marB="34290">
                    <a:solidFill>
                      <a:schemeClr val="accent6">
                        <a:lumMod val="40000"/>
                        <a:lumOff val="60000"/>
                      </a:schemeClr>
                    </a:solidFill>
                  </a:tcPr>
                </a:tc>
                <a:tc>
                  <a:txBody>
                    <a:bodyPr/>
                    <a:lstStyle/>
                    <a:p>
                      <a:pPr algn="ctr"/>
                      <a:endParaRPr lang="nl-NL" sz="1400" b="1" dirty="0"/>
                    </a:p>
                  </a:txBody>
                  <a:tcPr marL="68580" marR="68580" marT="34290" marB="34290">
                    <a:solidFill>
                      <a:schemeClr val="accent6">
                        <a:lumMod val="40000"/>
                        <a:lumOff val="60000"/>
                      </a:schemeClr>
                    </a:solidFill>
                  </a:tcPr>
                </a:tc>
                <a:tc>
                  <a:txBody>
                    <a:bodyPr/>
                    <a:lstStyle/>
                    <a:p>
                      <a:pPr algn="ctr"/>
                      <a:r>
                        <a:rPr lang="nl-NL" sz="1400" b="1" dirty="0" smtClean="0"/>
                        <a:t>Vertoont het gedrag vaak</a:t>
                      </a:r>
                      <a:endParaRPr lang="nl-NL" sz="1400" b="1" dirty="0"/>
                    </a:p>
                  </a:txBody>
                  <a:tcPr marL="68580" marR="68580" marT="34290" marB="34290">
                    <a:solidFill>
                      <a:schemeClr val="accent6">
                        <a:lumMod val="40000"/>
                        <a:lumOff val="60000"/>
                      </a:schemeClr>
                    </a:solidFill>
                  </a:tcPr>
                </a:tc>
                <a:extLst>
                  <a:ext uri="{0D108BD9-81ED-4DB2-BD59-A6C34878D82A}">
                    <a16:rowId xmlns:a16="http://schemas.microsoft.com/office/drawing/2014/main" val="2311810770"/>
                  </a:ext>
                </a:extLst>
              </a:tr>
              <a:tr h="3845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400" b="1" dirty="0" smtClean="0"/>
                        <a:t>Gedrag</a:t>
                      </a:r>
                    </a:p>
                  </a:txBody>
                  <a:tcPr marL="68580" marR="68580" marT="34290" marB="34290">
                    <a:solidFill>
                      <a:schemeClr val="accent6">
                        <a:lumMod val="60000"/>
                        <a:lumOff val="40000"/>
                      </a:schemeClr>
                    </a:solidFill>
                  </a:tcPr>
                </a:tc>
                <a:tc>
                  <a:txBody>
                    <a:bodyPr/>
                    <a:lstStyle/>
                    <a:p>
                      <a:pPr algn="ctr"/>
                      <a:r>
                        <a:rPr lang="nl-NL" sz="1400" b="1" dirty="0" smtClean="0"/>
                        <a:t>1</a:t>
                      </a:r>
                      <a:endParaRPr lang="nl-NL" sz="1400" b="1" dirty="0"/>
                    </a:p>
                  </a:txBody>
                  <a:tcPr marL="68580" marR="68580" marT="34290" marB="34290">
                    <a:solidFill>
                      <a:schemeClr val="accent6">
                        <a:lumMod val="60000"/>
                        <a:lumOff val="40000"/>
                      </a:schemeClr>
                    </a:solidFill>
                  </a:tcPr>
                </a:tc>
                <a:tc>
                  <a:txBody>
                    <a:bodyPr/>
                    <a:lstStyle/>
                    <a:p>
                      <a:pPr algn="ctr"/>
                      <a:r>
                        <a:rPr lang="nl-NL" sz="1400" b="1" dirty="0" smtClean="0"/>
                        <a:t>2</a:t>
                      </a:r>
                      <a:endParaRPr lang="nl-NL" sz="1400" b="1" dirty="0"/>
                    </a:p>
                  </a:txBody>
                  <a:tcPr marL="68580" marR="68580" marT="34290" marB="34290">
                    <a:solidFill>
                      <a:schemeClr val="accent6">
                        <a:lumMod val="60000"/>
                        <a:lumOff val="40000"/>
                      </a:schemeClr>
                    </a:solidFill>
                  </a:tcPr>
                </a:tc>
                <a:tc>
                  <a:txBody>
                    <a:bodyPr/>
                    <a:lstStyle/>
                    <a:p>
                      <a:pPr algn="ctr"/>
                      <a:r>
                        <a:rPr lang="nl-NL" sz="1400" b="1" dirty="0" smtClean="0"/>
                        <a:t>3</a:t>
                      </a:r>
                      <a:endParaRPr lang="nl-NL" sz="1400" b="1" dirty="0"/>
                    </a:p>
                  </a:txBody>
                  <a:tcPr marL="68580" marR="68580" marT="34290" marB="34290">
                    <a:solidFill>
                      <a:schemeClr val="accent6">
                        <a:lumMod val="60000"/>
                        <a:lumOff val="40000"/>
                      </a:schemeClr>
                    </a:solidFill>
                  </a:tcPr>
                </a:tc>
                <a:tc>
                  <a:txBody>
                    <a:bodyPr/>
                    <a:lstStyle/>
                    <a:p>
                      <a:pPr algn="ctr"/>
                      <a:r>
                        <a:rPr lang="nl-NL" sz="1400" b="1" dirty="0" smtClean="0"/>
                        <a:t>4</a:t>
                      </a:r>
                      <a:endParaRPr lang="nl-NL" sz="1400" b="1" dirty="0"/>
                    </a:p>
                  </a:txBody>
                  <a:tcPr marL="68580" marR="68580" marT="34290" marB="34290">
                    <a:solidFill>
                      <a:schemeClr val="accent6">
                        <a:lumMod val="60000"/>
                        <a:lumOff val="40000"/>
                      </a:schemeClr>
                    </a:solidFill>
                  </a:tcPr>
                </a:tc>
                <a:tc>
                  <a:txBody>
                    <a:bodyPr/>
                    <a:lstStyle/>
                    <a:p>
                      <a:pPr algn="ctr"/>
                      <a:r>
                        <a:rPr lang="nl-NL" sz="1400" b="1" dirty="0" smtClean="0"/>
                        <a:t>5</a:t>
                      </a:r>
                      <a:endParaRPr lang="nl-NL" sz="1400" b="1" dirty="0"/>
                    </a:p>
                  </a:txBody>
                  <a:tcPr marL="68580" marR="68580" marT="34290" marB="34290">
                    <a:solidFill>
                      <a:schemeClr val="accent6">
                        <a:lumMod val="60000"/>
                        <a:lumOff val="40000"/>
                      </a:schemeClr>
                    </a:solidFill>
                  </a:tcPr>
                </a:tc>
                <a:extLst>
                  <a:ext uri="{0D108BD9-81ED-4DB2-BD59-A6C34878D82A}">
                    <a16:rowId xmlns:a16="http://schemas.microsoft.com/office/drawing/2014/main" val="618313813"/>
                  </a:ext>
                </a:extLst>
              </a:tr>
              <a:tr h="384554">
                <a:tc>
                  <a:txBody>
                    <a:bodyPr/>
                    <a:lstStyle/>
                    <a:p>
                      <a:r>
                        <a:rPr lang="nl-NL" sz="1400" dirty="0" smtClean="0"/>
                        <a:t>Ruimt gebruikte</a:t>
                      </a:r>
                      <a:r>
                        <a:rPr lang="nl-NL" sz="1400" baseline="0" dirty="0" smtClean="0"/>
                        <a:t> spullen op</a:t>
                      </a:r>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a:p>
                  </a:txBody>
                  <a:tcPr marL="68580" marR="68580" marT="34290" marB="34290"/>
                </a:tc>
                <a:tc>
                  <a:txBody>
                    <a:bodyPr/>
                    <a:lstStyle/>
                    <a:p>
                      <a:r>
                        <a:rPr lang="nl-NL" sz="1400" dirty="0" smtClean="0"/>
                        <a:t>x</a:t>
                      </a:r>
                      <a:endParaRPr lang="nl-NL" sz="1400" dirty="0"/>
                    </a:p>
                  </a:txBody>
                  <a:tcPr marL="68580" marR="68580" marT="34290" marB="34290"/>
                </a:tc>
                <a:tc>
                  <a:txBody>
                    <a:bodyPr/>
                    <a:lstStyle/>
                    <a:p>
                      <a:endParaRPr lang="nl-NL" sz="1400" dirty="0"/>
                    </a:p>
                  </a:txBody>
                  <a:tcPr marL="68580" marR="68580" marT="34290" marB="34290"/>
                </a:tc>
                <a:extLst>
                  <a:ext uri="{0D108BD9-81ED-4DB2-BD59-A6C34878D82A}">
                    <a16:rowId xmlns:a16="http://schemas.microsoft.com/office/drawing/2014/main" val="1966158725"/>
                  </a:ext>
                </a:extLst>
              </a:tr>
              <a:tr h="675569">
                <a:tc>
                  <a:txBody>
                    <a:bodyPr/>
                    <a:lstStyle/>
                    <a:p>
                      <a:r>
                        <a:rPr lang="nl-NL" sz="1400" dirty="0" smtClean="0"/>
                        <a:t>Helpt andere kinderen met opruimen</a:t>
                      </a:r>
                      <a:endParaRPr lang="nl-NL" sz="1400" dirty="0"/>
                    </a:p>
                  </a:txBody>
                  <a:tcPr marL="68580" marR="68580" marT="34290" marB="34290"/>
                </a:tc>
                <a:tc>
                  <a:txBody>
                    <a:bodyPr/>
                    <a:lstStyle/>
                    <a:p>
                      <a:endParaRPr lang="nl-NL" sz="1400"/>
                    </a:p>
                  </a:txBody>
                  <a:tcPr marL="68580" marR="68580" marT="34290" marB="34290"/>
                </a:tc>
                <a:tc>
                  <a:txBody>
                    <a:bodyPr/>
                    <a:lstStyle/>
                    <a:p>
                      <a:r>
                        <a:rPr lang="nl-NL" sz="1400" dirty="0" smtClean="0"/>
                        <a:t>x</a:t>
                      </a:r>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extLst>
                  <a:ext uri="{0D108BD9-81ED-4DB2-BD59-A6C34878D82A}">
                    <a16:rowId xmlns:a16="http://schemas.microsoft.com/office/drawing/2014/main" val="1602752330"/>
                  </a:ext>
                </a:extLst>
              </a:tr>
            </a:tbl>
          </a:graphicData>
        </a:graphic>
      </p:graphicFrame>
      <p:graphicFrame>
        <p:nvGraphicFramePr>
          <p:cNvPr id="7" name="Tabel 6"/>
          <p:cNvGraphicFramePr>
            <a:graphicFrameLocks noGrp="1"/>
          </p:cNvGraphicFramePr>
          <p:nvPr>
            <p:extLst>
              <p:ext uri="{D42A27DB-BD31-4B8C-83A1-F6EECF244321}">
                <p14:modId xmlns:p14="http://schemas.microsoft.com/office/powerpoint/2010/main" val="2753915940"/>
              </p:ext>
            </p:extLst>
          </p:nvPr>
        </p:nvGraphicFramePr>
        <p:xfrm>
          <a:off x="947055" y="4585645"/>
          <a:ext cx="7617280" cy="777240"/>
        </p:xfrm>
        <a:graphic>
          <a:graphicData uri="http://schemas.openxmlformats.org/drawingml/2006/table">
            <a:tbl>
              <a:tblPr firstRow="1" bandRow="1">
                <a:tableStyleId>{5940675A-B579-460E-94D1-54222C63F5DA}</a:tableStyleId>
              </a:tblPr>
              <a:tblGrid>
                <a:gridCol w="2389736">
                  <a:extLst>
                    <a:ext uri="{9D8B030D-6E8A-4147-A177-3AD203B41FA5}">
                      <a16:colId xmlns:a16="http://schemas.microsoft.com/office/drawing/2014/main" val="1553899127"/>
                    </a:ext>
                  </a:extLst>
                </a:gridCol>
                <a:gridCol w="1061231">
                  <a:extLst>
                    <a:ext uri="{9D8B030D-6E8A-4147-A177-3AD203B41FA5}">
                      <a16:colId xmlns:a16="http://schemas.microsoft.com/office/drawing/2014/main" val="655247703"/>
                    </a:ext>
                  </a:extLst>
                </a:gridCol>
                <a:gridCol w="974760">
                  <a:extLst>
                    <a:ext uri="{9D8B030D-6E8A-4147-A177-3AD203B41FA5}">
                      <a16:colId xmlns:a16="http://schemas.microsoft.com/office/drawing/2014/main" val="4278447636"/>
                    </a:ext>
                  </a:extLst>
                </a:gridCol>
                <a:gridCol w="1011689">
                  <a:extLst>
                    <a:ext uri="{9D8B030D-6E8A-4147-A177-3AD203B41FA5}">
                      <a16:colId xmlns:a16="http://schemas.microsoft.com/office/drawing/2014/main" val="1894336143"/>
                    </a:ext>
                  </a:extLst>
                </a:gridCol>
                <a:gridCol w="1012371">
                  <a:extLst>
                    <a:ext uri="{9D8B030D-6E8A-4147-A177-3AD203B41FA5}">
                      <a16:colId xmlns:a16="http://schemas.microsoft.com/office/drawing/2014/main" val="911359231"/>
                    </a:ext>
                  </a:extLst>
                </a:gridCol>
                <a:gridCol w="1167493">
                  <a:extLst>
                    <a:ext uri="{9D8B030D-6E8A-4147-A177-3AD203B41FA5}">
                      <a16:colId xmlns:a16="http://schemas.microsoft.com/office/drawing/2014/main" val="4030458745"/>
                    </a:ext>
                  </a:extLst>
                </a:gridCol>
              </a:tblGrid>
              <a:tr h="424659">
                <a:tc>
                  <a:txBody>
                    <a:bodyPr/>
                    <a:lstStyle/>
                    <a:p>
                      <a:r>
                        <a:rPr lang="nl-NL" sz="1400" dirty="0" smtClean="0"/>
                        <a:t>Is behulpzaam</a:t>
                      </a:r>
                      <a:r>
                        <a:rPr lang="nl-NL" sz="1400" baseline="0" dirty="0" smtClean="0"/>
                        <a:t> naar begeleiding</a:t>
                      </a:r>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a:p>
                  </a:txBody>
                  <a:tcPr marL="68580" marR="68580" marT="34290" marB="34290"/>
                </a:tc>
                <a:tc>
                  <a:txBody>
                    <a:bodyPr/>
                    <a:lstStyle/>
                    <a:p>
                      <a:endParaRPr lang="nl-NL" sz="1400" dirty="0"/>
                    </a:p>
                  </a:txBody>
                  <a:tcPr marL="68580" marR="68580" marT="34290" marB="34290"/>
                </a:tc>
                <a:tc>
                  <a:txBody>
                    <a:bodyPr/>
                    <a:lstStyle/>
                    <a:p>
                      <a:r>
                        <a:rPr lang="nl-NL" sz="1400" dirty="0" smtClean="0"/>
                        <a:t>x</a:t>
                      </a:r>
                      <a:endParaRPr lang="nl-NL" sz="1400" dirty="0"/>
                    </a:p>
                  </a:txBody>
                  <a:tcPr marL="68580" marR="68580" marT="34290" marB="34290"/>
                </a:tc>
                <a:extLst>
                  <a:ext uri="{0D108BD9-81ED-4DB2-BD59-A6C34878D82A}">
                    <a16:rowId xmlns:a16="http://schemas.microsoft.com/office/drawing/2014/main" val="1768546939"/>
                  </a:ext>
                </a:extLst>
              </a:tr>
              <a:tr h="278130">
                <a:tc>
                  <a:txBody>
                    <a:bodyPr/>
                    <a:lstStyle/>
                    <a:p>
                      <a:r>
                        <a:rPr lang="nl-NL" sz="1400" dirty="0" smtClean="0"/>
                        <a:t>Etc.</a:t>
                      </a:r>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tc>
                  <a:txBody>
                    <a:bodyPr/>
                    <a:lstStyle/>
                    <a:p>
                      <a:endParaRPr lang="nl-NL" sz="1400" dirty="0"/>
                    </a:p>
                  </a:txBody>
                  <a:tcPr marL="68580" marR="68580" marT="34290" marB="34290"/>
                </a:tc>
                <a:extLst>
                  <a:ext uri="{0D108BD9-81ED-4DB2-BD59-A6C34878D82A}">
                    <a16:rowId xmlns:a16="http://schemas.microsoft.com/office/drawing/2014/main" val="739283943"/>
                  </a:ext>
                </a:extLst>
              </a:tr>
            </a:tbl>
          </a:graphicData>
        </a:graphic>
      </p:graphicFrame>
    </p:spTree>
    <p:extLst>
      <p:ext uri="{BB962C8B-B14F-4D97-AF65-F5344CB8AC3E}">
        <p14:creationId xmlns:p14="http://schemas.microsoft.com/office/powerpoint/2010/main" val="362962900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registratiemethode kies je?</a:t>
            </a:r>
            <a:endParaRPr lang="nl-NL" dirty="0"/>
          </a:p>
        </p:txBody>
      </p:sp>
      <p:sp>
        <p:nvSpPr>
          <p:cNvPr id="3" name="Tijdelijke aanduiding voor inhoud 2"/>
          <p:cNvSpPr>
            <a:spLocks noGrp="1"/>
          </p:cNvSpPr>
          <p:nvPr>
            <p:ph idx="1"/>
          </p:nvPr>
        </p:nvSpPr>
        <p:spPr>
          <a:xfrm>
            <a:off x="3902528" y="2571750"/>
            <a:ext cx="4661808" cy="2686050"/>
          </a:xfrm>
        </p:spPr>
        <p:txBody>
          <a:bodyPr>
            <a:normAutofit fontScale="92500" lnSpcReduction="20000"/>
          </a:bodyPr>
          <a:lstStyle/>
          <a:p>
            <a:r>
              <a:rPr lang="nl-NL" dirty="0" smtClean="0"/>
              <a:t>Welke registratiemethode je kiest hangt af van je observatiedoel.</a:t>
            </a:r>
          </a:p>
          <a:p>
            <a:pPr lvl="1"/>
            <a:r>
              <a:rPr lang="nl-NL" dirty="0" smtClean="0"/>
              <a:t>Wil je heel specifiek gedrag observeren? </a:t>
            </a:r>
            <a:br>
              <a:rPr lang="nl-NL" dirty="0" smtClean="0"/>
            </a:br>
            <a:r>
              <a:rPr lang="nl-NL" dirty="0" smtClean="0">
                <a:sym typeface="Wingdings" panose="05000000000000000000" pitchFamily="2" charset="2"/>
              </a:rPr>
              <a:t> een observatieschema</a:t>
            </a:r>
            <a:endParaRPr lang="nl-NL" dirty="0" smtClean="0"/>
          </a:p>
          <a:p>
            <a:pPr lvl="1"/>
            <a:r>
              <a:rPr lang="nl-NL" dirty="0" smtClean="0"/>
              <a:t>Of wil je een breder beeld van de situatie? </a:t>
            </a:r>
            <a:br>
              <a:rPr lang="nl-NL" dirty="0" smtClean="0"/>
            </a:br>
            <a:r>
              <a:rPr lang="nl-NL" dirty="0" smtClean="0">
                <a:sym typeface="Wingdings" panose="05000000000000000000" pitchFamily="2" charset="2"/>
              </a:rPr>
              <a:t> een beschrijvende observatie</a:t>
            </a:r>
          </a:p>
          <a:p>
            <a:pPr lvl="1"/>
            <a:endParaRPr lang="nl-NL" dirty="0" smtClean="0">
              <a:sym typeface="Wingdings" panose="05000000000000000000" pitchFamily="2" charset="2"/>
            </a:endParaRPr>
          </a:p>
          <a:p>
            <a:r>
              <a:rPr lang="nl-NL" dirty="0" smtClean="0">
                <a:sym typeface="Wingdings" panose="05000000000000000000" pitchFamily="2" charset="2"/>
              </a:rPr>
              <a:t>Soms wordt de keuze bepaald door de organisatie, omdat die met een bepaalde registratiemethode werkt. </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620735"/>
            <a:ext cx="2996029" cy="2386013"/>
          </a:xfrm>
          <a:prstGeom prst="rect">
            <a:avLst/>
          </a:prstGeom>
        </p:spPr>
      </p:pic>
    </p:spTree>
    <p:extLst>
      <p:ext uri="{BB962C8B-B14F-4D97-AF65-F5344CB8AC3E}">
        <p14:creationId xmlns:p14="http://schemas.microsoft.com/office/powerpoint/2010/main" val="421959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Maak het volgende schema en vul deze aan: </a:t>
            </a:r>
          </a:p>
          <a:p>
            <a:endParaRPr lang="nl-NL" dirty="0"/>
          </a:p>
          <a:p>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1539281016"/>
              </p:ext>
            </p:extLst>
          </p:nvPr>
        </p:nvGraphicFramePr>
        <p:xfrm>
          <a:off x="971600" y="2420888"/>
          <a:ext cx="7848873" cy="3456385"/>
        </p:xfrm>
        <a:graphic>
          <a:graphicData uri="http://schemas.openxmlformats.org/drawingml/2006/table">
            <a:tbl>
              <a:tblPr firstRow="1" bandRow="1">
                <a:tableStyleId>{5C22544A-7EE6-4342-B048-85BDC9FD1C3A}</a:tableStyleId>
              </a:tblPr>
              <a:tblGrid>
                <a:gridCol w="2616291">
                  <a:extLst>
                    <a:ext uri="{9D8B030D-6E8A-4147-A177-3AD203B41FA5}">
                      <a16:colId xmlns:a16="http://schemas.microsoft.com/office/drawing/2014/main" val="2084274009"/>
                    </a:ext>
                  </a:extLst>
                </a:gridCol>
                <a:gridCol w="2616291">
                  <a:extLst>
                    <a:ext uri="{9D8B030D-6E8A-4147-A177-3AD203B41FA5}">
                      <a16:colId xmlns:a16="http://schemas.microsoft.com/office/drawing/2014/main" val="2566576646"/>
                    </a:ext>
                  </a:extLst>
                </a:gridCol>
                <a:gridCol w="2616291">
                  <a:extLst>
                    <a:ext uri="{9D8B030D-6E8A-4147-A177-3AD203B41FA5}">
                      <a16:colId xmlns:a16="http://schemas.microsoft.com/office/drawing/2014/main" val="2352422202"/>
                    </a:ext>
                  </a:extLst>
                </a:gridCol>
              </a:tblGrid>
              <a:tr h="691277">
                <a:tc>
                  <a:txBody>
                    <a:bodyPr/>
                    <a:lstStyle/>
                    <a:p>
                      <a:endParaRPr lang="nl-NL" dirty="0"/>
                    </a:p>
                  </a:txBody>
                  <a:tcPr/>
                </a:tc>
                <a:tc>
                  <a:txBody>
                    <a:bodyPr/>
                    <a:lstStyle/>
                    <a:p>
                      <a:r>
                        <a:rPr lang="nl-NL" dirty="0" smtClean="0"/>
                        <a:t>Voordelen </a:t>
                      </a:r>
                      <a:endParaRPr lang="nl-NL" dirty="0"/>
                    </a:p>
                  </a:txBody>
                  <a:tcPr/>
                </a:tc>
                <a:tc>
                  <a:txBody>
                    <a:bodyPr/>
                    <a:lstStyle/>
                    <a:p>
                      <a:r>
                        <a:rPr lang="nl-NL" dirty="0" smtClean="0"/>
                        <a:t>Nadelen </a:t>
                      </a:r>
                      <a:endParaRPr lang="nl-NL" dirty="0"/>
                    </a:p>
                  </a:txBody>
                  <a:tcPr/>
                </a:tc>
                <a:extLst>
                  <a:ext uri="{0D108BD9-81ED-4DB2-BD59-A6C34878D82A}">
                    <a16:rowId xmlns:a16="http://schemas.microsoft.com/office/drawing/2014/main" val="1613375952"/>
                  </a:ext>
                </a:extLst>
              </a:tr>
              <a:tr h="691277">
                <a:tc>
                  <a:txBody>
                    <a:bodyPr/>
                    <a:lstStyle/>
                    <a:p>
                      <a:r>
                        <a:rPr lang="nl-NL" dirty="0" smtClean="0"/>
                        <a:t>Participerend </a:t>
                      </a:r>
                      <a:endParaRPr lang="nl-NL" dirty="0"/>
                    </a:p>
                  </a:txBody>
                  <a:tcPr/>
                </a:tc>
                <a:tc>
                  <a:txBody>
                    <a:bodyPr/>
                    <a:lstStyle/>
                    <a:p>
                      <a:endParaRPr lang="nl-NL"/>
                    </a:p>
                  </a:txBody>
                  <a:tcPr/>
                </a:tc>
                <a:tc>
                  <a:txBody>
                    <a:bodyPr/>
                    <a:lstStyle/>
                    <a:p>
                      <a:endParaRPr lang="nl-NL" dirty="0"/>
                    </a:p>
                  </a:txBody>
                  <a:tcPr/>
                </a:tc>
                <a:extLst>
                  <a:ext uri="{0D108BD9-81ED-4DB2-BD59-A6C34878D82A}">
                    <a16:rowId xmlns:a16="http://schemas.microsoft.com/office/drawing/2014/main" val="1589573117"/>
                  </a:ext>
                </a:extLst>
              </a:tr>
              <a:tr h="691277">
                <a:tc>
                  <a:txBody>
                    <a:bodyPr/>
                    <a:lstStyle/>
                    <a:p>
                      <a:r>
                        <a:rPr lang="nl-NL" dirty="0" smtClean="0"/>
                        <a:t>Niet-participerend</a:t>
                      </a:r>
                      <a:endParaRPr lang="nl-NL" dirty="0"/>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3909521329"/>
                  </a:ext>
                </a:extLst>
              </a:tr>
              <a:tr h="691277">
                <a:tc>
                  <a:txBody>
                    <a:bodyPr/>
                    <a:lstStyle/>
                    <a:p>
                      <a:r>
                        <a:rPr lang="nl-NL" dirty="0" smtClean="0"/>
                        <a:t>Gestructureerd </a:t>
                      </a:r>
                      <a:endParaRPr lang="nl-NL" dirty="0"/>
                    </a:p>
                  </a:txBody>
                  <a:tcPr/>
                </a:tc>
                <a:tc>
                  <a:txBody>
                    <a:bodyPr/>
                    <a:lstStyle/>
                    <a:p>
                      <a:endParaRPr lang="nl-NL"/>
                    </a:p>
                  </a:txBody>
                  <a:tcPr/>
                </a:tc>
                <a:tc>
                  <a:txBody>
                    <a:bodyPr/>
                    <a:lstStyle/>
                    <a:p>
                      <a:endParaRPr lang="nl-NL"/>
                    </a:p>
                  </a:txBody>
                  <a:tcPr/>
                </a:tc>
                <a:extLst>
                  <a:ext uri="{0D108BD9-81ED-4DB2-BD59-A6C34878D82A}">
                    <a16:rowId xmlns:a16="http://schemas.microsoft.com/office/drawing/2014/main" val="434454235"/>
                  </a:ext>
                </a:extLst>
              </a:tr>
              <a:tr h="691277">
                <a:tc>
                  <a:txBody>
                    <a:bodyPr/>
                    <a:lstStyle/>
                    <a:p>
                      <a:r>
                        <a:rPr lang="nl-NL" dirty="0" smtClean="0"/>
                        <a:t>Ongestructureerd</a:t>
                      </a:r>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val="3813444106"/>
                  </a:ext>
                </a:extLst>
              </a:tr>
            </a:tbl>
          </a:graphicData>
        </a:graphic>
      </p:graphicFrame>
    </p:spTree>
    <p:extLst>
      <p:ext uri="{BB962C8B-B14F-4D97-AF65-F5344CB8AC3E}">
        <p14:creationId xmlns:p14="http://schemas.microsoft.com/office/powerpoint/2010/main" val="316970471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Start maken met het observatieverslag. </a:t>
            </a:r>
            <a:endParaRPr lang="nl-NL" dirty="0"/>
          </a:p>
        </p:txBody>
      </p:sp>
      <p:sp>
        <p:nvSpPr>
          <p:cNvPr id="3" name="Tijdelijke aanduiding voor inhoud 2"/>
          <p:cNvSpPr>
            <a:spLocks noGrp="1"/>
          </p:cNvSpPr>
          <p:nvPr>
            <p:ph idx="1"/>
          </p:nvPr>
        </p:nvSpPr>
        <p:spPr/>
        <p:txBody>
          <a:bodyPr/>
          <a:lstStyle/>
          <a:p>
            <a:r>
              <a:rPr lang="nl-NL" dirty="0" smtClean="0"/>
              <a:t>Ga een start maken, als het goed is heb je op je stage overleg gehad over hoe en wat. </a:t>
            </a:r>
          </a:p>
          <a:p>
            <a:endParaRPr lang="nl-NL" dirty="0"/>
          </a:p>
          <a:p>
            <a:r>
              <a:rPr lang="nl-NL" dirty="0" smtClean="0"/>
              <a:t>Lees uit het boek methodiek hoofdstuk 7 (7.1 </a:t>
            </a:r>
            <a:r>
              <a:rPr lang="nl-NL" dirty="0" err="1" smtClean="0"/>
              <a:t>t.m</a:t>
            </a:r>
            <a:r>
              <a:rPr lang="nl-NL" dirty="0" smtClean="0"/>
              <a:t> 7.4)</a:t>
            </a:r>
            <a:endParaRPr lang="nl-NL" dirty="0"/>
          </a:p>
        </p:txBody>
      </p:sp>
    </p:spTree>
    <p:extLst>
      <p:ext uri="{BB962C8B-B14F-4D97-AF65-F5344CB8AC3E}">
        <p14:creationId xmlns:p14="http://schemas.microsoft.com/office/powerpoint/2010/main" val="2112855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Herhaling vorige les</a:t>
            </a:r>
            <a:endParaRPr lang="nl-NL" dirty="0"/>
          </a:p>
        </p:txBody>
      </p:sp>
      <p:sp>
        <p:nvSpPr>
          <p:cNvPr id="3" name="Tijdelijke aanduiding voor inhoud 2"/>
          <p:cNvSpPr>
            <a:spLocks noGrp="1"/>
          </p:cNvSpPr>
          <p:nvPr>
            <p:ph idx="1"/>
          </p:nvPr>
        </p:nvSpPr>
        <p:spPr>
          <a:xfrm>
            <a:off x="1028700" y="1556792"/>
            <a:ext cx="7200900" cy="4242948"/>
          </a:xfrm>
        </p:spPr>
        <p:txBody>
          <a:bodyPr>
            <a:normAutofit/>
          </a:bodyPr>
          <a:lstStyle/>
          <a:p>
            <a:r>
              <a:rPr lang="nl-NL" sz="2400" b="1" i="1" dirty="0">
                <a:solidFill>
                  <a:schemeClr val="accent6">
                    <a:lumMod val="75000"/>
                  </a:schemeClr>
                </a:solidFill>
              </a:rPr>
              <a:t>Methodisch observeren </a:t>
            </a:r>
            <a:r>
              <a:rPr lang="nl-NL" sz="2400" dirty="0"/>
              <a:t>= </a:t>
            </a:r>
            <a:r>
              <a:rPr lang="nl-NL" sz="2400" b="1" dirty="0"/>
              <a:t>bewust</a:t>
            </a:r>
            <a:r>
              <a:rPr lang="nl-NL" sz="2400" dirty="0"/>
              <a:t> (met aandacht), </a:t>
            </a:r>
            <a:r>
              <a:rPr lang="nl-NL" sz="2400" b="1" dirty="0"/>
              <a:t>doelgericht</a:t>
            </a:r>
            <a:r>
              <a:rPr lang="nl-NL" sz="2400" dirty="0"/>
              <a:t> (je hebt een observatiedoel), </a:t>
            </a:r>
            <a:r>
              <a:rPr lang="nl-NL" sz="2400" b="1" dirty="0"/>
              <a:t>planmatig</a:t>
            </a:r>
            <a:r>
              <a:rPr lang="nl-NL" sz="2400" dirty="0"/>
              <a:t> (je beschrijft vooraf een observatieplan)\</a:t>
            </a:r>
          </a:p>
          <a:p>
            <a:pPr marL="342900" indent="-342900">
              <a:buFont typeface="Arial" panose="020B0604020202020204" pitchFamily="34" charset="0"/>
              <a:buChar char="•"/>
            </a:pPr>
            <a:r>
              <a:rPr lang="nl-NL" sz="2400" dirty="0"/>
              <a:t>Belangrijk </a:t>
            </a:r>
            <a:r>
              <a:rPr lang="nl-NL" sz="2400" b="1" dirty="0"/>
              <a:t>objectief</a:t>
            </a:r>
            <a:r>
              <a:rPr lang="nl-NL" sz="2400" dirty="0"/>
              <a:t> te observeren (zonder mening)</a:t>
            </a:r>
          </a:p>
          <a:p>
            <a:pPr marL="342900" indent="-342900">
              <a:buFont typeface="Arial" panose="020B0604020202020204" pitchFamily="34" charset="0"/>
              <a:buChar char="•"/>
            </a:pPr>
            <a:r>
              <a:rPr lang="nl-NL" sz="2400" dirty="0"/>
              <a:t>Let als observator op </a:t>
            </a:r>
            <a:r>
              <a:rPr lang="nl-NL" sz="2400" b="1" dirty="0"/>
              <a:t>valkuilen</a:t>
            </a:r>
            <a:r>
              <a:rPr lang="nl-NL" sz="2400" dirty="0"/>
              <a:t>: </a:t>
            </a:r>
            <a:br>
              <a:rPr lang="nl-NL" sz="2400" dirty="0"/>
            </a:br>
            <a:r>
              <a:rPr lang="nl-NL" sz="2400" dirty="0"/>
              <a:t>eigen mening, emotioneel te betrokken, halo-effect, </a:t>
            </a:r>
            <a:r>
              <a:rPr lang="nl-NL" sz="2400" dirty="0" err="1"/>
              <a:t>horn</a:t>
            </a:r>
            <a:r>
              <a:rPr lang="nl-NL" sz="2400" dirty="0"/>
              <a:t>-effect, vooroordeel, projectie, stemming, ervaring. </a:t>
            </a:r>
          </a:p>
          <a:p>
            <a:pPr marL="342900" indent="-342900">
              <a:buFont typeface="Arial" panose="020B0604020202020204" pitchFamily="34" charset="0"/>
              <a:buChar char="•"/>
            </a:pPr>
            <a:r>
              <a:rPr lang="nl-NL" sz="2400" dirty="0"/>
              <a:t>Observaties moeten </a:t>
            </a:r>
            <a:r>
              <a:rPr lang="nl-NL" sz="2400" b="1" dirty="0"/>
              <a:t>betrouwbaar </a:t>
            </a:r>
            <a:r>
              <a:rPr lang="nl-NL" sz="2400" dirty="0"/>
              <a:t>zijn </a:t>
            </a:r>
          </a:p>
          <a:p>
            <a:pPr marL="342900" indent="-342900">
              <a:buFont typeface="Arial" panose="020B0604020202020204" pitchFamily="34" charset="0"/>
              <a:buChar char="•"/>
            </a:pPr>
            <a:r>
              <a:rPr lang="nl-NL" sz="2400" dirty="0"/>
              <a:t>Stimulus </a:t>
            </a:r>
            <a:r>
              <a:rPr lang="nl-NL" sz="2400" dirty="0">
                <a:sym typeface="Wingdings" panose="05000000000000000000" pitchFamily="2" charset="2"/>
              </a:rPr>
              <a:t> Waarneembaar gedrag  Respons.</a:t>
            </a:r>
            <a:endParaRPr lang="nl-NL" dirty="0"/>
          </a:p>
          <a:p>
            <a:endParaRPr lang="nl-NL" sz="2400" dirty="0"/>
          </a:p>
          <a:p>
            <a:endParaRPr lang="nl-NL" sz="1800" dirty="0"/>
          </a:p>
        </p:txBody>
      </p:sp>
    </p:spTree>
    <p:extLst>
      <p:ext uri="{BB962C8B-B14F-4D97-AF65-F5344CB8AC3E}">
        <p14:creationId xmlns:p14="http://schemas.microsoft.com/office/powerpoint/2010/main" val="168420028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Observeren = bewust, doelgericht &amp; </a:t>
            </a:r>
            <a:r>
              <a:rPr lang="nl-NL" dirty="0" smtClean="0">
                <a:solidFill>
                  <a:schemeClr val="accent6">
                    <a:lumMod val="75000"/>
                  </a:schemeClr>
                </a:solidFill>
              </a:rPr>
              <a:t>planmatig</a:t>
            </a:r>
            <a:endParaRPr lang="nl-NL" dirty="0">
              <a:solidFill>
                <a:schemeClr val="accent6">
                  <a:lumMod val="75000"/>
                </a:schemeClr>
              </a:solidFill>
            </a:endParaRPr>
          </a:p>
        </p:txBody>
      </p:sp>
      <p:sp>
        <p:nvSpPr>
          <p:cNvPr id="3" name="Tijdelijke aanduiding voor inhoud 2"/>
          <p:cNvSpPr>
            <a:spLocks noGrp="1"/>
          </p:cNvSpPr>
          <p:nvPr>
            <p:ph idx="1"/>
          </p:nvPr>
        </p:nvSpPr>
        <p:spPr/>
        <p:txBody>
          <a:bodyPr>
            <a:normAutofit/>
          </a:bodyPr>
          <a:lstStyle/>
          <a:p>
            <a:r>
              <a:rPr lang="nl-NL" sz="2400" dirty="0" smtClean="0"/>
              <a:t>Voordat je gaat observeren schrijf je een observatieplan</a:t>
            </a:r>
          </a:p>
          <a:p>
            <a:pPr lvl="1"/>
            <a:r>
              <a:rPr lang="nl-NL" sz="2400" dirty="0"/>
              <a:t>Hierin staat o.a. je observatiedoel en de </a:t>
            </a:r>
            <a:r>
              <a:rPr lang="nl-NL" sz="2400" b="1" dirty="0" smtClean="0"/>
              <a:t>observatiemethode</a:t>
            </a:r>
          </a:p>
          <a:p>
            <a:pPr marL="397764" lvl="1" indent="0">
              <a:buNone/>
            </a:pPr>
            <a:r>
              <a:rPr lang="nl-NL" sz="1600" dirty="0"/>
              <a:t>(voor ‘verslag observeren’ ga je een observatieplan schrijven en dit uitvoeren)</a:t>
            </a:r>
          </a:p>
          <a:p>
            <a:pPr lvl="1"/>
            <a:endParaRPr lang="nl-NL" sz="2400" dirty="0" smtClean="0"/>
          </a:p>
          <a:p>
            <a:pPr marL="342900" indent="-342900">
              <a:buFont typeface="Arial" panose="020B0604020202020204" pitchFamily="34" charset="0"/>
              <a:buChar char="•"/>
            </a:pPr>
            <a:r>
              <a:rPr lang="nl-NL" sz="2400" dirty="0" smtClean="0"/>
              <a:t>Je kunt op verschillende manieren observeren = observatiemethoden. </a:t>
            </a:r>
          </a:p>
          <a:p>
            <a:pPr marL="342900" indent="-342900">
              <a:buFont typeface="Arial" panose="020B0604020202020204" pitchFamily="34" charset="0"/>
              <a:buChar char="•"/>
            </a:pPr>
            <a:r>
              <a:rPr lang="nl-NL" sz="2400" dirty="0" smtClean="0"/>
              <a:t>Waarvoor je kiest hangt af van je observatiedoel. </a:t>
            </a:r>
          </a:p>
        </p:txBody>
      </p:sp>
    </p:spTree>
    <p:extLst>
      <p:ext uri="{BB962C8B-B14F-4D97-AF65-F5344CB8AC3E}">
        <p14:creationId xmlns:p14="http://schemas.microsoft.com/office/powerpoint/2010/main" val="14819408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79712" y="476672"/>
            <a:ext cx="7164288" cy="1080120"/>
          </a:xfrm>
        </p:spPr>
        <p:txBody>
          <a:bodyPr/>
          <a:lstStyle/>
          <a:p>
            <a:r>
              <a:rPr lang="nl-NL" dirty="0" smtClean="0"/>
              <a:t>Indeling van observatiemethoden</a:t>
            </a:r>
            <a:endParaRPr lang="nl-NL" dirty="0"/>
          </a:p>
        </p:txBody>
      </p:sp>
      <p:graphicFrame>
        <p:nvGraphicFramePr>
          <p:cNvPr id="7" name="Tabel 6"/>
          <p:cNvGraphicFramePr>
            <a:graphicFrameLocks noGrp="1"/>
          </p:cNvGraphicFramePr>
          <p:nvPr>
            <p:extLst>
              <p:ext uri="{D42A27DB-BD31-4B8C-83A1-F6EECF244321}">
                <p14:modId xmlns:p14="http://schemas.microsoft.com/office/powerpoint/2010/main" val="822905053"/>
              </p:ext>
            </p:extLst>
          </p:nvPr>
        </p:nvGraphicFramePr>
        <p:xfrm>
          <a:off x="179512" y="1772816"/>
          <a:ext cx="8640960" cy="4608511"/>
        </p:xfrm>
        <a:graphic>
          <a:graphicData uri="http://schemas.openxmlformats.org/drawingml/2006/table">
            <a:tbl>
              <a:tblPr firstRow="1" bandRow="1">
                <a:tableStyleId>{5940675A-B579-460E-94D1-54222C63F5DA}</a:tableStyleId>
              </a:tblPr>
              <a:tblGrid>
                <a:gridCol w="2160240">
                  <a:extLst>
                    <a:ext uri="{9D8B030D-6E8A-4147-A177-3AD203B41FA5}">
                      <a16:colId xmlns:a16="http://schemas.microsoft.com/office/drawing/2014/main" val="1466642908"/>
                    </a:ext>
                  </a:extLst>
                </a:gridCol>
                <a:gridCol w="2160240">
                  <a:extLst>
                    <a:ext uri="{9D8B030D-6E8A-4147-A177-3AD203B41FA5}">
                      <a16:colId xmlns:a16="http://schemas.microsoft.com/office/drawing/2014/main" val="4026944189"/>
                    </a:ext>
                  </a:extLst>
                </a:gridCol>
                <a:gridCol w="2160240">
                  <a:extLst>
                    <a:ext uri="{9D8B030D-6E8A-4147-A177-3AD203B41FA5}">
                      <a16:colId xmlns:a16="http://schemas.microsoft.com/office/drawing/2014/main" val="662312514"/>
                    </a:ext>
                  </a:extLst>
                </a:gridCol>
                <a:gridCol w="2160240">
                  <a:extLst>
                    <a:ext uri="{9D8B030D-6E8A-4147-A177-3AD203B41FA5}">
                      <a16:colId xmlns:a16="http://schemas.microsoft.com/office/drawing/2014/main" val="3133556487"/>
                    </a:ext>
                  </a:extLst>
                </a:gridCol>
              </a:tblGrid>
              <a:tr h="570250">
                <a:tc gridSpan="3">
                  <a:txBody>
                    <a:bodyPr/>
                    <a:lstStyle/>
                    <a:p>
                      <a:pPr algn="ctr"/>
                      <a:r>
                        <a:rPr lang="nl-NL" sz="1400" dirty="0" smtClean="0"/>
                        <a:t>                                                       Participerend</a:t>
                      </a:r>
                      <a:endParaRPr lang="nl-NL" sz="1400" dirty="0"/>
                    </a:p>
                  </a:txBody>
                  <a:tcPr marL="68580" marR="68580" marT="34290" marB="34290">
                    <a:lnL w="12700" cmpd="sng">
                      <a:noFill/>
                    </a:lnL>
                    <a:lnR w="12700" cmpd="sng">
                      <a:noFill/>
                    </a:lnR>
                    <a:lnT w="12700" cmpd="sng">
                      <a:noFill/>
                    </a:lnT>
                    <a:lnB w="12700" cmpd="sng">
                      <a:noFill/>
                    </a:lnB>
                  </a:tcPr>
                </a:tc>
                <a:tc hMerge="1">
                  <a:txBody>
                    <a:bodyPr/>
                    <a:lstStyle/>
                    <a:p>
                      <a:pPr algn="ctr"/>
                      <a:endParaRPr lang="nl-NL" sz="1400" dirty="0"/>
                    </a:p>
                  </a:txBody>
                  <a:tcPr>
                    <a:lnT w="12700" cmpd="sng">
                      <a:noFill/>
                    </a:lnT>
                  </a:tcPr>
                </a:tc>
                <a:tc hMerge="1">
                  <a:txBody>
                    <a:bodyPr/>
                    <a:lstStyle/>
                    <a:p>
                      <a:endParaRPr lang="nl-NL"/>
                    </a:p>
                  </a:txBody>
                  <a:tcPr/>
                </a:tc>
                <a:tc rowSpan="4">
                  <a:txBody>
                    <a:bodyPr/>
                    <a:lstStyle/>
                    <a:p>
                      <a:pPr algn="ctr"/>
                      <a:endParaRPr lang="nl-NL" sz="1400" dirty="0" smtClean="0"/>
                    </a:p>
                    <a:p>
                      <a:pPr algn="ctr"/>
                      <a:endParaRPr lang="nl-NL" sz="1400" dirty="0" smtClean="0"/>
                    </a:p>
                    <a:p>
                      <a:pPr algn="ctr"/>
                      <a:endParaRPr lang="nl-NL" sz="1400" dirty="0" smtClean="0"/>
                    </a:p>
                    <a:p>
                      <a:pPr algn="ctr"/>
                      <a:endParaRPr lang="nl-NL" sz="1400" dirty="0" smtClean="0"/>
                    </a:p>
                    <a:p>
                      <a:pPr algn="ctr"/>
                      <a:endParaRPr lang="nl-NL" sz="1100" dirty="0" smtClean="0"/>
                    </a:p>
                    <a:p>
                      <a:pPr algn="ctr"/>
                      <a:endParaRPr lang="nl-NL" sz="1600" dirty="0" smtClean="0"/>
                    </a:p>
                    <a:p>
                      <a:pPr algn="ctr"/>
                      <a:endParaRPr lang="nl-NL" sz="1600" dirty="0" smtClean="0"/>
                    </a:p>
                    <a:p>
                      <a:pPr algn="ctr"/>
                      <a:endParaRPr lang="nl-NL" sz="1600" dirty="0" smtClean="0"/>
                    </a:p>
                    <a:p>
                      <a:pPr algn="ctr"/>
                      <a:endParaRPr lang="nl-NL" sz="1600" dirty="0" smtClean="0"/>
                    </a:p>
                    <a:p>
                      <a:pPr algn="ctr"/>
                      <a:r>
                        <a:rPr lang="nl-NL" sz="1600" dirty="0" smtClean="0"/>
                        <a:t>Ongestructureerd</a:t>
                      </a:r>
                      <a:endParaRPr lang="nl-NL" sz="1600" dirty="0"/>
                    </a:p>
                  </a:txBody>
                  <a:tcPr marL="68580" marR="68580" marT="34290" marB="34290">
                    <a:lnL w="12700" cmpd="sng">
                      <a:noFill/>
                    </a:lnL>
                    <a:lnR w="12700" cmpd="sng">
                      <a:noFill/>
                    </a:lnR>
                    <a:lnT w="12700" cmpd="sng">
                      <a:noFill/>
                    </a:lnT>
                    <a:lnB w="12700" cmpd="sng">
                      <a:noFill/>
                    </a:lnB>
                  </a:tcPr>
                </a:tc>
                <a:extLst>
                  <a:ext uri="{0D108BD9-81ED-4DB2-BD59-A6C34878D82A}">
                    <a16:rowId xmlns:a16="http://schemas.microsoft.com/office/drawing/2014/main" val="2894597701"/>
                  </a:ext>
                </a:extLst>
              </a:tr>
              <a:tr h="1737912">
                <a:tc rowSpan="3">
                  <a:txBody>
                    <a:bodyPr/>
                    <a:lstStyle/>
                    <a:p>
                      <a:pPr algn="ctr"/>
                      <a:endParaRPr lang="nl-NL" sz="1400" dirty="0" smtClean="0"/>
                    </a:p>
                    <a:p>
                      <a:pPr algn="ctr"/>
                      <a:endParaRPr lang="nl-NL" sz="1400" dirty="0" smtClean="0"/>
                    </a:p>
                    <a:p>
                      <a:pPr algn="ctr"/>
                      <a:endParaRPr lang="nl-NL" sz="1400" dirty="0" smtClean="0"/>
                    </a:p>
                    <a:p>
                      <a:pPr algn="ctr"/>
                      <a:endParaRPr lang="nl-NL" sz="1400" dirty="0" smtClean="0"/>
                    </a:p>
                    <a:p>
                      <a:pPr algn="ctr"/>
                      <a:endParaRPr lang="nl-NL" sz="1100" dirty="0" smtClean="0"/>
                    </a:p>
                    <a:p>
                      <a:pPr algn="ctr"/>
                      <a:endParaRPr lang="nl-NL" sz="1600" dirty="0" smtClean="0"/>
                    </a:p>
                    <a:p>
                      <a:pPr algn="ctr"/>
                      <a:endParaRPr lang="nl-NL" sz="1600" dirty="0" smtClean="0"/>
                    </a:p>
                    <a:p>
                      <a:pPr algn="ctr"/>
                      <a:r>
                        <a:rPr lang="nl-NL" sz="1600" dirty="0" smtClean="0"/>
                        <a:t>Gestructureerd</a:t>
                      </a:r>
                      <a:endParaRPr lang="nl-NL" sz="1100" dirty="0"/>
                    </a:p>
                  </a:txBody>
                  <a:tcPr marL="68580" marR="68580" marT="34290" marB="34290">
                    <a:lnL w="12700" cmpd="sng">
                      <a:noFill/>
                    </a:lnL>
                    <a:lnT w="12700" cmpd="sng">
                      <a:noFill/>
                    </a:lnT>
                    <a:lnB w="12700" cmpd="sng">
                      <a:noFill/>
                    </a:lnB>
                  </a:tcPr>
                </a:tc>
                <a:tc>
                  <a:txBody>
                    <a:bodyPr/>
                    <a:lstStyle/>
                    <a:p>
                      <a:pPr algn="ctr"/>
                      <a:endParaRPr lang="nl-NL" sz="1400" b="1" u="sng" dirty="0" smtClean="0"/>
                    </a:p>
                    <a:p>
                      <a:pPr algn="ctr"/>
                      <a:r>
                        <a:rPr lang="nl-NL" sz="1400" b="1" u="sng" dirty="0" smtClean="0"/>
                        <a:t>Methode 1</a:t>
                      </a:r>
                    </a:p>
                    <a:p>
                      <a:pPr algn="ctr"/>
                      <a:r>
                        <a:rPr lang="nl-NL" sz="1400" dirty="0" smtClean="0"/>
                        <a:t>Participerend / gestructureerd</a:t>
                      </a:r>
                    </a:p>
                    <a:p>
                      <a:pPr algn="ctr"/>
                      <a:endParaRPr lang="nl-NL" sz="1400" dirty="0" smtClean="0"/>
                    </a:p>
                  </a:txBody>
                  <a:tcPr marL="68580" marR="68580" marT="34290" marB="34290">
                    <a:solidFill>
                      <a:schemeClr val="accent6">
                        <a:lumMod val="40000"/>
                        <a:lumOff val="60000"/>
                      </a:schemeClr>
                    </a:solidFill>
                  </a:tcPr>
                </a:tc>
                <a:tc>
                  <a:txBody>
                    <a:bodyPr/>
                    <a:lstStyle/>
                    <a:p>
                      <a:pPr algn="ctr"/>
                      <a:endParaRPr lang="nl-NL" sz="1400" b="1" u="sng" dirty="0" smtClean="0"/>
                    </a:p>
                    <a:p>
                      <a:pPr algn="ctr"/>
                      <a:r>
                        <a:rPr lang="nl-NL" sz="1400" b="1" u="sng" dirty="0" smtClean="0"/>
                        <a:t>Methode</a:t>
                      </a:r>
                      <a:r>
                        <a:rPr lang="nl-NL" sz="1400" b="1" u="sng" baseline="0" dirty="0" smtClean="0"/>
                        <a:t> 2 </a:t>
                      </a:r>
                      <a:endParaRPr lang="nl-NL" sz="1400" b="1" u="sng" dirty="0" smtClean="0"/>
                    </a:p>
                    <a:p>
                      <a:pPr algn="ctr"/>
                      <a:r>
                        <a:rPr lang="nl-NL" sz="1400" dirty="0" smtClean="0"/>
                        <a:t>Participerend</a:t>
                      </a:r>
                      <a:r>
                        <a:rPr lang="nl-NL" sz="1400" baseline="0" dirty="0" smtClean="0"/>
                        <a:t> / ongestructureerd</a:t>
                      </a:r>
                      <a:endParaRPr lang="nl-NL" sz="1400" dirty="0"/>
                    </a:p>
                  </a:txBody>
                  <a:tcPr marL="68580" marR="68580" marT="34290" marB="34290">
                    <a:solidFill>
                      <a:schemeClr val="accent5">
                        <a:lumMod val="40000"/>
                        <a:lumOff val="60000"/>
                      </a:schemeClr>
                    </a:solidFill>
                  </a:tcPr>
                </a:tc>
                <a:tc vMerge="1">
                  <a:txBody>
                    <a:bodyPr/>
                    <a:lstStyle/>
                    <a:p>
                      <a:pPr algn="ctr"/>
                      <a:endParaRPr lang="nl-NL" sz="1400" dirty="0"/>
                    </a:p>
                  </a:txBody>
                  <a:tcPr>
                    <a:lnR w="12700" cmpd="sng">
                      <a:noFill/>
                    </a:lnR>
                  </a:tcPr>
                </a:tc>
                <a:extLst>
                  <a:ext uri="{0D108BD9-81ED-4DB2-BD59-A6C34878D82A}">
                    <a16:rowId xmlns:a16="http://schemas.microsoft.com/office/drawing/2014/main" val="1920579959"/>
                  </a:ext>
                </a:extLst>
              </a:tr>
              <a:tr h="1737912">
                <a:tc vMerge="1">
                  <a:txBody>
                    <a:bodyPr/>
                    <a:lstStyle/>
                    <a:p>
                      <a:endParaRPr lang="nl-NL"/>
                    </a:p>
                  </a:txBody>
                  <a:tcPr/>
                </a:tc>
                <a:tc>
                  <a:txBody>
                    <a:bodyPr/>
                    <a:lstStyle/>
                    <a:p>
                      <a:pPr algn="ctr"/>
                      <a:endParaRPr lang="nl-NL" sz="1400" b="1" u="sng" dirty="0" smtClean="0"/>
                    </a:p>
                    <a:p>
                      <a:pPr algn="ctr"/>
                      <a:r>
                        <a:rPr lang="nl-NL" sz="1400" b="1" u="sng" dirty="0" smtClean="0"/>
                        <a:t>Methode 3</a:t>
                      </a:r>
                    </a:p>
                    <a:p>
                      <a:pPr algn="ctr"/>
                      <a:r>
                        <a:rPr lang="nl-NL" sz="1400" dirty="0" smtClean="0"/>
                        <a:t>Niet-participerend</a:t>
                      </a:r>
                      <a:r>
                        <a:rPr lang="nl-NL" sz="1400" baseline="0" dirty="0" smtClean="0"/>
                        <a:t> / gestructureerd</a:t>
                      </a:r>
                    </a:p>
                    <a:p>
                      <a:pPr algn="ctr"/>
                      <a:endParaRPr lang="nl-NL" sz="1400" baseline="0" dirty="0" smtClean="0"/>
                    </a:p>
                  </a:txBody>
                  <a:tcPr marL="68580" marR="68580" marT="34290" marB="34290">
                    <a:solidFill>
                      <a:schemeClr val="accent2">
                        <a:lumMod val="40000"/>
                        <a:lumOff val="60000"/>
                      </a:schemeClr>
                    </a:solidFill>
                  </a:tcPr>
                </a:tc>
                <a:tc>
                  <a:txBody>
                    <a:bodyPr/>
                    <a:lstStyle/>
                    <a:p>
                      <a:pPr algn="ctr"/>
                      <a:endParaRPr lang="nl-NL" sz="1400" b="1" u="sng" dirty="0" smtClean="0"/>
                    </a:p>
                    <a:p>
                      <a:pPr algn="ctr"/>
                      <a:r>
                        <a:rPr lang="nl-NL" sz="1400" b="1" u="sng" dirty="0" smtClean="0"/>
                        <a:t>Methode 4</a:t>
                      </a:r>
                    </a:p>
                    <a:p>
                      <a:pPr algn="ctr"/>
                      <a:r>
                        <a:rPr lang="nl-NL" sz="1400" dirty="0" smtClean="0"/>
                        <a:t>Niet-participerend / ongestructureerd</a:t>
                      </a:r>
                      <a:endParaRPr lang="nl-NL" sz="1400" dirty="0"/>
                    </a:p>
                  </a:txBody>
                  <a:tcPr marL="68580" marR="68580" marT="34290" marB="34290">
                    <a:solidFill>
                      <a:schemeClr val="accent4">
                        <a:lumMod val="40000"/>
                        <a:lumOff val="60000"/>
                      </a:schemeClr>
                    </a:solidFill>
                  </a:tcPr>
                </a:tc>
                <a:tc vMerge="1">
                  <a:txBody>
                    <a:bodyPr/>
                    <a:lstStyle/>
                    <a:p>
                      <a:endParaRPr lang="nl-NL" dirty="0"/>
                    </a:p>
                  </a:txBody>
                  <a:tcPr/>
                </a:tc>
                <a:extLst>
                  <a:ext uri="{0D108BD9-81ED-4DB2-BD59-A6C34878D82A}">
                    <a16:rowId xmlns:a16="http://schemas.microsoft.com/office/drawing/2014/main" val="2125032983"/>
                  </a:ext>
                </a:extLst>
              </a:tr>
              <a:tr h="562437">
                <a:tc vMerge="1">
                  <a:txBody>
                    <a:bodyPr/>
                    <a:lstStyle/>
                    <a:p>
                      <a:endParaRPr lang="nl-NL" dirty="0"/>
                    </a:p>
                  </a:txBody>
                  <a:tcPr/>
                </a:tc>
                <a:tc gridSpan="2">
                  <a:txBody>
                    <a:bodyPr/>
                    <a:lstStyle/>
                    <a:p>
                      <a:pPr algn="ctr"/>
                      <a:r>
                        <a:rPr lang="nl-NL" sz="1600" dirty="0" smtClean="0"/>
                        <a:t>Niet-participerend</a:t>
                      </a:r>
                      <a:endParaRPr lang="nl-NL" sz="1600" dirty="0"/>
                    </a:p>
                  </a:txBody>
                  <a:tcPr marL="68580" marR="68580" marT="34290" marB="34290">
                    <a:lnL w="12700" cmpd="sng">
                      <a:noFill/>
                    </a:lnL>
                    <a:lnR w="12700" cmpd="sng">
                      <a:noFill/>
                    </a:lnR>
                    <a:lnB w="12700" cmpd="sng">
                      <a:noFill/>
                    </a:lnB>
                  </a:tcPr>
                </a:tc>
                <a:tc hMerge="1">
                  <a:txBody>
                    <a:bodyPr/>
                    <a:lstStyle/>
                    <a:p>
                      <a:endParaRPr lang="nl-NL" dirty="0"/>
                    </a:p>
                  </a:txBody>
                  <a:tcPr/>
                </a:tc>
                <a:tc vMerge="1">
                  <a:txBody>
                    <a:bodyPr/>
                    <a:lstStyle/>
                    <a:p>
                      <a:endParaRPr lang="nl-NL" dirty="0"/>
                    </a:p>
                  </a:txBody>
                  <a:tcPr>
                    <a:lnR w="12700" cmpd="sng">
                      <a:noFill/>
                    </a:lnR>
                  </a:tcPr>
                </a:tc>
                <a:extLst>
                  <a:ext uri="{0D108BD9-81ED-4DB2-BD59-A6C34878D82A}">
                    <a16:rowId xmlns:a16="http://schemas.microsoft.com/office/drawing/2014/main" val="3763724495"/>
                  </a:ext>
                </a:extLst>
              </a:tr>
            </a:tbl>
          </a:graphicData>
        </a:graphic>
      </p:graphicFrame>
    </p:spTree>
    <p:extLst>
      <p:ext uri="{BB962C8B-B14F-4D97-AF65-F5344CB8AC3E}">
        <p14:creationId xmlns:p14="http://schemas.microsoft.com/office/powerpoint/2010/main" val="8722128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Observatiemethode kiezen</a:t>
            </a:r>
            <a:endParaRPr lang="nl-NL" dirty="0"/>
          </a:p>
        </p:txBody>
      </p:sp>
      <p:sp>
        <p:nvSpPr>
          <p:cNvPr id="3" name="Tijdelijke aanduiding voor inhoud 2"/>
          <p:cNvSpPr>
            <a:spLocks noGrp="1"/>
          </p:cNvSpPr>
          <p:nvPr>
            <p:ph idx="1"/>
          </p:nvPr>
        </p:nvSpPr>
        <p:spPr>
          <a:xfrm>
            <a:off x="467544" y="1628800"/>
            <a:ext cx="7762056" cy="4536503"/>
          </a:xfrm>
        </p:spPr>
        <p:txBody>
          <a:bodyPr>
            <a:normAutofit/>
          </a:bodyPr>
          <a:lstStyle/>
          <a:p>
            <a:r>
              <a:rPr lang="nl-NL" sz="1800" b="1" dirty="0"/>
              <a:t>Hoe kies je een observatiemethode?</a:t>
            </a:r>
          </a:p>
          <a:p>
            <a:endParaRPr lang="nl-NL" b="1" dirty="0" smtClean="0"/>
          </a:p>
          <a:p>
            <a:r>
              <a:rPr lang="nl-NL" dirty="0" smtClean="0"/>
              <a:t>Je kijkt eerst naar de ‘positie’ van de observeerder</a:t>
            </a:r>
          </a:p>
          <a:p>
            <a:pPr lvl="1"/>
            <a:r>
              <a:rPr lang="nl-NL" b="1" dirty="0" smtClean="0"/>
              <a:t>Participerend </a:t>
            </a:r>
            <a:r>
              <a:rPr lang="nl-NL" dirty="0" smtClean="0"/>
              <a:t>observeren</a:t>
            </a:r>
            <a:r>
              <a:rPr lang="nl-NL" i="0" dirty="0" smtClean="0"/>
              <a:t>: je voert je werk uit op de groep én observeert</a:t>
            </a:r>
          </a:p>
          <a:p>
            <a:pPr lvl="1"/>
            <a:r>
              <a:rPr lang="nl-NL" b="1" dirty="0" smtClean="0"/>
              <a:t>Niet-participerend </a:t>
            </a:r>
            <a:r>
              <a:rPr lang="nl-NL" dirty="0" smtClean="0"/>
              <a:t>observeren</a:t>
            </a:r>
            <a:r>
              <a:rPr lang="nl-NL" i="0" dirty="0" smtClean="0"/>
              <a:t>: je bent ‘toeschouwer’ en observeert vanaf de zijkant. </a:t>
            </a:r>
          </a:p>
          <a:p>
            <a:pPr marL="397764" lvl="1" indent="0">
              <a:buNone/>
            </a:pPr>
            <a:endParaRPr lang="nl-NL" dirty="0" smtClean="0"/>
          </a:p>
          <a:p>
            <a:r>
              <a:rPr lang="nl-NL" dirty="0" smtClean="0"/>
              <a:t>Daarna kijk je naar de hoeveelheid structuur die nodig is. </a:t>
            </a:r>
          </a:p>
          <a:p>
            <a:pPr lvl="1"/>
            <a:r>
              <a:rPr lang="nl-NL" b="1" dirty="0" smtClean="0"/>
              <a:t>Gestructureerde</a:t>
            </a:r>
            <a:r>
              <a:rPr lang="nl-NL" dirty="0" smtClean="0"/>
              <a:t> observatie: </a:t>
            </a:r>
            <a:r>
              <a:rPr lang="nl-NL" i="0" dirty="0" smtClean="0"/>
              <a:t>je weet precies wat je gaat observeren (observatiedoel) en hoe je het aanpakt.</a:t>
            </a:r>
          </a:p>
          <a:p>
            <a:pPr lvl="1"/>
            <a:r>
              <a:rPr lang="nl-NL" b="1" dirty="0" smtClean="0"/>
              <a:t>Ongestructureerde</a:t>
            </a:r>
            <a:r>
              <a:rPr lang="nl-NL" dirty="0" smtClean="0"/>
              <a:t> observatie: </a:t>
            </a:r>
            <a:r>
              <a:rPr lang="nl-NL" i="0" dirty="0" smtClean="0"/>
              <a:t>je  kijkt naar alles met een observatiedoel in je achterhoofd. </a:t>
            </a:r>
            <a:endParaRPr lang="nl-NL" dirty="0"/>
          </a:p>
        </p:txBody>
      </p:sp>
    </p:spTree>
    <p:extLst>
      <p:ext uri="{BB962C8B-B14F-4D97-AF65-F5344CB8AC3E}">
        <p14:creationId xmlns:p14="http://schemas.microsoft.com/office/powerpoint/2010/main" val="893923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Om rekening mee te houden</a:t>
            </a:r>
            <a:endParaRPr lang="nl-NL" dirty="0"/>
          </a:p>
        </p:txBody>
      </p:sp>
      <p:sp>
        <p:nvSpPr>
          <p:cNvPr id="3" name="Tijdelijke aanduiding voor inhoud 2"/>
          <p:cNvSpPr>
            <a:spLocks noGrp="1"/>
          </p:cNvSpPr>
          <p:nvPr>
            <p:ph idx="1"/>
          </p:nvPr>
        </p:nvSpPr>
        <p:spPr/>
        <p:txBody>
          <a:bodyPr/>
          <a:lstStyle/>
          <a:p>
            <a:r>
              <a:rPr lang="nl-NL" dirty="0" smtClean="0"/>
              <a:t>….bij een participerende observatie</a:t>
            </a:r>
          </a:p>
          <a:p>
            <a:pPr lvl="1"/>
            <a:r>
              <a:rPr lang="nl-NL" dirty="0" smtClean="0"/>
              <a:t>Kun je invloed hebben op het gedrag van het kind.</a:t>
            </a:r>
          </a:p>
          <a:p>
            <a:pPr lvl="1"/>
            <a:r>
              <a:rPr lang="nl-NL" dirty="0" smtClean="0"/>
              <a:t>Kun je pas achteraf je aantekeningen opschrijven.</a:t>
            </a:r>
          </a:p>
          <a:p>
            <a:pPr lvl="1"/>
            <a:r>
              <a:rPr lang="nl-NL" dirty="0" smtClean="0"/>
              <a:t>Ben je ook aan het ‘werk’ en zie je dus niet alles.</a:t>
            </a:r>
          </a:p>
          <a:p>
            <a:endParaRPr lang="nl-NL" dirty="0" smtClean="0"/>
          </a:p>
          <a:p>
            <a:r>
              <a:rPr lang="nl-NL" dirty="0" smtClean="0"/>
              <a:t>…bij een niet-participerende observatie</a:t>
            </a:r>
          </a:p>
          <a:p>
            <a:pPr lvl="1"/>
            <a:r>
              <a:rPr lang="nl-NL" dirty="0" smtClean="0"/>
              <a:t>Kun je ook nog steeds invloed hebben op het gedrag van het kind.</a:t>
            </a:r>
          </a:p>
          <a:p>
            <a:pPr lvl="1"/>
            <a:r>
              <a:rPr lang="nl-NL" dirty="0" smtClean="0"/>
              <a:t>Kan het zijn dat je door werkdruk niet als toeschouwer op de groep kunt zijn.</a:t>
            </a:r>
          </a:p>
        </p:txBody>
      </p:sp>
      <p:pic>
        <p:nvPicPr>
          <p:cNvPr id="4" name="Afbeelding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76256" y="689703"/>
            <a:ext cx="1988003" cy="1812831"/>
          </a:xfrm>
          <a:prstGeom prst="rect">
            <a:avLst/>
          </a:prstGeom>
        </p:spPr>
      </p:pic>
    </p:spTree>
    <p:extLst>
      <p:ext uri="{BB962C8B-B14F-4D97-AF65-F5344CB8AC3E}">
        <p14:creationId xmlns:p14="http://schemas.microsoft.com/office/powerpoint/2010/main" val="896631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Welke observatiemethode kies je?</a:t>
            </a:r>
            <a:endParaRPr lang="nl-NL" dirty="0"/>
          </a:p>
        </p:txBody>
      </p:sp>
      <p:sp>
        <p:nvSpPr>
          <p:cNvPr id="3" name="Tijdelijke aanduiding voor inhoud 2"/>
          <p:cNvSpPr>
            <a:spLocks noGrp="1"/>
          </p:cNvSpPr>
          <p:nvPr>
            <p:ph idx="1"/>
          </p:nvPr>
        </p:nvSpPr>
        <p:spPr>
          <a:xfrm>
            <a:off x="899592" y="1484784"/>
            <a:ext cx="7787208" cy="4328187"/>
          </a:xfrm>
        </p:spPr>
        <p:txBody>
          <a:bodyPr>
            <a:normAutofit/>
          </a:bodyPr>
          <a:lstStyle/>
          <a:p>
            <a:r>
              <a:rPr lang="nl-NL" b="1" dirty="0" smtClean="0"/>
              <a:t>De volgende vragen helpen je bij een keuze maken:</a:t>
            </a:r>
          </a:p>
          <a:p>
            <a:pPr lvl="1"/>
            <a:r>
              <a:rPr lang="nl-NL" dirty="0" smtClean="0"/>
              <a:t>Wat is mogelijk in de praktijk?</a:t>
            </a:r>
          </a:p>
          <a:p>
            <a:pPr lvl="1"/>
            <a:r>
              <a:rPr lang="nl-NL" dirty="0" smtClean="0"/>
              <a:t>Hoe concreet is je observatiedoel?</a:t>
            </a:r>
          </a:p>
          <a:p>
            <a:pPr lvl="1"/>
            <a:r>
              <a:rPr lang="nl-NL" dirty="0" smtClean="0"/>
              <a:t>Hoe precies moet de gedragsobservatie zijn?</a:t>
            </a:r>
          </a:p>
          <a:p>
            <a:pPr lvl="1"/>
            <a:r>
              <a:rPr lang="nl-NL" dirty="0" smtClean="0"/>
              <a:t>Hoe nauwkeurig en objectief moet de observatie zijn?</a:t>
            </a:r>
          </a:p>
          <a:p>
            <a:pPr lvl="1"/>
            <a:r>
              <a:rPr lang="nl-NL" dirty="0" smtClean="0"/>
              <a:t>Hoeveel tijd heb je om te observeren?</a:t>
            </a:r>
          </a:p>
          <a:p>
            <a:pPr lvl="1"/>
            <a:r>
              <a:rPr lang="nl-NL" dirty="0" smtClean="0"/>
              <a:t>Hoe groot is de kans dat het kind beïnvloed wordt door jouw aanwezigheid?</a:t>
            </a:r>
          </a:p>
          <a:p>
            <a:pPr lvl="1"/>
            <a:r>
              <a:rPr lang="nl-NL" dirty="0" smtClean="0"/>
              <a:t>Hoe complex is het gedrag dat je wilt observeren?</a:t>
            </a:r>
          </a:p>
          <a:p>
            <a:pPr lvl="1"/>
            <a:endParaRPr lang="nl-NL" dirty="0" smtClean="0"/>
          </a:p>
          <a:p>
            <a:pPr lvl="1"/>
            <a:endParaRPr lang="nl-NL" dirty="0"/>
          </a:p>
        </p:txBody>
      </p:sp>
    </p:spTree>
    <p:extLst>
      <p:ext uri="{BB962C8B-B14F-4D97-AF65-F5344CB8AC3E}">
        <p14:creationId xmlns:p14="http://schemas.microsoft.com/office/powerpoint/2010/main" val="333854805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Hulpmiddelen bij observaties</a:t>
            </a:r>
            <a:endParaRPr lang="nl-NL" dirty="0"/>
          </a:p>
        </p:txBody>
      </p:sp>
      <p:sp>
        <p:nvSpPr>
          <p:cNvPr id="3" name="Tijdelijke aanduiding voor inhoud 2"/>
          <p:cNvSpPr>
            <a:spLocks noGrp="1"/>
          </p:cNvSpPr>
          <p:nvPr>
            <p:ph idx="1"/>
          </p:nvPr>
        </p:nvSpPr>
        <p:spPr/>
        <p:txBody>
          <a:bodyPr/>
          <a:lstStyle/>
          <a:p>
            <a:r>
              <a:rPr lang="nl-NL" dirty="0" err="1" smtClean="0"/>
              <a:t>Onewayscreen</a:t>
            </a:r>
            <a:endParaRPr lang="nl-NL" dirty="0" smtClean="0"/>
          </a:p>
          <a:p>
            <a:r>
              <a:rPr lang="nl-NL" dirty="0" smtClean="0"/>
              <a:t>Videocamera</a:t>
            </a: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44372" y="2155372"/>
            <a:ext cx="1040130" cy="1592036"/>
          </a:xfrm>
          <a:prstGeom prst="rect">
            <a:avLst/>
          </a:prstGeom>
        </p:spPr>
      </p:pic>
      <p:pic>
        <p:nvPicPr>
          <p:cNvPr id="5" name="Afbeelding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660401" y="2155372"/>
            <a:ext cx="2683499" cy="1610099"/>
          </a:xfrm>
          <a:prstGeom prst="rect">
            <a:avLst/>
          </a:prstGeom>
        </p:spPr>
      </p:pic>
      <p:pic>
        <p:nvPicPr>
          <p:cNvPr id="6" name="Afbeelding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44371" y="4000500"/>
            <a:ext cx="1632857" cy="1632857"/>
          </a:xfrm>
          <a:prstGeom prst="rect">
            <a:avLst/>
          </a:prstGeom>
        </p:spPr>
      </p:pic>
    </p:spTree>
    <p:extLst>
      <p:ext uri="{BB962C8B-B14F-4D97-AF65-F5344CB8AC3E}">
        <p14:creationId xmlns:p14="http://schemas.microsoft.com/office/powerpoint/2010/main" val="1563868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f534e5abffb1a44ef58cacf872d21180da6393"/>
</p:tagLst>
</file>

<file path=ppt/theme/theme1.xml><?xml version="1.0" encoding="utf-8"?>
<a:theme xmlns:a="http://schemas.openxmlformats.org/drawingml/2006/main" name="Kantoorthema">
  <a:themeElements>
    <a:clrScheme name="daVinci">
      <a:dk1>
        <a:sysClr val="windowText" lastClr="000000"/>
      </a:dk1>
      <a:lt1>
        <a:sysClr val="window" lastClr="FFFFFF"/>
      </a:lt1>
      <a:dk2>
        <a:srgbClr val="8FCEA5"/>
      </a:dk2>
      <a:lt2>
        <a:srgbClr val="39BBA0"/>
      </a:lt2>
      <a:accent1>
        <a:srgbClr val="00B29C"/>
      </a:accent1>
      <a:accent2>
        <a:srgbClr val="00BFE0"/>
      </a:accent2>
      <a:accent3>
        <a:srgbClr val="7CD3EB"/>
      </a:accent3>
      <a:accent4>
        <a:srgbClr val="39BBA0"/>
      </a:accent4>
      <a:accent5>
        <a:srgbClr val="39BBA0"/>
      </a:accent5>
      <a:accent6>
        <a:srgbClr val="00B29C"/>
      </a:accent6>
      <a:hlink>
        <a:srgbClr val="000000"/>
      </a:hlink>
      <a:folHlink>
        <a:srgbClr val="000000"/>
      </a:folHlink>
    </a:clrScheme>
    <a:fontScheme name="daVinci">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5C825F91837374FAE8AB05EF3AF42DC" ma:contentTypeVersion="12" ma:contentTypeDescription="Een nieuw document maken." ma:contentTypeScope="" ma:versionID="c0f1d3f7548465ef11de8bb826a36b1b">
  <xsd:schema xmlns:xsd="http://www.w3.org/2001/XMLSchema" xmlns:xs="http://www.w3.org/2001/XMLSchema" xmlns:p="http://schemas.microsoft.com/office/2006/metadata/properties" xmlns:ns2="8a386cec-7123-4b9f-b667-0e22a9c9d26c" xmlns:ns3="0b7775d8-7b99-4446-bc72-bb9e2902a75e" targetNamespace="http://schemas.microsoft.com/office/2006/metadata/properties" ma:root="true" ma:fieldsID="a66abf5618b8d7803d4070a36058a0fc" ns2:_="" ns3:_="">
    <xsd:import namespace="8a386cec-7123-4b9f-b667-0e22a9c9d26c"/>
    <xsd:import namespace="0b7775d8-7b99-4446-bc72-bb9e2902a75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386cec-7123-4b9f-b667-0e22a9c9d26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b7775d8-7b99-4446-bc72-bb9e2902a75e" elementFormDefault="qualified">
    <xsd:import namespace="http://schemas.microsoft.com/office/2006/documentManagement/types"/>
    <xsd:import namespace="http://schemas.microsoft.com/office/infopath/2007/PartnerControls"/>
    <xsd:element name="SharedWithUsers" ma:index="10"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5A84FF1-FF68-4831-886A-42A1A579AB97}">
  <ds:schemaRefs>
    <ds:schemaRef ds:uri="http://schemas.microsoft.com/sharepoint/v3/contenttype/forms"/>
  </ds:schemaRefs>
</ds:datastoreItem>
</file>

<file path=customXml/itemProps2.xml><?xml version="1.0" encoding="utf-8"?>
<ds:datastoreItem xmlns:ds="http://schemas.openxmlformats.org/officeDocument/2006/customXml" ds:itemID="{B74EFC95-01DB-4E55-A1A6-CE21664B4EB1}">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ae88b579-0995-42e4-96ef-e06a7a57ddf9"/>
    <ds:schemaRef ds:uri="baa8c48b-5f73-4068-bac6-831706ff2add"/>
    <ds:schemaRef ds:uri="http://www.w3.org/XML/1998/namespace"/>
  </ds:schemaRefs>
</ds:datastoreItem>
</file>

<file path=customXml/itemProps3.xml><?xml version="1.0" encoding="utf-8"?>
<ds:datastoreItem xmlns:ds="http://schemas.openxmlformats.org/officeDocument/2006/customXml" ds:itemID="{86A4E4E5-8CBD-4492-97A6-2B3824E12617}"/>
</file>

<file path=docProps/app.xml><?xml version="1.0" encoding="utf-8"?>
<Properties xmlns="http://schemas.openxmlformats.org/officeDocument/2006/extended-properties" xmlns:vt="http://schemas.openxmlformats.org/officeDocument/2006/docPropsVTypes">
  <TotalTime>5459</TotalTime>
  <Words>1362</Words>
  <Application>Microsoft Office PowerPoint</Application>
  <PresentationFormat>Diavoorstelling (4:3)</PresentationFormat>
  <Paragraphs>207</Paragraphs>
  <Slides>23</Slides>
  <Notes>2</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23</vt:i4>
      </vt:variant>
    </vt:vector>
  </HeadingPairs>
  <TitlesOfParts>
    <vt:vector size="28" baseType="lpstr">
      <vt:lpstr>Arial</vt:lpstr>
      <vt:lpstr>Calibri</vt:lpstr>
      <vt:lpstr>Corbel</vt:lpstr>
      <vt:lpstr>Wingdings</vt:lpstr>
      <vt:lpstr>Kantoorthema</vt:lpstr>
      <vt:lpstr>PowerPoint-presentatie</vt:lpstr>
      <vt:lpstr>Methodisch Handelen</vt:lpstr>
      <vt:lpstr>Herhaling vorige les</vt:lpstr>
      <vt:lpstr>Observeren = bewust, doelgericht &amp; planmatig</vt:lpstr>
      <vt:lpstr>Indeling van observatiemethoden</vt:lpstr>
      <vt:lpstr>Observatiemethode kiezen</vt:lpstr>
      <vt:lpstr>Om rekening mee te houden</vt:lpstr>
      <vt:lpstr>Welke observatiemethode kies je?</vt:lpstr>
      <vt:lpstr>Hulpmiddelen bij observaties</vt:lpstr>
      <vt:lpstr>Opdracht</vt:lpstr>
      <vt:lpstr>Observeren en dan…</vt:lpstr>
      <vt:lpstr>Manieren van vastleggen </vt:lpstr>
      <vt:lpstr>1) Beschrijvende observatie</vt:lpstr>
      <vt:lpstr>Voorbeeld - Beschrijvende observatie</vt:lpstr>
      <vt:lpstr>2) Observatieschema</vt:lpstr>
      <vt:lpstr>Voorbeeld - Observatieschema</vt:lpstr>
      <vt:lpstr>3) Codeersysteem</vt:lpstr>
      <vt:lpstr>Voorbeeld - Codeersysteem</vt:lpstr>
      <vt:lpstr>4) Beoordelingsschaal</vt:lpstr>
      <vt:lpstr>Voorbeeld - beoordelingsschaal</vt:lpstr>
      <vt:lpstr>Welke registratiemethode kies je?</vt:lpstr>
      <vt:lpstr>PowerPoint-presentatie</vt:lpstr>
      <vt:lpstr>Start maken met het observatieverslag.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 Vinci College</dc:title>
  <dc:creator>www.de-presentatie-architect.nl</dc:creator>
  <cp:lastModifiedBy>Aletta Oterdoom</cp:lastModifiedBy>
  <cp:revision>250</cp:revision>
  <dcterms:created xsi:type="dcterms:W3CDTF">2013-07-30T14:35:54Z</dcterms:created>
  <dcterms:modified xsi:type="dcterms:W3CDTF">2020-02-12T14:13:04Z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0x01010025C825F91837374FAE8AB05EF3AF42DC</vt:lpwstr>
  </property>
</Properties>
</file>