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61" r:id="rId5"/>
    <p:sldId id="272" r:id="rId6"/>
    <p:sldId id="281" r:id="rId7"/>
    <p:sldId id="280" r:id="rId8"/>
    <p:sldId id="273" r:id="rId9"/>
    <p:sldId id="274" r:id="rId10"/>
    <p:sldId id="275" r:id="rId11"/>
    <p:sldId id="276" r:id="rId12"/>
    <p:sldId id="277" r:id="rId13"/>
    <p:sldId id="278" r:id="rId14"/>
    <p:sldId id="279" r:id="rId15"/>
    <p:sldId id="283" r:id="rId16"/>
    <p:sldId id="284" r:id="rId17"/>
    <p:sldId id="282"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Lst>
  <p:sldSz cx="9144000" cy="6858000" type="screen4x3"/>
  <p:notesSz cx="6858000" cy="9144000"/>
  <p:custDataLst>
    <p:tags r:id="rId34"/>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2"/>
    <a:srgbClr val="81D3EB"/>
    <a:srgbClr val="00BFE0"/>
    <a:srgbClr val="00B29C"/>
    <a:srgbClr val="39BBA0"/>
    <a:srgbClr val="8FCEA5"/>
    <a:srgbClr val="00A590"/>
    <a:srgbClr val="338C7A"/>
    <a:srgbClr val="58AA85"/>
    <a:srgbClr val="95D4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0"/>
    <p:restoredTop sz="90533" autoAdjust="0"/>
  </p:normalViewPr>
  <p:slideViewPr>
    <p:cSldViewPr showGuides="1">
      <p:cViewPr varScale="1">
        <p:scale>
          <a:sx n="90" d="100"/>
          <a:sy n="90" d="100"/>
        </p:scale>
        <p:origin x="1238" y="5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88B02E-4456-3F41-85E1-2D81A3DDA187}" type="datetimeFigureOut">
              <a:rPr lang="nl-NL" smtClean="0"/>
              <a:t>27-5-2020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C6642B-4A77-F34E-89F1-7CF536185C28}" type="slidenum">
              <a:rPr lang="nl-NL" smtClean="0"/>
              <a:t>‹nr.›</a:t>
            </a:fld>
            <a:endParaRPr lang="nl-NL"/>
          </a:p>
        </p:txBody>
      </p:sp>
    </p:spTree>
    <p:extLst>
      <p:ext uri="{BB962C8B-B14F-4D97-AF65-F5344CB8AC3E}">
        <p14:creationId xmlns:p14="http://schemas.microsoft.com/office/powerpoint/2010/main" val="105245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smtClean="0">
                <a:solidFill>
                  <a:schemeClr val="tx1"/>
                </a:solidFill>
                <a:effectLst/>
                <a:latin typeface="+mn-lt"/>
                <a:ea typeface="+mn-ea"/>
                <a:cs typeface="+mn-cs"/>
              </a:rPr>
              <a:t>Hoe</a:t>
            </a:r>
          </a:p>
          <a:p>
            <a:r>
              <a:rPr lang="nl-NL" sz="1200" b="0" i="0" u="sng" kern="1200" dirty="0" smtClean="0">
                <a:solidFill>
                  <a:schemeClr val="tx1"/>
                </a:solidFill>
                <a:effectLst/>
                <a:latin typeface="+mn-lt"/>
                <a:ea typeface="+mn-ea"/>
                <a:cs typeface="+mn-cs"/>
              </a:rPr>
              <a:t>Instructie deelnemers</a:t>
            </a:r>
            <a:r>
              <a:rPr lang="nl-NL" sz="1200" b="0" i="0" kern="1200" dirty="0" smtClean="0">
                <a:solidFill>
                  <a:schemeClr val="tx1"/>
                </a:solidFill>
                <a:effectLst/>
                <a:latin typeface="+mn-lt"/>
                <a:ea typeface="+mn-ea"/>
                <a:cs typeface="+mn-cs"/>
              </a:rPr>
              <a:t>:  “De acteur gaat zo een aantal handelingen verrichten. Kijk maar en schrijf op wat je hem ziet doen”. </a:t>
            </a:r>
            <a:br>
              <a:rPr lang="nl-NL" sz="1200" b="0" i="0" kern="1200" dirty="0" smtClean="0">
                <a:solidFill>
                  <a:schemeClr val="tx1"/>
                </a:solidFill>
                <a:effectLst/>
                <a:latin typeface="+mn-lt"/>
                <a:ea typeface="+mn-ea"/>
                <a:cs typeface="+mn-cs"/>
              </a:rPr>
            </a:br>
            <a:r>
              <a:rPr lang="nl-NL" sz="1200" b="0" i="0" u="sng" kern="1200" dirty="0" smtClean="0">
                <a:solidFill>
                  <a:schemeClr val="tx1"/>
                </a:solidFill>
                <a:effectLst/>
                <a:latin typeface="+mn-lt"/>
                <a:ea typeface="+mn-ea"/>
                <a:cs typeface="+mn-cs"/>
              </a:rPr>
              <a:t>Mogelijke handelingen acteur</a:t>
            </a:r>
            <a:r>
              <a:rPr lang="nl-NL" sz="1200" b="0" i="0" kern="1200" dirty="0" smtClean="0">
                <a:solidFill>
                  <a:schemeClr val="tx1"/>
                </a:solidFill>
                <a:effectLst/>
                <a:latin typeface="+mn-lt"/>
                <a:ea typeface="+mn-ea"/>
                <a:cs typeface="+mn-cs"/>
              </a:rPr>
              <a:t>: verlaat de ruimte, komt gehaast binnen, doorzoekt de ruimte, kijkt op z'n horloge, denkt na, kreunt, valt in een stoel, zucht en sloft de ruimte uit.</a:t>
            </a:r>
          </a:p>
          <a:p>
            <a:r>
              <a:rPr lang="nl-NL" sz="1200" b="0" i="0" kern="1200" dirty="0" smtClean="0">
                <a:solidFill>
                  <a:schemeClr val="tx1"/>
                </a:solidFill>
                <a:effectLst/>
                <a:latin typeface="+mn-lt"/>
                <a:ea typeface="+mn-ea"/>
                <a:cs typeface="+mn-cs"/>
              </a:rPr>
              <a:t>Vraag de deelnemers wat ze opgeschreven hebben. Waarschijnlijk noemen ze vooral interpretaties ("Hij baalt") en nauwelijks feitelijke observaties. Noteer hun opmerkingen zó op een flap dat zichtbaar wordt dat er sprake is van 2 categorieën en ga met ze in gesprek over feiten en  interpretaties. Dat kan op verschillende manieren; wij zijn enthousiast over de volgende aanpak (zie illustratie): </a:t>
            </a:r>
          </a:p>
          <a:p>
            <a:r>
              <a:rPr lang="nl-NL" sz="1200" b="0" i="0" kern="1200" dirty="0" smtClean="0">
                <a:solidFill>
                  <a:schemeClr val="tx1"/>
                </a:solidFill>
                <a:effectLst/>
                <a:latin typeface="+mn-lt"/>
                <a:ea typeface="+mn-ea"/>
                <a:cs typeface="+mn-cs"/>
              </a:rPr>
              <a:t>1. Noteer links de feiten onder elkaar en rechts de interpretaties</a:t>
            </a:r>
          </a:p>
          <a:p>
            <a:r>
              <a:rPr lang="nl-NL" sz="1200" b="0" i="0" kern="1200" dirty="0" smtClean="0">
                <a:solidFill>
                  <a:schemeClr val="tx1"/>
                </a:solidFill>
                <a:effectLst/>
                <a:latin typeface="+mn-lt"/>
                <a:ea typeface="+mn-ea"/>
                <a:cs typeface="+mn-cs"/>
              </a:rPr>
              <a:t>2. Vraag de deelnemers wat het verschil is tussen die 2 kolommen. Leg het verschil uit én het belang daarvan bij het geven van feedback</a:t>
            </a:r>
          </a:p>
          <a:p>
            <a:r>
              <a:rPr lang="nl-NL" sz="1200" b="0" i="0" kern="1200" dirty="0" smtClean="0">
                <a:solidFill>
                  <a:schemeClr val="tx1"/>
                </a:solidFill>
                <a:effectLst/>
                <a:latin typeface="+mn-lt"/>
                <a:ea typeface="+mn-ea"/>
                <a:cs typeface="+mn-cs"/>
              </a:rPr>
              <a:t>3. Vraag ze op welke feiten hun interpretaties gebaseerd zijn en vul de lijst met feiten aan</a:t>
            </a:r>
          </a:p>
          <a:p>
            <a:r>
              <a:rPr lang="nl-NL" sz="1200" b="0" i="0" kern="1200" dirty="0" smtClean="0">
                <a:solidFill>
                  <a:schemeClr val="tx1"/>
                </a:solidFill>
                <a:effectLst/>
                <a:latin typeface="+mn-lt"/>
                <a:ea typeface="+mn-ea"/>
                <a:cs typeface="+mn-cs"/>
              </a:rPr>
              <a:t>4. Teken tussen de Feiten en Interpretaties een derde kolom: Filter (zie illustratie). Leg uit hoe alles wat wij waarnemen, gekleurd (of gefilterd) wordt door onze normen &amp; waarden en onze persoonlijke ervaringen (geschiedenis). Dat gaat razendsnel en is een krachtig hulpmiddel om de werkelijkheid te duiden, maar het kent ook z’n nadelen, zeker als het op feedback aankomt.</a:t>
            </a:r>
          </a:p>
          <a:p>
            <a:endParaRPr lang="nl-NL" sz="1200" b="0" i="0" kern="1200" dirty="0" smtClean="0">
              <a:solidFill>
                <a:schemeClr val="tx1"/>
              </a:solidFill>
              <a:effectLst/>
              <a:latin typeface="+mn-lt"/>
              <a:ea typeface="+mn-ea"/>
              <a:cs typeface="+mn-cs"/>
            </a:endParaRPr>
          </a:p>
          <a:p>
            <a:endParaRPr lang="nl-NL" sz="1200" b="0" i="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04C6642B-4A77-F34E-89F1-7CF536185C28}" type="slidenum">
              <a:rPr lang="nl-NL" smtClean="0"/>
              <a:t>12</a:t>
            </a:fld>
            <a:endParaRPr lang="nl-NL"/>
          </a:p>
        </p:txBody>
      </p:sp>
    </p:spTree>
    <p:extLst>
      <p:ext uri="{BB962C8B-B14F-4D97-AF65-F5344CB8AC3E}">
        <p14:creationId xmlns:p14="http://schemas.microsoft.com/office/powerpoint/2010/main" val="1297288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4C6642B-4A77-F34E-89F1-7CF536185C28}" type="slidenum">
              <a:rPr lang="nl-NL" smtClean="0"/>
              <a:t>28</a:t>
            </a:fld>
            <a:endParaRPr lang="nl-NL"/>
          </a:p>
        </p:txBody>
      </p:sp>
    </p:spTree>
    <p:extLst>
      <p:ext uri="{BB962C8B-B14F-4D97-AF65-F5344CB8AC3E}">
        <p14:creationId xmlns:p14="http://schemas.microsoft.com/office/powerpoint/2010/main" val="26728956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39733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166670711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BC1204EA-3C67-4B4A-B044-8CBC91EF3404}" type="datetimeFigureOut">
              <a:rPr lang="nl-NL" smtClean="0"/>
              <a:t>27-5-2020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spTree>
    <p:extLst>
      <p:ext uri="{BB962C8B-B14F-4D97-AF65-F5344CB8AC3E}">
        <p14:creationId xmlns:p14="http://schemas.microsoft.com/office/powerpoint/2010/main" val="19029006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70E9344-8B85-422F-A747-4F7DBE665BAB}" type="datetimeFigureOut">
              <a:rPr lang="nl-NL" smtClean="0"/>
              <a:t>27-5-2020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7877C79-B5E3-4420-B939-6B6DAA793F6E}" type="slidenum">
              <a:rPr lang="nl-NL" smtClean="0"/>
              <a:t>‹nr.›</a:t>
            </a:fld>
            <a:endParaRPr lang="nl-NL"/>
          </a:p>
        </p:txBody>
      </p:sp>
    </p:spTree>
    <p:extLst>
      <p:ext uri="{BB962C8B-B14F-4D97-AF65-F5344CB8AC3E}">
        <p14:creationId xmlns:p14="http://schemas.microsoft.com/office/powerpoint/2010/main" val="23152361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204EA-3C67-4B4A-B044-8CBC91EF3404}" type="datetimeFigureOut">
              <a:rPr lang="nl-NL" smtClean="0"/>
              <a:t>27-5-2020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6DDE-0033-49FF-BBC5-0D5ABC2DA1E7}" type="slidenum">
              <a:rPr lang="nl-NL" smtClean="0"/>
              <a:t>‹nr.›</a:t>
            </a:fld>
            <a:endParaRPr lang="nl-NL"/>
          </a:p>
        </p:txBody>
      </p:sp>
    </p:spTree>
    <p:extLst>
      <p:ext uri="{BB962C8B-B14F-4D97-AF65-F5344CB8AC3E}">
        <p14:creationId xmlns:p14="http://schemas.microsoft.com/office/powerpoint/2010/main" val="354278050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 id="2147483666"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app.nlziet.nl/video/rtl/172745"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Ahg6qcgoay4" TargetMode="External"/><Relationship Id="rId2" Type="http://schemas.openxmlformats.org/officeDocument/2006/relationships/hyperlink" Target="https://www.youtube.com/watch?v=cdkEBlUr76c" TargetMode="External"/><Relationship Id="rId1" Type="http://schemas.openxmlformats.org/officeDocument/2006/relationships/slideLayout" Target="../slideLayouts/slideLayout3.xml"/><Relationship Id="rId4" Type="http://schemas.openxmlformats.org/officeDocument/2006/relationships/hyperlink" Target="https://www.youtube.com/watch?v=13nlh_n-6XQ"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google.nl/url?sa=i&amp;rct=j&amp;q=&amp;esrc=s&amp;source=images&amp;cd=&amp;cad=rja&amp;uact=8&amp;ved=0ahUKEwjz_8XP1s_YAhUBC-wKHRv2BwYQjRwIBw&amp;url=https://3gewbokrijk.wordpress.com/3-onderzoek-in-de-huw/3-3-dataverzamelingsmethodes/3-3-2-observatie/&amp;psig=AOvVaw29IbtaJJ1ayEy5CjInqKX9&amp;ust=1515752067935585"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469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Belang van signaleren en observeren</a:t>
            </a:r>
            <a:endParaRPr lang="nl-NL" dirty="0"/>
          </a:p>
        </p:txBody>
      </p:sp>
      <p:sp>
        <p:nvSpPr>
          <p:cNvPr id="3" name="Tijdelijke aanduiding voor inhoud 2"/>
          <p:cNvSpPr>
            <a:spLocks noGrp="1"/>
          </p:cNvSpPr>
          <p:nvPr>
            <p:ph idx="1"/>
          </p:nvPr>
        </p:nvSpPr>
        <p:spPr>
          <a:xfrm>
            <a:off x="1028700" y="1340768"/>
            <a:ext cx="7200900" cy="4206723"/>
          </a:xfrm>
        </p:spPr>
        <p:txBody>
          <a:bodyPr>
            <a:normAutofit/>
          </a:bodyPr>
          <a:lstStyle/>
          <a:p>
            <a:r>
              <a:rPr lang="nl-NL" dirty="0" smtClean="0"/>
              <a:t>Helpt om te bepalen wat het kind nodig heeft </a:t>
            </a:r>
          </a:p>
          <a:p>
            <a:r>
              <a:rPr lang="nl-NL" dirty="0" smtClean="0">
                <a:sym typeface="Wingdings" panose="05000000000000000000" pitchFamily="2" charset="2"/>
              </a:rPr>
              <a:t>De behoefte van het kind ‘zien’ en daarbij aansluiten = </a:t>
            </a:r>
            <a:r>
              <a:rPr lang="nl-NL" sz="2400" b="1" dirty="0">
                <a:solidFill>
                  <a:schemeClr val="accent6">
                    <a:lumMod val="75000"/>
                  </a:schemeClr>
                </a:solidFill>
                <a:sym typeface="Wingdings" panose="05000000000000000000" pitchFamily="2" charset="2"/>
              </a:rPr>
              <a:t>sensitieve responsiviteit</a:t>
            </a:r>
            <a:endParaRPr lang="nl-NL" sz="2800" b="1" dirty="0" smtClean="0">
              <a:solidFill>
                <a:schemeClr val="accent6">
                  <a:lumMod val="75000"/>
                </a:schemeClr>
              </a:solidFill>
              <a:sym typeface="Wingdings" panose="05000000000000000000" pitchFamily="2" charset="2"/>
            </a:endParaRPr>
          </a:p>
          <a:p>
            <a:pPr marL="342900" indent="-342900">
              <a:buFont typeface="Arial" charset="0"/>
              <a:buChar char="•"/>
            </a:pPr>
            <a:r>
              <a:rPr lang="nl-NL" b="1" dirty="0" smtClean="0">
                <a:sym typeface="Wingdings" panose="05000000000000000000" pitchFamily="2" charset="2"/>
              </a:rPr>
              <a:t>Je neemt de signalen van het kind waar</a:t>
            </a:r>
            <a:br>
              <a:rPr lang="nl-NL" b="1" dirty="0" smtClean="0">
                <a:sym typeface="Wingdings" panose="05000000000000000000" pitchFamily="2" charset="2"/>
              </a:rPr>
            </a:br>
            <a:r>
              <a:rPr lang="nl-NL" b="1" dirty="0" smtClean="0">
                <a:sym typeface="Wingdings" panose="05000000000000000000" pitchFamily="2" charset="2"/>
              </a:rPr>
              <a:t>	</a:t>
            </a:r>
            <a:r>
              <a:rPr lang="nl-NL" dirty="0" smtClean="0">
                <a:sym typeface="Wingdings" panose="05000000000000000000" pitchFamily="2" charset="2"/>
              </a:rPr>
              <a:t>vb. je ziet een kind huilen na een val.</a:t>
            </a:r>
            <a:endParaRPr lang="nl-NL" b="1" dirty="0">
              <a:sym typeface="Wingdings" panose="05000000000000000000" pitchFamily="2" charset="2"/>
            </a:endParaRPr>
          </a:p>
          <a:p>
            <a:pPr marL="342900" indent="-342900">
              <a:buFont typeface="Arial" charset="0"/>
              <a:buChar char="•"/>
            </a:pPr>
            <a:r>
              <a:rPr lang="nl-NL" b="1" dirty="0" smtClean="0">
                <a:sym typeface="Wingdings" panose="05000000000000000000" pitchFamily="2" charset="2"/>
              </a:rPr>
              <a:t>Je interpreteert waar het kind behoefte aan heeft</a:t>
            </a:r>
            <a:br>
              <a:rPr lang="nl-NL" b="1" dirty="0" smtClean="0">
                <a:sym typeface="Wingdings" panose="05000000000000000000" pitchFamily="2" charset="2"/>
              </a:rPr>
            </a:br>
            <a:r>
              <a:rPr lang="nl-NL" b="1" dirty="0" smtClean="0">
                <a:sym typeface="Wingdings" panose="05000000000000000000" pitchFamily="2" charset="2"/>
              </a:rPr>
              <a:t>	</a:t>
            </a:r>
            <a:r>
              <a:rPr lang="nl-NL" dirty="0" smtClean="0">
                <a:sym typeface="Wingdings" panose="05000000000000000000" pitchFamily="2" charset="2"/>
              </a:rPr>
              <a:t>vb. je stelt vast dat het kind pijn heeft en verdrietig </a:t>
            </a:r>
            <a:br>
              <a:rPr lang="nl-NL" dirty="0" smtClean="0">
                <a:sym typeface="Wingdings" panose="05000000000000000000" pitchFamily="2" charset="2"/>
              </a:rPr>
            </a:br>
            <a:r>
              <a:rPr lang="nl-NL" dirty="0" smtClean="0">
                <a:sym typeface="Wingdings" panose="05000000000000000000" pitchFamily="2" charset="2"/>
              </a:rPr>
              <a:t>	is en dus getroost moet worden.</a:t>
            </a:r>
            <a:endParaRPr lang="nl-NL" b="1" dirty="0">
              <a:sym typeface="Wingdings" panose="05000000000000000000" pitchFamily="2" charset="2"/>
            </a:endParaRPr>
          </a:p>
          <a:p>
            <a:pPr marL="342900" indent="-342900">
              <a:buFont typeface="Arial" charset="0"/>
              <a:buChar char="•"/>
            </a:pPr>
            <a:r>
              <a:rPr lang="nl-NL" b="1" dirty="0" smtClean="0">
                <a:sym typeface="Wingdings" panose="05000000000000000000" pitchFamily="2" charset="2"/>
              </a:rPr>
              <a:t>Je reageert op een passende manier op het kind</a:t>
            </a:r>
            <a:br>
              <a:rPr lang="nl-NL" b="1" dirty="0" smtClean="0">
                <a:sym typeface="Wingdings" panose="05000000000000000000" pitchFamily="2" charset="2"/>
              </a:rPr>
            </a:br>
            <a:r>
              <a:rPr lang="nl-NL" b="1" dirty="0" smtClean="0">
                <a:sym typeface="Wingdings" panose="05000000000000000000" pitchFamily="2" charset="2"/>
              </a:rPr>
              <a:t>	</a:t>
            </a:r>
            <a:r>
              <a:rPr lang="nl-NL" dirty="0" smtClean="0">
                <a:sym typeface="Wingdings" panose="05000000000000000000" pitchFamily="2" charset="2"/>
              </a:rPr>
              <a:t>vb. je loopt naar het kind toe en gaat het troosten </a:t>
            </a:r>
            <a:br>
              <a:rPr lang="nl-NL" dirty="0" smtClean="0">
                <a:sym typeface="Wingdings" panose="05000000000000000000" pitchFamily="2" charset="2"/>
              </a:rPr>
            </a:br>
            <a:r>
              <a:rPr lang="nl-NL" dirty="0" smtClean="0">
                <a:sym typeface="Wingdings" panose="05000000000000000000" pitchFamily="2" charset="2"/>
              </a:rPr>
              <a:t>	door het kind even op schoot te nemen</a:t>
            </a:r>
          </a:p>
          <a:p>
            <a:r>
              <a:rPr lang="nl-NL" dirty="0" smtClean="0">
                <a:sym typeface="Wingdings" panose="05000000000000000000" pitchFamily="2" charset="2"/>
              </a:rPr>
              <a:t>Als PM/OA moet je kunnen ‘</a:t>
            </a:r>
            <a:r>
              <a:rPr lang="nl-NL" i="1" dirty="0" smtClean="0">
                <a:sym typeface="Wingdings" panose="05000000000000000000" pitchFamily="2" charset="2"/>
              </a:rPr>
              <a:t>aanvoelen</a:t>
            </a:r>
            <a:r>
              <a:rPr lang="nl-NL" dirty="0" smtClean="0">
                <a:sym typeface="Wingdings" panose="05000000000000000000" pitchFamily="2" charset="2"/>
              </a:rPr>
              <a:t>’ wat het kind nodig heeft.</a:t>
            </a:r>
          </a:p>
        </p:txBody>
      </p:sp>
    </p:spTree>
    <p:extLst>
      <p:ext uri="{BB962C8B-B14F-4D97-AF65-F5344CB8AC3E}">
        <p14:creationId xmlns:p14="http://schemas.microsoft.com/office/powerpoint/2010/main" val="1819350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heeft een </a:t>
            </a:r>
            <a:br>
              <a:rPr lang="nl-NL" dirty="0" smtClean="0"/>
            </a:br>
            <a:r>
              <a:rPr lang="nl-NL" dirty="0" smtClean="0"/>
              <a:t>kind nodig?</a:t>
            </a:r>
            <a:endParaRPr lang="nl-NL" dirty="0"/>
          </a:p>
        </p:txBody>
      </p:sp>
      <p:sp>
        <p:nvSpPr>
          <p:cNvPr id="3" name="Tijdelijke aanduiding voor inhoud 2"/>
          <p:cNvSpPr>
            <a:spLocks noGrp="1"/>
          </p:cNvSpPr>
          <p:nvPr>
            <p:ph idx="1"/>
          </p:nvPr>
        </p:nvSpPr>
        <p:spPr/>
        <p:txBody>
          <a:bodyPr>
            <a:normAutofit/>
          </a:bodyPr>
          <a:lstStyle/>
          <a:p>
            <a:r>
              <a:rPr lang="nl-NL" dirty="0" smtClean="0"/>
              <a:t>Ieder kind heeft 4 basisbehoeften</a:t>
            </a:r>
          </a:p>
          <a:p>
            <a:pPr lvl="1"/>
            <a:r>
              <a:rPr lang="nl-NL" b="1" dirty="0"/>
              <a:t>E</a:t>
            </a:r>
            <a:r>
              <a:rPr lang="nl-NL" b="1" dirty="0" smtClean="0"/>
              <a:t>en veilige omgeving </a:t>
            </a:r>
            <a:r>
              <a:rPr lang="nl-NL" dirty="0" smtClean="0"/>
              <a:t/>
            </a:r>
            <a:br>
              <a:rPr lang="nl-NL" dirty="0" smtClean="0"/>
            </a:br>
            <a:r>
              <a:rPr lang="nl-NL" i="0" dirty="0" smtClean="0"/>
              <a:t>Fysiek maak ook emotioneel</a:t>
            </a:r>
          </a:p>
          <a:p>
            <a:pPr lvl="1"/>
            <a:r>
              <a:rPr lang="nl-NL" b="1" dirty="0"/>
              <a:t>E</a:t>
            </a:r>
            <a:r>
              <a:rPr lang="nl-NL" b="1" dirty="0" smtClean="0"/>
              <a:t>en hechtingsfiguur </a:t>
            </a:r>
            <a:r>
              <a:rPr lang="nl-NL" b="1" i="0" dirty="0" smtClean="0"/>
              <a:t/>
            </a:r>
            <a:br>
              <a:rPr lang="nl-NL" b="1" i="0" dirty="0" smtClean="0"/>
            </a:br>
            <a:r>
              <a:rPr lang="nl-NL" i="0" dirty="0" smtClean="0"/>
              <a:t>een band tussen jou en het kind ontstaat door regelmatig, veilig contact</a:t>
            </a:r>
            <a:endParaRPr lang="nl-NL" b="1" dirty="0" smtClean="0"/>
          </a:p>
          <a:p>
            <a:pPr lvl="1"/>
            <a:r>
              <a:rPr lang="nl-NL" b="1" dirty="0" smtClean="0"/>
              <a:t>Autonomie</a:t>
            </a:r>
            <a:br>
              <a:rPr lang="nl-NL" b="1" dirty="0" smtClean="0"/>
            </a:br>
            <a:r>
              <a:rPr lang="nl-NL" i="0" dirty="0" smtClean="0"/>
              <a:t>“ik kan het zelf” </a:t>
            </a:r>
            <a:r>
              <a:rPr lang="nl-NL" i="0" dirty="0" smtClean="0">
                <a:sym typeface="Wingdings" panose="05000000000000000000" pitchFamily="2" charset="2"/>
              </a:rPr>
              <a:t> kinderen zijn in bepaalde situaties zelfstandig. </a:t>
            </a:r>
            <a:endParaRPr lang="nl-NL" b="1" dirty="0" smtClean="0"/>
          </a:p>
          <a:p>
            <a:pPr lvl="1"/>
            <a:r>
              <a:rPr lang="nl-NL" b="1" dirty="0" smtClean="0"/>
              <a:t>Positieve interactie</a:t>
            </a:r>
            <a:br>
              <a:rPr lang="nl-NL" b="1" dirty="0" smtClean="0"/>
            </a:br>
            <a:r>
              <a:rPr lang="nl-NL" i="0" dirty="0" smtClean="0"/>
              <a:t>sensitieve responsiviteit, goede communicatie (praten, uitleggen, luisteren), respect voor de autonomie van het kind, structuur en rituelen, kinderen helpen in contact met andere kinderen. </a:t>
            </a:r>
            <a:endParaRPr lang="nl-NL" b="1" dirty="0" smtClean="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1945" y="1254343"/>
            <a:ext cx="3485441" cy="1742720"/>
          </a:xfrm>
          <a:prstGeom prst="rect">
            <a:avLst/>
          </a:prstGeom>
        </p:spPr>
      </p:pic>
    </p:spTree>
    <p:extLst>
      <p:ext uri="{BB962C8B-B14F-4D97-AF65-F5344CB8AC3E}">
        <p14:creationId xmlns:p14="http://schemas.microsoft.com/office/powerpoint/2010/main" val="194815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0" dirty="0"/>
              <a:t>Waarnemen versus </a:t>
            </a:r>
            <a:r>
              <a:rPr lang="nl-NL" b="0" dirty="0" smtClean="0"/>
              <a:t>interpreteren</a:t>
            </a:r>
            <a:endParaRPr lang="nl-NL"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546972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342900" lvl="0" indent="-342900">
              <a:buFont typeface="Arial" panose="020B0604020202020204" pitchFamily="34" charset="0"/>
              <a:buChar char="•"/>
            </a:pPr>
            <a:r>
              <a:rPr lang="nl-NL" dirty="0"/>
              <a:t>Noem eens een situatie uit je stage of privé waarbij je iets waarnam, interpreteerde en handelde?</a:t>
            </a:r>
          </a:p>
          <a:p>
            <a:pPr marL="342900" lvl="0" indent="-342900">
              <a:buFont typeface="Arial" panose="020B0604020202020204" pitchFamily="34" charset="0"/>
              <a:buChar char="•"/>
            </a:pPr>
            <a:r>
              <a:rPr lang="nl-NL" dirty="0"/>
              <a:t>Zou je nu weer hetzelfde doen? Waarom wel of wat zou je anders doen?</a:t>
            </a:r>
          </a:p>
          <a:p>
            <a:endParaRPr lang="nl-NL" dirty="0"/>
          </a:p>
        </p:txBody>
      </p:sp>
    </p:spTree>
    <p:extLst>
      <p:ext uri="{BB962C8B-B14F-4D97-AF65-F5344CB8AC3E}">
        <p14:creationId xmlns:p14="http://schemas.microsoft.com/office/powerpoint/2010/main" val="2374893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lvl="0"/>
            <a:r>
              <a:rPr lang="nl-NL" dirty="0"/>
              <a:t>Beschrijf bij elke situatie: </a:t>
            </a:r>
          </a:p>
          <a:p>
            <a:pPr lvl="1"/>
            <a:r>
              <a:rPr lang="nl-NL" dirty="0"/>
              <a:t>wat nemen ze waar;</a:t>
            </a:r>
          </a:p>
          <a:p>
            <a:pPr lvl="1"/>
            <a:r>
              <a:rPr lang="nl-NL" dirty="0"/>
              <a:t>hoe interpreteren ze wat ze waarnemen;</a:t>
            </a:r>
          </a:p>
          <a:p>
            <a:pPr lvl="1"/>
            <a:r>
              <a:rPr lang="nl-NL" dirty="0"/>
              <a:t>hoe handelen ze?</a:t>
            </a:r>
          </a:p>
          <a:p>
            <a:r>
              <a:rPr lang="nl-NL" dirty="0"/>
              <a:t> </a:t>
            </a:r>
          </a:p>
          <a:p>
            <a:r>
              <a:rPr lang="nl-NL" dirty="0"/>
              <a:t> </a:t>
            </a:r>
          </a:p>
          <a:p>
            <a:r>
              <a:rPr lang="nl-NL" dirty="0"/>
              <a:t> </a:t>
            </a:r>
            <a:r>
              <a:rPr lang="nl-NL" dirty="0" smtClean="0">
                <a:hlinkClick r:id="rId2"/>
              </a:rPr>
              <a:t>Oefenen </a:t>
            </a:r>
            <a:endParaRPr lang="nl-NL" dirty="0"/>
          </a:p>
          <a:p>
            <a:endParaRPr lang="nl-NL" dirty="0"/>
          </a:p>
        </p:txBody>
      </p:sp>
    </p:spTree>
    <p:extLst>
      <p:ext uri="{BB962C8B-B14F-4D97-AF65-F5344CB8AC3E}">
        <p14:creationId xmlns:p14="http://schemas.microsoft.com/office/powerpoint/2010/main" val="1667124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Samenvatting </a:t>
            </a:r>
            <a:endParaRPr lang="nl-NL" dirty="0"/>
          </a:p>
        </p:txBody>
      </p:sp>
      <p:sp>
        <p:nvSpPr>
          <p:cNvPr id="3" name="Tijdelijke aanduiding voor inhoud 2"/>
          <p:cNvSpPr>
            <a:spLocks noGrp="1"/>
          </p:cNvSpPr>
          <p:nvPr>
            <p:ph idx="1"/>
          </p:nvPr>
        </p:nvSpPr>
        <p:spPr>
          <a:xfrm>
            <a:off x="611560" y="1700808"/>
            <a:ext cx="8352928" cy="4098932"/>
          </a:xfrm>
        </p:spPr>
        <p:txBody>
          <a:bodyPr>
            <a:normAutofit/>
          </a:bodyPr>
          <a:lstStyle/>
          <a:p>
            <a:pPr marL="342900" indent="-342900">
              <a:buFont typeface="Arial" panose="020B0604020202020204" pitchFamily="34" charset="0"/>
              <a:buChar char="•"/>
            </a:pPr>
            <a:r>
              <a:rPr lang="nl-NL" sz="2400" dirty="0"/>
              <a:t>2 vormen van waarnemen: </a:t>
            </a:r>
            <a:r>
              <a:rPr lang="nl-NL" sz="2400" dirty="0">
                <a:solidFill>
                  <a:schemeClr val="accent6">
                    <a:lumMod val="75000"/>
                  </a:schemeClr>
                </a:solidFill>
              </a:rPr>
              <a:t>signaleren</a:t>
            </a:r>
            <a:r>
              <a:rPr lang="nl-NL" sz="2400" dirty="0"/>
              <a:t> en </a:t>
            </a:r>
            <a:r>
              <a:rPr lang="nl-NL" sz="2400" dirty="0">
                <a:solidFill>
                  <a:schemeClr val="accent6">
                    <a:lumMod val="75000"/>
                  </a:schemeClr>
                </a:solidFill>
              </a:rPr>
              <a:t>observeren</a:t>
            </a:r>
          </a:p>
          <a:p>
            <a:r>
              <a:rPr lang="nl-NL" sz="2400" dirty="0"/>
              <a:t>Observeren: bewust, doelgericht, planmatig</a:t>
            </a:r>
          </a:p>
          <a:p>
            <a:pPr marL="342900" indent="-342900">
              <a:buFont typeface="Arial" panose="020B0604020202020204" pitchFamily="34" charset="0"/>
              <a:buChar char="•"/>
            </a:pPr>
            <a:r>
              <a:rPr lang="nl-NL" sz="2400" dirty="0"/>
              <a:t>Na observatie </a:t>
            </a:r>
            <a:r>
              <a:rPr lang="nl-NL" sz="2400" dirty="0">
                <a:sym typeface="Wingdings" panose="05000000000000000000" pitchFamily="2" charset="2"/>
              </a:rPr>
              <a:t> interpretatie en conclusie</a:t>
            </a:r>
          </a:p>
          <a:p>
            <a:pPr marL="342900" indent="-342900">
              <a:buFont typeface="Arial" panose="020B0604020202020204" pitchFamily="34" charset="0"/>
              <a:buChar char="•"/>
            </a:pPr>
            <a:r>
              <a:rPr lang="nl-NL" sz="2400" dirty="0">
                <a:sym typeface="Wingdings" panose="05000000000000000000" pitchFamily="2" charset="2"/>
              </a:rPr>
              <a:t>Belang observeren  zien wat de behoefte is van het kind en daar gepast op reageren (sensitieve responsiviteit).</a:t>
            </a:r>
          </a:p>
          <a:p>
            <a:pPr lvl="1"/>
            <a:r>
              <a:rPr lang="nl-NL" sz="2400" dirty="0">
                <a:sym typeface="Wingdings" panose="05000000000000000000" pitchFamily="2" charset="2"/>
              </a:rPr>
              <a:t>Basisbehoeften kind</a:t>
            </a:r>
          </a:p>
          <a:p>
            <a:pPr lvl="2"/>
            <a:r>
              <a:rPr lang="nl-NL" dirty="0">
                <a:sym typeface="Wingdings" panose="05000000000000000000" pitchFamily="2" charset="2"/>
              </a:rPr>
              <a:t>Veilige omgeving</a:t>
            </a:r>
          </a:p>
          <a:p>
            <a:pPr lvl="2"/>
            <a:r>
              <a:rPr lang="nl-NL" dirty="0">
                <a:sym typeface="Wingdings" panose="05000000000000000000" pitchFamily="2" charset="2"/>
              </a:rPr>
              <a:t>Hechtingsfiguur</a:t>
            </a:r>
          </a:p>
          <a:p>
            <a:pPr lvl="2"/>
            <a:r>
              <a:rPr lang="nl-NL" dirty="0">
                <a:sym typeface="Wingdings" panose="05000000000000000000" pitchFamily="2" charset="2"/>
              </a:rPr>
              <a:t>Autonomie</a:t>
            </a:r>
          </a:p>
          <a:p>
            <a:pPr lvl="2"/>
            <a:r>
              <a:rPr lang="nl-NL" dirty="0">
                <a:sym typeface="Wingdings" panose="05000000000000000000" pitchFamily="2" charset="2"/>
              </a:rPr>
              <a:t>Positieve interactie</a:t>
            </a:r>
            <a:endParaRPr lang="nl-NL" dirty="0"/>
          </a:p>
          <a:p>
            <a:endParaRPr lang="nl-NL" sz="1800" dirty="0"/>
          </a:p>
          <a:p>
            <a:endParaRPr lang="nl-NL" sz="1800" dirty="0"/>
          </a:p>
        </p:txBody>
      </p:sp>
    </p:spTree>
    <p:extLst>
      <p:ext uri="{BB962C8B-B14F-4D97-AF65-F5344CB8AC3E}">
        <p14:creationId xmlns:p14="http://schemas.microsoft.com/office/powerpoint/2010/main" val="177178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Professioneel observeren als PM/OA</a:t>
            </a:r>
            <a:endParaRPr lang="nl-NL" dirty="0"/>
          </a:p>
        </p:txBody>
      </p:sp>
      <p:sp>
        <p:nvSpPr>
          <p:cNvPr id="3" name="Tijdelijke aanduiding voor inhoud 2"/>
          <p:cNvSpPr>
            <a:spLocks noGrp="1"/>
          </p:cNvSpPr>
          <p:nvPr>
            <p:ph idx="1"/>
          </p:nvPr>
        </p:nvSpPr>
        <p:spPr/>
        <p:txBody>
          <a:bodyPr/>
          <a:lstStyle/>
          <a:p>
            <a:r>
              <a:rPr lang="nl-NL" dirty="0" smtClean="0"/>
              <a:t>Je observeert </a:t>
            </a:r>
            <a:r>
              <a:rPr lang="nl-NL" i="1" dirty="0" smtClean="0"/>
              <a:t>bewust</a:t>
            </a:r>
            <a:r>
              <a:rPr lang="nl-NL" dirty="0" smtClean="0"/>
              <a:t>, </a:t>
            </a:r>
            <a:r>
              <a:rPr lang="nl-NL" i="1" dirty="0" smtClean="0"/>
              <a:t>doelgericht</a:t>
            </a:r>
            <a:r>
              <a:rPr lang="nl-NL" dirty="0" smtClean="0"/>
              <a:t> en </a:t>
            </a:r>
            <a:r>
              <a:rPr lang="nl-NL" i="1" dirty="0" smtClean="0"/>
              <a:t>planmatig</a:t>
            </a:r>
            <a:r>
              <a:rPr lang="nl-NL" dirty="0" smtClean="0"/>
              <a:t> </a:t>
            </a:r>
            <a:r>
              <a:rPr lang="nl-NL" dirty="0" smtClean="0">
                <a:sym typeface="Wingdings" panose="05000000000000000000" pitchFamily="2" charset="2"/>
              </a:rPr>
              <a:t> </a:t>
            </a:r>
            <a:r>
              <a:rPr lang="nl-NL" b="1" dirty="0" smtClean="0">
                <a:solidFill>
                  <a:schemeClr val="accent6">
                    <a:lumMod val="75000"/>
                  </a:schemeClr>
                </a:solidFill>
              </a:rPr>
              <a:t>Methodisch observeren</a:t>
            </a:r>
            <a:endParaRPr lang="nl-NL" dirty="0" smtClean="0">
              <a:solidFill>
                <a:schemeClr val="tx1"/>
              </a:solidFill>
            </a:endParaRPr>
          </a:p>
          <a:p>
            <a:r>
              <a:rPr lang="nl-NL" dirty="0" smtClean="0"/>
              <a:t>Deze aanpak helpt om goed en professioneel te observeren.</a:t>
            </a:r>
          </a:p>
          <a:p>
            <a:endParaRPr lang="nl-NL" dirty="0"/>
          </a:p>
          <a:p>
            <a:r>
              <a:rPr lang="nl-NL" dirty="0" smtClean="0"/>
              <a:t>Er blijven echter altijd </a:t>
            </a:r>
            <a:br>
              <a:rPr lang="nl-NL" dirty="0" smtClean="0"/>
            </a:br>
            <a:r>
              <a:rPr lang="nl-NL" i="1" dirty="0" smtClean="0"/>
              <a:t>valkuilen</a:t>
            </a:r>
            <a:r>
              <a:rPr lang="nl-NL" dirty="0" smtClean="0"/>
              <a:t> voor de</a:t>
            </a:r>
            <a:br>
              <a:rPr lang="nl-NL" dirty="0" smtClean="0"/>
            </a:br>
            <a:r>
              <a:rPr lang="nl-NL" dirty="0" smtClean="0"/>
              <a:t>observator.</a:t>
            </a:r>
            <a:br>
              <a:rPr lang="nl-NL" dirty="0" smtClean="0"/>
            </a:br>
            <a:endParaRPr lang="nl-NL" dirty="0" smtClean="0"/>
          </a:p>
          <a:p>
            <a:endParaRPr lang="nl-NL" dirty="0"/>
          </a:p>
          <a:p>
            <a:endParaRPr lang="nl-NL" dirty="0" smtClean="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6704" y="3396828"/>
            <a:ext cx="3658269" cy="2293735"/>
          </a:xfrm>
          <a:prstGeom prst="rect">
            <a:avLst/>
          </a:prstGeom>
        </p:spPr>
      </p:pic>
    </p:spTree>
    <p:extLst>
      <p:ext uri="{BB962C8B-B14F-4D97-AF65-F5344CB8AC3E}">
        <p14:creationId xmlns:p14="http://schemas.microsoft.com/office/powerpoint/2010/main" val="18418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Bewust, doelgericht en planmatig</a:t>
            </a:r>
            <a:endParaRPr lang="nl-NL" dirty="0"/>
          </a:p>
        </p:txBody>
      </p:sp>
      <p:sp>
        <p:nvSpPr>
          <p:cNvPr id="3" name="Tijdelijke aanduiding voor inhoud 2"/>
          <p:cNvSpPr>
            <a:spLocks noGrp="1"/>
          </p:cNvSpPr>
          <p:nvPr>
            <p:ph idx="1"/>
          </p:nvPr>
        </p:nvSpPr>
        <p:spPr>
          <a:xfrm>
            <a:off x="755576" y="1844824"/>
            <a:ext cx="6696744" cy="3690562"/>
          </a:xfrm>
        </p:spPr>
        <p:txBody>
          <a:bodyPr>
            <a:normAutofit fontScale="92500" lnSpcReduction="10000"/>
          </a:bodyPr>
          <a:lstStyle/>
          <a:p>
            <a:r>
              <a:rPr lang="nl-NL" sz="2200" b="1" dirty="0" smtClean="0"/>
              <a:t>Bewust</a:t>
            </a:r>
            <a:r>
              <a:rPr lang="nl-NL" sz="2200" dirty="0" smtClean="0"/>
              <a:t>: met volle aandacht</a:t>
            </a:r>
            <a:br>
              <a:rPr lang="nl-NL" sz="2200" dirty="0" smtClean="0"/>
            </a:br>
            <a:endParaRPr lang="nl-NL" sz="2200" dirty="0" smtClean="0"/>
          </a:p>
          <a:p>
            <a:r>
              <a:rPr lang="nl-NL" sz="2200" b="1" dirty="0" smtClean="0"/>
              <a:t>Doelgericht</a:t>
            </a:r>
            <a:r>
              <a:rPr lang="nl-NL" sz="2200" dirty="0" smtClean="0"/>
              <a:t>: je hebt altijd een doel; een vraag die je beantwoord wilt hebben. </a:t>
            </a:r>
            <a:br>
              <a:rPr lang="nl-NL" sz="2200" dirty="0" smtClean="0"/>
            </a:br>
            <a:r>
              <a:rPr lang="nl-NL" sz="2200" i="1" dirty="0" smtClean="0"/>
              <a:t>Vb. Wanneer begint Jari andere kinderen te slaan?</a:t>
            </a:r>
          </a:p>
          <a:p>
            <a:pPr lvl="1"/>
            <a:r>
              <a:rPr lang="nl-NL" sz="2200" dirty="0" smtClean="0"/>
              <a:t>Heb je veel vragen? </a:t>
            </a:r>
            <a:r>
              <a:rPr lang="nl-NL" sz="2200" i="0" dirty="0" smtClean="0">
                <a:sym typeface="Wingdings" panose="05000000000000000000" pitchFamily="2" charset="2"/>
              </a:rPr>
              <a:t> voer verschillende observaties uit </a:t>
            </a:r>
            <a:r>
              <a:rPr lang="nl-NL" sz="1300" dirty="0">
                <a:sym typeface="Wingdings" panose="05000000000000000000" pitchFamily="2" charset="2"/>
              </a:rPr>
              <a:t>(anders moet je op teveel dingen letten)</a:t>
            </a:r>
            <a:endParaRPr lang="nl-NL" sz="2200" dirty="0">
              <a:sym typeface="Wingdings" panose="05000000000000000000" pitchFamily="2" charset="2"/>
            </a:endParaRPr>
          </a:p>
          <a:p>
            <a:pPr lvl="1"/>
            <a:r>
              <a:rPr lang="nl-NL" sz="2200" dirty="0" smtClean="0">
                <a:sym typeface="Wingdings" panose="05000000000000000000" pitchFamily="2" charset="2"/>
              </a:rPr>
              <a:t>Weet je niet precies wat je vraag is? </a:t>
            </a:r>
            <a:r>
              <a:rPr lang="nl-NL" sz="2200" i="0" dirty="0" smtClean="0">
                <a:sym typeface="Wingdings" panose="05000000000000000000" pitchFamily="2" charset="2"/>
              </a:rPr>
              <a:t> begin met een </a:t>
            </a:r>
            <a:r>
              <a:rPr lang="nl-NL" sz="2200" b="1" i="0" dirty="0" smtClean="0">
                <a:solidFill>
                  <a:schemeClr val="accent6">
                    <a:lumMod val="75000"/>
                  </a:schemeClr>
                </a:solidFill>
                <a:sym typeface="Wingdings" panose="05000000000000000000" pitchFamily="2" charset="2"/>
              </a:rPr>
              <a:t>beschrijvende observatie</a:t>
            </a:r>
          </a:p>
          <a:p>
            <a:pPr lvl="2"/>
            <a:r>
              <a:rPr lang="nl-NL" sz="2200" dirty="0" smtClean="0">
                <a:solidFill>
                  <a:schemeClr val="tx1"/>
                </a:solidFill>
                <a:sym typeface="Wingdings" panose="05000000000000000000" pitchFamily="2" charset="2"/>
              </a:rPr>
              <a:t>Je schrijft dan alles op wat je opvalt. </a:t>
            </a:r>
          </a:p>
          <a:p>
            <a:pPr lvl="2"/>
            <a:r>
              <a:rPr lang="nl-NL" sz="2200" dirty="0" smtClean="0">
                <a:solidFill>
                  <a:schemeClr val="tx1"/>
                </a:solidFill>
                <a:sym typeface="Wingdings" panose="05000000000000000000" pitchFamily="2" charset="2"/>
              </a:rPr>
              <a:t>Deze informatie helpt je vervolgens om een concrete vraag te stellen in een vervolgobservatie </a:t>
            </a:r>
            <a:endParaRPr lang="nl-NL" sz="2200" i="0" dirty="0" smtClean="0">
              <a:solidFill>
                <a:schemeClr val="tx1"/>
              </a:solidFill>
            </a:endParaRPr>
          </a:p>
          <a:p>
            <a:endParaRPr lang="nl-NL" dirty="0" smtClean="0"/>
          </a:p>
        </p:txBody>
      </p:sp>
    </p:spTree>
    <p:extLst>
      <p:ext uri="{BB962C8B-B14F-4D97-AF65-F5344CB8AC3E}">
        <p14:creationId xmlns:p14="http://schemas.microsoft.com/office/powerpoint/2010/main" val="118978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Bewust, doelgericht en planmatig (vervolg)</a:t>
            </a:r>
            <a:endParaRPr lang="nl-NL" dirty="0"/>
          </a:p>
        </p:txBody>
      </p:sp>
      <p:sp>
        <p:nvSpPr>
          <p:cNvPr id="3" name="Tijdelijke aanduiding voor inhoud 2"/>
          <p:cNvSpPr>
            <a:spLocks noGrp="1"/>
          </p:cNvSpPr>
          <p:nvPr>
            <p:ph idx="1"/>
          </p:nvPr>
        </p:nvSpPr>
        <p:spPr>
          <a:xfrm>
            <a:off x="683568" y="1700808"/>
            <a:ext cx="8271246" cy="3556991"/>
          </a:xfrm>
        </p:spPr>
        <p:txBody>
          <a:bodyPr>
            <a:normAutofit/>
          </a:bodyPr>
          <a:lstStyle/>
          <a:p>
            <a:r>
              <a:rPr lang="nl-NL" sz="2800" b="1" dirty="0"/>
              <a:t>P</a:t>
            </a:r>
            <a:r>
              <a:rPr lang="nl-NL" sz="2800" b="1" dirty="0" smtClean="0"/>
              <a:t>lanmatig</a:t>
            </a:r>
            <a:r>
              <a:rPr lang="nl-NL" sz="2800" dirty="0" smtClean="0"/>
              <a:t>: volgens een vooraf bepaald plan</a:t>
            </a:r>
            <a:r>
              <a:rPr lang="nl-NL" sz="2800" dirty="0"/>
              <a:t/>
            </a:r>
            <a:br>
              <a:rPr lang="nl-NL" sz="2800" dirty="0"/>
            </a:br>
            <a:r>
              <a:rPr lang="nl-NL" sz="2800" dirty="0" smtClean="0"/>
              <a:t>Vóór je observatie bedenk je:</a:t>
            </a:r>
          </a:p>
          <a:p>
            <a:pPr lvl="1"/>
            <a:r>
              <a:rPr lang="nl-NL" sz="1600" dirty="0"/>
              <a:t>Waarom je gaat observeren  (aanleiding)</a:t>
            </a:r>
          </a:p>
          <a:p>
            <a:pPr lvl="1"/>
            <a:r>
              <a:rPr lang="nl-NL" sz="1600" dirty="0"/>
              <a:t>Wie je gaat observeren</a:t>
            </a:r>
          </a:p>
          <a:p>
            <a:pPr lvl="1"/>
            <a:r>
              <a:rPr lang="nl-NL" sz="1600" dirty="0"/>
              <a:t>Wat je doel is (welke vraag heb je?)</a:t>
            </a:r>
          </a:p>
          <a:p>
            <a:pPr lvl="1"/>
            <a:r>
              <a:rPr lang="nl-NL" sz="1600" dirty="0"/>
              <a:t>Persoonlijke gegevens van degene die je gaat observeren</a:t>
            </a:r>
          </a:p>
          <a:p>
            <a:pPr lvl="1"/>
            <a:r>
              <a:rPr lang="nl-NL" sz="1600" dirty="0"/>
              <a:t>Hoe en met welke hulpmiddelen je gaat observeren</a:t>
            </a:r>
          </a:p>
          <a:p>
            <a:pPr lvl="1"/>
            <a:r>
              <a:rPr lang="nl-NL" sz="1600" dirty="0"/>
              <a:t>De plaats, situatie, data, tijdstoppen en uitvoerders van de observatie</a:t>
            </a:r>
          </a:p>
          <a:p>
            <a:pPr lvl="1"/>
            <a:r>
              <a:rPr lang="nl-NL" sz="1600" dirty="0"/>
              <a:t>Hoe de resultaten worden verwerkt</a:t>
            </a:r>
          </a:p>
          <a:p>
            <a:pPr lvl="1"/>
            <a:r>
              <a:rPr lang="nl-NL" sz="1600" dirty="0"/>
              <a:t>Aan wie de resultaten worden voorgelegd en wanneer </a:t>
            </a:r>
          </a:p>
        </p:txBody>
      </p:sp>
      <p:sp>
        <p:nvSpPr>
          <p:cNvPr id="4" name="Tekstvak 3"/>
          <p:cNvSpPr txBox="1"/>
          <p:nvPr/>
        </p:nvSpPr>
        <p:spPr>
          <a:xfrm>
            <a:off x="6303992" y="4738427"/>
            <a:ext cx="2437988" cy="1061829"/>
          </a:xfrm>
          <a:prstGeom prst="rect">
            <a:avLst/>
          </a:prstGeom>
          <a:solidFill>
            <a:schemeClr val="accent4"/>
          </a:solidFill>
        </p:spPr>
        <p:txBody>
          <a:bodyPr wrap="square" rtlCol="0">
            <a:spAutoFit/>
          </a:bodyPr>
          <a:lstStyle/>
          <a:p>
            <a:pPr algn="ctr"/>
            <a:r>
              <a:rPr lang="nl-NL" sz="2100" dirty="0"/>
              <a:t>Opschrijven </a:t>
            </a:r>
          </a:p>
          <a:p>
            <a:pPr algn="ctr"/>
            <a:r>
              <a:rPr lang="nl-NL" sz="2100" dirty="0"/>
              <a:t>in een </a:t>
            </a:r>
            <a:r>
              <a:rPr lang="nl-NL" sz="2100" b="1" dirty="0">
                <a:solidFill>
                  <a:schemeClr val="accent6">
                    <a:lumMod val="75000"/>
                  </a:schemeClr>
                </a:solidFill>
              </a:rPr>
              <a:t>observatieplan</a:t>
            </a:r>
          </a:p>
        </p:txBody>
      </p:sp>
      <p:sp>
        <p:nvSpPr>
          <p:cNvPr id="6" name="Gebogen pijl-omhoog 5"/>
          <p:cNvSpPr/>
          <p:nvPr/>
        </p:nvSpPr>
        <p:spPr>
          <a:xfrm rot="5400000">
            <a:off x="4200705" y="3907148"/>
            <a:ext cx="336990" cy="2906768"/>
          </a:xfrm>
          <a:prstGeom prst="ben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nl-NL" sz="1350"/>
          </a:p>
        </p:txBody>
      </p:sp>
      <p:pic>
        <p:nvPicPr>
          <p:cNvPr id="7" name="Afbeelding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3991" y="2323442"/>
            <a:ext cx="2437988" cy="1619907"/>
          </a:xfrm>
          <a:prstGeom prst="rect">
            <a:avLst/>
          </a:prstGeom>
        </p:spPr>
      </p:pic>
    </p:spTree>
    <p:extLst>
      <p:ext uri="{BB962C8B-B14F-4D97-AF65-F5344CB8AC3E}">
        <p14:creationId xmlns:p14="http://schemas.microsoft.com/office/powerpoint/2010/main" val="375115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63688" y="620689"/>
            <a:ext cx="7128792" cy="792088"/>
          </a:xfrm>
        </p:spPr>
        <p:txBody>
          <a:bodyPr/>
          <a:lstStyle/>
          <a:p>
            <a:r>
              <a:rPr lang="nl-NL" dirty="0" smtClean="0"/>
              <a:t>Valkuilen voor de observator</a:t>
            </a:r>
            <a:endParaRPr lang="nl-NL" dirty="0"/>
          </a:p>
        </p:txBody>
      </p:sp>
      <p:sp>
        <p:nvSpPr>
          <p:cNvPr id="3" name="Tijdelijke aanduiding voor inhoud 2"/>
          <p:cNvSpPr>
            <a:spLocks noGrp="1"/>
          </p:cNvSpPr>
          <p:nvPr>
            <p:ph idx="1"/>
          </p:nvPr>
        </p:nvSpPr>
        <p:spPr>
          <a:xfrm>
            <a:off x="467544" y="1772816"/>
            <a:ext cx="7762057" cy="3484984"/>
          </a:xfrm>
        </p:spPr>
        <p:txBody>
          <a:bodyPr>
            <a:normAutofit/>
          </a:bodyPr>
          <a:lstStyle/>
          <a:p>
            <a:r>
              <a:rPr lang="nl-NL" dirty="0" smtClean="0"/>
              <a:t>Als je allemaal naar dezelfde situatie kijkt:</a:t>
            </a:r>
          </a:p>
          <a:p>
            <a:pPr lvl="1"/>
            <a:r>
              <a:rPr lang="nl-NL" dirty="0"/>
              <a:t>H</a:t>
            </a:r>
            <a:r>
              <a:rPr lang="nl-NL" dirty="0" smtClean="0"/>
              <a:t>eeft iedereen een ‘deel’ gezien</a:t>
            </a:r>
          </a:p>
          <a:p>
            <a:pPr lvl="1"/>
            <a:r>
              <a:rPr lang="nl-NL" dirty="0" smtClean="0"/>
              <a:t>Heeft iedereen dingen anders geïnterpreteerd</a:t>
            </a:r>
          </a:p>
          <a:p>
            <a:pPr marL="397764" lvl="1" indent="0">
              <a:buNone/>
            </a:pPr>
            <a:r>
              <a:rPr lang="nl-NL" i="0" dirty="0" smtClean="0"/>
              <a:t>Oorzaak: iedereen neemt de werkelijkheid </a:t>
            </a:r>
            <a:r>
              <a:rPr lang="nl-NL" b="1" i="0" dirty="0" smtClean="0">
                <a:solidFill>
                  <a:schemeClr val="accent6">
                    <a:lumMod val="75000"/>
                  </a:schemeClr>
                </a:solidFill>
              </a:rPr>
              <a:t>subjectief</a:t>
            </a:r>
            <a:r>
              <a:rPr lang="nl-NL" i="0" dirty="0" smtClean="0"/>
              <a:t> waar. </a:t>
            </a:r>
            <a:br>
              <a:rPr lang="nl-NL" i="0" dirty="0" smtClean="0"/>
            </a:br>
            <a:endParaRPr lang="nl-NL" i="0" dirty="0" smtClean="0"/>
          </a:p>
          <a:p>
            <a:r>
              <a:rPr lang="nl-NL" dirty="0" smtClean="0"/>
              <a:t>Belangrijk om zo </a:t>
            </a:r>
            <a:r>
              <a:rPr lang="nl-NL" b="1" dirty="0" smtClean="0">
                <a:solidFill>
                  <a:schemeClr val="accent6">
                    <a:lumMod val="75000"/>
                  </a:schemeClr>
                </a:solidFill>
              </a:rPr>
              <a:t>objectief</a:t>
            </a:r>
            <a:r>
              <a:rPr lang="nl-NL" dirty="0" smtClean="0"/>
              <a:t> mogelijk te observeren</a:t>
            </a:r>
          </a:p>
          <a:p>
            <a:endParaRPr lang="nl-NL" dirty="0"/>
          </a:p>
          <a:p>
            <a:r>
              <a:rPr lang="nl-NL" dirty="0" smtClean="0"/>
              <a:t>Valkuilen herkennen helpt om objectief te observeren</a:t>
            </a:r>
            <a:endParaRPr lang="nl-NL" dirty="0"/>
          </a:p>
        </p:txBody>
      </p:sp>
    </p:spTree>
    <p:extLst>
      <p:ext uri="{BB962C8B-B14F-4D97-AF65-F5344CB8AC3E}">
        <p14:creationId xmlns:p14="http://schemas.microsoft.com/office/powerpoint/2010/main" val="15728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Methodische Handelen</a:t>
            </a:r>
            <a:endParaRPr lang="nl-NL" dirty="0"/>
          </a:p>
        </p:txBody>
      </p:sp>
      <p:sp>
        <p:nvSpPr>
          <p:cNvPr id="3" name="Ondertitel 2"/>
          <p:cNvSpPr>
            <a:spLocks noGrp="1"/>
          </p:cNvSpPr>
          <p:nvPr>
            <p:ph type="subTitle" idx="1"/>
          </p:nvPr>
        </p:nvSpPr>
        <p:spPr/>
        <p:txBody>
          <a:bodyPr>
            <a:normAutofit/>
          </a:bodyPr>
          <a:lstStyle/>
          <a:p>
            <a:r>
              <a:rPr lang="nl-NL" dirty="0" smtClean="0"/>
              <a:t>Blok 7 – Observeren &amp; observatieverslag</a:t>
            </a:r>
          </a:p>
          <a:p>
            <a:endParaRPr lang="nl-NL" dirty="0"/>
          </a:p>
          <a:p>
            <a:r>
              <a:rPr lang="nl-NL" i="1" dirty="0" smtClean="0"/>
              <a:t>Signaleren en observeren</a:t>
            </a:r>
            <a:endParaRPr lang="nl-NL" i="1" dirty="0"/>
          </a:p>
          <a:p>
            <a:endParaRPr lang="nl-NL" dirty="0" smtClean="0"/>
          </a:p>
          <a:p>
            <a:endParaRPr lang="nl-NL" dirty="0"/>
          </a:p>
        </p:txBody>
      </p:sp>
    </p:spTree>
    <p:extLst>
      <p:ext uri="{BB962C8B-B14F-4D97-AF65-F5344CB8AC3E}">
        <p14:creationId xmlns:p14="http://schemas.microsoft.com/office/powerpoint/2010/main" val="367067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411760" y="404665"/>
            <a:ext cx="5817841" cy="864096"/>
          </a:xfrm>
        </p:spPr>
        <p:txBody>
          <a:bodyPr/>
          <a:lstStyle/>
          <a:p>
            <a:r>
              <a:rPr lang="nl-NL" dirty="0" smtClean="0"/>
              <a:t>Valkuilen voor de observator (vervolg)</a:t>
            </a:r>
            <a:endParaRPr lang="nl-NL" dirty="0"/>
          </a:p>
        </p:txBody>
      </p:sp>
      <p:sp>
        <p:nvSpPr>
          <p:cNvPr id="3" name="Tijdelijke aanduiding voor inhoud 2"/>
          <p:cNvSpPr>
            <a:spLocks noGrp="1"/>
          </p:cNvSpPr>
          <p:nvPr>
            <p:ph idx="1"/>
          </p:nvPr>
        </p:nvSpPr>
        <p:spPr>
          <a:xfrm>
            <a:off x="889908" y="1700808"/>
            <a:ext cx="7339693" cy="3826414"/>
          </a:xfrm>
        </p:spPr>
        <p:txBody>
          <a:bodyPr>
            <a:normAutofit lnSpcReduction="10000"/>
          </a:bodyPr>
          <a:lstStyle/>
          <a:p>
            <a:r>
              <a:rPr lang="nl-NL" sz="1800" b="1" u="sng" dirty="0"/>
              <a:t>Soorten valkuilen</a:t>
            </a:r>
          </a:p>
          <a:p>
            <a:r>
              <a:rPr lang="nl-NL" b="1" dirty="0" smtClean="0"/>
              <a:t>Eigen mening observator</a:t>
            </a:r>
            <a:r>
              <a:rPr lang="nl-NL" dirty="0" smtClean="0"/>
              <a:t>: je laat je altijd beïnvloeden door je eigen mening.</a:t>
            </a:r>
          </a:p>
          <a:p>
            <a:pPr lvl="1"/>
            <a:r>
              <a:rPr lang="nl-NL" dirty="0"/>
              <a:t>Vb. een </a:t>
            </a:r>
            <a:r>
              <a:rPr lang="nl-NL" dirty="0" smtClean="0"/>
              <a:t>beweeglijk </a:t>
            </a:r>
            <a:r>
              <a:rPr lang="nl-NL" dirty="0"/>
              <a:t>kind </a:t>
            </a:r>
            <a:br>
              <a:rPr lang="nl-NL" dirty="0"/>
            </a:br>
            <a:r>
              <a:rPr lang="nl-NL" dirty="0">
                <a:sym typeface="Wingdings" panose="05000000000000000000" pitchFamily="2" charset="2"/>
              </a:rPr>
              <a:t> vind je dat kind </a:t>
            </a:r>
            <a:r>
              <a:rPr lang="nl-NL" dirty="0">
                <a:solidFill>
                  <a:srgbClr val="00B050"/>
                </a:solidFill>
                <a:sym typeface="Wingdings" panose="05000000000000000000" pitchFamily="2" charset="2"/>
              </a:rPr>
              <a:t>druk/wild</a:t>
            </a:r>
            <a:r>
              <a:rPr lang="nl-NL" dirty="0">
                <a:sym typeface="Wingdings" panose="05000000000000000000" pitchFamily="2" charset="2"/>
              </a:rPr>
              <a:t> of </a:t>
            </a:r>
            <a:r>
              <a:rPr lang="nl-NL" dirty="0">
                <a:solidFill>
                  <a:srgbClr val="0070C0"/>
                </a:solidFill>
                <a:sym typeface="Wingdings" panose="05000000000000000000" pitchFamily="2" charset="2"/>
              </a:rPr>
              <a:t>ondernemend/actief</a:t>
            </a:r>
            <a:r>
              <a:rPr lang="nl-NL" dirty="0">
                <a:sym typeface="Wingdings" panose="05000000000000000000" pitchFamily="2" charset="2"/>
              </a:rPr>
              <a:t>?</a:t>
            </a:r>
          </a:p>
          <a:p>
            <a:pPr lvl="1"/>
            <a:r>
              <a:rPr lang="nl-NL" i="0" dirty="0">
                <a:sym typeface="Wingdings" panose="05000000000000000000" pitchFamily="2" charset="2"/>
              </a:rPr>
              <a:t>Observeer door feiten op te schrijven </a:t>
            </a:r>
            <a:br>
              <a:rPr lang="nl-NL" i="0" dirty="0">
                <a:sym typeface="Wingdings" panose="05000000000000000000" pitchFamily="2" charset="2"/>
              </a:rPr>
            </a:br>
            <a:r>
              <a:rPr lang="nl-NL" i="0" dirty="0">
                <a:sym typeface="Wingdings" panose="05000000000000000000" pitchFamily="2" charset="2"/>
              </a:rPr>
              <a:t>Dus: wat zie je? (en niet: wat denk je</a:t>
            </a:r>
            <a:r>
              <a:rPr lang="nl-NL" i="0" dirty="0" smtClean="0">
                <a:sym typeface="Wingdings" panose="05000000000000000000" pitchFamily="2" charset="2"/>
              </a:rPr>
              <a:t>?)</a:t>
            </a:r>
            <a:br>
              <a:rPr lang="nl-NL" i="0" dirty="0" smtClean="0">
                <a:sym typeface="Wingdings" panose="05000000000000000000" pitchFamily="2" charset="2"/>
              </a:rPr>
            </a:br>
            <a:endParaRPr lang="nl-NL" i="0" dirty="0">
              <a:sym typeface="Wingdings" panose="05000000000000000000" pitchFamily="2" charset="2"/>
            </a:endParaRPr>
          </a:p>
          <a:p>
            <a:r>
              <a:rPr lang="nl-NL" b="1" dirty="0" smtClean="0"/>
              <a:t>Emotionele betrokkenheid</a:t>
            </a:r>
            <a:r>
              <a:rPr lang="nl-NL" dirty="0" smtClean="0"/>
              <a:t>: als je te persoonlijk betrokken </a:t>
            </a:r>
            <a:br>
              <a:rPr lang="nl-NL" dirty="0" smtClean="0"/>
            </a:br>
            <a:r>
              <a:rPr lang="nl-NL" dirty="0" smtClean="0"/>
              <a:t>bent bij de persoon die je observeert ben je eerder subjectief.</a:t>
            </a:r>
            <a:endParaRPr lang="nl-NL" dirty="0"/>
          </a:p>
          <a:p>
            <a:pPr lvl="1"/>
            <a:r>
              <a:rPr lang="nl-NL" dirty="0"/>
              <a:t>V</a:t>
            </a:r>
            <a:r>
              <a:rPr lang="nl-NL" dirty="0" smtClean="0"/>
              <a:t>b.  Je lieve, schattige buurmeisje zit bij jou op de groep </a:t>
            </a:r>
            <a:br>
              <a:rPr lang="nl-NL" dirty="0" smtClean="0"/>
            </a:br>
            <a:r>
              <a:rPr lang="nl-NL" dirty="0" smtClean="0"/>
              <a:t>en jij moet haar observeren. </a:t>
            </a:r>
          </a:p>
        </p:txBody>
      </p:sp>
    </p:spTree>
    <p:extLst>
      <p:ext uri="{BB962C8B-B14F-4D97-AF65-F5344CB8AC3E}">
        <p14:creationId xmlns:p14="http://schemas.microsoft.com/office/powerpoint/2010/main" val="2701474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04307" y="-929708"/>
            <a:ext cx="7339693" cy="2486025"/>
          </a:xfrm>
        </p:spPr>
        <p:txBody>
          <a:bodyPr/>
          <a:lstStyle/>
          <a:p>
            <a:r>
              <a:rPr lang="nl-NL" dirty="0" smtClean="0"/>
              <a:t>Valkuilen voor de observator (vervolg)</a:t>
            </a:r>
            <a:endParaRPr lang="nl-NL" dirty="0"/>
          </a:p>
        </p:txBody>
      </p:sp>
      <p:sp>
        <p:nvSpPr>
          <p:cNvPr id="3" name="Tijdelijke aanduiding voor inhoud 2"/>
          <p:cNvSpPr>
            <a:spLocks noGrp="1"/>
          </p:cNvSpPr>
          <p:nvPr>
            <p:ph idx="1"/>
          </p:nvPr>
        </p:nvSpPr>
        <p:spPr>
          <a:xfrm>
            <a:off x="611560" y="1772816"/>
            <a:ext cx="7618041" cy="3754406"/>
          </a:xfrm>
        </p:spPr>
        <p:txBody>
          <a:bodyPr>
            <a:normAutofit/>
          </a:bodyPr>
          <a:lstStyle/>
          <a:p>
            <a:r>
              <a:rPr lang="nl-NL" sz="1800" b="1" u="sng" dirty="0"/>
              <a:t>Soorten valkuilen (vervolg)</a:t>
            </a:r>
          </a:p>
          <a:p>
            <a:r>
              <a:rPr lang="nl-NL" b="1" dirty="0" smtClean="0"/>
              <a:t>Halo-effect</a:t>
            </a:r>
            <a:r>
              <a:rPr lang="nl-NL" dirty="0" smtClean="0"/>
              <a:t>: je waarneming over iemand is vooral positief</a:t>
            </a:r>
            <a:br>
              <a:rPr lang="nl-NL" dirty="0" smtClean="0"/>
            </a:br>
            <a:r>
              <a:rPr lang="nl-NL" dirty="0" smtClean="0"/>
              <a:t>als je die persoon erg sympathiek vindt.</a:t>
            </a:r>
          </a:p>
          <a:p>
            <a:r>
              <a:rPr lang="nl-NL" b="1" dirty="0" smtClean="0"/>
              <a:t>Horn-effect</a:t>
            </a:r>
            <a:r>
              <a:rPr lang="nl-NL" dirty="0" smtClean="0"/>
              <a:t>: je waarneming over iemand is vooral negatief </a:t>
            </a:r>
            <a:br>
              <a:rPr lang="nl-NL" dirty="0" smtClean="0"/>
            </a:br>
            <a:r>
              <a:rPr lang="nl-NL" dirty="0" smtClean="0"/>
              <a:t>als je dit persoon niet leuk vindt.</a:t>
            </a:r>
            <a:br>
              <a:rPr lang="nl-NL" dirty="0" smtClean="0"/>
            </a:br>
            <a:endParaRPr lang="nl-NL" dirty="0" smtClean="0"/>
          </a:p>
          <a:p>
            <a:r>
              <a:rPr lang="nl-NL" b="1" dirty="0" smtClean="0"/>
              <a:t>Vooroordeel</a:t>
            </a:r>
            <a:r>
              <a:rPr lang="nl-NL" dirty="0" smtClean="0"/>
              <a:t>: een mening over iets/iemand die niet</a:t>
            </a:r>
            <a:br>
              <a:rPr lang="nl-NL" dirty="0" smtClean="0"/>
            </a:br>
            <a:r>
              <a:rPr lang="nl-NL" dirty="0" smtClean="0"/>
              <a:t>op feiten is gebaseerd.</a:t>
            </a:r>
            <a:br>
              <a:rPr lang="nl-NL" dirty="0" smtClean="0"/>
            </a:br>
            <a:r>
              <a:rPr lang="nl-NL" dirty="0" smtClean="0"/>
              <a:t>Je ziet wat je verwacht te zien. </a:t>
            </a:r>
          </a:p>
          <a:p>
            <a:pPr lvl="1"/>
            <a:r>
              <a:rPr lang="nl-NL" dirty="0" smtClean="0"/>
              <a:t>Vb. je hebt een vooroordeel over allochtonen en</a:t>
            </a:r>
            <a:br>
              <a:rPr lang="nl-NL" dirty="0" smtClean="0"/>
            </a:br>
            <a:r>
              <a:rPr lang="nl-NL" dirty="0" smtClean="0"/>
              <a:t>je moet een Antilliaans-Nederlands jongetje observeren.</a:t>
            </a:r>
          </a:p>
          <a:p>
            <a:endParaRPr lang="nl-NL" dirty="0" smtClean="0"/>
          </a:p>
        </p:txBody>
      </p:sp>
    </p:spTree>
    <p:extLst>
      <p:ext uri="{BB962C8B-B14F-4D97-AF65-F5344CB8AC3E}">
        <p14:creationId xmlns:p14="http://schemas.microsoft.com/office/powerpoint/2010/main" val="183990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07704" y="260649"/>
            <a:ext cx="6321897" cy="1119832"/>
          </a:xfrm>
        </p:spPr>
        <p:txBody>
          <a:bodyPr/>
          <a:lstStyle/>
          <a:p>
            <a:r>
              <a:rPr lang="nl-NL" dirty="0" smtClean="0"/>
              <a:t>Valkuilen voor de observator (vervolg)</a:t>
            </a:r>
            <a:endParaRPr lang="nl-NL" dirty="0"/>
          </a:p>
        </p:txBody>
      </p:sp>
      <p:sp>
        <p:nvSpPr>
          <p:cNvPr id="3" name="Tijdelijke aanduiding voor inhoud 2"/>
          <p:cNvSpPr>
            <a:spLocks noGrp="1"/>
          </p:cNvSpPr>
          <p:nvPr>
            <p:ph idx="1"/>
          </p:nvPr>
        </p:nvSpPr>
        <p:spPr>
          <a:xfrm>
            <a:off x="467544" y="1772817"/>
            <a:ext cx="7762057" cy="3754406"/>
          </a:xfrm>
        </p:spPr>
        <p:txBody>
          <a:bodyPr>
            <a:normAutofit fontScale="92500" lnSpcReduction="10000"/>
          </a:bodyPr>
          <a:lstStyle/>
          <a:p>
            <a:r>
              <a:rPr lang="nl-NL" sz="1800" b="1" u="sng" dirty="0"/>
              <a:t>Soorten valkuilen (vervolg)</a:t>
            </a:r>
          </a:p>
          <a:p>
            <a:r>
              <a:rPr lang="nl-NL" b="1" dirty="0" smtClean="0"/>
              <a:t>Projectie</a:t>
            </a:r>
            <a:r>
              <a:rPr lang="nl-NL" dirty="0" smtClean="0"/>
              <a:t>: eigenschappen en ideeën van jezelf zie je in de ander.</a:t>
            </a:r>
            <a:endParaRPr lang="nl-NL" dirty="0"/>
          </a:p>
          <a:p>
            <a:pPr lvl="1"/>
            <a:r>
              <a:rPr lang="nl-NL" dirty="0" smtClean="0"/>
              <a:t>vb. je bent zelf erg netjes en ‘denkt’ dat het meisje dat je observeert ook netjes werkt.   </a:t>
            </a:r>
            <a:r>
              <a:rPr lang="nl-NL" dirty="0"/>
              <a:t/>
            </a:r>
            <a:br>
              <a:rPr lang="nl-NL" dirty="0"/>
            </a:br>
            <a:endParaRPr lang="nl-NL" dirty="0" smtClean="0"/>
          </a:p>
          <a:p>
            <a:r>
              <a:rPr lang="nl-NL" b="1" dirty="0" smtClean="0"/>
              <a:t>Stemming</a:t>
            </a:r>
            <a:r>
              <a:rPr lang="nl-NL" dirty="0" smtClean="0"/>
              <a:t>:  hoe je je voelt heeft invloed op </a:t>
            </a:r>
            <a:br>
              <a:rPr lang="nl-NL" dirty="0" smtClean="0"/>
            </a:br>
            <a:r>
              <a:rPr lang="nl-NL" dirty="0" smtClean="0"/>
              <a:t>wat je ziet en hoe je iets ziet. </a:t>
            </a:r>
          </a:p>
          <a:p>
            <a:pPr lvl="1"/>
            <a:r>
              <a:rPr lang="nl-NL" dirty="0"/>
              <a:t>v</a:t>
            </a:r>
            <a:r>
              <a:rPr lang="nl-NL" dirty="0" smtClean="0"/>
              <a:t>b. je bent moe…</a:t>
            </a:r>
            <a:br>
              <a:rPr lang="nl-NL" dirty="0" smtClean="0"/>
            </a:br>
            <a:endParaRPr lang="nl-NL" dirty="0" smtClean="0"/>
          </a:p>
          <a:p>
            <a:r>
              <a:rPr lang="nl-NL" b="1" dirty="0" smtClean="0"/>
              <a:t>Ervaring</a:t>
            </a:r>
            <a:r>
              <a:rPr lang="nl-NL" dirty="0" smtClean="0"/>
              <a:t>: meer ervaring met observeren </a:t>
            </a:r>
            <a:r>
              <a:rPr lang="nl-NL" dirty="0" smtClean="0">
                <a:sym typeface="Wingdings" panose="05000000000000000000" pitchFamily="2" charset="2"/>
              </a:rPr>
              <a:t></a:t>
            </a:r>
            <a:r>
              <a:rPr lang="nl-NL" dirty="0" smtClean="0"/>
              <a:t> minder tijd nodig om observaties te schrijven en beter in staat om observaties te koppelen aan je theorie- en praktijkkennis </a:t>
            </a:r>
          </a:p>
          <a:p>
            <a:endParaRPr lang="nl-NL" dirty="0" smtClean="0"/>
          </a:p>
        </p:txBody>
      </p:sp>
    </p:spTree>
    <p:extLst>
      <p:ext uri="{BB962C8B-B14F-4D97-AF65-F5344CB8AC3E}">
        <p14:creationId xmlns:p14="http://schemas.microsoft.com/office/powerpoint/2010/main" val="267202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Betrouwbaar observeren</a:t>
            </a:r>
            <a:endParaRPr lang="nl-NL" dirty="0"/>
          </a:p>
        </p:txBody>
      </p:sp>
      <p:sp>
        <p:nvSpPr>
          <p:cNvPr id="3" name="Tijdelijke aanduiding voor inhoud 2"/>
          <p:cNvSpPr>
            <a:spLocks noGrp="1"/>
          </p:cNvSpPr>
          <p:nvPr>
            <p:ph idx="1"/>
          </p:nvPr>
        </p:nvSpPr>
        <p:spPr>
          <a:xfrm>
            <a:off x="1028700" y="2245179"/>
            <a:ext cx="7200900" cy="3012622"/>
          </a:xfrm>
        </p:spPr>
        <p:txBody>
          <a:bodyPr/>
          <a:lstStyle/>
          <a:p>
            <a:r>
              <a:rPr lang="nl-NL" dirty="0">
                <a:sym typeface="Wingdings" panose="05000000000000000000" pitchFamily="2" charset="2"/>
              </a:rPr>
              <a:t>Observaties moeten </a:t>
            </a:r>
            <a:r>
              <a:rPr lang="nl-NL" b="1" dirty="0">
                <a:sym typeface="Wingdings" panose="05000000000000000000" pitchFamily="2" charset="2"/>
              </a:rPr>
              <a:t>valide</a:t>
            </a:r>
            <a:r>
              <a:rPr lang="nl-NL" dirty="0">
                <a:sym typeface="Wingdings" panose="05000000000000000000" pitchFamily="2" charset="2"/>
              </a:rPr>
              <a:t> zijn = als je observatie meet/onderzoekt wat je wilde meten/onderzoeken. </a:t>
            </a:r>
          </a:p>
          <a:p>
            <a:endParaRPr lang="nl-NL" dirty="0" smtClean="0"/>
          </a:p>
          <a:p>
            <a:r>
              <a:rPr lang="nl-NL" dirty="0" smtClean="0"/>
              <a:t>Observaties moeten </a:t>
            </a:r>
            <a:r>
              <a:rPr lang="nl-NL" b="1" dirty="0" smtClean="0"/>
              <a:t>betrouwbaar</a:t>
            </a:r>
            <a:r>
              <a:rPr lang="nl-NL" dirty="0" smtClean="0"/>
              <a:t> zijn </a:t>
            </a:r>
            <a:r>
              <a:rPr lang="nl-NL" dirty="0" smtClean="0">
                <a:sym typeface="Wingdings" panose="05000000000000000000" pitchFamily="2" charset="2"/>
              </a:rPr>
              <a:t>= als je de observatie herhaalt komt er een soortgelijke resultaat uit. </a:t>
            </a:r>
          </a:p>
          <a:p>
            <a:pPr lvl="1"/>
            <a:r>
              <a:rPr lang="nl-NL" dirty="0" smtClean="0">
                <a:sym typeface="Wingdings" panose="05000000000000000000" pitchFamily="2" charset="2"/>
              </a:rPr>
              <a:t>Grotere kans op een betrouwbare observatie als:</a:t>
            </a:r>
          </a:p>
          <a:p>
            <a:pPr lvl="2"/>
            <a:r>
              <a:rPr lang="nl-NL" dirty="0">
                <a:sym typeface="Wingdings" panose="05000000000000000000" pitchFamily="2" charset="2"/>
              </a:rPr>
              <a:t>j</a:t>
            </a:r>
            <a:r>
              <a:rPr lang="nl-NL" dirty="0" smtClean="0">
                <a:sym typeface="Wingdings" panose="05000000000000000000" pitchFamily="2" charset="2"/>
              </a:rPr>
              <a:t>e </a:t>
            </a:r>
            <a:r>
              <a:rPr lang="nl-NL" dirty="0">
                <a:sym typeface="Wingdings" panose="05000000000000000000" pitchFamily="2" charset="2"/>
              </a:rPr>
              <a:t>een specifiek doel </a:t>
            </a:r>
            <a:r>
              <a:rPr lang="nl-NL" dirty="0" smtClean="0">
                <a:sym typeface="Wingdings" panose="05000000000000000000" pitchFamily="2" charset="2"/>
              </a:rPr>
              <a:t>hebt</a:t>
            </a:r>
          </a:p>
          <a:p>
            <a:pPr lvl="2"/>
            <a:r>
              <a:rPr lang="nl-NL" dirty="0">
                <a:sym typeface="Wingdings" panose="05000000000000000000" pitchFamily="2" charset="2"/>
              </a:rPr>
              <a:t>a</a:t>
            </a:r>
            <a:r>
              <a:rPr lang="nl-NL" dirty="0" smtClean="0">
                <a:sym typeface="Wingdings" panose="05000000000000000000" pitchFamily="2" charset="2"/>
              </a:rPr>
              <a:t>ls je puur kijkt naar </a:t>
            </a:r>
            <a:r>
              <a:rPr lang="nl-NL" b="1" dirty="0" smtClean="0">
                <a:sym typeface="Wingdings" panose="05000000000000000000" pitchFamily="2" charset="2"/>
              </a:rPr>
              <a:t>waarneembaar gedrag</a:t>
            </a:r>
            <a:endParaRPr lang="nl-NL" b="1" dirty="0">
              <a:sym typeface="Wingdings" panose="05000000000000000000" pitchFamily="2" charset="2"/>
            </a:endParaRPr>
          </a:p>
          <a:p>
            <a:endParaRPr lang="nl-NL" dirty="0" smtClean="0">
              <a:sym typeface="Wingdings" panose="05000000000000000000" pitchFamily="2" charset="2"/>
            </a:endParaRPr>
          </a:p>
          <a:p>
            <a:pPr marL="397764" lvl="1" indent="0">
              <a:buNone/>
            </a:pPr>
            <a:endParaRPr lang="nl-NL" dirty="0" smtClean="0"/>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9625" y="5232402"/>
            <a:ext cx="2802567" cy="1286681"/>
          </a:xfrm>
          <a:prstGeom prst="rect">
            <a:avLst/>
          </a:prstGeom>
        </p:spPr>
      </p:pic>
    </p:spTree>
    <p:extLst>
      <p:ext uri="{BB962C8B-B14F-4D97-AF65-F5344CB8AC3E}">
        <p14:creationId xmlns:p14="http://schemas.microsoft.com/office/powerpoint/2010/main" val="1398200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Waarneembaar gedrag observeren</a:t>
            </a:r>
            <a:endParaRPr lang="nl-NL" dirty="0"/>
          </a:p>
        </p:txBody>
      </p:sp>
      <p:sp>
        <p:nvSpPr>
          <p:cNvPr id="3" name="Tijdelijke aanduiding voor inhoud 2"/>
          <p:cNvSpPr>
            <a:spLocks noGrp="1"/>
          </p:cNvSpPr>
          <p:nvPr>
            <p:ph idx="1"/>
          </p:nvPr>
        </p:nvSpPr>
        <p:spPr>
          <a:xfrm>
            <a:off x="467544" y="1412777"/>
            <a:ext cx="7762056" cy="4424688"/>
          </a:xfrm>
        </p:spPr>
        <p:txBody>
          <a:bodyPr>
            <a:normAutofit fontScale="92500" lnSpcReduction="10000"/>
          </a:bodyPr>
          <a:lstStyle/>
          <a:p>
            <a:r>
              <a:rPr lang="nl-NL" b="1" dirty="0" smtClean="0"/>
              <a:t>We observeren </a:t>
            </a:r>
            <a:r>
              <a:rPr lang="nl-NL" b="1" u="sng" dirty="0" smtClean="0"/>
              <a:t>gedrag</a:t>
            </a:r>
            <a:r>
              <a:rPr lang="nl-NL" b="1" dirty="0" smtClean="0"/>
              <a:t> van kinderen</a:t>
            </a:r>
          </a:p>
          <a:p>
            <a:pPr lvl="1"/>
            <a:r>
              <a:rPr lang="nl-NL" b="1" dirty="0" smtClean="0"/>
              <a:t>Gedrag</a:t>
            </a:r>
            <a:r>
              <a:rPr lang="nl-NL" dirty="0" smtClean="0"/>
              <a:t> is alles wat mensen doen</a:t>
            </a:r>
          </a:p>
          <a:p>
            <a:endParaRPr lang="nl-NL" dirty="0" smtClean="0"/>
          </a:p>
          <a:p>
            <a:r>
              <a:rPr lang="nl-NL" b="1" dirty="0" smtClean="0"/>
              <a:t>Stimulus</a:t>
            </a:r>
            <a:r>
              <a:rPr lang="nl-NL" dirty="0" smtClean="0"/>
              <a:t> (uitlokkende factor) </a:t>
            </a:r>
            <a:r>
              <a:rPr lang="nl-NL" dirty="0" smtClean="0">
                <a:sym typeface="Wingdings" panose="05000000000000000000" pitchFamily="2" charset="2"/>
              </a:rPr>
              <a:t> </a:t>
            </a:r>
            <a:r>
              <a:rPr lang="nl-NL" b="1" dirty="0" smtClean="0">
                <a:sym typeface="Wingdings" panose="05000000000000000000" pitchFamily="2" charset="2"/>
              </a:rPr>
              <a:t>Gedrag</a:t>
            </a:r>
            <a:r>
              <a:rPr lang="nl-NL" dirty="0" smtClean="0">
                <a:sym typeface="Wingdings" panose="05000000000000000000" pitchFamily="2" charset="2"/>
              </a:rPr>
              <a:t>  </a:t>
            </a:r>
            <a:r>
              <a:rPr lang="nl-NL" b="1" dirty="0" smtClean="0">
                <a:sym typeface="Wingdings" panose="05000000000000000000" pitchFamily="2" charset="2"/>
              </a:rPr>
              <a:t>Respons</a:t>
            </a:r>
            <a:r>
              <a:rPr lang="nl-NL" dirty="0" smtClean="0">
                <a:sym typeface="Wingdings" panose="05000000000000000000" pitchFamily="2" charset="2"/>
              </a:rPr>
              <a:t> (reactie op gedrag)</a:t>
            </a:r>
          </a:p>
          <a:p>
            <a:r>
              <a:rPr lang="nl-NL" dirty="0" smtClean="0">
                <a:sym typeface="Wingdings" panose="05000000000000000000" pitchFamily="2" charset="2"/>
              </a:rPr>
              <a:t>Als je gedrag observeert moet je ook letten op wat er aan gedrag voorafgaat (stimulus) en wat er op volgt (respons)</a:t>
            </a:r>
          </a:p>
          <a:p>
            <a:endParaRPr lang="nl-NL" dirty="0">
              <a:sym typeface="Wingdings" panose="05000000000000000000" pitchFamily="2" charset="2"/>
            </a:endParaRPr>
          </a:p>
          <a:p>
            <a:r>
              <a:rPr lang="nl-NL" dirty="0" smtClean="0">
                <a:sym typeface="Wingdings" panose="05000000000000000000" pitchFamily="2" charset="2"/>
              </a:rPr>
              <a:t>Gedrag wordt door verschillende factoren beïnvloed.</a:t>
            </a:r>
          </a:p>
          <a:p>
            <a:pPr lvl="1"/>
            <a:r>
              <a:rPr lang="nl-NL" dirty="0" smtClean="0">
                <a:sym typeface="Wingdings" panose="05000000000000000000" pitchFamily="2" charset="2"/>
              </a:rPr>
              <a:t>Omgevingsfactoren</a:t>
            </a:r>
          </a:p>
          <a:p>
            <a:pPr lvl="1"/>
            <a:r>
              <a:rPr lang="nl-NL" dirty="0" smtClean="0">
                <a:sym typeface="Wingdings" panose="05000000000000000000" pitchFamily="2" charset="2"/>
              </a:rPr>
              <a:t>Culturele factoren</a:t>
            </a:r>
          </a:p>
          <a:p>
            <a:pPr lvl="1"/>
            <a:r>
              <a:rPr lang="nl-NL" dirty="0" smtClean="0">
                <a:sym typeface="Wingdings" panose="05000000000000000000" pitchFamily="2" charset="2"/>
              </a:rPr>
              <a:t>Sociale factoren</a:t>
            </a:r>
          </a:p>
          <a:p>
            <a:pPr lvl="1"/>
            <a:r>
              <a:rPr lang="nl-NL" dirty="0" smtClean="0">
                <a:sym typeface="Wingdings" panose="05000000000000000000" pitchFamily="2" charset="2"/>
              </a:rPr>
              <a:t>Fysieke factoren</a:t>
            </a:r>
          </a:p>
          <a:p>
            <a:pPr lvl="1"/>
            <a:r>
              <a:rPr lang="nl-NL" dirty="0" smtClean="0">
                <a:sym typeface="Wingdings" panose="05000000000000000000" pitchFamily="2" charset="2"/>
              </a:rPr>
              <a:t>Geestelijke factoren</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7277" y="3910693"/>
            <a:ext cx="2489087" cy="1869581"/>
          </a:xfrm>
          <a:prstGeom prst="rect">
            <a:avLst/>
          </a:prstGeom>
        </p:spPr>
      </p:pic>
    </p:spTree>
    <p:extLst>
      <p:ext uri="{BB962C8B-B14F-4D97-AF65-F5344CB8AC3E}">
        <p14:creationId xmlns:p14="http://schemas.microsoft.com/office/powerpoint/2010/main" val="426714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3771899" y="3981778"/>
            <a:ext cx="2081893" cy="738664"/>
          </a:xfrm>
          <a:prstGeom prst="rect">
            <a:avLst/>
          </a:prstGeom>
          <a:solidFill>
            <a:schemeClr val="accent6">
              <a:lumMod val="60000"/>
              <a:lumOff val="40000"/>
            </a:schemeClr>
          </a:solidFill>
          <a:ln>
            <a:solidFill>
              <a:schemeClr val="tx1"/>
            </a:solidFill>
          </a:ln>
        </p:spPr>
        <p:txBody>
          <a:bodyPr wrap="square" rtlCol="0">
            <a:spAutoFit/>
          </a:bodyPr>
          <a:lstStyle/>
          <a:p>
            <a:pPr algn="ctr"/>
            <a:r>
              <a:rPr lang="nl-NL" sz="2100" b="1" dirty="0"/>
              <a:t>Waarneembaar</a:t>
            </a:r>
          </a:p>
          <a:p>
            <a:pPr algn="ctr"/>
            <a:r>
              <a:rPr lang="nl-NL" sz="2100" b="1" dirty="0"/>
              <a:t>Gedrag</a:t>
            </a:r>
          </a:p>
        </p:txBody>
      </p:sp>
      <p:sp>
        <p:nvSpPr>
          <p:cNvPr id="5" name="Tekstvak 4"/>
          <p:cNvSpPr txBox="1"/>
          <p:nvPr/>
        </p:nvSpPr>
        <p:spPr>
          <a:xfrm>
            <a:off x="4363809" y="5405655"/>
            <a:ext cx="898071" cy="300082"/>
          </a:xfrm>
          <a:prstGeom prst="rect">
            <a:avLst/>
          </a:prstGeom>
          <a:noFill/>
          <a:ln>
            <a:solidFill>
              <a:schemeClr val="tx1"/>
            </a:solidFill>
          </a:ln>
        </p:spPr>
        <p:txBody>
          <a:bodyPr wrap="square" rtlCol="0">
            <a:spAutoFit/>
          </a:bodyPr>
          <a:lstStyle/>
          <a:p>
            <a:pPr algn="ctr"/>
            <a:r>
              <a:rPr lang="nl-NL" sz="1350" b="1" dirty="0"/>
              <a:t>Respons</a:t>
            </a:r>
          </a:p>
        </p:txBody>
      </p:sp>
      <p:sp>
        <p:nvSpPr>
          <p:cNvPr id="7" name="Tekstvak 6"/>
          <p:cNvSpPr txBox="1"/>
          <p:nvPr/>
        </p:nvSpPr>
        <p:spPr>
          <a:xfrm>
            <a:off x="755576" y="2351314"/>
            <a:ext cx="1881489" cy="1131079"/>
          </a:xfrm>
          <a:prstGeom prst="rect">
            <a:avLst/>
          </a:prstGeom>
          <a:noFill/>
          <a:ln>
            <a:solidFill>
              <a:schemeClr val="tx1"/>
            </a:solidFill>
          </a:ln>
        </p:spPr>
        <p:txBody>
          <a:bodyPr wrap="square" rtlCol="0">
            <a:spAutoFit/>
          </a:bodyPr>
          <a:lstStyle/>
          <a:p>
            <a:pPr algn="ctr"/>
            <a:r>
              <a:rPr lang="nl-NL" sz="1350" b="1" dirty="0"/>
              <a:t>Omgevingsfactoren</a:t>
            </a:r>
          </a:p>
          <a:p>
            <a:pPr marL="214313" indent="-214313" algn="ctr">
              <a:buFontTx/>
              <a:buChar char="-"/>
            </a:pPr>
            <a:r>
              <a:rPr lang="nl-NL" sz="1350" dirty="0"/>
              <a:t>Temperatuur</a:t>
            </a:r>
          </a:p>
          <a:p>
            <a:pPr marL="214313" indent="-214313" algn="ctr">
              <a:buFontTx/>
              <a:buChar char="-"/>
            </a:pPr>
            <a:r>
              <a:rPr lang="nl-NL" sz="1350" dirty="0"/>
              <a:t>Ruimte</a:t>
            </a:r>
          </a:p>
          <a:p>
            <a:pPr marL="214313" indent="-214313" algn="ctr">
              <a:buFontTx/>
              <a:buChar char="-"/>
            </a:pPr>
            <a:r>
              <a:rPr lang="nl-NL" sz="1350" dirty="0"/>
              <a:t>Aanwezige materialen</a:t>
            </a:r>
          </a:p>
        </p:txBody>
      </p:sp>
      <p:sp>
        <p:nvSpPr>
          <p:cNvPr id="8" name="Tekstvak 7"/>
          <p:cNvSpPr txBox="1"/>
          <p:nvPr/>
        </p:nvSpPr>
        <p:spPr>
          <a:xfrm>
            <a:off x="1996170" y="1165024"/>
            <a:ext cx="2012495" cy="923330"/>
          </a:xfrm>
          <a:prstGeom prst="rect">
            <a:avLst/>
          </a:prstGeom>
          <a:noFill/>
          <a:ln>
            <a:solidFill>
              <a:schemeClr val="tx1"/>
            </a:solidFill>
          </a:ln>
        </p:spPr>
        <p:txBody>
          <a:bodyPr wrap="square" rtlCol="0">
            <a:spAutoFit/>
          </a:bodyPr>
          <a:lstStyle/>
          <a:p>
            <a:pPr algn="ctr"/>
            <a:r>
              <a:rPr lang="nl-NL" sz="1350" b="1" dirty="0"/>
              <a:t>Culturele factoren</a:t>
            </a:r>
          </a:p>
          <a:p>
            <a:pPr marL="214313" indent="-214313" algn="ctr">
              <a:buFontTx/>
              <a:buChar char="-"/>
            </a:pPr>
            <a:r>
              <a:rPr lang="nl-NL" sz="1350" dirty="0"/>
              <a:t>Gewoonten en gebruiken</a:t>
            </a:r>
          </a:p>
          <a:p>
            <a:pPr marL="214313" indent="-214313" algn="ctr">
              <a:buFontTx/>
              <a:buChar char="-"/>
            </a:pPr>
            <a:r>
              <a:rPr lang="nl-NL" sz="1350" dirty="0"/>
              <a:t>Waarden en normen</a:t>
            </a:r>
          </a:p>
        </p:txBody>
      </p:sp>
      <p:sp>
        <p:nvSpPr>
          <p:cNvPr id="9" name="Tekstvak 8"/>
          <p:cNvSpPr txBox="1"/>
          <p:nvPr/>
        </p:nvSpPr>
        <p:spPr>
          <a:xfrm>
            <a:off x="6086476" y="1289957"/>
            <a:ext cx="1690007" cy="1338828"/>
          </a:xfrm>
          <a:prstGeom prst="rect">
            <a:avLst/>
          </a:prstGeom>
          <a:noFill/>
          <a:ln>
            <a:solidFill>
              <a:schemeClr val="tx1"/>
            </a:solidFill>
          </a:ln>
        </p:spPr>
        <p:txBody>
          <a:bodyPr wrap="square" rtlCol="0">
            <a:spAutoFit/>
          </a:bodyPr>
          <a:lstStyle/>
          <a:p>
            <a:pPr algn="ctr"/>
            <a:r>
              <a:rPr lang="nl-NL" sz="1350" b="1" dirty="0"/>
              <a:t>Fysieke factoren</a:t>
            </a:r>
          </a:p>
          <a:p>
            <a:pPr algn="ctr"/>
            <a:r>
              <a:rPr lang="nl-NL" sz="1350" dirty="0"/>
              <a:t>- Lichamelijk gesteldheid (kracht, lengte, gewicht, handicap, beperkingen)</a:t>
            </a:r>
          </a:p>
        </p:txBody>
      </p:sp>
      <p:sp>
        <p:nvSpPr>
          <p:cNvPr id="10" name="Tekstvak 9"/>
          <p:cNvSpPr txBox="1"/>
          <p:nvPr/>
        </p:nvSpPr>
        <p:spPr>
          <a:xfrm>
            <a:off x="4649554" y="1155110"/>
            <a:ext cx="1122587" cy="1131079"/>
          </a:xfrm>
          <a:prstGeom prst="rect">
            <a:avLst/>
          </a:prstGeom>
          <a:noFill/>
          <a:ln>
            <a:solidFill>
              <a:schemeClr val="tx1"/>
            </a:solidFill>
          </a:ln>
        </p:spPr>
        <p:txBody>
          <a:bodyPr wrap="square" rtlCol="0">
            <a:spAutoFit/>
          </a:bodyPr>
          <a:lstStyle/>
          <a:p>
            <a:pPr algn="ctr"/>
            <a:r>
              <a:rPr lang="nl-NL" sz="1350" b="1" dirty="0"/>
              <a:t>Sociale factoren</a:t>
            </a:r>
          </a:p>
          <a:p>
            <a:pPr algn="ctr"/>
            <a:r>
              <a:rPr lang="nl-NL" sz="1350" dirty="0"/>
              <a:t>- De mensen om iemand heen</a:t>
            </a:r>
          </a:p>
        </p:txBody>
      </p:sp>
      <p:sp>
        <p:nvSpPr>
          <p:cNvPr id="11" name="Tekstvak 10"/>
          <p:cNvSpPr txBox="1"/>
          <p:nvPr/>
        </p:nvSpPr>
        <p:spPr>
          <a:xfrm>
            <a:off x="6451827" y="2971403"/>
            <a:ext cx="2447245" cy="715581"/>
          </a:xfrm>
          <a:prstGeom prst="rect">
            <a:avLst/>
          </a:prstGeom>
          <a:noFill/>
          <a:ln>
            <a:solidFill>
              <a:schemeClr val="tx1"/>
            </a:solidFill>
          </a:ln>
        </p:spPr>
        <p:txBody>
          <a:bodyPr wrap="square" rtlCol="0">
            <a:spAutoFit/>
          </a:bodyPr>
          <a:lstStyle/>
          <a:p>
            <a:pPr algn="ctr"/>
            <a:r>
              <a:rPr lang="nl-NL" sz="1350" b="1" dirty="0"/>
              <a:t>Psychisch factoren</a:t>
            </a:r>
          </a:p>
          <a:p>
            <a:pPr algn="ctr"/>
            <a:r>
              <a:rPr lang="nl-NL" sz="1350" dirty="0"/>
              <a:t>- geestelijke gesteldheid (verdrietig, vrolijk, onzeker, </a:t>
            </a:r>
            <a:r>
              <a:rPr lang="nl-NL" sz="1350" dirty="0" err="1"/>
              <a:t>etc</a:t>
            </a:r>
            <a:r>
              <a:rPr lang="nl-NL" sz="1350" dirty="0"/>
              <a:t>)</a:t>
            </a:r>
          </a:p>
        </p:txBody>
      </p:sp>
      <p:sp>
        <p:nvSpPr>
          <p:cNvPr id="13" name="Pijl-omlaag 12"/>
          <p:cNvSpPr/>
          <p:nvPr/>
        </p:nvSpPr>
        <p:spPr>
          <a:xfrm>
            <a:off x="4684256" y="4864022"/>
            <a:ext cx="257177" cy="40005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l-NL" sz="1350"/>
          </a:p>
        </p:txBody>
      </p:sp>
      <p:cxnSp>
        <p:nvCxnSpPr>
          <p:cNvPr id="16" name="Rechte verbindingslijn met pijl 15"/>
          <p:cNvCxnSpPr/>
          <p:nvPr/>
        </p:nvCxnSpPr>
        <p:spPr>
          <a:xfrm>
            <a:off x="2865665" y="3175907"/>
            <a:ext cx="945000" cy="63920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9" name="Rechte verbindingslijn met pijl 18"/>
          <p:cNvCxnSpPr/>
          <p:nvPr/>
        </p:nvCxnSpPr>
        <p:spPr>
          <a:xfrm flipH="1">
            <a:off x="6061993" y="3803593"/>
            <a:ext cx="726584" cy="16852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0" name="Rechte verbindingslijn met pijl 19"/>
          <p:cNvCxnSpPr/>
          <p:nvPr/>
        </p:nvCxnSpPr>
        <p:spPr>
          <a:xfrm flipH="1">
            <a:off x="5772140" y="2678444"/>
            <a:ext cx="381711" cy="113667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1" name="Rechte verbindingslijn met pijl 20"/>
          <p:cNvCxnSpPr/>
          <p:nvPr/>
        </p:nvCxnSpPr>
        <p:spPr>
          <a:xfrm>
            <a:off x="4941433" y="2404689"/>
            <a:ext cx="0" cy="132325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2" name="Rechte verbindingslijn met pijl 21"/>
          <p:cNvCxnSpPr/>
          <p:nvPr/>
        </p:nvCxnSpPr>
        <p:spPr>
          <a:xfrm>
            <a:off x="3504512" y="2231934"/>
            <a:ext cx="649053" cy="146120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84870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u="sng" dirty="0" smtClean="0">
                <a:solidFill>
                  <a:schemeClr val="accent6">
                    <a:lumMod val="75000"/>
                  </a:schemeClr>
                </a:solidFill>
              </a:rPr>
              <a:t>En hoe zit het met jouw gedrag?</a:t>
            </a:r>
            <a:endParaRPr lang="nl-NL" u="sng" dirty="0">
              <a:solidFill>
                <a:schemeClr val="accent6">
                  <a:lumMod val="75000"/>
                </a:schemeClr>
              </a:solidFill>
            </a:endParaRPr>
          </a:p>
        </p:txBody>
      </p:sp>
      <p:sp>
        <p:nvSpPr>
          <p:cNvPr id="3" name="Tijdelijke aanduiding voor inhoud 2"/>
          <p:cNvSpPr>
            <a:spLocks noGrp="1"/>
          </p:cNvSpPr>
          <p:nvPr>
            <p:ph idx="1"/>
          </p:nvPr>
        </p:nvSpPr>
        <p:spPr/>
        <p:txBody>
          <a:bodyPr>
            <a:normAutofit/>
          </a:bodyPr>
          <a:lstStyle/>
          <a:p>
            <a:pPr algn="ctr"/>
            <a:r>
              <a:rPr lang="nl-NL" sz="2100" dirty="0">
                <a:solidFill>
                  <a:schemeClr val="accent6">
                    <a:lumMod val="75000"/>
                  </a:schemeClr>
                </a:solidFill>
              </a:rPr>
              <a:t>Welk waarneembaar gedrag vertoonde jij tijdens deze </a:t>
            </a:r>
            <a:r>
              <a:rPr lang="nl-NL" sz="2100">
                <a:solidFill>
                  <a:schemeClr val="accent6">
                    <a:lumMod val="75000"/>
                  </a:schemeClr>
                </a:solidFill>
              </a:rPr>
              <a:t>les?</a:t>
            </a:r>
          </a:p>
          <a:p>
            <a:pPr algn="ctr"/>
            <a:endParaRPr lang="nl-NL" sz="2100" dirty="0">
              <a:solidFill>
                <a:schemeClr val="accent6">
                  <a:lumMod val="75000"/>
                </a:schemeClr>
              </a:solidFill>
            </a:endParaRPr>
          </a:p>
          <a:p>
            <a:pPr algn="ctr"/>
            <a:r>
              <a:rPr lang="nl-NL" sz="2100" dirty="0">
                <a:solidFill>
                  <a:schemeClr val="accent6">
                    <a:lumMod val="75000"/>
                  </a:schemeClr>
                </a:solidFill>
              </a:rPr>
              <a:t>En door welke factoren werd dit veroorzaakt?</a:t>
            </a:r>
          </a:p>
        </p:txBody>
      </p:sp>
    </p:spTree>
    <p:extLst>
      <p:ext uri="{BB962C8B-B14F-4D97-AF65-F5344CB8AC3E}">
        <p14:creationId xmlns:p14="http://schemas.microsoft.com/office/powerpoint/2010/main" val="29161695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 de slag!</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Boek Methodiek blz. 90 en 91 -&gt; stappenplan voor een observatie. Neem het stappenplan door en begin met het plannen van je observatie(s)</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Lees bladzijde 82 t/m 90 en maak de verwerkingsopdrachten die </a:t>
            </a:r>
            <a:r>
              <a:rPr lang="nl-NL" smtClean="0"/>
              <a:t>worden uitgedeeld</a:t>
            </a:r>
            <a:endParaRPr lang="nl-NL" dirty="0" smtClean="0"/>
          </a:p>
          <a:p>
            <a:endParaRPr lang="nl-NL" dirty="0"/>
          </a:p>
          <a:p>
            <a:r>
              <a:rPr lang="nl-NL" dirty="0" smtClean="0"/>
              <a:t> </a:t>
            </a:r>
            <a:endParaRPr lang="nl-NL" dirty="0"/>
          </a:p>
        </p:txBody>
      </p:sp>
    </p:spTree>
    <p:extLst>
      <p:ext uri="{BB962C8B-B14F-4D97-AF65-F5344CB8AC3E}">
        <p14:creationId xmlns:p14="http://schemas.microsoft.com/office/powerpoint/2010/main" val="29196787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u="sng" dirty="0"/>
              <a:t>Deel 2: Verslag Observeren </a:t>
            </a:r>
            <a:endParaRPr lang="nl-NL" dirty="0"/>
          </a:p>
        </p:txBody>
      </p:sp>
      <p:graphicFrame>
        <p:nvGraphicFramePr>
          <p:cNvPr id="4" name="Tijdelijke aanduiding voor inhoud 3"/>
          <p:cNvGraphicFramePr>
            <a:graphicFrameLocks noGrp="1"/>
          </p:cNvGraphicFramePr>
          <p:nvPr>
            <p:ph idx="1"/>
            <p:extLst/>
          </p:nvPr>
        </p:nvGraphicFramePr>
        <p:xfrm>
          <a:off x="222111" y="2996952"/>
          <a:ext cx="8424937" cy="3422246"/>
        </p:xfrm>
        <a:graphic>
          <a:graphicData uri="http://schemas.openxmlformats.org/drawingml/2006/table">
            <a:tbl>
              <a:tblPr/>
              <a:tblGrid>
                <a:gridCol w="377872">
                  <a:extLst>
                    <a:ext uri="{9D8B030D-6E8A-4147-A177-3AD203B41FA5}">
                      <a16:colId xmlns:a16="http://schemas.microsoft.com/office/drawing/2014/main" val="2861652577"/>
                    </a:ext>
                  </a:extLst>
                </a:gridCol>
                <a:gridCol w="6962237">
                  <a:extLst>
                    <a:ext uri="{9D8B030D-6E8A-4147-A177-3AD203B41FA5}">
                      <a16:colId xmlns:a16="http://schemas.microsoft.com/office/drawing/2014/main" val="2434038636"/>
                    </a:ext>
                  </a:extLst>
                </a:gridCol>
                <a:gridCol w="541971">
                  <a:extLst>
                    <a:ext uri="{9D8B030D-6E8A-4147-A177-3AD203B41FA5}">
                      <a16:colId xmlns:a16="http://schemas.microsoft.com/office/drawing/2014/main" val="2304415472"/>
                    </a:ext>
                  </a:extLst>
                </a:gridCol>
                <a:gridCol w="542857">
                  <a:extLst>
                    <a:ext uri="{9D8B030D-6E8A-4147-A177-3AD203B41FA5}">
                      <a16:colId xmlns:a16="http://schemas.microsoft.com/office/drawing/2014/main" val="1494734404"/>
                    </a:ext>
                  </a:extLst>
                </a:gridCol>
              </a:tblGrid>
              <a:tr h="620603">
                <a:tc gridSpan="4">
                  <a:txBody>
                    <a:bodyPr/>
                    <a:lstStyle/>
                    <a:p>
                      <a:pPr>
                        <a:lnSpc>
                          <a:spcPct val="130000"/>
                        </a:lnSpc>
                        <a:spcAft>
                          <a:spcPts val="0"/>
                        </a:spcAft>
                      </a:pPr>
                      <a:r>
                        <a:rPr lang="nl-NL" sz="2000" b="1" spc="0" dirty="0">
                          <a:effectLst/>
                          <a:latin typeface="Verdana" panose="020B0604030504040204" pitchFamily="34" charset="0"/>
                          <a:ea typeface="Times New Roman" panose="02020603050405020304" pitchFamily="18" charset="0"/>
                          <a:cs typeface="Tahoma" panose="020B0604030504040204" pitchFamily="34" charset="0"/>
                        </a:rPr>
                        <a:t>Observatiedoel + vraagstelling</a:t>
                      </a:r>
                      <a:endParaRPr lang="nl-NL" sz="1800" b="1"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3609407536"/>
                  </a:ext>
                </a:extLst>
              </a:tr>
              <a:tr h="629081">
                <a:tc>
                  <a:txBody>
                    <a:bodyPr/>
                    <a:lstStyle/>
                    <a:p>
                      <a:pPr>
                        <a:lnSpc>
                          <a:spcPct val="130000"/>
                        </a:lnSpc>
                        <a:spcAft>
                          <a:spcPts val="0"/>
                        </a:spcAft>
                      </a:pPr>
                      <a:r>
                        <a:rPr lang="nl-NL" sz="2000" spc="0">
                          <a:effectLst/>
                          <a:latin typeface="Verdana" panose="020B0604030504040204" pitchFamily="34" charset="0"/>
                          <a:ea typeface="Times New Roman" panose="02020603050405020304" pitchFamily="18" charset="0"/>
                          <a:cs typeface="Tahoma" panose="020B0604030504040204" pitchFamily="34" charset="0"/>
                        </a:rPr>
                        <a:t>1</a:t>
                      </a:r>
                      <a:endParaRPr lang="nl-NL" sz="20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nSpc>
                          <a:spcPct val="130000"/>
                        </a:lnSpc>
                        <a:spcAft>
                          <a:spcPts val="0"/>
                        </a:spcAft>
                      </a:pPr>
                      <a:r>
                        <a:rPr lang="nl-NL" sz="2000" b="0" spc="0" dirty="0">
                          <a:effectLst/>
                          <a:latin typeface="Verdana" panose="020B0604030504040204" pitchFamily="34" charset="0"/>
                          <a:ea typeface="Times New Roman" panose="02020603050405020304" pitchFamily="18" charset="0"/>
                          <a:cs typeface="Tahoma" panose="020B0604030504040204" pitchFamily="34" charset="0"/>
                        </a:rPr>
                        <a:t>Beschrijft wie er geobserveerd wordt</a:t>
                      </a:r>
                      <a:endParaRPr lang="nl-NL" sz="2000" b="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gn="ctr">
                        <a:lnSpc>
                          <a:spcPct val="130000"/>
                        </a:lnSpc>
                        <a:spcAft>
                          <a:spcPts val="0"/>
                        </a:spcAft>
                      </a:pPr>
                      <a:r>
                        <a:rPr lang="nl-NL" sz="2000" b="0" spc="0">
                          <a:effectLst/>
                          <a:latin typeface="Verdana" panose="020B0604030504040204" pitchFamily="34" charset="0"/>
                          <a:ea typeface="Times New Roman" panose="02020603050405020304" pitchFamily="18" charset="0"/>
                          <a:cs typeface="Tahoma" panose="020B0604030504040204" pitchFamily="34" charset="0"/>
                        </a:rPr>
                        <a:t> </a:t>
                      </a:r>
                      <a:endParaRPr lang="nl-NL" sz="1800" b="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nSpc>
                          <a:spcPct val="130000"/>
                        </a:lnSpc>
                        <a:spcAft>
                          <a:spcPts val="0"/>
                        </a:spcAft>
                      </a:pPr>
                      <a:r>
                        <a:rPr lang="nl-NL" sz="900" spc="0">
                          <a:effectLst/>
                          <a:latin typeface="Verdana" panose="020B0604030504040204" pitchFamily="34" charset="0"/>
                          <a:ea typeface="Times New Roman" panose="02020603050405020304" pitchFamily="18" charset="0"/>
                          <a:cs typeface="Tahoma" panose="020B0604030504040204" pitchFamily="34" charset="0"/>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extLst>
                  <a:ext uri="{0D108BD9-81ED-4DB2-BD59-A6C34878D82A}">
                    <a16:rowId xmlns:a16="http://schemas.microsoft.com/office/drawing/2014/main" val="3725698918"/>
                  </a:ext>
                </a:extLst>
              </a:tr>
              <a:tr h="629081">
                <a:tc>
                  <a:txBody>
                    <a:bodyPr/>
                    <a:lstStyle/>
                    <a:p>
                      <a:pPr>
                        <a:lnSpc>
                          <a:spcPct val="130000"/>
                        </a:lnSpc>
                        <a:spcAft>
                          <a:spcPts val="0"/>
                        </a:spcAft>
                      </a:pPr>
                      <a:r>
                        <a:rPr lang="nl-NL" sz="2000" spc="0">
                          <a:effectLst/>
                          <a:latin typeface="Verdana" panose="020B0604030504040204" pitchFamily="34" charset="0"/>
                          <a:ea typeface="Times New Roman" panose="02020603050405020304" pitchFamily="18" charset="0"/>
                          <a:cs typeface="Tahoma" panose="020B0604030504040204" pitchFamily="34" charset="0"/>
                        </a:rPr>
                        <a:t>2</a:t>
                      </a:r>
                      <a:endParaRPr lang="nl-NL" sz="20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nSpc>
                          <a:spcPct val="130000"/>
                        </a:lnSpc>
                        <a:spcAft>
                          <a:spcPts val="0"/>
                        </a:spcAft>
                      </a:pPr>
                      <a:r>
                        <a:rPr lang="nl-NL" sz="2000" b="0" spc="0" dirty="0">
                          <a:effectLst/>
                          <a:latin typeface="Verdana" panose="020B0604030504040204" pitchFamily="34" charset="0"/>
                          <a:ea typeface="Times New Roman" panose="02020603050405020304" pitchFamily="18" charset="0"/>
                          <a:cs typeface="Tahoma" panose="020B0604030504040204" pitchFamily="34" charset="0"/>
                        </a:rPr>
                        <a:t>Beschrijft welk gedrag er geobserveerd wordt</a:t>
                      </a:r>
                      <a:endParaRPr lang="nl-NL" sz="2000" b="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gn="ctr">
                        <a:lnSpc>
                          <a:spcPct val="130000"/>
                        </a:lnSpc>
                        <a:spcAft>
                          <a:spcPts val="0"/>
                        </a:spcAft>
                      </a:pPr>
                      <a:r>
                        <a:rPr lang="nl-NL" sz="2000" b="0" spc="0">
                          <a:effectLst/>
                          <a:latin typeface="Verdana" panose="020B0604030504040204" pitchFamily="34" charset="0"/>
                          <a:ea typeface="Times New Roman" panose="02020603050405020304" pitchFamily="18" charset="0"/>
                          <a:cs typeface="Tahoma" panose="020B0604030504040204" pitchFamily="34" charset="0"/>
                        </a:rPr>
                        <a:t> </a:t>
                      </a:r>
                      <a:endParaRPr lang="nl-NL" sz="1800" b="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nSpc>
                          <a:spcPct val="130000"/>
                        </a:lnSpc>
                        <a:spcAft>
                          <a:spcPts val="0"/>
                        </a:spcAft>
                      </a:pPr>
                      <a:r>
                        <a:rPr lang="nl-NL" sz="900" spc="0">
                          <a:effectLst/>
                          <a:latin typeface="Verdana" panose="020B0604030504040204" pitchFamily="34" charset="0"/>
                          <a:ea typeface="Times New Roman" panose="02020603050405020304" pitchFamily="18" charset="0"/>
                          <a:cs typeface="Tahoma" panose="020B0604030504040204" pitchFamily="34" charset="0"/>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extLst>
                  <a:ext uri="{0D108BD9-81ED-4DB2-BD59-A6C34878D82A}">
                    <a16:rowId xmlns:a16="http://schemas.microsoft.com/office/drawing/2014/main" val="3709774379"/>
                  </a:ext>
                </a:extLst>
              </a:tr>
              <a:tr h="629081">
                <a:tc>
                  <a:txBody>
                    <a:bodyPr/>
                    <a:lstStyle/>
                    <a:p>
                      <a:pPr>
                        <a:lnSpc>
                          <a:spcPct val="130000"/>
                        </a:lnSpc>
                        <a:spcAft>
                          <a:spcPts val="0"/>
                        </a:spcAft>
                      </a:pPr>
                      <a:r>
                        <a:rPr lang="nl-NL" sz="2000" spc="0">
                          <a:effectLst/>
                          <a:latin typeface="Verdana" panose="020B0604030504040204" pitchFamily="34" charset="0"/>
                          <a:ea typeface="Times New Roman" panose="02020603050405020304" pitchFamily="18" charset="0"/>
                          <a:cs typeface="Tahoma" panose="020B0604030504040204" pitchFamily="34" charset="0"/>
                        </a:rPr>
                        <a:t>3</a:t>
                      </a:r>
                      <a:endParaRPr lang="nl-NL" sz="20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nSpc>
                          <a:spcPct val="130000"/>
                        </a:lnSpc>
                        <a:spcAft>
                          <a:spcPts val="0"/>
                        </a:spcAft>
                      </a:pPr>
                      <a:r>
                        <a:rPr lang="nl-NL" sz="2000" b="0" spc="0">
                          <a:effectLst/>
                          <a:latin typeface="Verdana" panose="020B0604030504040204" pitchFamily="34" charset="0"/>
                          <a:ea typeface="Times New Roman" panose="02020603050405020304" pitchFamily="18" charset="0"/>
                          <a:cs typeface="Tahoma" panose="020B0604030504040204" pitchFamily="34" charset="0"/>
                        </a:rPr>
                        <a:t>Beschrijft in welke situaties er geobserveerd wordt</a:t>
                      </a:r>
                      <a:endParaRPr lang="nl-NL" sz="2000" b="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gn="ctr">
                        <a:lnSpc>
                          <a:spcPct val="130000"/>
                        </a:lnSpc>
                        <a:spcAft>
                          <a:spcPts val="0"/>
                        </a:spcAft>
                      </a:pPr>
                      <a:r>
                        <a:rPr lang="nl-NL" sz="2000" b="0" spc="0">
                          <a:effectLst/>
                          <a:latin typeface="Verdana" panose="020B0604030504040204" pitchFamily="34" charset="0"/>
                          <a:ea typeface="Times New Roman" panose="02020603050405020304" pitchFamily="18" charset="0"/>
                          <a:cs typeface="Tahoma" panose="020B0604030504040204" pitchFamily="34" charset="0"/>
                        </a:rPr>
                        <a:t> </a:t>
                      </a:r>
                      <a:endParaRPr lang="nl-NL" sz="1800" b="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nSpc>
                          <a:spcPct val="130000"/>
                        </a:lnSpc>
                        <a:spcAft>
                          <a:spcPts val="0"/>
                        </a:spcAft>
                      </a:pPr>
                      <a:r>
                        <a:rPr lang="nl-NL" sz="900" spc="0">
                          <a:effectLst/>
                          <a:latin typeface="Verdana" panose="020B0604030504040204" pitchFamily="34" charset="0"/>
                          <a:ea typeface="Times New Roman" panose="02020603050405020304" pitchFamily="18" charset="0"/>
                          <a:cs typeface="Tahoma" panose="020B0604030504040204" pitchFamily="34" charset="0"/>
                        </a:rPr>
                        <a:t> </a:t>
                      </a:r>
                      <a:endParaRPr lang="nl-NL" sz="8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extLst>
                  <a:ext uri="{0D108BD9-81ED-4DB2-BD59-A6C34878D82A}">
                    <a16:rowId xmlns:a16="http://schemas.microsoft.com/office/drawing/2014/main" val="4221412038"/>
                  </a:ext>
                </a:extLst>
              </a:tr>
              <a:tr h="732515">
                <a:tc>
                  <a:txBody>
                    <a:bodyPr/>
                    <a:lstStyle/>
                    <a:p>
                      <a:pPr>
                        <a:lnSpc>
                          <a:spcPct val="130000"/>
                        </a:lnSpc>
                        <a:spcAft>
                          <a:spcPts val="0"/>
                        </a:spcAft>
                      </a:pPr>
                      <a:r>
                        <a:rPr lang="nl-NL" sz="2000" spc="0">
                          <a:effectLst/>
                          <a:latin typeface="Verdana" panose="020B0604030504040204" pitchFamily="34" charset="0"/>
                          <a:ea typeface="Times New Roman" panose="02020603050405020304" pitchFamily="18" charset="0"/>
                          <a:cs typeface="Tahoma" panose="020B0604030504040204" pitchFamily="34" charset="0"/>
                        </a:rPr>
                        <a:t>4</a:t>
                      </a:r>
                      <a:endParaRPr lang="nl-NL" sz="2000" spc="3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spcAft>
                          <a:spcPts val="0"/>
                        </a:spcAft>
                      </a:pPr>
                      <a:r>
                        <a:rPr lang="nl-NL" sz="2000" b="0" dirty="0">
                          <a:effectLst/>
                          <a:latin typeface="Verdana" panose="020B0604030504040204" pitchFamily="34" charset="0"/>
                          <a:ea typeface="Times New Roman" panose="02020603050405020304" pitchFamily="18" charset="0"/>
                          <a:cs typeface="Times New Roman" panose="02020603050405020304" pitchFamily="18" charset="0"/>
                        </a:rPr>
                        <a:t>Heeft een duidelijk observatiedoel/vraagstelling geformuleerd). Indien nodig met bijbehorende subdoelen/deelvragen. </a:t>
                      </a:r>
                      <a:endParaRPr lang="nl-NL" sz="20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gn="ctr">
                        <a:lnSpc>
                          <a:spcPct val="130000"/>
                        </a:lnSpc>
                        <a:spcAft>
                          <a:spcPts val="0"/>
                        </a:spcAft>
                      </a:pPr>
                      <a:r>
                        <a:rPr lang="nl-NL" sz="2000" b="0" spc="0" dirty="0">
                          <a:effectLst/>
                          <a:latin typeface="Verdana" panose="020B0604030504040204" pitchFamily="34" charset="0"/>
                          <a:ea typeface="Times New Roman" panose="02020603050405020304" pitchFamily="18" charset="0"/>
                          <a:cs typeface="Tahoma" panose="020B0604030504040204" pitchFamily="34" charset="0"/>
                        </a:rPr>
                        <a:t> </a:t>
                      </a:r>
                      <a:endParaRPr lang="nl-NL" sz="1800" b="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tc>
                  <a:txBody>
                    <a:bodyPr/>
                    <a:lstStyle/>
                    <a:p>
                      <a:pPr>
                        <a:lnSpc>
                          <a:spcPct val="130000"/>
                        </a:lnSpc>
                        <a:spcAft>
                          <a:spcPts val="0"/>
                        </a:spcAft>
                      </a:pPr>
                      <a:r>
                        <a:rPr lang="nl-NL" sz="900" spc="0" dirty="0">
                          <a:effectLst/>
                          <a:latin typeface="Verdana" panose="020B0604030504040204" pitchFamily="34" charset="0"/>
                          <a:ea typeface="Times New Roman" panose="02020603050405020304" pitchFamily="18" charset="0"/>
                          <a:cs typeface="Tahoma" panose="020B0604030504040204" pitchFamily="34" charset="0"/>
                        </a:rPr>
                        <a:t> </a:t>
                      </a:r>
                      <a:endParaRPr lang="nl-NL" sz="800" spc="3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B29C"/>
                      </a:solidFill>
                      <a:prstDash val="solid"/>
                      <a:round/>
                      <a:headEnd type="none" w="med" len="med"/>
                      <a:tailEnd type="none" w="med" len="med"/>
                    </a:lnL>
                    <a:lnR w="12700" cap="flat" cmpd="sng" algn="ctr">
                      <a:solidFill>
                        <a:srgbClr val="00B29C"/>
                      </a:solidFill>
                      <a:prstDash val="solid"/>
                      <a:round/>
                      <a:headEnd type="none" w="med" len="med"/>
                      <a:tailEnd type="none" w="med" len="med"/>
                    </a:lnR>
                    <a:lnT w="12700" cap="flat" cmpd="sng" algn="ctr">
                      <a:solidFill>
                        <a:srgbClr val="00B29C"/>
                      </a:solidFill>
                      <a:prstDash val="solid"/>
                      <a:round/>
                      <a:headEnd type="none" w="med" len="med"/>
                      <a:tailEnd type="none" w="med" len="med"/>
                    </a:lnT>
                    <a:lnB w="12700" cap="flat" cmpd="sng" algn="ctr">
                      <a:solidFill>
                        <a:srgbClr val="00B29C"/>
                      </a:solidFill>
                      <a:prstDash val="solid"/>
                      <a:round/>
                      <a:headEnd type="none" w="med" len="med"/>
                      <a:tailEnd type="none" w="med" len="med"/>
                    </a:lnB>
                  </a:tcPr>
                </a:tc>
                <a:extLst>
                  <a:ext uri="{0D108BD9-81ED-4DB2-BD59-A6C34878D82A}">
                    <a16:rowId xmlns:a16="http://schemas.microsoft.com/office/drawing/2014/main" val="867890558"/>
                  </a:ext>
                </a:extLst>
              </a:tr>
            </a:tbl>
          </a:graphicData>
        </a:graphic>
      </p:graphicFrame>
    </p:spTree>
    <p:extLst>
      <p:ext uri="{BB962C8B-B14F-4D97-AF65-F5344CB8AC3E}">
        <p14:creationId xmlns:p14="http://schemas.microsoft.com/office/powerpoint/2010/main" val="601646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Planning </a:t>
            </a:r>
            <a:endParaRPr lang="nl-NL" dirty="0"/>
          </a:p>
        </p:txBody>
      </p:sp>
      <p:sp>
        <p:nvSpPr>
          <p:cNvPr id="3" name="Tijdelijke aanduiding voor inhoud 2"/>
          <p:cNvSpPr>
            <a:spLocks noGrp="1"/>
          </p:cNvSpPr>
          <p:nvPr>
            <p:ph idx="1"/>
          </p:nvPr>
        </p:nvSpPr>
        <p:spPr/>
        <p:txBody>
          <a:bodyPr/>
          <a:lstStyle/>
          <a:p>
            <a:pPr marL="342900" indent="-342900">
              <a:buFontTx/>
              <a:buChar char="-"/>
            </a:pPr>
            <a:r>
              <a:rPr lang="nl-NL" dirty="0" smtClean="0"/>
              <a:t>Doornemen planning blok vaststellen inleverdatum observatieverslag;</a:t>
            </a:r>
          </a:p>
          <a:p>
            <a:pPr marL="342900" indent="-342900">
              <a:buFontTx/>
              <a:buChar char="-"/>
            </a:pPr>
            <a:r>
              <a:rPr lang="nl-NL" dirty="0" smtClean="0"/>
              <a:t>Nulmeting;</a:t>
            </a:r>
          </a:p>
          <a:p>
            <a:pPr marL="342900" indent="-342900">
              <a:buFontTx/>
              <a:buChar char="-"/>
            </a:pPr>
            <a:r>
              <a:rPr lang="nl-NL" dirty="0" smtClean="0"/>
              <a:t>Korte herhaling; </a:t>
            </a:r>
          </a:p>
          <a:p>
            <a:pPr marL="342900" indent="-342900">
              <a:buFontTx/>
              <a:buChar char="-"/>
            </a:pPr>
            <a:r>
              <a:rPr lang="nl-NL" dirty="0" smtClean="0"/>
              <a:t>Theorie; </a:t>
            </a:r>
          </a:p>
          <a:p>
            <a:pPr marL="342900" indent="-342900">
              <a:buFontTx/>
              <a:buChar char="-"/>
            </a:pPr>
            <a:r>
              <a:rPr lang="nl-NL" dirty="0" smtClean="0"/>
              <a:t>Verwerking; </a:t>
            </a:r>
            <a:endParaRPr lang="nl-NL" dirty="0"/>
          </a:p>
        </p:txBody>
      </p:sp>
    </p:spTree>
    <p:extLst>
      <p:ext uri="{BB962C8B-B14F-4D97-AF65-F5344CB8AC3E}">
        <p14:creationId xmlns:p14="http://schemas.microsoft.com/office/powerpoint/2010/main" val="624378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Observeren </a:t>
            </a:r>
            <a:endParaRPr lang="nl-NL" dirty="0"/>
          </a:p>
        </p:txBody>
      </p:sp>
      <p:sp>
        <p:nvSpPr>
          <p:cNvPr id="3" name="Tijdelijke aanduiding voor inhoud 2"/>
          <p:cNvSpPr>
            <a:spLocks noGrp="1"/>
          </p:cNvSpPr>
          <p:nvPr>
            <p:ph idx="1"/>
          </p:nvPr>
        </p:nvSpPr>
        <p:spPr/>
        <p:txBody>
          <a:bodyPr/>
          <a:lstStyle/>
          <a:p>
            <a:pPr lvl="0"/>
            <a:r>
              <a:rPr lang="nl-NL" dirty="0" smtClean="0"/>
              <a:t>“Wat </a:t>
            </a:r>
            <a:r>
              <a:rPr lang="nl-NL" dirty="0"/>
              <a:t>is belangrijk bij observeren?” </a:t>
            </a:r>
            <a:endParaRPr lang="nl-NL" dirty="0" smtClean="0"/>
          </a:p>
          <a:p>
            <a:pPr lvl="0"/>
            <a:endParaRPr lang="nl-NL" dirty="0"/>
          </a:p>
          <a:p>
            <a:pPr lvl="0"/>
            <a:r>
              <a:rPr lang="nl-NL" smtClean="0"/>
              <a:t>“Wat </a:t>
            </a:r>
            <a:r>
              <a:rPr lang="nl-NL" dirty="0"/>
              <a:t>moet je absoluut niet doen?”</a:t>
            </a:r>
          </a:p>
          <a:p>
            <a:endParaRPr lang="nl-NL" dirty="0" smtClean="0"/>
          </a:p>
          <a:p>
            <a:endParaRPr lang="nl-NL" dirty="0"/>
          </a:p>
          <a:p>
            <a:r>
              <a:rPr lang="nl-NL" dirty="0" smtClean="0"/>
              <a:t>Bespreek met je buurvrouw/ buurman bovenstaande vragen</a:t>
            </a:r>
          </a:p>
          <a:p>
            <a:r>
              <a:rPr lang="nl-NL" dirty="0" smtClean="0"/>
              <a:t>Daarna bespreken we ze klassikaal </a:t>
            </a:r>
            <a:endParaRPr lang="nl-NL" dirty="0"/>
          </a:p>
        </p:txBody>
      </p:sp>
    </p:spTree>
    <p:extLst>
      <p:ext uri="{BB962C8B-B14F-4D97-AF65-F5344CB8AC3E}">
        <p14:creationId xmlns:p14="http://schemas.microsoft.com/office/powerpoint/2010/main" val="1492866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Herhaling blok 6</a:t>
            </a:r>
            <a:endParaRPr lang="nl-NL" dirty="0"/>
          </a:p>
        </p:txBody>
      </p:sp>
      <p:sp>
        <p:nvSpPr>
          <p:cNvPr id="3" name="Tijdelijke aanduiding voor inhoud 2"/>
          <p:cNvSpPr>
            <a:spLocks noGrp="1"/>
          </p:cNvSpPr>
          <p:nvPr>
            <p:ph idx="1"/>
          </p:nvPr>
        </p:nvSpPr>
        <p:spPr>
          <a:xfrm>
            <a:off x="974797" y="1562954"/>
            <a:ext cx="7715200" cy="4569371"/>
          </a:xfrm>
        </p:spPr>
        <p:txBody>
          <a:bodyPr>
            <a:normAutofit/>
          </a:bodyPr>
          <a:lstStyle/>
          <a:p>
            <a:r>
              <a:rPr lang="nl-NL" sz="1800" dirty="0"/>
              <a:t>Als PW/OA moet je goed kunnen ‘kijken’ naar het kind</a:t>
            </a:r>
          </a:p>
          <a:p>
            <a:r>
              <a:rPr lang="nl-NL" sz="1800" dirty="0"/>
              <a:t>Gericht kijken naar het gedrag van het kind </a:t>
            </a:r>
          </a:p>
          <a:p>
            <a:pPr lvl="1"/>
            <a:r>
              <a:rPr lang="nl-NL" sz="1800" dirty="0"/>
              <a:t>Wat je ziet helpt je om het kind goed te begeleiden</a:t>
            </a:r>
          </a:p>
          <a:p>
            <a:endParaRPr lang="nl-NL" dirty="0" smtClean="0"/>
          </a:p>
          <a:p>
            <a:r>
              <a:rPr lang="nl-NL" sz="1800" b="1" u="sng" dirty="0"/>
              <a:t>Waarnemingsproces</a:t>
            </a:r>
            <a:endParaRPr lang="nl-NL" b="1" u="sng" dirty="0" smtClean="0"/>
          </a:p>
          <a:p>
            <a:pPr lvl="1"/>
            <a:r>
              <a:rPr lang="nl-NL" sz="1800" dirty="0"/>
              <a:t>Prikkels – </a:t>
            </a:r>
            <a:r>
              <a:rPr lang="nl-NL" sz="1350" dirty="0"/>
              <a:t>informatie via zintuigen</a:t>
            </a:r>
          </a:p>
          <a:p>
            <a:pPr lvl="1"/>
            <a:r>
              <a:rPr lang="nl-NL" sz="1800" dirty="0"/>
              <a:t>Gewaarwording – </a:t>
            </a:r>
            <a:r>
              <a:rPr lang="nl-NL" sz="1350" dirty="0"/>
              <a:t>geselecteerde prikkels</a:t>
            </a:r>
          </a:p>
          <a:p>
            <a:pPr lvl="1"/>
            <a:r>
              <a:rPr lang="nl-NL" sz="1800" dirty="0"/>
              <a:t>Verwerking – </a:t>
            </a:r>
            <a:r>
              <a:rPr lang="nl-NL" sz="1350" dirty="0"/>
              <a:t>interpretatie (wat betekenen de prikkels)</a:t>
            </a:r>
            <a:endParaRPr lang="nl-NL" sz="1800" dirty="0"/>
          </a:p>
          <a:p>
            <a:pPr lvl="1"/>
            <a:r>
              <a:rPr lang="nl-NL" sz="1800" dirty="0"/>
              <a:t>Waarnemen </a:t>
            </a:r>
          </a:p>
        </p:txBody>
      </p:sp>
      <p:sp>
        <p:nvSpPr>
          <p:cNvPr id="4" name="Gekromde pijl-rechts 3"/>
          <p:cNvSpPr/>
          <p:nvPr/>
        </p:nvSpPr>
        <p:spPr>
          <a:xfrm>
            <a:off x="671039" y="3445511"/>
            <a:ext cx="338958" cy="307427"/>
          </a:xfrm>
          <a:prstGeom prst="curved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sz="1350">
              <a:solidFill>
                <a:schemeClr val="tx1"/>
              </a:solidFill>
            </a:endParaRPr>
          </a:p>
        </p:txBody>
      </p:sp>
      <p:sp>
        <p:nvSpPr>
          <p:cNvPr id="5" name="Gekromde pijl-rechts 4"/>
          <p:cNvSpPr/>
          <p:nvPr/>
        </p:nvSpPr>
        <p:spPr>
          <a:xfrm>
            <a:off x="744679" y="3811430"/>
            <a:ext cx="244364" cy="307427"/>
          </a:xfrm>
          <a:prstGeom prst="curved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sz="1350">
              <a:solidFill>
                <a:schemeClr val="tx1"/>
              </a:solidFill>
            </a:endParaRPr>
          </a:p>
        </p:txBody>
      </p:sp>
      <p:sp>
        <p:nvSpPr>
          <p:cNvPr id="6" name="Gekromde pijl-rechts 5"/>
          <p:cNvSpPr/>
          <p:nvPr/>
        </p:nvSpPr>
        <p:spPr>
          <a:xfrm>
            <a:off x="831388" y="4222785"/>
            <a:ext cx="157655" cy="307427"/>
          </a:xfrm>
          <a:prstGeom prst="curved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sz="1350">
              <a:solidFill>
                <a:schemeClr val="tx1"/>
              </a:solidFill>
            </a:endParaRPr>
          </a:p>
        </p:txBody>
      </p:sp>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1258" y="3847640"/>
            <a:ext cx="2196624" cy="1574938"/>
          </a:xfrm>
          <a:prstGeom prst="rect">
            <a:avLst/>
          </a:prstGeom>
        </p:spPr>
      </p:pic>
    </p:spTree>
    <p:extLst>
      <p:ext uri="{BB962C8B-B14F-4D97-AF65-F5344CB8AC3E}">
        <p14:creationId xmlns:p14="http://schemas.microsoft.com/office/powerpoint/2010/main" val="1733026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Kun je alles waarnemen?</a:t>
            </a:r>
            <a:endParaRPr lang="nl-NL" dirty="0"/>
          </a:p>
        </p:txBody>
      </p:sp>
      <p:sp>
        <p:nvSpPr>
          <p:cNvPr id="5" name="Tijdelijke aanduiding voor inhoud 4"/>
          <p:cNvSpPr>
            <a:spLocks noGrp="1"/>
          </p:cNvSpPr>
          <p:nvPr>
            <p:ph idx="1"/>
          </p:nvPr>
        </p:nvSpPr>
        <p:spPr>
          <a:xfrm>
            <a:off x="1028700" y="2370740"/>
            <a:ext cx="7200900" cy="2958005"/>
          </a:xfrm>
        </p:spPr>
        <p:txBody>
          <a:bodyPr/>
          <a:lstStyle/>
          <a:p>
            <a:r>
              <a:rPr lang="nl-NL" dirty="0" smtClean="0">
                <a:hlinkClick r:id="rId2"/>
              </a:rPr>
              <a:t>Filmpje 1 </a:t>
            </a:r>
            <a:r>
              <a:rPr lang="nl-NL" dirty="0"/>
              <a:t>  </a:t>
            </a:r>
            <a:r>
              <a:rPr lang="nl-NL" dirty="0">
                <a:hlinkClick r:id="rId3"/>
              </a:rPr>
              <a:t>https://</a:t>
            </a:r>
            <a:r>
              <a:rPr lang="nl-NL" dirty="0" smtClean="0">
                <a:hlinkClick r:id="rId3"/>
              </a:rPr>
              <a:t>www.youtube.com/watch?v=Ahg6qcgoay4</a:t>
            </a:r>
            <a:r>
              <a:rPr lang="nl-NL" dirty="0" smtClean="0"/>
              <a:t> </a:t>
            </a:r>
          </a:p>
          <a:p>
            <a:endParaRPr lang="nl-NL" dirty="0"/>
          </a:p>
          <a:p>
            <a:r>
              <a:rPr lang="nl-NL" dirty="0" smtClean="0">
                <a:hlinkClick r:id="rId4"/>
              </a:rPr>
              <a:t>Filmpje 2 </a:t>
            </a:r>
            <a:r>
              <a:rPr lang="nl-NL" dirty="0"/>
              <a:t> https://</a:t>
            </a:r>
            <a:r>
              <a:rPr lang="nl-NL" dirty="0" smtClean="0"/>
              <a:t>www.youtube.com/watch?v=rXQVzzN-m54</a:t>
            </a:r>
            <a:endParaRPr lang="nl-NL" dirty="0"/>
          </a:p>
        </p:txBody>
      </p:sp>
    </p:spTree>
    <p:extLst>
      <p:ext uri="{BB962C8B-B14F-4D97-AF65-F5344CB8AC3E}">
        <p14:creationId xmlns:p14="http://schemas.microsoft.com/office/powerpoint/2010/main" val="65726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75656" y="692697"/>
            <a:ext cx="6753945" cy="864096"/>
          </a:xfrm>
        </p:spPr>
        <p:txBody>
          <a:bodyPr/>
          <a:lstStyle/>
          <a:p>
            <a:r>
              <a:rPr lang="nl-NL" dirty="0" smtClean="0"/>
              <a:t>Signaleren en observeren</a:t>
            </a:r>
            <a:endParaRPr lang="nl-NL" dirty="0"/>
          </a:p>
        </p:txBody>
      </p:sp>
      <p:sp>
        <p:nvSpPr>
          <p:cNvPr id="3" name="Tijdelijke aanduiding voor inhoud 2"/>
          <p:cNvSpPr>
            <a:spLocks noGrp="1"/>
          </p:cNvSpPr>
          <p:nvPr>
            <p:ph idx="1"/>
          </p:nvPr>
        </p:nvSpPr>
        <p:spPr>
          <a:xfrm>
            <a:off x="843456" y="1916832"/>
            <a:ext cx="8016766" cy="3835611"/>
          </a:xfrm>
        </p:spPr>
        <p:txBody>
          <a:bodyPr>
            <a:normAutofit fontScale="92500" lnSpcReduction="20000"/>
          </a:bodyPr>
          <a:lstStyle/>
          <a:p>
            <a:r>
              <a:rPr lang="nl-NL" dirty="0" smtClean="0"/>
              <a:t>2 vormen van </a:t>
            </a:r>
            <a:r>
              <a:rPr lang="nl-NL" b="1" dirty="0" smtClean="0"/>
              <a:t>waarnemen</a:t>
            </a:r>
            <a:r>
              <a:rPr lang="nl-NL" dirty="0" smtClean="0"/>
              <a:t/>
            </a:r>
            <a:br>
              <a:rPr lang="nl-NL" dirty="0" smtClean="0"/>
            </a:br>
            <a:endParaRPr lang="nl-NL" dirty="0" smtClean="0"/>
          </a:p>
          <a:p>
            <a:pPr lvl="1"/>
            <a:r>
              <a:rPr lang="nl-NL" b="1" dirty="0" smtClean="0">
                <a:solidFill>
                  <a:schemeClr val="accent5"/>
                </a:solidFill>
              </a:rPr>
              <a:t>Signaleren</a:t>
            </a:r>
            <a:r>
              <a:rPr lang="nl-NL" dirty="0" smtClean="0"/>
              <a:t> = opmerken / constateren van een waarneming die je opvalt</a:t>
            </a:r>
          </a:p>
          <a:p>
            <a:pPr lvl="2"/>
            <a:r>
              <a:rPr lang="nl-NL" dirty="0" smtClean="0"/>
              <a:t>Vb. een kind pakt speelgoed af</a:t>
            </a:r>
          </a:p>
          <a:p>
            <a:pPr lvl="2"/>
            <a:r>
              <a:rPr lang="nl-NL" dirty="0" smtClean="0"/>
              <a:t>Vb. een kind houdt een potlood niet goed vast</a:t>
            </a:r>
          </a:p>
          <a:p>
            <a:pPr marL="685800" lvl="2" indent="0">
              <a:buNone/>
            </a:pPr>
            <a:r>
              <a:rPr lang="nl-NL" dirty="0" smtClean="0"/>
              <a:t>Soms grijp je direct in, soms controleer je of het klopt wat je hebt gezien. </a:t>
            </a:r>
            <a:br>
              <a:rPr lang="nl-NL" dirty="0" smtClean="0"/>
            </a:br>
            <a:endParaRPr lang="nl-NL" dirty="0" smtClean="0"/>
          </a:p>
          <a:p>
            <a:pPr lvl="1"/>
            <a:r>
              <a:rPr lang="nl-NL" b="1" dirty="0" smtClean="0">
                <a:solidFill>
                  <a:schemeClr val="accent5"/>
                </a:solidFill>
              </a:rPr>
              <a:t>Observeren</a:t>
            </a:r>
            <a:r>
              <a:rPr lang="nl-NL" dirty="0" smtClean="0"/>
              <a:t> = gericht gaan kijken </a:t>
            </a:r>
            <a:br>
              <a:rPr lang="nl-NL" dirty="0" smtClean="0"/>
            </a:br>
            <a:r>
              <a:rPr lang="nl-NL" sz="1350" dirty="0"/>
              <a:t>Het is bewust, doelgericht, en planmatig</a:t>
            </a:r>
            <a:br>
              <a:rPr lang="nl-NL" sz="1350" dirty="0"/>
            </a:br>
            <a:r>
              <a:rPr lang="nl-NL" sz="1350" dirty="0"/>
              <a:t>Je bedenkt van te voren wie, waar, wanneer, en hoe je gaat observeren</a:t>
            </a:r>
          </a:p>
          <a:p>
            <a:pPr lvl="2"/>
            <a:r>
              <a:rPr lang="nl-NL" dirty="0" smtClean="0"/>
              <a:t>Vb. een kind vertoont op sociaal gebied afwijkend gedrag: het speelt vaak alleen. (</a:t>
            </a:r>
            <a:r>
              <a:rPr lang="nl-NL" i="1" dirty="0" smtClean="0"/>
              <a:t>waarnemen</a:t>
            </a:r>
            <a:r>
              <a:rPr lang="nl-NL" dirty="0" smtClean="0"/>
              <a:t>)</a:t>
            </a:r>
            <a:br>
              <a:rPr lang="nl-NL" dirty="0" smtClean="0"/>
            </a:br>
            <a:r>
              <a:rPr lang="nl-NL" dirty="0" smtClean="0"/>
              <a:t>Je gaat gericht kijken op welke momenten van de dag je dit gedrag ziet (</a:t>
            </a:r>
            <a:r>
              <a:rPr lang="nl-NL" i="1" dirty="0" smtClean="0"/>
              <a:t>observeren</a:t>
            </a:r>
            <a:r>
              <a:rPr lang="nl-NL" dirty="0" smtClean="0"/>
              <a:t>)</a:t>
            </a:r>
            <a:endParaRPr lang="nl-NL" sz="1500" dirty="0"/>
          </a:p>
          <a:p>
            <a:endParaRPr lang="nl-NL" dirty="0" smtClean="0"/>
          </a:p>
        </p:txBody>
      </p:sp>
      <p:pic>
        <p:nvPicPr>
          <p:cNvPr id="1028" name="Picture 4" descr="Afbeeldingsresultaat voor observere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5525" y="116632"/>
            <a:ext cx="2104697" cy="2160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8860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Observeren en interpreteren</a:t>
            </a:r>
            <a:endParaRPr lang="nl-NL" dirty="0"/>
          </a:p>
        </p:txBody>
      </p:sp>
      <p:sp>
        <p:nvSpPr>
          <p:cNvPr id="3" name="Tijdelijke aanduiding voor inhoud 2"/>
          <p:cNvSpPr>
            <a:spLocks noGrp="1"/>
          </p:cNvSpPr>
          <p:nvPr>
            <p:ph idx="1"/>
          </p:nvPr>
        </p:nvSpPr>
        <p:spPr>
          <a:xfrm>
            <a:off x="1028700" y="2571750"/>
            <a:ext cx="7200900" cy="3227990"/>
          </a:xfrm>
        </p:spPr>
        <p:txBody>
          <a:bodyPr/>
          <a:lstStyle/>
          <a:p>
            <a:r>
              <a:rPr lang="nl-NL" dirty="0" smtClean="0"/>
              <a:t>Na een observatie </a:t>
            </a:r>
            <a:r>
              <a:rPr lang="nl-NL" i="1" dirty="0" smtClean="0"/>
              <a:t>interpreteer</a:t>
            </a:r>
            <a:r>
              <a:rPr lang="nl-NL" dirty="0" smtClean="0"/>
              <a:t> je wat je ziet en trek je een </a:t>
            </a:r>
            <a:r>
              <a:rPr lang="nl-NL" i="1" dirty="0" smtClean="0"/>
              <a:t>conclusie</a:t>
            </a:r>
            <a:r>
              <a:rPr lang="nl-NL" dirty="0" smtClean="0"/>
              <a:t>.</a:t>
            </a:r>
          </a:p>
          <a:p>
            <a:endParaRPr lang="nl-NL" dirty="0"/>
          </a:p>
          <a:p>
            <a:endParaRPr lang="nl-NL" dirty="0" smtClean="0"/>
          </a:p>
          <a:p>
            <a:endParaRPr lang="nl-NL" dirty="0"/>
          </a:p>
          <a:p>
            <a:endParaRPr lang="nl-NL" dirty="0" smtClean="0"/>
          </a:p>
          <a:p>
            <a:endParaRPr lang="nl-NL" dirty="0"/>
          </a:p>
          <a:p>
            <a:r>
              <a:rPr lang="nl-NL" b="1" dirty="0" smtClean="0"/>
              <a:t>Let op!</a:t>
            </a:r>
          </a:p>
          <a:p>
            <a:pPr lvl="1"/>
            <a:r>
              <a:rPr lang="nl-NL" sz="1350" dirty="0"/>
              <a:t>Jouw interpretatie kan anders zijn dan die van een collega.</a:t>
            </a:r>
          </a:p>
          <a:p>
            <a:pPr lvl="1"/>
            <a:r>
              <a:rPr lang="nl-NL" sz="1350" dirty="0"/>
              <a:t>Jouw interpretatie kan fout zijn.</a:t>
            </a:r>
          </a:p>
          <a:p>
            <a:endParaRPr lang="nl-NL" dirty="0"/>
          </a:p>
        </p:txBody>
      </p:sp>
      <p:graphicFrame>
        <p:nvGraphicFramePr>
          <p:cNvPr id="4" name="Tabel 3"/>
          <p:cNvGraphicFramePr>
            <a:graphicFrameLocks noGrp="1"/>
          </p:cNvGraphicFramePr>
          <p:nvPr>
            <p:extLst/>
          </p:nvPr>
        </p:nvGraphicFramePr>
        <p:xfrm>
          <a:off x="1366345" y="3066590"/>
          <a:ext cx="6096000" cy="1272540"/>
        </p:xfrm>
        <a:graphic>
          <a:graphicData uri="http://schemas.openxmlformats.org/drawingml/2006/table">
            <a:tbl>
              <a:tblPr firstRow="1" bandRow="1">
                <a:tableStyleId>{93296810-A885-4BE3-A3E7-6D5BEEA58F35}</a:tableStyleId>
              </a:tblPr>
              <a:tblGrid>
                <a:gridCol w="3048000">
                  <a:extLst>
                    <a:ext uri="{9D8B030D-6E8A-4147-A177-3AD203B41FA5}">
                      <a16:colId xmlns:a16="http://schemas.microsoft.com/office/drawing/2014/main" val="1656456441"/>
                    </a:ext>
                  </a:extLst>
                </a:gridCol>
                <a:gridCol w="3048000">
                  <a:extLst>
                    <a:ext uri="{9D8B030D-6E8A-4147-A177-3AD203B41FA5}">
                      <a16:colId xmlns:a16="http://schemas.microsoft.com/office/drawing/2014/main" val="2135898471"/>
                    </a:ext>
                  </a:extLst>
                </a:gridCol>
              </a:tblGrid>
              <a:tr h="278130">
                <a:tc>
                  <a:txBody>
                    <a:bodyPr/>
                    <a:lstStyle/>
                    <a:p>
                      <a:r>
                        <a:rPr lang="nl-NL" sz="1400" dirty="0" smtClean="0"/>
                        <a:t>Observatie</a:t>
                      </a:r>
                      <a:endParaRPr lang="nl-NL" sz="1400" dirty="0"/>
                    </a:p>
                  </a:txBody>
                  <a:tcPr marL="68580" marR="68580" marT="34290" marB="34290"/>
                </a:tc>
                <a:tc>
                  <a:txBody>
                    <a:bodyPr/>
                    <a:lstStyle/>
                    <a:p>
                      <a:r>
                        <a:rPr lang="nl-NL" sz="1400" dirty="0" smtClean="0"/>
                        <a:t>Interpretatie</a:t>
                      </a:r>
                      <a:endParaRPr lang="nl-NL" sz="1400" dirty="0"/>
                    </a:p>
                  </a:txBody>
                  <a:tcPr marL="68580" marR="68580" marT="34290" marB="34290"/>
                </a:tc>
                <a:extLst>
                  <a:ext uri="{0D108BD9-81ED-4DB2-BD59-A6C34878D82A}">
                    <a16:rowId xmlns:a16="http://schemas.microsoft.com/office/drawing/2014/main" val="673649934"/>
                  </a:ext>
                </a:extLst>
              </a:tr>
              <a:tr h="480060">
                <a:tc>
                  <a:txBody>
                    <a:bodyPr/>
                    <a:lstStyle/>
                    <a:p>
                      <a:r>
                        <a:rPr lang="nl-NL" sz="1400" dirty="0" smtClean="0"/>
                        <a:t>Julia steekt haar vinger op en begint te praten. </a:t>
                      </a:r>
                      <a:endParaRPr lang="nl-NL" sz="1400" dirty="0"/>
                    </a:p>
                  </a:txBody>
                  <a:tcPr marL="68580" marR="68580" marT="34290" marB="34290"/>
                </a:tc>
                <a:tc>
                  <a:txBody>
                    <a:bodyPr/>
                    <a:lstStyle/>
                    <a:p>
                      <a:r>
                        <a:rPr lang="nl-NL" sz="1400" dirty="0" smtClean="0"/>
                        <a:t>Julia kan niet op haar</a:t>
                      </a:r>
                      <a:r>
                        <a:rPr lang="nl-NL" sz="1400" baseline="0" dirty="0" smtClean="0"/>
                        <a:t> beurt wachten</a:t>
                      </a:r>
                      <a:endParaRPr lang="nl-NL" sz="1400" dirty="0"/>
                    </a:p>
                  </a:txBody>
                  <a:tcPr marL="68580" marR="68580" marT="34290" marB="34290"/>
                </a:tc>
                <a:extLst>
                  <a:ext uri="{0D108BD9-81ED-4DB2-BD59-A6C34878D82A}">
                    <a16:rowId xmlns:a16="http://schemas.microsoft.com/office/drawing/2014/main" val="922599663"/>
                  </a:ext>
                </a:extLst>
              </a:tr>
              <a:tr h="480060">
                <a:tc>
                  <a:txBody>
                    <a:bodyPr/>
                    <a:lstStyle/>
                    <a:p>
                      <a:r>
                        <a:rPr lang="nl-NL" sz="1400" dirty="0" smtClean="0"/>
                        <a:t>Kees en Vincent schoppen</a:t>
                      </a:r>
                      <a:r>
                        <a:rPr lang="nl-NL" sz="1400" baseline="0" dirty="0" smtClean="0"/>
                        <a:t> om de beurt de bal in het doel.</a:t>
                      </a:r>
                      <a:endParaRPr lang="nl-NL" sz="1400" dirty="0"/>
                    </a:p>
                  </a:txBody>
                  <a:tcPr marL="68580" marR="68580" marT="34290" marB="34290"/>
                </a:tc>
                <a:tc>
                  <a:txBody>
                    <a:bodyPr/>
                    <a:lstStyle/>
                    <a:p>
                      <a:r>
                        <a:rPr lang="nl-NL" sz="1400" dirty="0" smtClean="0"/>
                        <a:t>Kees en Vincent</a:t>
                      </a:r>
                      <a:r>
                        <a:rPr lang="nl-NL" sz="1400" baseline="0" dirty="0" smtClean="0"/>
                        <a:t> spelen gezellig met elkaar</a:t>
                      </a:r>
                      <a:endParaRPr lang="nl-NL" sz="1400" dirty="0"/>
                    </a:p>
                  </a:txBody>
                  <a:tcPr marL="68580" marR="68580" marT="34290" marB="34290"/>
                </a:tc>
                <a:extLst>
                  <a:ext uri="{0D108BD9-81ED-4DB2-BD59-A6C34878D82A}">
                    <a16:rowId xmlns:a16="http://schemas.microsoft.com/office/drawing/2014/main" val="2765048280"/>
                  </a:ext>
                </a:extLst>
              </a:tr>
            </a:tbl>
          </a:graphicData>
        </a:graphic>
      </p:graphicFrame>
    </p:spTree>
    <p:extLst>
      <p:ext uri="{BB962C8B-B14F-4D97-AF65-F5344CB8AC3E}">
        <p14:creationId xmlns:p14="http://schemas.microsoft.com/office/powerpoint/2010/main" val="2001306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Klopt het wat je ziet?</a:t>
            </a:r>
            <a:endParaRPr lang="nl-NL" dirty="0"/>
          </a:p>
        </p:txBody>
      </p:sp>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1481137"/>
            <a:ext cx="4137248" cy="4230336"/>
          </a:xfrm>
          <a:prstGeom prst="rect">
            <a:avLst/>
          </a:prstGeom>
        </p:spPr>
      </p:pic>
    </p:spTree>
    <p:extLst>
      <p:ext uri="{BB962C8B-B14F-4D97-AF65-F5344CB8AC3E}">
        <p14:creationId xmlns:p14="http://schemas.microsoft.com/office/powerpoint/2010/main" val="20722057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534e5abffb1a44ef58cacf872d21180da6393"/>
</p:tagLst>
</file>

<file path=ppt/theme/theme1.xml><?xml version="1.0" encoding="utf-8"?>
<a:theme xmlns:a="http://schemas.openxmlformats.org/drawingml/2006/main" name="Kantoorthema">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2" ma:contentTypeDescription="Een nieuw document maken." ma:contentTypeScope="" ma:versionID="c0f1d3f7548465ef11de8bb826a36b1b">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a66abf5618b8d7803d4070a36058a0fc"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4EFC95-01DB-4E55-A1A6-CE21664B4EB1}">
  <ds:schemaRefs>
    <ds:schemaRef ds:uri="http://purl.org/dc/elements/1.1/"/>
    <ds:schemaRef ds:uri="http://schemas.microsoft.com/office/2006/metadata/properties"/>
    <ds:schemaRef ds:uri="ae88b579-0995-42e4-96ef-e06a7a57ddf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a8c48b-5f73-4068-bac6-831706ff2add"/>
    <ds:schemaRef ds:uri="http://www.w3.org/XML/1998/namespace"/>
    <ds:schemaRef ds:uri="http://purl.org/dc/dcmitype/"/>
  </ds:schemaRefs>
</ds:datastoreItem>
</file>

<file path=customXml/itemProps2.xml><?xml version="1.0" encoding="utf-8"?>
<ds:datastoreItem xmlns:ds="http://schemas.openxmlformats.org/officeDocument/2006/customXml" ds:itemID="{65A84FF1-FF68-4831-886A-42A1A579AB97}">
  <ds:schemaRefs>
    <ds:schemaRef ds:uri="http://schemas.microsoft.com/sharepoint/v3/contenttype/forms"/>
  </ds:schemaRefs>
</ds:datastoreItem>
</file>

<file path=customXml/itemProps3.xml><?xml version="1.0" encoding="utf-8"?>
<ds:datastoreItem xmlns:ds="http://schemas.openxmlformats.org/officeDocument/2006/customXml" ds:itemID="{3D3F3399-815B-48C3-AEED-93CE040D9388}"/>
</file>

<file path=docProps/app.xml><?xml version="1.0" encoding="utf-8"?>
<Properties xmlns="http://schemas.openxmlformats.org/officeDocument/2006/extended-properties" xmlns:vt="http://schemas.openxmlformats.org/officeDocument/2006/docPropsVTypes">
  <TotalTime>4602</TotalTime>
  <Words>1775</Words>
  <Application>Microsoft Office PowerPoint</Application>
  <PresentationFormat>Diavoorstelling (4:3)</PresentationFormat>
  <Paragraphs>217</Paragraphs>
  <Slides>28</Slides>
  <Notes>2</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28</vt:i4>
      </vt:variant>
    </vt:vector>
  </HeadingPairs>
  <TitlesOfParts>
    <vt:vector size="37" baseType="lpstr">
      <vt:lpstr>Arial</vt:lpstr>
      <vt:lpstr>Calibri</vt:lpstr>
      <vt:lpstr>Corbel</vt:lpstr>
      <vt:lpstr>Courier New</vt:lpstr>
      <vt:lpstr>Tahoma</vt:lpstr>
      <vt:lpstr>Times New Roman</vt:lpstr>
      <vt:lpstr>Verdana</vt:lpstr>
      <vt:lpstr>Wingdings</vt:lpstr>
      <vt:lpstr>Kantoorthema</vt:lpstr>
      <vt:lpstr>PowerPoint-presentatie</vt:lpstr>
      <vt:lpstr>Methodische Handelen</vt:lpstr>
      <vt:lpstr>Planning </vt:lpstr>
      <vt:lpstr>Observeren </vt:lpstr>
      <vt:lpstr>Herhaling blok 6</vt:lpstr>
      <vt:lpstr>Kun je alles waarnemen?</vt:lpstr>
      <vt:lpstr>Signaleren en observeren</vt:lpstr>
      <vt:lpstr>Observeren en interpreteren</vt:lpstr>
      <vt:lpstr>Klopt het wat je ziet?</vt:lpstr>
      <vt:lpstr>Belang van signaleren en observeren</vt:lpstr>
      <vt:lpstr>Wat heeft een  kind nodig?</vt:lpstr>
      <vt:lpstr>Waarnemen versus interpreteren</vt:lpstr>
      <vt:lpstr>PowerPoint-presentatie</vt:lpstr>
      <vt:lpstr>PowerPoint-presentatie</vt:lpstr>
      <vt:lpstr>Samenvatting </vt:lpstr>
      <vt:lpstr>Professioneel observeren als PM/OA</vt:lpstr>
      <vt:lpstr>Bewust, doelgericht en planmatig</vt:lpstr>
      <vt:lpstr>Bewust, doelgericht en planmatig (vervolg)</vt:lpstr>
      <vt:lpstr>Valkuilen voor de observator</vt:lpstr>
      <vt:lpstr>Valkuilen voor de observator (vervolg)</vt:lpstr>
      <vt:lpstr>Valkuilen voor de observator (vervolg)</vt:lpstr>
      <vt:lpstr>Valkuilen voor de observator (vervolg)</vt:lpstr>
      <vt:lpstr>Betrouwbaar observeren</vt:lpstr>
      <vt:lpstr>Waarneembaar gedrag observeren</vt:lpstr>
      <vt:lpstr>PowerPoint-presentatie</vt:lpstr>
      <vt:lpstr>En hoe zit het met jouw gedrag?</vt:lpstr>
      <vt:lpstr>Aan de slag!</vt:lpstr>
      <vt:lpstr>Deel 2: Verslag Observeren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Vinci College</dc:title>
  <dc:creator>www.de-presentatie-architect.nl</dc:creator>
  <cp:lastModifiedBy>Aletta Oterdoom</cp:lastModifiedBy>
  <cp:revision>236</cp:revision>
  <dcterms:created xsi:type="dcterms:W3CDTF">2013-07-30T14:35:54Z</dcterms:created>
  <dcterms:modified xsi:type="dcterms:W3CDTF">2020-05-27T14:17:37Z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