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59" r:id="rId6"/>
    <p:sldId id="265" r:id="rId7"/>
    <p:sldId id="264" r:id="rId8"/>
    <p:sldId id="260" r:id="rId9"/>
    <p:sldId id="272" r:id="rId10"/>
    <p:sldId id="273" r:id="rId11"/>
    <p:sldId id="274" r:id="rId12"/>
    <p:sldId id="275" r:id="rId13"/>
    <p:sldId id="277" r:id="rId14"/>
    <p:sldId id="266" r:id="rId15"/>
    <p:sldId id="267" r:id="rId16"/>
    <p:sldId id="276"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81387" autoAdjust="0"/>
  </p:normalViewPr>
  <p:slideViewPr>
    <p:cSldViewPr snapToGrid="0">
      <p:cViewPr varScale="1">
        <p:scale>
          <a:sx n="59" d="100"/>
          <a:sy n="59" d="100"/>
        </p:scale>
        <p:origin x="1068" y="7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AC5A6F-4752-497F-BC45-EBD0D4C85CCA}" type="datetimeFigureOut">
              <a:rPr lang="nl-NL" smtClean="0"/>
              <a:t>28-6-2021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31370A-6CD3-42C8-ABAB-E3139ED10ED8}" type="slidenum">
              <a:rPr lang="nl-NL" smtClean="0"/>
              <a:t>‹nr.›</a:t>
            </a:fld>
            <a:endParaRPr lang="nl-NL"/>
          </a:p>
        </p:txBody>
      </p:sp>
    </p:spTree>
    <p:extLst>
      <p:ext uri="{BB962C8B-B14F-4D97-AF65-F5344CB8AC3E}">
        <p14:creationId xmlns:p14="http://schemas.microsoft.com/office/powerpoint/2010/main" val="372628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Methode: Is een manier van handelen om een bepaald doel te behalen.</a:t>
            </a:r>
            <a:r>
              <a:rPr lang="nl-NL" baseline="0" dirty="0" smtClean="0"/>
              <a:t> Een methode kan je niet zomaar op elk kind toepassen of in iedere situatie. Het vraagt veel flexibiliteit en creativiteit in je methodisch handelen. Binnen een organisatie kunnen gebruik gemaakt worden van verschillende methoden, voor verschillende groepen, voor verschillende problematieken of voor verschillende ontwikkelingsstoornissen. Vermindering van taalachterstand gaat bijvoorbeeld goed samen met de </a:t>
            </a:r>
            <a:r>
              <a:rPr lang="nl-NL" baseline="0" dirty="0" err="1" smtClean="0"/>
              <a:t>gordon</a:t>
            </a:r>
            <a:r>
              <a:rPr lang="nl-NL" baseline="0" dirty="0" smtClean="0"/>
              <a:t>-methode, effectief communiceren staat voorop. </a:t>
            </a:r>
          </a:p>
          <a:p>
            <a:endParaRPr lang="nl-NL" baseline="0" dirty="0" smtClean="0"/>
          </a:p>
          <a:p>
            <a:r>
              <a:rPr lang="nl-NL" baseline="0" dirty="0" smtClean="0"/>
              <a:t>Voorbeelden van methoden:</a:t>
            </a:r>
          </a:p>
          <a:p>
            <a:pPr marL="171450" indent="-171450">
              <a:buFontTx/>
              <a:buChar char="-"/>
            </a:pPr>
            <a:r>
              <a:rPr lang="nl-NL" baseline="0" dirty="0" smtClean="0"/>
              <a:t>Opendeurenbeleid (kinderen bij elkaar laten kijken, leefwereld wordt groter) </a:t>
            </a:r>
          </a:p>
          <a:p>
            <a:pPr marL="171450" indent="-171450">
              <a:buFontTx/>
              <a:buChar char="-"/>
            </a:pPr>
            <a:r>
              <a:rPr lang="nl-NL" baseline="0" dirty="0" smtClean="0"/>
              <a:t>Triple P (Positief, Pedagogisch, Programma) (Laat zien hoe je goed gedrag kunt stimuleren) </a:t>
            </a:r>
          </a:p>
          <a:p>
            <a:pPr marL="171450" indent="-171450">
              <a:buFontTx/>
              <a:buChar char="-"/>
            </a:pPr>
            <a:r>
              <a:rPr lang="nl-NL" baseline="0" dirty="0" smtClean="0"/>
              <a:t>Kinderparticipatie (Betekent deelname aan besluitvorming, het serieus nemen van meningen en wensen staat voorop)</a:t>
            </a:r>
          </a:p>
          <a:p>
            <a:pPr marL="171450" indent="-171450">
              <a:buFontTx/>
              <a:buChar char="-"/>
            </a:pPr>
            <a:r>
              <a:rPr lang="nl-NL" baseline="0" dirty="0" smtClean="0"/>
              <a:t>Piramide methode (Kinderen die extra steun nodig hebben en kinderen met een ontwikkelingsvoorsprong) </a:t>
            </a:r>
          </a:p>
          <a:p>
            <a:pPr marL="171450" indent="-171450">
              <a:buFontTx/>
              <a:buChar char="-"/>
            </a:pPr>
            <a:r>
              <a:rPr lang="nl-NL" baseline="0" dirty="0" smtClean="0"/>
              <a:t>Kaleidoscoop (Speciale aandacht voor taalontwikkeling) (Actief leren is het uitgangspunt) (Vaste volgorde van activiteiten) </a:t>
            </a:r>
            <a:endParaRPr lang="nl-NL" dirty="0"/>
          </a:p>
        </p:txBody>
      </p:sp>
      <p:sp>
        <p:nvSpPr>
          <p:cNvPr id="4" name="Tijdelijke aanduiding voor dianummer 3"/>
          <p:cNvSpPr>
            <a:spLocks noGrp="1"/>
          </p:cNvSpPr>
          <p:nvPr>
            <p:ph type="sldNum" sz="quarter" idx="10"/>
          </p:nvPr>
        </p:nvSpPr>
        <p:spPr/>
        <p:txBody>
          <a:bodyPr/>
          <a:lstStyle/>
          <a:p>
            <a:fld id="{6F31370A-6CD3-42C8-ABAB-E3139ED10ED8}" type="slidenum">
              <a:rPr lang="nl-NL" smtClean="0"/>
              <a:t>2</a:t>
            </a:fld>
            <a:endParaRPr lang="nl-NL"/>
          </a:p>
        </p:txBody>
      </p:sp>
    </p:spTree>
    <p:extLst>
      <p:ext uri="{BB962C8B-B14F-4D97-AF65-F5344CB8AC3E}">
        <p14:creationId xmlns:p14="http://schemas.microsoft.com/office/powerpoint/2010/main" val="383509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Methode: Is een manier van handelen om een bepaald doel te behalen.</a:t>
            </a:r>
            <a:r>
              <a:rPr lang="nl-NL" baseline="0" dirty="0" smtClean="0"/>
              <a:t> Een methode kan je niet zomaar op elk kind toepassen of in iedere situatie. Het vraagt veel flexibiliteit en creativiteit in je methodisch handelen. Binnen een organisatie kunnen gebruik gemaakt worden van verschillende methoden, voor verschillende groepen, voor verschillende problematieken of voor verschillende ontwikkelingsstoornissen. Vermindering van taalachterstand gaat bijvoorbeeld goed samen met de </a:t>
            </a:r>
            <a:r>
              <a:rPr lang="nl-NL" baseline="0" dirty="0" err="1" smtClean="0"/>
              <a:t>gordon</a:t>
            </a:r>
            <a:r>
              <a:rPr lang="nl-NL" baseline="0" dirty="0" smtClean="0"/>
              <a:t>-methode, effectief communiceren staat voorop. </a:t>
            </a:r>
          </a:p>
          <a:p>
            <a:endParaRPr lang="nl-NL" baseline="0" dirty="0" smtClean="0"/>
          </a:p>
          <a:p>
            <a:r>
              <a:rPr lang="nl-NL" baseline="0" dirty="0" smtClean="0"/>
              <a:t>Voorbeelden van methoden:</a:t>
            </a:r>
          </a:p>
          <a:p>
            <a:pPr marL="171450" indent="-171450">
              <a:buFontTx/>
              <a:buChar char="-"/>
            </a:pPr>
            <a:r>
              <a:rPr lang="nl-NL" baseline="0" dirty="0" smtClean="0"/>
              <a:t>Opendeurenbeleid (kinderen bij elkaar laten kijken, leefwereld wordt groter) </a:t>
            </a:r>
          </a:p>
          <a:p>
            <a:pPr marL="171450" indent="-171450">
              <a:buFontTx/>
              <a:buChar char="-"/>
            </a:pPr>
            <a:r>
              <a:rPr lang="nl-NL" baseline="0" dirty="0" smtClean="0"/>
              <a:t>Triple P (Positief, Pedagogisch, Programma) (Laat zien hoe je goed gedrag kunt stimuleren) </a:t>
            </a:r>
          </a:p>
          <a:p>
            <a:pPr marL="171450" indent="-171450">
              <a:buFontTx/>
              <a:buChar char="-"/>
            </a:pPr>
            <a:r>
              <a:rPr lang="nl-NL" baseline="0" dirty="0" smtClean="0"/>
              <a:t>Kinderparticipatie (Betekent deelname aan besluitvorming, het serieus nemen van meningen en wensen staat voorop)</a:t>
            </a:r>
          </a:p>
          <a:p>
            <a:pPr marL="171450" indent="-171450">
              <a:buFontTx/>
              <a:buChar char="-"/>
            </a:pPr>
            <a:r>
              <a:rPr lang="nl-NL" baseline="0" dirty="0" smtClean="0"/>
              <a:t>Piramide methode (Kinderen die extra steun nodig hebben en kinderen met een ontwikkelingsvoorsprong) </a:t>
            </a:r>
          </a:p>
          <a:p>
            <a:pPr marL="171450" indent="-171450">
              <a:buFontTx/>
              <a:buChar char="-"/>
            </a:pPr>
            <a:r>
              <a:rPr lang="nl-NL" baseline="0" dirty="0" smtClean="0"/>
              <a:t>Kaleidoscoop (Speciale aandacht voor taalontwikkeling) (Actief leren is het uitgangspunt) (Vaste volgorde van activiteiten)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6F31370A-6CD3-42C8-ABAB-E3139ED10ED8}" type="slidenum">
              <a:rPr lang="nl-NL" smtClean="0"/>
              <a:t>4</a:t>
            </a:fld>
            <a:endParaRPr lang="nl-NL"/>
          </a:p>
        </p:txBody>
      </p:sp>
    </p:spTree>
    <p:extLst>
      <p:ext uri="{BB962C8B-B14F-4D97-AF65-F5344CB8AC3E}">
        <p14:creationId xmlns:p14="http://schemas.microsoft.com/office/powerpoint/2010/main" val="3055669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3856567" y="2108201"/>
            <a:ext cx="3604683"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7" name="Oval 8"/>
          <p:cNvSpPr>
            <a:spLocks noChangeArrowheads="1"/>
          </p:cNvSpPr>
          <p:nvPr/>
        </p:nvSpPr>
        <p:spPr bwMode="auto">
          <a:xfrm>
            <a:off x="4706408" y="1903414"/>
            <a:ext cx="3604683"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sz="1800"/>
          </a:p>
        </p:txBody>
      </p:sp>
      <p:sp>
        <p:nvSpPr>
          <p:cNvPr id="8" name="Oval 8"/>
          <p:cNvSpPr>
            <a:spLocks noChangeArrowheads="1"/>
          </p:cNvSpPr>
          <p:nvPr/>
        </p:nvSpPr>
        <p:spPr bwMode="auto">
          <a:xfrm>
            <a:off x="4352924" y="2166145"/>
            <a:ext cx="3604683"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sz="1800"/>
          </a:p>
        </p:txBody>
      </p:sp>
      <p:grpSp>
        <p:nvGrpSpPr>
          <p:cNvPr id="9" name="Groep 8"/>
          <p:cNvGrpSpPr/>
          <p:nvPr/>
        </p:nvGrpSpPr>
        <p:grpSpPr>
          <a:xfrm>
            <a:off x="3856569" y="1908175"/>
            <a:ext cx="4453465"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5273" y="5085185"/>
            <a:ext cx="4157585" cy="379947"/>
          </a:xfrm>
          <a:prstGeom prst="rect">
            <a:avLst/>
          </a:prstGeom>
        </p:spPr>
      </p:pic>
    </p:spTree>
    <p:extLst>
      <p:ext uri="{BB962C8B-B14F-4D97-AF65-F5344CB8AC3E}">
        <p14:creationId xmlns:p14="http://schemas.microsoft.com/office/powerpoint/2010/main" val="162956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4506064" y="2144291"/>
            <a:ext cx="3199539"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609600" y="548680"/>
            <a:ext cx="109728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8814638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a:xfrm>
            <a:off x="2241781" y="230975"/>
            <a:ext cx="9326827"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1295467" y="1556793"/>
            <a:ext cx="10286933"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D25E38E9-2F22-4815-9D84-95231FC90721}"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882AEE-7C36-443F-ABF0-526C39DD2E7B}" type="slidenum">
              <a:rPr lang="nl-NL" smtClean="0"/>
              <a:t>‹nr.›</a:t>
            </a:fld>
            <a:endParaRPr lang="nl-NL"/>
          </a:p>
        </p:txBody>
      </p:sp>
    </p:spTree>
    <p:extLst>
      <p:ext uri="{BB962C8B-B14F-4D97-AF65-F5344CB8AC3E}">
        <p14:creationId xmlns:p14="http://schemas.microsoft.com/office/powerpoint/2010/main" val="3964954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25E38E9-2F22-4815-9D84-95231FC90721}"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882AEE-7C36-443F-ABF0-526C39DD2E7B}" type="slidenum">
              <a:rPr lang="nl-NL" smtClean="0"/>
              <a:t>‹nr.›</a:t>
            </a:fld>
            <a:endParaRPr lang="nl-NL"/>
          </a:p>
        </p:txBody>
      </p:sp>
    </p:spTree>
    <p:extLst>
      <p:ext uri="{BB962C8B-B14F-4D97-AF65-F5344CB8AC3E}">
        <p14:creationId xmlns:p14="http://schemas.microsoft.com/office/powerpoint/2010/main" val="20476288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E38E9-2F22-4815-9D84-95231FC90721}" type="datetimeFigureOut">
              <a:rPr lang="nl-NL" smtClean="0"/>
              <a:t>28-6-2021</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82AEE-7C36-443F-ABF0-526C39DD2E7B}" type="slidenum">
              <a:rPr lang="nl-NL" smtClean="0"/>
              <a:t>‹nr.›</a:t>
            </a:fld>
            <a:endParaRPr lang="nl-NL"/>
          </a:p>
        </p:txBody>
      </p:sp>
    </p:spTree>
    <p:extLst>
      <p:ext uri="{BB962C8B-B14F-4D97-AF65-F5344CB8AC3E}">
        <p14:creationId xmlns:p14="http://schemas.microsoft.com/office/powerpoint/2010/main" val="4030361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Methodisch handelen </a:t>
            </a:r>
            <a:endParaRPr lang="nl-NL" dirty="0"/>
          </a:p>
        </p:txBody>
      </p:sp>
      <p:sp>
        <p:nvSpPr>
          <p:cNvPr id="5" name="Tekstvak 4"/>
          <p:cNvSpPr txBox="1"/>
          <p:nvPr/>
        </p:nvSpPr>
        <p:spPr>
          <a:xfrm>
            <a:off x="3546764" y="5320145"/>
            <a:ext cx="5195454" cy="369332"/>
          </a:xfrm>
          <a:prstGeom prst="rect">
            <a:avLst/>
          </a:prstGeom>
          <a:noFill/>
        </p:spPr>
        <p:txBody>
          <a:bodyPr wrap="square" rtlCol="0">
            <a:spAutoFit/>
          </a:bodyPr>
          <a:lstStyle/>
          <a:p>
            <a:pPr algn="ctr"/>
            <a:r>
              <a:rPr lang="nl-NL" b="1" dirty="0" smtClean="0"/>
              <a:t>Plan van aanpak begeleidingsplan </a:t>
            </a:r>
            <a:endParaRPr lang="nl-NL" b="1" dirty="0"/>
          </a:p>
        </p:txBody>
      </p:sp>
    </p:spTree>
    <p:extLst>
      <p:ext uri="{BB962C8B-B14F-4D97-AF65-F5344CB8AC3E}">
        <p14:creationId xmlns:p14="http://schemas.microsoft.com/office/powerpoint/2010/main" val="2417058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Productevaluatie= het doel/resultaat?</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Heb ik het doel behaald?</a:t>
            </a:r>
          </a:p>
          <a:p>
            <a:pPr marL="342900" indent="-342900">
              <a:buFontTx/>
              <a:buChar char="-"/>
            </a:pPr>
            <a:r>
              <a:rPr lang="nl-NL" dirty="0" smtClean="0"/>
              <a:t>Welke effecten zijn er behaald ?</a:t>
            </a:r>
          </a:p>
          <a:p>
            <a:pPr marL="342900" indent="-342900">
              <a:buFontTx/>
              <a:buChar char="-"/>
            </a:pPr>
            <a:r>
              <a:rPr lang="nl-NL" dirty="0" smtClean="0"/>
              <a:t>Zijn er deels doelen behaald? </a:t>
            </a:r>
          </a:p>
          <a:p>
            <a:pPr marL="342900" indent="-342900">
              <a:buFontTx/>
              <a:buChar char="-"/>
            </a:pPr>
            <a:r>
              <a:rPr lang="nl-NL" dirty="0" smtClean="0"/>
              <a:t>Wat is er bereikt?</a:t>
            </a:r>
          </a:p>
          <a:p>
            <a:pPr marL="342900" indent="-342900">
              <a:buFontTx/>
              <a:buChar char="-"/>
            </a:pPr>
            <a:r>
              <a:rPr lang="nl-NL" dirty="0" smtClean="0"/>
              <a:t>Welk resultaat neem je waar?</a:t>
            </a:r>
          </a:p>
          <a:p>
            <a:pPr marL="342900" indent="-342900">
              <a:buFontTx/>
              <a:buChar char="-"/>
            </a:pPr>
            <a:endParaRPr lang="nl-NL" dirty="0" smtClean="0"/>
          </a:p>
          <a:p>
            <a:pPr marL="342900" indent="-342900">
              <a:buFontTx/>
              <a:buChar char="-"/>
            </a:pPr>
            <a:endParaRPr lang="nl-NL" dirty="0"/>
          </a:p>
        </p:txBody>
      </p:sp>
    </p:spTree>
    <p:extLst>
      <p:ext uri="{BB962C8B-B14F-4D97-AF65-F5344CB8AC3E}">
        <p14:creationId xmlns:p14="http://schemas.microsoft.com/office/powerpoint/2010/main" val="353341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Procesevaluatie = de weg naar het eindproduct</a:t>
            </a:r>
            <a:endParaRPr lang="nl-NL" dirty="0"/>
          </a:p>
        </p:txBody>
      </p:sp>
      <p:sp>
        <p:nvSpPr>
          <p:cNvPr id="3" name="Tijdelijke aanduiding voor inhoud 2"/>
          <p:cNvSpPr>
            <a:spLocks noGrp="1"/>
          </p:cNvSpPr>
          <p:nvPr>
            <p:ph idx="1"/>
          </p:nvPr>
        </p:nvSpPr>
        <p:spPr>
          <a:xfrm>
            <a:off x="1295467" y="1066800"/>
            <a:ext cx="10420283" cy="5791200"/>
          </a:xfrm>
        </p:spPr>
        <p:txBody>
          <a:bodyPr>
            <a:normAutofit fontScale="92500" lnSpcReduction="20000"/>
          </a:bodyPr>
          <a:lstStyle/>
          <a:p>
            <a:endParaRPr lang="nl-NL" dirty="0" smtClean="0"/>
          </a:p>
          <a:p>
            <a:pPr marL="342900" indent="-342900">
              <a:buFontTx/>
              <a:buChar char="-"/>
            </a:pPr>
            <a:r>
              <a:rPr lang="nl-NL" dirty="0" smtClean="0"/>
              <a:t>Heb </a:t>
            </a:r>
            <a:r>
              <a:rPr lang="nl-NL" dirty="0"/>
              <a:t>ik de beginsituatie goed en volledig beschreven? </a:t>
            </a:r>
            <a:endParaRPr lang="nl-NL" dirty="0" smtClean="0"/>
          </a:p>
          <a:p>
            <a:pPr marL="342900" indent="-342900">
              <a:buFontTx/>
              <a:buChar char="-"/>
            </a:pPr>
            <a:r>
              <a:rPr lang="nl-NL" dirty="0" smtClean="0"/>
              <a:t>Heb </a:t>
            </a:r>
            <a:r>
              <a:rPr lang="nl-NL" dirty="0"/>
              <a:t>ik op de juiste manier gegevens verzameld? </a:t>
            </a:r>
          </a:p>
          <a:p>
            <a:pPr marL="342900" indent="-342900">
              <a:buFontTx/>
              <a:buChar char="-"/>
            </a:pPr>
            <a:r>
              <a:rPr lang="nl-NL" dirty="0" smtClean="0"/>
              <a:t>Heb </a:t>
            </a:r>
            <a:r>
              <a:rPr lang="nl-NL" dirty="0"/>
              <a:t>ik de gegevens uit de beginsituatie goed geïnterpreteerd? </a:t>
            </a:r>
            <a:endParaRPr lang="nl-NL" dirty="0" smtClean="0"/>
          </a:p>
          <a:p>
            <a:pPr marL="342900" indent="-342900">
              <a:buFontTx/>
              <a:buChar char="-"/>
            </a:pPr>
            <a:r>
              <a:rPr lang="nl-NL" dirty="0" smtClean="0"/>
              <a:t>Welke </a:t>
            </a:r>
            <a:r>
              <a:rPr lang="nl-NL" dirty="0"/>
              <a:t>gegevens kwamen niet overeen met de werkelijkheid en in hoeverre heeft dit de begeleiding beïnvloed? </a:t>
            </a:r>
            <a:endParaRPr lang="nl-NL" dirty="0" smtClean="0"/>
          </a:p>
          <a:p>
            <a:pPr marL="342900" indent="-342900">
              <a:buFontTx/>
              <a:buChar char="-"/>
            </a:pPr>
            <a:r>
              <a:rPr lang="nl-NL" dirty="0" smtClean="0"/>
              <a:t>Heb </a:t>
            </a:r>
            <a:r>
              <a:rPr lang="nl-NL" dirty="0"/>
              <a:t>ik de handelingen of de activiteiten goedgekozen</a:t>
            </a:r>
            <a:r>
              <a:rPr lang="nl-NL" dirty="0" smtClean="0"/>
              <a:t>?</a:t>
            </a:r>
          </a:p>
          <a:p>
            <a:pPr marL="342900" indent="-342900">
              <a:buFontTx/>
              <a:buChar char="-"/>
            </a:pPr>
            <a:r>
              <a:rPr lang="nl-NL" dirty="0" smtClean="0"/>
              <a:t>Was </a:t>
            </a:r>
            <a:r>
              <a:rPr lang="nl-NL" dirty="0"/>
              <a:t>de manier van begeleiden goed gekozen? </a:t>
            </a:r>
            <a:endParaRPr lang="nl-NL" dirty="0" smtClean="0"/>
          </a:p>
          <a:p>
            <a:pPr marL="342900" indent="-342900">
              <a:buFontTx/>
              <a:buChar char="-"/>
            </a:pPr>
            <a:r>
              <a:rPr lang="nl-NL" dirty="0" smtClean="0"/>
              <a:t>Hoe </a:t>
            </a:r>
            <a:r>
              <a:rPr lang="nl-NL" dirty="0"/>
              <a:t>werden de gekozen werkwijzen ervaren? </a:t>
            </a:r>
            <a:endParaRPr lang="nl-NL" dirty="0" smtClean="0"/>
          </a:p>
          <a:p>
            <a:pPr marL="342900" indent="-342900">
              <a:buFontTx/>
              <a:buChar char="-"/>
            </a:pPr>
            <a:r>
              <a:rPr lang="nl-NL" dirty="0" smtClean="0"/>
              <a:t>Waren </a:t>
            </a:r>
            <a:r>
              <a:rPr lang="nl-NL" dirty="0"/>
              <a:t>de taken goed verdeeld? Was de tijdsplanning goed? </a:t>
            </a:r>
            <a:endParaRPr lang="nl-NL" dirty="0" smtClean="0"/>
          </a:p>
          <a:p>
            <a:pPr marL="342900" indent="-342900">
              <a:buFontTx/>
              <a:buChar char="-"/>
            </a:pPr>
            <a:r>
              <a:rPr lang="nl-NL" dirty="0" smtClean="0"/>
              <a:t>Was </a:t>
            </a:r>
            <a:r>
              <a:rPr lang="nl-NL" dirty="0"/>
              <a:t>er voldoende materiaal of waren de juiste hulpmiddelen aanwezig? </a:t>
            </a:r>
            <a:endParaRPr lang="nl-NL" dirty="0" smtClean="0"/>
          </a:p>
          <a:p>
            <a:pPr marL="342900" indent="-342900">
              <a:buFontTx/>
              <a:buChar char="-"/>
            </a:pPr>
            <a:r>
              <a:rPr lang="nl-NL" dirty="0" smtClean="0"/>
              <a:t>Zijn </a:t>
            </a:r>
            <a:r>
              <a:rPr lang="nl-NL" dirty="0"/>
              <a:t>bij de opzet van het plan de juiste evaluatievragen opgesteld en zijn de juiste evaluatiemethoden gekozen? </a:t>
            </a:r>
            <a:endParaRPr lang="nl-NL" dirty="0" smtClean="0"/>
          </a:p>
          <a:p>
            <a:pPr marL="342900" indent="-342900">
              <a:buFontTx/>
              <a:buChar char="-"/>
            </a:pPr>
            <a:r>
              <a:rPr lang="nl-NL" dirty="0" smtClean="0"/>
              <a:t>Heb </a:t>
            </a:r>
            <a:r>
              <a:rPr lang="nl-NL" dirty="0"/>
              <a:t>ik in de begeleiding rekening gehouden met de beginsituatie</a:t>
            </a:r>
            <a:r>
              <a:rPr lang="nl-NL" dirty="0" smtClean="0"/>
              <a:t>?</a:t>
            </a:r>
          </a:p>
          <a:p>
            <a:pPr marL="342900" indent="-342900">
              <a:buFontTx/>
              <a:buChar char="-"/>
            </a:pPr>
            <a:r>
              <a:rPr lang="nl-NL" dirty="0" smtClean="0"/>
              <a:t>Heb </a:t>
            </a:r>
            <a:r>
              <a:rPr lang="nl-NL" dirty="0"/>
              <a:t>ik goed ingespeeld op onverwachte situaties? Heb ik het plan bijgesteld tijdens de uitvoering</a:t>
            </a:r>
            <a:r>
              <a:rPr lang="nl-NL" dirty="0" smtClean="0"/>
              <a:t>?</a:t>
            </a:r>
          </a:p>
          <a:p>
            <a:pPr marL="342900" indent="-342900">
              <a:buFontTx/>
              <a:buChar char="-"/>
            </a:pPr>
            <a:r>
              <a:rPr lang="nl-NL" dirty="0" smtClean="0"/>
              <a:t> </a:t>
            </a:r>
            <a:r>
              <a:rPr lang="nl-NL" dirty="0"/>
              <a:t>Kan er efficiënter worden gewerkt</a:t>
            </a:r>
            <a:r>
              <a:rPr lang="nl-NL" dirty="0" smtClean="0"/>
              <a:t>?</a:t>
            </a:r>
          </a:p>
          <a:p>
            <a:pPr marL="342900" indent="-342900">
              <a:buFontTx/>
              <a:buChar char="-"/>
            </a:pPr>
            <a:r>
              <a:rPr lang="nl-NL" dirty="0" smtClean="0"/>
              <a:t> </a:t>
            </a:r>
            <a:r>
              <a:rPr lang="nl-NL" dirty="0"/>
              <a:t>Welke alternatieven zijn er? </a:t>
            </a:r>
            <a:endParaRPr lang="nl-NL" dirty="0" smtClean="0"/>
          </a:p>
          <a:p>
            <a:pPr marL="342900" indent="-342900">
              <a:buFontTx/>
              <a:buChar char="-"/>
            </a:pPr>
            <a:r>
              <a:rPr lang="nl-NL" dirty="0" smtClean="0"/>
              <a:t>Hoe </a:t>
            </a:r>
            <a:r>
              <a:rPr lang="nl-NL" dirty="0"/>
              <a:t>werd </a:t>
            </a:r>
            <a:r>
              <a:rPr lang="nl-NL" dirty="0" smtClean="0"/>
              <a:t>het kind </a:t>
            </a:r>
            <a:r>
              <a:rPr lang="nl-NL" dirty="0"/>
              <a:t>erbij betrokken? </a:t>
            </a:r>
            <a:endParaRPr lang="nl-NL" dirty="0" smtClean="0"/>
          </a:p>
          <a:p>
            <a:pPr marL="342900" indent="-342900">
              <a:buFontTx/>
              <a:buChar char="-"/>
            </a:pPr>
            <a:r>
              <a:rPr lang="nl-NL" dirty="0" smtClean="0"/>
              <a:t>Welke </a:t>
            </a:r>
            <a:r>
              <a:rPr lang="nl-NL" dirty="0"/>
              <a:t>inbreng had hij? </a:t>
            </a:r>
          </a:p>
          <a:p>
            <a:r>
              <a:rPr lang="nl-NL" dirty="0"/>
              <a:t> </a:t>
            </a:r>
          </a:p>
        </p:txBody>
      </p:sp>
    </p:spTree>
    <p:extLst>
      <p:ext uri="{BB962C8B-B14F-4D97-AF65-F5344CB8AC3E}">
        <p14:creationId xmlns:p14="http://schemas.microsoft.com/office/powerpoint/2010/main" val="3872750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Zoals eerder gezegd de product- en procesevaluatie geven je heel veel info. </a:t>
            </a:r>
          </a:p>
          <a:p>
            <a:r>
              <a:rPr lang="nl-NL" dirty="0" smtClean="0"/>
              <a:t>Uit </a:t>
            </a:r>
            <a:r>
              <a:rPr lang="nl-NL" dirty="0"/>
              <a:t>die info trek je conclusies voor het lopende traject en voor een </a:t>
            </a:r>
            <a:r>
              <a:rPr lang="nl-NL" dirty="0" smtClean="0"/>
              <a:t>eventueel </a:t>
            </a:r>
            <a:r>
              <a:rPr lang="nl-NL" dirty="0"/>
              <a:t>vervolg.</a:t>
            </a:r>
          </a:p>
          <a:p>
            <a:r>
              <a:rPr lang="nl-NL" dirty="0"/>
              <a:t>Je vraagt je dus af wat de conclusies betekenen voor: </a:t>
            </a:r>
            <a:endParaRPr lang="nl-NL" dirty="0" smtClean="0"/>
          </a:p>
          <a:p>
            <a:r>
              <a:rPr lang="nl-NL" dirty="0" smtClean="0"/>
              <a:t>• het kind </a:t>
            </a:r>
          </a:p>
          <a:p>
            <a:r>
              <a:rPr lang="nl-NL" dirty="0" smtClean="0"/>
              <a:t>• </a:t>
            </a:r>
            <a:r>
              <a:rPr lang="nl-NL" dirty="0"/>
              <a:t>Voor het begeleidingstraject </a:t>
            </a:r>
            <a:endParaRPr lang="nl-NL" dirty="0" smtClean="0"/>
          </a:p>
          <a:p>
            <a:r>
              <a:rPr lang="nl-NL" dirty="0" smtClean="0"/>
              <a:t>• </a:t>
            </a:r>
            <a:r>
              <a:rPr lang="nl-NL" dirty="0"/>
              <a:t>Voor een eventuele vervolgtraject </a:t>
            </a:r>
            <a:endParaRPr lang="nl-NL" dirty="0" smtClean="0"/>
          </a:p>
          <a:p>
            <a:r>
              <a:rPr lang="nl-NL" dirty="0" smtClean="0"/>
              <a:t>• </a:t>
            </a:r>
            <a:r>
              <a:rPr lang="nl-NL" dirty="0"/>
              <a:t>Hoe je verder gaat</a:t>
            </a:r>
          </a:p>
        </p:txBody>
      </p:sp>
    </p:spTree>
    <p:extLst>
      <p:ext uri="{BB962C8B-B14F-4D97-AF65-F5344CB8AC3E}">
        <p14:creationId xmlns:p14="http://schemas.microsoft.com/office/powerpoint/2010/main" val="1548111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moet je doen nadat je een conclusie hebt getrokken?</a:t>
            </a:r>
            <a:endParaRPr lang="nl-NL" dirty="0"/>
          </a:p>
        </p:txBody>
      </p:sp>
      <p:sp>
        <p:nvSpPr>
          <p:cNvPr id="3" name="Tijdelijke aanduiding voor inhoud 2"/>
          <p:cNvSpPr>
            <a:spLocks noGrp="1"/>
          </p:cNvSpPr>
          <p:nvPr>
            <p:ph idx="1"/>
          </p:nvPr>
        </p:nvSpPr>
        <p:spPr/>
        <p:txBody>
          <a:bodyPr/>
          <a:lstStyle/>
          <a:p>
            <a:r>
              <a:rPr lang="nl-NL" dirty="0"/>
              <a:t>Wat moet je bijstellen aan de hand van de getrokken conclusie</a:t>
            </a:r>
            <a:r>
              <a:rPr lang="nl-NL" dirty="0" smtClean="0"/>
              <a:t>?</a:t>
            </a:r>
          </a:p>
          <a:p>
            <a:r>
              <a:rPr lang="nl-NL" dirty="0" smtClean="0"/>
              <a:t> </a:t>
            </a:r>
            <a:r>
              <a:rPr lang="nl-NL" dirty="0"/>
              <a:t>• Beginsituatie </a:t>
            </a:r>
            <a:r>
              <a:rPr lang="nl-NL" dirty="0" smtClean="0"/>
              <a:t>kind</a:t>
            </a:r>
          </a:p>
          <a:p>
            <a:r>
              <a:rPr lang="nl-NL" dirty="0" smtClean="0"/>
              <a:t> </a:t>
            </a:r>
            <a:r>
              <a:rPr lang="nl-NL" dirty="0"/>
              <a:t>• Analyse bijstellen </a:t>
            </a:r>
            <a:endParaRPr lang="nl-NL" dirty="0" smtClean="0"/>
          </a:p>
          <a:p>
            <a:r>
              <a:rPr lang="nl-NL" dirty="0" smtClean="0"/>
              <a:t>• </a:t>
            </a:r>
            <a:r>
              <a:rPr lang="nl-NL" dirty="0"/>
              <a:t>Nieuwe doelen (korte- en lange termijn) </a:t>
            </a:r>
            <a:endParaRPr lang="nl-NL" dirty="0" smtClean="0"/>
          </a:p>
          <a:p>
            <a:r>
              <a:rPr lang="nl-NL" dirty="0" smtClean="0"/>
              <a:t>• </a:t>
            </a:r>
            <a:r>
              <a:rPr lang="nl-NL" dirty="0"/>
              <a:t>Nieuw plan</a:t>
            </a:r>
          </a:p>
        </p:txBody>
      </p:sp>
    </p:spTree>
    <p:extLst>
      <p:ext uri="{BB962C8B-B14F-4D97-AF65-F5344CB8AC3E}">
        <p14:creationId xmlns:p14="http://schemas.microsoft.com/office/powerpoint/2010/main" val="872201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 van aanpak – Begeleidingsplan deel 1</a:t>
            </a:r>
            <a:endParaRPr lang="nl-NL" dirty="0"/>
          </a:p>
        </p:txBody>
      </p:sp>
      <p:pic>
        <p:nvPicPr>
          <p:cNvPr id="4" name="Tijdelijke aanduiding voor inhoud 3"/>
          <p:cNvPicPr>
            <a:picLocks noGrp="1" noChangeAspect="1"/>
          </p:cNvPicPr>
          <p:nvPr>
            <p:ph idx="1"/>
          </p:nvPr>
        </p:nvPicPr>
        <p:blipFill>
          <a:blip r:embed="rId3"/>
          <a:stretch>
            <a:fillRect/>
          </a:stretch>
        </p:blipFill>
        <p:spPr>
          <a:xfrm>
            <a:off x="58583" y="1717964"/>
            <a:ext cx="12133417" cy="3500985"/>
          </a:xfrm>
          <a:prstGeom prst="rect">
            <a:avLst/>
          </a:prstGeom>
        </p:spPr>
      </p:pic>
    </p:spTree>
    <p:extLst>
      <p:ext uri="{BB962C8B-B14F-4D97-AF65-F5344CB8AC3E}">
        <p14:creationId xmlns:p14="http://schemas.microsoft.com/office/powerpoint/2010/main" val="47642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Begeleidingsvaardigheden </a:t>
            </a:r>
            <a:endParaRPr lang="nl-NL" dirty="0"/>
          </a:p>
        </p:txBody>
      </p:sp>
      <p:sp>
        <p:nvSpPr>
          <p:cNvPr id="3" name="Tijdelijke aanduiding voor inhoud 2"/>
          <p:cNvSpPr>
            <a:spLocks noGrp="1"/>
          </p:cNvSpPr>
          <p:nvPr>
            <p:ph idx="1"/>
          </p:nvPr>
        </p:nvSpPr>
        <p:spPr/>
        <p:txBody>
          <a:bodyPr>
            <a:normAutofit fontScale="85000" lnSpcReduction="20000"/>
          </a:bodyPr>
          <a:lstStyle/>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Interesse in kinderen </a:t>
            </a:r>
          </a:p>
          <a:p>
            <a:pPr marL="342900" indent="-342900">
              <a:buFont typeface="Arial" panose="020B0604020202020204" pitchFamily="34" charset="0"/>
              <a:buChar char="•"/>
            </a:pPr>
            <a:r>
              <a:rPr lang="nl-NL" dirty="0" smtClean="0"/>
              <a:t>Geduldig zijn</a:t>
            </a:r>
          </a:p>
          <a:p>
            <a:pPr marL="342900" indent="-342900">
              <a:buFont typeface="Arial" panose="020B0604020202020204" pitchFamily="34" charset="0"/>
              <a:buChar char="•"/>
            </a:pPr>
            <a:r>
              <a:rPr lang="nl-NL" dirty="0" smtClean="0"/>
              <a:t>Inlevingsvermogen </a:t>
            </a:r>
          </a:p>
          <a:p>
            <a:pPr marL="342900" indent="-342900">
              <a:buFont typeface="Arial" panose="020B0604020202020204" pitchFamily="34" charset="0"/>
              <a:buChar char="•"/>
            </a:pPr>
            <a:r>
              <a:rPr lang="nl-NL" dirty="0" smtClean="0"/>
              <a:t>Creativiteit</a:t>
            </a:r>
          </a:p>
          <a:p>
            <a:pPr marL="342900" indent="-342900">
              <a:buFont typeface="Arial" panose="020B0604020202020204" pitchFamily="34" charset="0"/>
              <a:buChar char="•"/>
            </a:pPr>
            <a:r>
              <a:rPr lang="nl-NL" dirty="0" smtClean="0"/>
              <a:t>Verantwoordelijkheid </a:t>
            </a:r>
          </a:p>
          <a:p>
            <a:pPr marL="342900" indent="-342900">
              <a:buFont typeface="Arial" panose="020B0604020202020204" pitchFamily="34" charset="0"/>
              <a:buChar char="•"/>
            </a:pPr>
            <a:r>
              <a:rPr lang="nl-NL" dirty="0" smtClean="0"/>
              <a:t>Samenwerken </a:t>
            </a:r>
          </a:p>
          <a:p>
            <a:pPr marL="342900" indent="-342900">
              <a:buFont typeface="Arial" panose="020B0604020202020204" pitchFamily="34" charset="0"/>
              <a:buChar char="•"/>
            </a:pPr>
            <a:r>
              <a:rPr lang="nl-NL" dirty="0" smtClean="0"/>
              <a:t>Interactievaardigheden</a:t>
            </a:r>
          </a:p>
          <a:p>
            <a:pPr marL="342900" indent="-342900">
              <a:buFont typeface="Arial" panose="020B0604020202020204" pitchFamily="34" charset="0"/>
              <a:buChar char="•"/>
            </a:pPr>
            <a:r>
              <a:rPr lang="nl-NL" dirty="0" smtClean="0"/>
              <a:t>Motiveren</a:t>
            </a:r>
          </a:p>
          <a:p>
            <a:pPr marL="342900" indent="-342900">
              <a:buFont typeface="Arial" panose="020B0604020202020204" pitchFamily="34" charset="0"/>
              <a:buChar char="•"/>
            </a:pPr>
            <a:r>
              <a:rPr lang="nl-NL" dirty="0" smtClean="0"/>
              <a:t>Positief belonen </a:t>
            </a:r>
          </a:p>
          <a:p>
            <a:pPr marL="342900" indent="-342900">
              <a:buFont typeface="Arial" panose="020B0604020202020204" pitchFamily="34" charset="0"/>
              <a:buChar char="•"/>
            </a:pPr>
            <a:r>
              <a:rPr lang="nl-NL" dirty="0" smtClean="0"/>
              <a:t>Stimuleren </a:t>
            </a:r>
          </a:p>
          <a:p>
            <a:pPr marL="342900" indent="-342900">
              <a:buFont typeface="Arial" panose="020B0604020202020204" pitchFamily="34" charset="0"/>
              <a:buChar char="•"/>
            </a:pPr>
            <a:r>
              <a:rPr lang="nl-NL" dirty="0" smtClean="0"/>
              <a:t>Aanspreken </a:t>
            </a:r>
          </a:p>
          <a:p>
            <a:pPr marL="342900" indent="-342900">
              <a:buFont typeface="Arial" panose="020B0604020202020204" pitchFamily="34" charset="0"/>
              <a:buChar char="•"/>
            </a:pPr>
            <a:r>
              <a:rPr lang="nl-NL" dirty="0" smtClean="0"/>
              <a:t>Consequent zijn </a:t>
            </a:r>
          </a:p>
          <a:p>
            <a:pPr marL="342900" indent="-342900">
              <a:buFont typeface="Arial" panose="020B0604020202020204" pitchFamily="34" charset="0"/>
              <a:buChar char="•"/>
            </a:pPr>
            <a:r>
              <a:rPr lang="nl-NL" dirty="0" smtClean="0"/>
              <a:t>Ondersteunen </a:t>
            </a:r>
          </a:p>
          <a:p>
            <a:pPr marL="342900" indent="-342900">
              <a:buFont typeface="Arial" panose="020B0604020202020204" pitchFamily="34" charset="0"/>
              <a:buChar char="•"/>
            </a:pPr>
            <a:r>
              <a:rPr lang="nl-NL" dirty="0" smtClean="0"/>
              <a:t>Helpen</a:t>
            </a:r>
          </a:p>
          <a:p>
            <a:pPr marL="342900" indent="-342900">
              <a:buFont typeface="Arial" panose="020B0604020202020204" pitchFamily="34" charset="0"/>
              <a:buChar char="•"/>
            </a:pPr>
            <a:endParaRPr lang="nl-NL" dirty="0" smtClean="0"/>
          </a:p>
        </p:txBody>
      </p:sp>
      <p:pic>
        <p:nvPicPr>
          <p:cNvPr id="2050"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95796" y="873127"/>
            <a:ext cx="4096204" cy="273216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fbeeldingsresultaat voor creativitei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82743" y="3605295"/>
            <a:ext cx="3309258" cy="325270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fbeeldingsresultaat voor samenwerk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7510" y="4816475"/>
            <a:ext cx="3865233" cy="204152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Gerelateerde afbeel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7510" y="1953669"/>
            <a:ext cx="3078286" cy="2862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327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van methodes</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Opendeurenbeleid </a:t>
            </a:r>
          </a:p>
          <a:p>
            <a:pPr marL="342900" indent="-342900">
              <a:buFont typeface="Arial" panose="020B0604020202020204" pitchFamily="34" charset="0"/>
              <a:buChar char="•"/>
            </a:pPr>
            <a:r>
              <a:rPr lang="nl-NL" dirty="0" smtClean="0"/>
              <a:t>Triple-P</a:t>
            </a:r>
          </a:p>
          <a:p>
            <a:pPr marL="342900" indent="-342900">
              <a:buFont typeface="Arial" panose="020B0604020202020204" pitchFamily="34" charset="0"/>
              <a:buChar char="•"/>
            </a:pPr>
            <a:r>
              <a:rPr lang="nl-NL" dirty="0" smtClean="0"/>
              <a:t>Kinderparticipatie</a:t>
            </a:r>
          </a:p>
          <a:p>
            <a:pPr marL="342900" indent="-342900">
              <a:buFont typeface="Arial" panose="020B0604020202020204" pitchFamily="34" charset="0"/>
              <a:buChar char="•"/>
            </a:pPr>
            <a:r>
              <a:rPr lang="nl-NL" dirty="0" smtClean="0"/>
              <a:t>Piramidemethode </a:t>
            </a:r>
          </a:p>
          <a:p>
            <a:pPr marL="342900" indent="-342900">
              <a:buFont typeface="Arial" panose="020B0604020202020204" pitchFamily="34" charset="0"/>
              <a:buChar char="•"/>
            </a:pPr>
            <a:r>
              <a:rPr lang="nl-NL" dirty="0" smtClean="0"/>
              <a:t>Kaleidoscoop </a:t>
            </a:r>
          </a:p>
          <a:p>
            <a:pPr marL="342900" indent="-342900">
              <a:buFont typeface="Arial" panose="020B0604020202020204" pitchFamily="34" charset="0"/>
              <a:buChar char="•"/>
            </a:pPr>
            <a:r>
              <a:rPr lang="nl-NL" dirty="0" smtClean="0"/>
              <a:t>Puk en CO</a:t>
            </a:r>
          </a:p>
          <a:p>
            <a:pPr marL="342900" indent="-342900">
              <a:buFont typeface="Arial" panose="020B0604020202020204" pitchFamily="34" charset="0"/>
              <a:buChar char="•"/>
            </a:pPr>
            <a:r>
              <a:rPr lang="nl-NL" dirty="0" smtClean="0"/>
              <a:t>De Gordon methode </a:t>
            </a:r>
          </a:p>
          <a:p>
            <a:pPr marL="342900" indent="-342900">
              <a:buFont typeface="Arial" panose="020B0604020202020204" pitchFamily="34" charset="0"/>
              <a:buChar char="•"/>
            </a:pPr>
            <a:r>
              <a:rPr lang="nl-NL" dirty="0" smtClean="0"/>
              <a:t>Willekeurige VVE methode</a:t>
            </a:r>
          </a:p>
          <a:p>
            <a:pPr marL="342900" indent="-342900">
              <a:buFont typeface="Arial" panose="020B0604020202020204" pitchFamily="34" charset="0"/>
              <a:buChar char="•"/>
            </a:pPr>
            <a:r>
              <a:rPr lang="nl-NL" dirty="0" err="1" smtClean="0"/>
              <a:t>Beloningsstysteem</a:t>
            </a:r>
            <a:endParaRPr lang="nl-NL" dirty="0" smtClean="0"/>
          </a:p>
          <a:p>
            <a:pPr marL="342900" indent="-342900">
              <a:buFont typeface="Arial" panose="020B0604020202020204" pitchFamily="34" charset="0"/>
              <a:buChar char="•"/>
            </a:pPr>
            <a:r>
              <a:rPr lang="nl-NL" dirty="0" smtClean="0"/>
              <a:t>Stoplichtmethode  </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p:txBody>
      </p:sp>
      <p:pic>
        <p:nvPicPr>
          <p:cNvPr id="1026" name="Picture 2" descr="Afbeeldingsresultaat voor opendeurenbele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4156" y="0"/>
            <a:ext cx="4377844" cy="23348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erelateerde afbeeld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29800" y="2334851"/>
            <a:ext cx="23622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fbeeldingsresultaat voor kinderparticipati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5527" y="2609277"/>
            <a:ext cx="4286250" cy="160972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relateerde afbeeld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93754" y="4419630"/>
            <a:ext cx="2298246" cy="248459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fbeeldingsresultaat voor kaleidoscoop method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66114" y="4219003"/>
            <a:ext cx="3427640" cy="2481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839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 van aanpak – Activiteitenplan deel 2</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4699" y="1704109"/>
            <a:ext cx="12208789" cy="3693837"/>
          </a:xfrm>
          <a:prstGeom prst="rect">
            <a:avLst/>
          </a:prstGeom>
        </p:spPr>
      </p:pic>
    </p:spTree>
    <p:extLst>
      <p:ext uri="{BB962C8B-B14F-4D97-AF65-F5344CB8AC3E}">
        <p14:creationId xmlns:p14="http://schemas.microsoft.com/office/powerpoint/2010/main" val="659623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Evalueren </a:t>
            </a:r>
            <a:endParaRPr lang="nl-NL" dirty="0"/>
          </a:p>
        </p:txBody>
      </p:sp>
      <p:sp>
        <p:nvSpPr>
          <p:cNvPr id="3" name="Tijdelijke aanduiding voor inhoud 2"/>
          <p:cNvSpPr>
            <a:spLocks noGrp="1"/>
          </p:cNvSpPr>
          <p:nvPr>
            <p:ph idx="1"/>
          </p:nvPr>
        </p:nvSpPr>
        <p:spPr/>
        <p:txBody>
          <a:bodyPr/>
          <a:lstStyle/>
          <a:p>
            <a:r>
              <a:rPr lang="nl-NL" dirty="0"/>
              <a:t> Evalueren: is het beoordelen van een activiteit of handeling op vooraf opgestelde criteria</a:t>
            </a:r>
          </a:p>
          <a:p>
            <a:endParaRPr lang="nl-NL" dirty="0" smtClean="0"/>
          </a:p>
          <a:p>
            <a:r>
              <a:rPr lang="nl-NL" dirty="0" smtClean="0"/>
              <a:t>Methodische </a:t>
            </a:r>
            <a:r>
              <a:rPr lang="nl-NL" dirty="0"/>
              <a:t>cyclus </a:t>
            </a:r>
            <a:endParaRPr lang="nl-NL" dirty="0" smtClean="0"/>
          </a:p>
          <a:p>
            <a:pPr marL="342900" indent="-342900">
              <a:buFont typeface="Arial" panose="020B0604020202020204" pitchFamily="34" charset="0"/>
              <a:buChar char="•"/>
            </a:pPr>
            <a:r>
              <a:rPr lang="nl-NL" dirty="0" smtClean="0"/>
              <a:t>Voorbereiden </a:t>
            </a:r>
          </a:p>
          <a:p>
            <a:pPr marL="342900" indent="-342900">
              <a:buFont typeface="Arial" panose="020B0604020202020204" pitchFamily="34" charset="0"/>
              <a:buChar char="•"/>
            </a:pPr>
            <a:r>
              <a:rPr lang="nl-NL" dirty="0" smtClean="0"/>
              <a:t>Uitvoeren </a:t>
            </a:r>
          </a:p>
          <a:p>
            <a:r>
              <a:rPr lang="nl-NL" dirty="0" smtClean="0"/>
              <a:t>Evalueren</a:t>
            </a:r>
            <a:endParaRPr lang="nl-NL" dirty="0"/>
          </a:p>
          <a:p>
            <a:r>
              <a:rPr lang="nl-NL" dirty="0"/>
              <a:t> </a:t>
            </a:r>
            <a:br>
              <a:rPr lang="nl-NL" dirty="0"/>
            </a:br>
            <a:r>
              <a:rPr lang="nl-NL" dirty="0"/>
              <a:t>Evalueren is om belangrijk om: vast te stellen of de beoogde doelen zijn bereikt, vast te stellen of het plan volgens de verwachtingen werkte, verantwoording af te leggen aan de werk- of opdrachtgever, de kwaliteit van het werk te verbeteren, het eigen handelen te verbeteren, te controleren of vraag en aanbod goed op elkaar zijn afgestemd, plannen tussentijds bij te stellen, efficiënter te werken, plannen te maken de toekomst, het in de toekomst (nog) beter te doen.</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2192420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Functies van evalueren</a:t>
            </a:r>
            <a:endParaRPr lang="nl-NL" dirty="0"/>
          </a:p>
        </p:txBody>
      </p:sp>
      <p:sp>
        <p:nvSpPr>
          <p:cNvPr id="3" name="Tijdelijke aanduiding voor inhoud 2"/>
          <p:cNvSpPr>
            <a:spLocks noGrp="1"/>
          </p:cNvSpPr>
          <p:nvPr>
            <p:ph idx="1"/>
          </p:nvPr>
        </p:nvSpPr>
        <p:spPr/>
        <p:txBody>
          <a:bodyPr/>
          <a:lstStyle/>
          <a:p>
            <a:endParaRPr lang="nl-NL" dirty="0"/>
          </a:p>
          <a:p>
            <a:pPr marL="342900" indent="-342900">
              <a:buFont typeface="Arial" panose="020B0604020202020204" pitchFamily="34" charset="0"/>
              <a:buChar char="•"/>
            </a:pPr>
            <a:r>
              <a:rPr lang="nl-NL" dirty="0" smtClean="0"/>
              <a:t>Evalueren </a:t>
            </a:r>
            <a:r>
              <a:rPr lang="nl-NL" dirty="0"/>
              <a:t>als kwaliteitsverbetering </a:t>
            </a:r>
          </a:p>
          <a:p>
            <a:pPr marL="342900" indent="-342900">
              <a:buFont typeface="Arial" panose="020B0604020202020204" pitchFamily="34" charset="0"/>
              <a:buChar char="•"/>
            </a:pPr>
            <a:r>
              <a:rPr lang="nl-NL" dirty="0" smtClean="0"/>
              <a:t>Evalueren </a:t>
            </a:r>
            <a:r>
              <a:rPr lang="nl-NL" dirty="0"/>
              <a:t>als middel van zelfreflectie en samenwerking </a:t>
            </a:r>
            <a:endParaRPr lang="nl-NL" dirty="0" smtClean="0"/>
          </a:p>
          <a:p>
            <a:pPr marL="342900" indent="-342900">
              <a:buFont typeface="Arial" panose="020B0604020202020204" pitchFamily="34" charset="0"/>
              <a:buChar char="•"/>
            </a:pPr>
            <a:r>
              <a:rPr lang="nl-NL" dirty="0" smtClean="0"/>
              <a:t>Evalueren </a:t>
            </a:r>
            <a:r>
              <a:rPr lang="nl-NL" dirty="0"/>
              <a:t>als middel om verantwoording af te leggen </a:t>
            </a:r>
          </a:p>
          <a:p>
            <a:pPr marL="342900" indent="-342900">
              <a:buFont typeface="Arial" panose="020B0604020202020204" pitchFamily="34" charset="0"/>
              <a:buChar char="•"/>
            </a:pPr>
            <a:r>
              <a:rPr lang="nl-NL" dirty="0" smtClean="0"/>
              <a:t>Evaluatie </a:t>
            </a:r>
            <a:r>
              <a:rPr lang="nl-NL" dirty="0"/>
              <a:t>als voorbeeldfunctie  Evaluatie als leerervaring</a:t>
            </a:r>
          </a:p>
        </p:txBody>
      </p:sp>
    </p:spTree>
    <p:extLst>
      <p:ext uri="{BB962C8B-B14F-4D97-AF65-F5344CB8AC3E}">
        <p14:creationId xmlns:p14="http://schemas.microsoft.com/office/powerpoint/2010/main" val="92211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Evalueren als cyclisch proces</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Tussenevaluatie </a:t>
            </a:r>
          </a:p>
          <a:p>
            <a:pPr marL="342900" indent="-342900">
              <a:buFont typeface="Arial" panose="020B0604020202020204" pitchFamily="34" charset="0"/>
              <a:buChar char="•"/>
            </a:pPr>
            <a:r>
              <a:rPr lang="nl-NL" dirty="0" smtClean="0"/>
              <a:t>Eindevaluatie </a:t>
            </a:r>
          </a:p>
          <a:p>
            <a:endParaRPr lang="nl-NL" dirty="0" smtClean="0"/>
          </a:p>
          <a:p>
            <a:r>
              <a:rPr lang="nl-NL" dirty="0" smtClean="0"/>
              <a:t>Gericht </a:t>
            </a:r>
            <a:r>
              <a:rPr lang="nl-NL" dirty="0"/>
              <a:t>evalueren </a:t>
            </a:r>
          </a:p>
          <a:p>
            <a:r>
              <a:rPr lang="nl-NL" dirty="0" smtClean="0"/>
              <a:t>Wat </a:t>
            </a:r>
            <a:r>
              <a:rPr lang="nl-NL" dirty="0"/>
              <a:t>ga ik evalueren? </a:t>
            </a:r>
          </a:p>
          <a:p>
            <a:r>
              <a:rPr lang="nl-NL" dirty="0" smtClean="0"/>
              <a:t>Hoe </a:t>
            </a:r>
            <a:r>
              <a:rPr lang="nl-NL" dirty="0"/>
              <a:t>ga ik evalueren? </a:t>
            </a:r>
          </a:p>
          <a:p>
            <a:r>
              <a:rPr lang="nl-NL" dirty="0" smtClean="0"/>
              <a:t>Met </a:t>
            </a:r>
            <a:r>
              <a:rPr lang="nl-NL" dirty="0"/>
              <a:t>wie ga ik evalueren?</a:t>
            </a:r>
          </a:p>
        </p:txBody>
      </p:sp>
    </p:spTree>
    <p:extLst>
      <p:ext uri="{BB962C8B-B14F-4D97-AF65-F5344CB8AC3E}">
        <p14:creationId xmlns:p14="http://schemas.microsoft.com/office/powerpoint/2010/main" val="2948733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Product en procesevaluatie</a:t>
            </a:r>
            <a:endParaRPr lang="nl-NL" dirty="0"/>
          </a:p>
        </p:txBody>
      </p:sp>
      <p:sp>
        <p:nvSpPr>
          <p:cNvPr id="3" name="Tijdelijke aanduiding voor inhoud 2"/>
          <p:cNvSpPr>
            <a:spLocks noGrp="1"/>
          </p:cNvSpPr>
          <p:nvPr>
            <p:ph idx="1"/>
          </p:nvPr>
        </p:nvSpPr>
        <p:spPr/>
        <p:txBody>
          <a:bodyPr/>
          <a:lstStyle/>
          <a:p>
            <a:r>
              <a:rPr lang="nl-NL" dirty="0"/>
              <a:t>Voor aanvang van een activiteit of handeling stel je de evaluatievragen al op. Deze vragen kunnen betrekking hebben op het resultaat (het product) of op de weg waarlangs er naar het resultaat is toegewerkt (proces) </a:t>
            </a:r>
          </a:p>
          <a:p>
            <a:endParaRPr lang="nl-NL" dirty="0"/>
          </a:p>
          <a:p>
            <a:pPr marL="342900" indent="-342900">
              <a:buFont typeface="Arial" panose="020B0604020202020204" pitchFamily="34" charset="0"/>
              <a:buChar char="•"/>
            </a:pPr>
            <a:r>
              <a:rPr lang="nl-NL" dirty="0" smtClean="0"/>
              <a:t>Product evaluatie. Het </a:t>
            </a:r>
            <a:r>
              <a:rPr lang="nl-NL" dirty="0"/>
              <a:t>meten of de beoogde doelen, resultaten, of effecten zijn </a:t>
            </a:r>
            <a:r>
              <a:rPr lang="nl-NL" dirty="0" smtClean="0"/>
              <a:t>behaald.</a:t>
            </a:r>
          </a:p>
          <a:p>
            <a:pPr marL="342900" indent="-342900">
              <a:buFont typeface="Arial" panose="020B0604020202020204" pitchFamily="34" charset="0"/>
              <a:buChar char="•"/>
            </a:pPr>
            <a:r>
              <a:rPr lang="nl-NL" dirty="0" smtClean="0"/>
              <a:t>Proces evaluatie. Onderzoekt </a:t>
            </a:r>
            <a:r>
              <a:rPr lang="nl-NL" dirty="0"/>
              <a:t>en geeft een waardeoordeel over de manier waarop doelen zijn bereikt.</a:t>
            </a:r>
          </a:p>
        </p:txBody>
      </p:sp>
    </p:spTree>
    <p:extLst>
      <p:ext uri="{BB962C8B-B14F-4D97-AF65-F5344CB8AC3E}">
        <p14:creationId xmlns:p14="http://schemas.microsoft.com/office/powerpoint/2010/main" val="2771675802"/>
      </p:ext>
    </p:extLst>
  </p:cSld>
  <p:clrMapOvr>
    <a:masterClrMapping/>
  </p:clrMapOvr>
</p:sld>
</file>

<file path=ppt/theme/theme1.xml><?xml version="1.0" encoding="utf-8"?>
<a:theme xmlns:a="http://schemas.openxmlformats.org/drawingml/2006/main" name="Thema1">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1" id="{2EAA58E4-6712-4166-98CE-EBD05F875F7A}" vid="{C7A55973-C7BB-4F3E-87A3-8153E510C3E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1B7F100E1C045B31A454FC3878550" ma:contentTypeVersion="8" ma:contentTypeDescription="Een nieuw document maken." ma:contentTypeScope="" ma:versionID="058c84d28909c387871fcf3e4c5e39cb">
  <xsd:schema xmlns:xsd="http://www.w3.org/2001/XMLSchema" xmlns:xs="http://www.w3.org/2001/XMLSchema" xmlns:p="http://schemas.microsoft.com/office/2006/metadata/properties" xmlns:ns2="87731161-fc10-45a3-8dfe-0f52ba4d1d55" targetNamespace="http://schemas.microsoft.com/office/2006/metadata/properties" ma:root="true" ma:fieldsID="3383e08a53f6a7a7cbb8dfbae209051d" ns2:_="">
    <xsd:import namespace="87731161-fc10-45a3-8dfe-0f52ba4d1d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731161-fc10-45a3-8dfe-0f52ba4d1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E2E40E-0E9E-425B-9DCC-8690DD13E2C3}">
  <ds:schemaRefs>
    <ds:schemaRef ds:uri="ae88b579-0995-42e4-96ef-e06a7a57ddf9"/>
    <ds:schemaRef ds:uri="http://purl.org/dc/elements/1.1/"/>
    <ds:schemaRef ds:uri="http://schemas.openxmlformats.org/package/2006/metadata/core-properties"/>
    <ds:schemaRef ds:uri="http://purl.org/dc/terms/"/>
    <ds:schemaRef ds:uri="http://schemas.microsoft.com/office/infopath/2007/PartnerControls"/>
    <ds:schemaRef ds:uri="baa8c48b-5f73-4068-bac6-831706ff2add"/>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53A8214-5ADE-4C66-A17C-970B03B468A7}">
  <ds:schemaRefs>
    <ds:schemaRef ds:uri="http://schemas.microsoft.com/sharepoint/v3/contenttype/forms"/>
  </ds:schemaRefs>
</ds:datastoreItem>
</file>

<file path=customXml/itemProps3.xml><?xml version="1.0" encoding="utf-8"?>
<ds:datastoreItem xmlns:ds="http://schemas.openxmlformats.org/officeDocument/2006/customXml" ds:itemID="{B95D02A3-5990-4DC0-9E79-E29302EEC92E}"/>
</file>

<file path=docProps/app.xml><?xml version="1.0" encoding="utf-8"?>
<Properties xmlns="http://schemas.openxmlformats.org/officeDocument/2006/extended-properties" xmlns:vt="http://schemas.openxmlformats.org/officeDocument/2006/docPropsVTypes">
  <Template>Thema1</Template>
  <TotalTime>1515</TotalTime>
  <Words>938</Words>
  <Application>Microsoft Office PowerPoint</Application>
  <PresentationFormat>Breedbeeld</PresentationFormat>
  <Paragraphs>120</Paragraphs>
  <Slides>13</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Corbel</vt:lpstr>
      <vt:lpstr>Thema1</vt:lpstr>
      <vt:lpstr>Methodisch handelen </vt:lpstr>
      <vt:lpstr>Plan van aanpak – Begeleidingsplan deel 1</vt:lpstr>
      <vt:lpstr>Begeleidingsvaardigheden </vt:lpstr>
      <vt:lpstr>Voorbeelden van methodes</vt:lpstr>
      <vt:lpstr>Plan van aanpak – Activiteitenplan deel 2</vt:lpstr>
      <vt:lpstr>Evalueren </vt:lpstr>
      <vt:lpstr>Functies van evalueren</vt:lpstr>
      <vt:lpstr>Evalueren als cyclisch proces</vt:lpstr>
      <vt:lpstr>Product en procesevaluatie</vt:lpstr>
      <vt:lpstr>Productevaluatie= het doel/resultaat?</vt:lpstr>
      <vt:lpstr>Procesevaluatie = de weg naar het eindproduct</vt:lpstr>
      <vt:lpstr>PowerPoint-presentatie</vt:lpstr>
      <vt:lpstr>Wat moet je doen nadat je een conclusie hebt getrokken?</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Methodisch handelen</dc:title>
  <dc:creator>Eda Bayraktaroglu</dc:creator>
  <cp:lastModifiedBy>Tugba Sark</cp:lastModifiedBy>
  <cp:revision>28</cp:revision>
  <dcterms:created xsi:type="dcterms:W3CDTF">2019-05-29T08:22:44Z</dcterms:created>
  <dcterms:modified xsi:type="dcterms:W3CDTF">2021-06-28T09:55:44Z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0x010100BC81B7F100E1C045B31A454FC3878550</vt:lpwstr>
  </property>
</Properties>
</file>