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handoutMasterIdLst>
    <p:handoutMasterId r:id="rId30"/>
  </p:handoutMasterIdLst>
  <p:sldIdLst>
    <p:sldId id="292" r:id="rId5"/>
    <p:sldId id="259" r:id="rId6"/>
    <p:sldId id="289" r:id="rId7"/>
    <p:sldId id="257" r:id="rId8"/>
    <p:sldId id="258" r:id="rId9"/>
    <p:sldId id="268" r:id="rId10"/>
    <p:sldId id="270" r:id="rId11"/>
    <p:sldId id="272" r:id="rId12"/>
    <p:sldId id="273" r:id="rId13"/>
    <p:sldId id="290"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Lst>
  <p:sldSz cx="9144000" cy="6858000" type="screen4x3"/>
  <p:notesSz cx="6781800" cy="99187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38463"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41750" y="0"/>
            <a:ext cx="2938463" cy="495300"/>
          </a:xfrm>
          <a:prstGeom prst="rect">
            <a:avLst/>
          </a:prstGeom>
        </p:spPr>
        <p:txBody>
          <a:bodyPr vert="horz" lIns="91440" tIns="45720" rIns="91440" bIns="45720" rtlCol="0"/>
          <a:lstStyle>
            <a:lvl1pPr algn="r">
              <a:defRPr sz="1200"/>
            </a:lvl1pPr>
          </a:lstStyle>
          <a:p>
            <a:fld id="{DEC5B2EB-7BEC-4DF4-B874-CCE0A55A0719}" type="datetimeFigureOut">
              <a:rPr lang="nl-NL" smtClean="0"/>
              <a:pPr/>
              <a:t>28-6-2021</a:t>
            </a:fld>
            <a:endParaRPr lang="nl-NL"/>
          </a:p>
        </p:txBody>
      </p:sp>
      <p:sp>
        <p:nvSpPr>
          <p:cNvPr id="4" name="Tijdelijke aanduiding voor voettekst 3"/>
          <p:cNvSpPr>
            <a:spLocks noGrp="1"/>
          </p:cNvSpPr>
          <p:nvPr>
            <p:ph type="ftr" sz="quarter" idx="2"/>
          </p:nvPr>
        </p:nvSpPr>
        <p:spPr>
          <a:xfrm>
            <a:off x="0" y="9421813"/>
            <a:ext cx="2938463" cy="4953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1750" y="9421813"/>
            <a:ext cx="2938463" cy="495300"/>
          </a:xfrm>
          <a:prstGeom prst="rect">
            <a:avLst/>
          </a:prstGeom>
        </p:spPr>
        <p:txBody>
          <a:bodyPr vert="horz" lIns="91440" tIns="45720" rIns="91440" bIns="45720" rtlCol="0" anchor="b"/>
          <a:lstStyle>
            <a:lvl1pPr algn="r">
              <a:defRPr sz="1200"/>
            </a:lvl1pPr>
          </a:lstStyle>
          <a:p>
            <a:fld id="{7B0A719A-E1D9-4358-90D7-F8070EEC12B3}" type="slidenum">
              <a:rPr lang="nl-NL" smtClean="0"/>
              <a:pPr/>
              <a:t>‹nr.›</a:t>
            </a:fld>
            <a:endParaRPr lang="nl-NL"/>
          </a:p>
        </p:txBody>
      </p:sp>
    </p:spTree>
    <p:extLst>
      <p:ext uri="{BB962C8B-B14F-4D97-AF65-F5344CB8AC3E}">
        <p14:creationId xmlns:p14="http://schemas.microsoft.com/office/powerpoint/2010/main" val="4764270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297549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3379548" y="2144291"/>
            <a:ext cx="2399654"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32665404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2192639B-47F5-4BBF-B4CF-34437E586E84}" type="datetimeFigureOut">
              <a:rPr lang="nl-NL" smtClean="0"/>
              <a:pPr/>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F2BC99C-D72F-4A29-A5BF-18DA347E977F}" type="slidenum">
              <a:rPr lang="nl-NL" smtClean="0"/>
              <a:pPr/>
              <a:t>‹nr.›</a:t>
            </a:fld>
            <a:endParaRPr lang="nl-NL"/>
          </a:p>
        </p:txBody>
      </p:sp>
    </p:spTree>
    <p:extLst>
      <p:ext uri="{BB962C8B-B14F-4D97-AF65-F5344CB8AC3E}">
        <p14:creationId xmlns:p14="http://schemas.microsoft.com/office/powerpoint/2010/main" val="25029394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2639B-47F5-4BBF-B4CF-34437E586E84}" type="datetimeFigureOut">
              <a:rPr lang="nl-NL" smtClean="0"/>
              <a:pPr/>
              <a:t>28-6-2021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BC99C-D72F-4A29-A5BF-18DA347E977F}" type="slidenum">
              <a:rPr lang="nl-NL" smtClean="0"/>
              <a:pPr/>
              <a:t>‹nr.›</a:t>
            </a:fld>
            <a:endParaRPr lang="nl-NL"/>
          </a:p>
        </p:txBody>
      </p:sp>
    </p:spTree>
    <p:extLst>
      <p:ext uri="{BB962C8B-B14F-4D97-AF65-F5344CB8AC3E}">
        <p14:creationId xmlns:p14="http://schemas.microsoft.com/office/powerpoint/2010/main" val="282961439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8.gi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Methodisch handelen</a:t>
            </a:r>
            <a:endParaRPr lang="nl-NL" dirty="0"/>
          </a:p>
        </p:txBody>
      </p:sp>
      <p:sp>
        <p:nvSpPr>
          <p:cNvPr id="3" name="Ondertitel 2"/>
          <p:cNvSpPr>
            <a:spLocks noGrp="1"/>
          </p:cNvSpPr>
          <p:nvPr>
            <p:ph type="subTitle" idx="4294967295"/>
          </p:nvPr>
        </p:nvSpPr>
        <p:spPr>
          <a:xfrm>
            <a:off x="1143000" y="4525132"/>
            <a:ext cx="6858000" cy="1241822"/>
          </a:xfrm>
        </p:spPr>
        <p:txBody>
          <a:bodyPr/>
          <a:lstStyle/>
          <a:p>
            <a:pPr marL="0" indent="0" algn="ctr">
              <a:buNone/>
            </a:pPr>
            <a:endParaRPr lang="nl-NL" dirty="0" smtClean="0"/>
          </a:p>
          <a:p>
            <a:pPr marL="0" indent="0" algn="ctr">
              <a:buNone/>
            </a:pPr>
            <a:r>
              <a:rPr lang="nl-NL" b="1" dirty="0" smtClean="0"/>
              <a:t>Begeleidingsplan </a:t>
            </a:r>
            <a:endParaRPr lang="nl-NL" b="1" dirty="0" smtClean="0"/>
          </a:p>
        </p:txBody>
      </p:sp>
    </p:spTree>
    <p:extLst>
      <p:ext uri="{BB962C8B-B14F-4D97-AF65-F5344CB8AC3E}">
        <p14:creationId xmlns:p14="http://schemas.microsoft.com/office/powerpoint/2010/main" val="1663850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Probleemanalyse door PES formule</a:t>
            </a:r>
            <a:endParaRPr lang="nl-NL" dirty="0"/>
          </a:p>
        </p:txBody>
      </p:sp>
      <p:sp>
        <p:nvSpPr>
          <p:cNvPr id="3" name="Tijdelijke aanduiding voor inhoud 2"/>
          <p:cNvSpPr>
            <a:spLocks noGrp="1"/>
          </p:cNvSpPr>
          <p:nvPr>
            <p:ph idx="1"/>
          </p:nvPr>
        </p:nvSpPr>
        <p:spPr/>
        <p:txBody>
          <a:bodyPr>
            <a:normAutofit/>
          </a:bodyPr>
          <a:lstStyle/>
          <a:p>
            <a:r>
              <a:rPr lang="nl-NL" dirty="0"/>
              <a:t>De </a:t>
            </a:r>
            <a:r>
              <a:rPr lang="nl-NL" b="1" dirty="0"/>
              <a:t>P</a:t>
            </a:r>
            <a:r>
              <a:rPr lang="nl-NL" dirty="0"/>
              <a:t> staat voor Probleem: </a:t>
            </a:r>
            <a:endParaRPr lang="nl-NL" dirty="0" smtClean="0"/>
          </a:p>
          <a:p>
            <a:pPr marL="342900" indent="-342900">
              <a:buFontTx/>
              <a:buChar char="-"/>
            </a:pPr>
            <a:r>
              <a:rPr lang="nl-NL" dirty="0" smtClean="0"/>
              <a:t>Is een beknopte </a:t>
            </a:r>
            <a:r>
              <a:rPr lang="nl-NL" dirty="0"/>
              <a:t>beschrijving van de </a:t>
            </a:r>
            <a:r>
              <a:rPr lang="nl-NL" dirty="0" smtClean="0"/>
              <a:t>probleem.  Waar heeft het kind of de omgeving last van ? Waar ligt een uitdaging? </a:t>
            </a:r>
          </a:p>
          <a:p>
            <a:endParaRPr lang="nl-NL" dirty="0" smtClean="0"/>
          </a:p>
          <a:p>
            <a:r>
              <a:rPr lang="nl-NL" dirty="0" smtClean="0"/>
              <a:t>De </a:t>
            </a:r>
            <a:r>
              <a:rPr lang="nl-NL" b="1" dirty="0"/>
              <a:t>E</a:t>
            </a:r>
            <a:r>
              <a:rPr lang="nl-NL" dirty="0"/>
              <a:t> staat voor Etiologie: </a:t>
            </a:r>
            <a:endParaRPr lang="nl-NL" dirty="0" smtClean="0"/>
          </a:p>
          <a:p>
            <a:pPr marL="342900" indent="-342900">
              <a:buFontTx/>
              <a:buChar char="-"/>
            </a:pPr>
            <a:r>
              <a:rPr lang="nl-NL" dirty="0" smtClean="0"/>
              <a:t>Hierin </a:t>
            </a:r>
            <a:r>
              <a:rPr lang="nl-NL" dirty="0"/>
              <a:t>wordt beschreven wat het probleem veroorzaakt, beïnvloedt of wat bijdraagt aan het ontstaan ervan</a:t>
            </a:r>
            <a:r>
              <a:rPr lang="nl-NL" dirty="0" smtClean="0"/>
              <a:t>.</a:t>
            </a:r>
          </a:p>
          <a:p>
            <a:r>
              <a:rPr lang="nl-NL" dirty="0" smtClean="0"/>
              <a:t> </a:t>
            </a:r>
            <a:endParaRPr lang="nl-NL" dirty="0"/>
          </a:p>
          <a:p>
            <a:r>
              <a:rPr lang="nl-NL" dirty="0"/>
              <a:t>De </a:t>
            </a:r>
            <a:r>
              <a:rPr lang="nl-NL" b="1" dirty="0"/>
              <a:t>S</a:t>
            </a:r>
            <a:r>
              <a:rPr lang="nl-NL" dirty="0"/>
              <a:t> staat voor Symptomen: </a:t>
            </a:r>
            <a:endParaRPr lang="nl-NL" dirty="0" smtClean="0"/>
          </a:p>
          <a:p>
            <a:pPr marL="342900" indent="-342900">
              <a:buFontTx/>
              <a:buChar char="-"/>
            </a:pPr>
            <a:r>
              <a:rPr lang="nl-NL" dirty="0" smtClean="0"/>
              <a:t>Hierin </a:t>
            </a:r>
            <a:r>
              <a:rPr lang="nl-NL" dirty="0"/>
              <a:t>worden de symptomen (verschijnselen) beschreven die het gevolg zijn van het probleem. </a:t>
            </a:r>
            <a:endParaRPr lang="nl-NL" dirty="0" smtClean="0"/>
          </a:p>
          <a:p>
            <a:endParaRPr lang="nl-NL" dirty="0"/>
          </a:p>
          <a:p>
            <a:endParaRPr lang="nl-NL" dirty="0"/>
          </a:p>
        </p:txBody>
      </p:sp>
    </p:spTree>
    <p:extLst>
      <p:ext uri="{BB962C8B-B14F-4D97-AF65-F5344CB8AC3E}">
        <p14:creationId xmlns:p14="http://schemas.microsoft.com/office/powerpoint/2010/main" val="3610088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2</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probleem vaststellen &amp; hulpvraag formuleren</a:t>
            </a:r>
            <a:endParaRPr lang="nl-NL" sz="2800" b="1" dirty="0">
              <a:solidFill>
                <a:schemeClr val="accent6"/>
              </a:solidFill>
            </a:endParaRPr>
          </a:p>
        </p:txBody>
      </p:sp>
      <p:sp>
        <p:nvSpPr>
          <p:cNvPr id="3" name="Tijdelijke aanduiding voor inhoud 2"/>
          <p:cNvSpPr>
            <a:spLocks noGrp="1"/>
          </p:cNvSpPr>
          <p:nvPr>
            <p:ph idx="1"/>
          </p:nvPr>
        </p:nvSpPr>
        <p:spPr>
          <a:xfrm>
            <a:off x="684213" y="2133600"/>
            <a:ext cx="7920037" cy="4103688"/>
          </a:xfrm>
        </p:spPr>
        <p:txBody>
          <a:bodyPr rtlCol="0">
            <a:normAutofit/>
          </a:bodyPr>
          <a:lstStyle/>
          <a:p>
            <a:pPr marL="68580" indent="0" fontAlgn="auto">
              <a:spcAft>
                <a:spcPts val="0"/>
              </a:spcAft>
              <a:buFont typeface="Wingdings 2" pitchFamily="18" charset="2"/>
              <a:buNone/>
              <a:defRPr/>
            </a:pPr>
            <a:r>
              <a:rPr lang="nl-NL" sz="3200" b="1" dirty="0" smtClean="0">
                <a:solidFill>
                  <a:schemeClr val="tx1"/>
                </a:solidFill>
              </a:rPr>
              <a:t>Van probleem </a:t>
            </a:r>
            <a:r>
              <a:rPr lang="nl-NL" sz="3200" b="1" dirty="0" smtClean="0">
                <a:solidFill>
                  <a:schemeClr val="tx1"/>
                </a:solidFill>
                <a:sym typeface="Wingdings" pitchFamily="2" charset="2"/>
              </a:rPr>
              <a:t> Naar Hulpvraag</a:t>
            </a:r>
          </a:p>
          <a:p>
            <a:pPr indent="-274320" fontAlgn="auto">
              <a:spcAft>
                <a:spcPts val="0"/>
              </a:spcAft>
              <a:buFont typeface="Courier New" pitchFamily="49" charset="0"/>
              <a:buChar char="o"/>
              <a:defRPr/>
            </a:pPr>
            <a:r>
              <a:rPr lang="nl-NL" sz="2200" dirty="0" smtClean="0">
                <a:solidFill>
                  <a:schemeClr val="tx1"/>
                </a:solidFill>
              </a:rPr>
              <a:t>Nagaan of de cliënt (+ ouders) er iets mee wil(</a:t>
            </a:r>
            <a:r>
              <a:rPr lang="nl-NL" sz="2200" dirty="0" err="1" smtClean="0">
                <a:solidFill>
                  <a:schemeClr val="tx1"/>
                </a:solidFill>
              </a:rPr>
              <a:t>len</a:t>
            </a:r>
            <a:r>
              <a:rPr lang="nl-NL" sz="2200" dirty="0" smtClean="0">
                <a:solidFill>
                  <a:schemeClr val="tx1"/>
                </a:solidFill>
              </a:rPr>
              <a:t>). </a:t>
            </a:r>
          </a:p>
          <a:p>
            <a:pPr marL="640080" lvl="1" indent="-274320" fontAlgn="auto">
              <a:spcAft>
                <a:spcPts val="0"/>
              </a:spcAft>
              <a:buFont typeface="Courier New" pitchFamily="49" charset="0"/>
              <a:buChar char="o"/>
              <a:defRPr/>
            </a:pPr>
            <a:endParaRPr lang="nl-NL" dirty="0" smtClean="0">
              <a:solidFill>
                <a:schemeClr val="tx1"/>
              </a:solidFill>
            </a:endParaRPr>
          </a:p>
          <a:p>
            <a:pPr marL="640080" lvl="1" indent="-274320" fontAlgn="auto">
              <a:spcAft>
                <a:spcPts val="0"/>
              </a:spcAft>
              <a:buFont typeface="Courier New" pitchFamily="49" charset="0"/>
              <a:buChar char="o"/>
              <a:defRPr/>
            </a:pPr>
            <a:endParaRPr lang="nl-NL" sz="2400" dirty="0" smtClean="0">
              <a:solidFill>
                <a:schemeClr val="tx1"/>
              </a:solidFill>
            </a:endParaRPr>
          </a:p>
          <a:p>
            <a:pPr indent="-274320" fontAlgn="auto">
              <a:spcAft>
                <a:spcPts val="0"/>
              </a:spcAft>
              <a:buFont typeface="Courier New" pitchFamily="49" charset="0"/>
              <a:buChar char="o"/>
              <a:defRPr/>
            </a:pPr>
            <a:r>
              <a:rPr lang="nl-NL" b="1" dirty="0" smtClean="0">
                <a:solidFill>
                  <a:schemeClr val="tx1"/>
                </a:solidFill>
              </a:rPr>
              <a:t>Hulpvraag formuleren </a:t>
            </a:r>
            <a:r>
              <a:rPr lang="nl-NL" dirty="0" smtClean="0">
                <a:solidFill>
                  <a:schemeClr val="tx1"/>
                </a:solidFill>
              </a:rPr>
              <a:t>(met cliënt/ouders)</a:t>
            </a:r>
            <a:r>
              <a:rPr lang="nl-NL" sz="2200" dirty="0" smtClean="0">
                <a:solidFill>
                  <a:schemeClr val="tx1"/>
                </a:solidFill>
              </a:rPr>
              <a:t/>
            </a:r>
            <a:br>
              <a:rPr lang="nl-NL" sz="2200" dirty="0" smtClean="0">
                <a:solidFill>
                  <a:schemeClr val="tx1"/>
                </a:solidFill>
              </a:rPr>
            </a:br>
            <a:r>
              <a:rPr lang="nl-NL" sz="2200" dirty="0" smtClean="0">
                <a:solidFill>
                  <a:schemeClr val="tx1"/>
                </a:solidFill>
              </a:rPr>
              <a:t/>
            </a:r>
            <a:br>
              <a:rPr lang="nl-NL" sz="2200" dirty="0" smtClean="0">
                <a:solidFill>
                  <a:schemeClr val="tx1"/>
                </a:solidFill>
              </a:rPr>
            </a:br>
            <a:r>
              <a:rPr lang="nl-NL" sz="2200" dirty="0" smtClean="0">
                <a:solidFill>
                  <a:schemeClr val="tx1"/>
                </a:solidFill>
              </a:rPr>
              <a:t>Maak af: </a:t>
            </a:r>
            <a:r>
              <a:rPr lang="nl-NL" sz="2800" dirty="0" smtClean="0">
                <a:solidFill>
                  <a:schemeClr val="tx1"/>
                </a:solidFill>
              </a:rPr>
              <a:t>“</a:t>
            </a:r>
            <a:r>
              <a:rPr lang="nl-NL" sz="2800" i="1" dirty="0" smtClean="0">
                <a:solidFill>
                  <a:schemeClr val="tx1"/>
                </a:solidFill>
              </a:rPr>
              <a:t>help mij….”</a:t>
            </a:r>
            <a:br>
              <a:rPr lang="nl-NL" sz="2800" i="1" dirty="0" smtClean="0">
                <a:solidFill>
                  <a:schemeClr val="tx1"/>
                </a:solidFill>
              </a:rPr>
            </a:br>
            <a:r>
              <a:rPr lang="nl-NL" sz="2000" i="1" dirty="0" smtClean="0">
                <a:solidFill>
                  <a:schemeClr val="bg1">
                    <a:lumMod val="50000"/>
                  </a:schemeClr>
                </a:solidFill>
              </a:rPr>
              <a:t>(of </a:t>
            </a:r>
            <a:r>
              <a:rPr lang="nl-NL" sz="2000" dirty="0" smtClean="0">
                <a:solidFill>
                  <a:schemeClr val="bg1">
                    <a:lumMod val="50000"/>
                  </a:schemeClr>
                </a:solidFill>
              </a:rPr>
              <a:t>ondersteun, stimuleer, leer, laat, bied, geef</a:t>
            </a:r>
            <a:r>
              <a:rPr lang="nl-NL" sz="2000" smtClean="0">
                <a:solidFill>
                  <a:schemeClr val="bg1">
                    <a:lumMod val="50000"/>
                  </a:schemeClr>
                </a:solidFill>
              </a:rPr>
              <a:t>, train…mij)</a:t>
            </a:r>
            <a:endParaRPr lang="nl-NL" sz="2000" i="1" dirty="0" smtClean="0">
              <a:solidFill>
                <a:schemeClr val="bg1">
                  <a:lumMod val="50000"/>
                </a:schemeClr>
              </a:solidFill>
            </a:endParaRPr>
          </a:p>
          <a:p>
            <a:pPr indent="-274320" fontAlgn="auto">
              <a:spcAft>
                <a:spcPts val="0"/>
              </a:spcAft>
              <a:buFont typeface="Courier New" pitchFamily="49" charset="0"/>
              <a:buChar char="o"/>
              <a:defRPr/>
            </a:pPr>
            <a:endParaRPr lang="nl-NL" dirty="0" smtClean="0">
              <a:solidFill>
                <a:schemeClr val="accent3"/>
              </a:solidFill>
            </a:endParaRPr>
          </a:p>
          <a:p>
            <a:pPr indent="-274320" fontAlgn="auto">
              <a:spcAft>
                <a:spcPts val="0"/>
              </a:spcAft>
              <a:defRPr/>
            </a:pPr>
            <a:endParaRPr lang="nl-NL" dirty="0" smtClean="0">
              <a:solidFill>
                <a:schemeClr val="accent3"/>
              </a:solidFill>
              <a:latin typeface="Albertus" pitchFamily="18" charset="0"/>
            </a:endParaRPr>
          </a:p>
        </p:txBody>
      </p:sp>
      <p:pic>
        <p:nvPicPr>
          <p:cNvPr id="28674"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dirty="0" smtClean="0"/>
              <a:t>Methodisch werken</a:t>
            </a:r>
          </a:p>
        </p:txBody>
      </p:sp>
      <p:sp>
        <p:nvSpPr>
          <p:cNvPr id="3" name="Tijdelijke aanduiding voor inhoud 2"/>
          <p:cNvSpPr>
            <a:spLocks noGrp="1"/>
          </p:cNvSpPr>
          <p:nvPr>
            <p:ph idx="1"/>
          </p:nvPr>
        </p:nvSpPr>
        <p:spPr>
          <a:xfrm>
            <a:off x="3995738" y="2324100"/>
            <a:ext cx="4464050" cy="3508375"/>
          </a:xfrm>
        </p:spPr>
        <p:txBody>
          <a:bodyPr rtlCol="0">
            <a:normAutofit/>
          </a:bodyPr>
          <a:lstStyle/>
          <a:p>
            <a:pPr marL="525780" indent="-457200" fontAlgn="auto">
              <a:spcAft>
                <a:spcPts val="0"/>
              </a:spcAft>
              <a:buFont typeface="+mj-lt"/>
              <a:buAutoNum type="arabicParenR"/>
              <a:defRPr/>
            </a:pPr>
            <a:r>
              <a:rPr lang="nl-NL"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dirty="0" smtClean="0">
                <a:solidFill>
                  <a:schemeClr val="accent6">
                    <a:lumMod val="60000"/>
                    <a:lumOff val="40000"/>
                  </a:schemeClr>
                </a:solidFill>
              </a:rPr>
              <a:t>Probleem vaststellen &amp; </a:t>
            </a:r>
            <a:br>
              <a:rPr lang="nl-NL" dirty="0" smtClean="0">
                <a:solidFill>
                  <a:schemeClr val="accent6">
                    <a:lumMod val="60000"/>
                    <a:lumOff val="40000"/>
                  </a:schemeClr>
                </a:solidFill>
              </a:rPr>
            </a:br>
            <a:r>
              <a:rPr lang="nl-NL" dirty="0" smtClean="0">
                <a:solidFill>
                  <a:schemeClr val="accent6">
                    <a:lumMod val="60000"/>
                    <a:lumOff val="40000"/>
                  </a:schemeClr>
                </a:solidFill>
              </a:rPr>
              <a:t>hulpvraag formuleren</a:t>
            </a:r>
          </a:p>
          <a:p>
            <a:pPr marL="525780" indent="-457200" fontAlgn="auto">
              <a:spcAft>
                <a:spcPts val="0"/>
              </a:spcAft>
              <a:buFont typeface="+mj-lt"/>
              <a:buAutoNum type="arabicParenR"/>
              <a:defRPr/>
            </a:pPr>
            <a:r>
              <a:rPr lang="nl-NL" b="1" dirty="0" smtClean="0">
                <a:solidFill>
                  <a:schemeClr val="accent6"/>
                </a:solidFill>
              </a:rPr>
              <a:t>Doelen formuleren</a:t>
            </a:r>
          </a:p>
          <a:p>
            <a:pPr marL="525780" indent="-457200" fontAlgn="auto">
              <a:spcAft>
                <a:spcPts val="0"/>
              </a:spcAft>
              <a:buFont typeface="+mj-lt"/>
              <a:buAutoNum type="arabicParenR"/>
              <a:defRPr/>
            </a:pPr>
            <a:r>
              <a:rPr lang="nl-NL" dirty="0" smtClean="0"/>
              <a:t>Plan van aanpak maken</a:t>
            </a:r>
          </a:p>
          <a:p>
            <a:pPr marL="525780" indent="-457200" fontAlgn="auto">
              <a:spcAft>
                <a:spcPts val="0"/>
              </a:spcAft>
              <a:buFont typeface="+mj-lt"/>
              <a:buAutoNum type="arabicParenR"/>
              <a:defRPr/>
            </a:pPr>
            <a:r>
              <a:rPr lang="nl-NL" dirty="0" smtClean="0"/>
              <a:t>Plan uitvoeren</a:t>
            </a:r>
          </a:p>
          <a:p>
            <a:pPr marL="525780" indent="-457200" fontAlgn="auto">
              <a:spcAft>
                <a:spcPts val="0"/>
              </a:spcAft>
              <a:buFont typeface="+mj-lt"/>
              <a:buAutoNum type="arabicParenR"/>
              <a:defRPr/>
            </a:pPr>
            <a:r>
              <a:rPr lang="nl-NL" dirty="0" smtClean="0"/>
              <a:t>Evalueren en bijstellen</a:t>
            </a:r>
            <a:endParaRPr lang="nl-NL" dirty="0"/>
          </a:p>
        </p:txBody>
      </p:sp>
      <p:pic>
        <p:nvPicPr>
          <p:cNvPr id="15363" name="Afbeelding 4"/>
          <p:cNvPicPr>
            <a:picLocks noChangeAspect="1" noChangeArrowheads="1"/>
          </p:cNvPicPr>
          <p:nvPr/>
        </p:nvPicPr>
        <p:blipFill>
          <a:blip r:embed="rId2" cstate="print"/>
          <a:srcRect/>
          <a:stretch>
            <a:fillRect/>
          </a:stretch>
        </p:blipFill>
        <p:spPr bwMode="auto">
          <a:xfrm>
            <a:off x="684213" y="2420938"/>
            <a:ext cx="3095625" cy="2879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25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doel.jpg"/>
          <p:cNvPicPr>
            <a:picLocks noChangeAspect="1"/>
          </p:cNvPicPr>
          <p:nvPr/>
        </p:nvPicPr>
        <p:blipFill>
          <a:blip r:embed="rId2" cstate="print"/>
          <a:stretch>
            <a:fillRect/>
          </a:stretch>
        </p:blipFill>
        <p:spPr>
          <a:xfrm>
            <a:off x="4860032" y="2708920"/>
            <a:ext cx="3734544" cy="3734544"/>
          </a:xfrm>
          <a:prstGeom prst="rect">
            <a:avLst/>
          </a:prstGeom>
        </p:spPr>
      </p:pic>
      <p:sp>
        <p:nvSpPr>
          <p:cNvPr id="2" name="Titel 1"/>
          <p:cNvSpPr>
            <a:spLocks noGrp="1"/>
          </p:cNvSpPr>
          <p:nvPr>
            <p:ph type="title"/>
          </p:nvPr>
        </p:nvSpPr>
        <p:spPr>
          <a:xfrm>
            <a:off x="1014413" y="981075"/>
            <a:ext cx="7024687" cy="1143000"/>
          </a:xfrm>
        </p:spPr>
        <p:txBody>
          <a:bodyPr rtlCol="0">
            <a:normAutofit/>
          </a:bodyPr>
          <a:lstStyle/>
          <a:p>
            <a:pPr fontAlgn="auto">
              <a:spcAft>
                <a:spcPts val="0"/>
              </a:spcAft>
              <a:defRPr/>
            </a:pPr>
            <a:r>
              <a:rPr lang="nl-NL" b="1" dirty="0" smtClean="0">
                <a:solidFill>
                  <a:schemeClr val="accent6"/>
                </a:solidFill>
              </a:rPr>
              <a:t>Stap 3</a:t>
            </a:r>
            <a:r>
              <a:rPr lang="nl-NL" dirty="0" smtClean="0">
                <a:solidFill>
                  <a:schemeClr val="accent6"/>
                </a:solidFill>
              </a:rPr>
              <a:t>: doel(en) formuleren</a:t>
            </a:r>
            <a:endParaRPr lang="nl-NL" b="1" dirty="0">
              <a:solidFill>
                <a:schemeClr val="accent6"/>
              </a:solidFill>
            </a:endParaRPr>
          </a:p>
        </p:txBody>
      </p:sp>
      <p:sp>
        <p:nvSpPr>
          <p:cNvPr id="3" name="Tijdelijke aanduiding voor inhoud 2"/>
          <p:cNvSpPr>
            <a:spLocks noGrp="1"/>
          </p:cNvSpPr>
          <p:nvPr>
            <p:ph idx="1"/>
          </p:nvPr>
        </p:nvSpPr>
        <p:spPr>
          <a:xfrm>
            <a:off x="683568" y="2324100"/>
            <a:ext cx="7849245" cy="3508375"/>
          </a:xfrm>
        </p:spPr>
        <p:txBody>
          <a:bodyPr rtlCol="0">
            <a:normAutofit/>
          </a:bodyPr>
          <a:lstStyle/>
          <a:p>
            <a:pPr indent="-274320" fontAlgn="auto">
              <a:spcAft>
                <a:spcPts val="0"/>
              </a:spcAft>
              <a:defRPr/>
            </a:pPr>
            <a:r>
              <a:rPr lang="nl-NL" dirty="0" smtClean="0"/>
              <a:t>Als je het </a:t>
            </a:r>
            <a:r>
              <a:rPr lang="nl-NL" b="1" dirty="0" smtClean="0"/>
              <a:t>probleem</a:t>
            </a:r>
            <a:r>
              <a:rPr lang="nl-NL" dirty="0" smtClean="0"/>
              <a:t> weet kun je beginnen</a:t>
            </a:r>
          </a:p>
          <a:p>
            <a:pPr indent="-274320" fontAlgn="auto">
              <a:spcAft>
                <a:spcPts val="0"/>
              </a:spcAft>
              <a:defRPr/>
            </a:pPr>
            <a:endParaRPr lang="nl-NL" dirty="0" smtClean="0"/>
          </a:p>
          <a:p>
            <a:pPr indent="-274320" fontAlgn="auto">
              <a:spcAft>
                <a:spcPts val="0"/>
              </a:spcAft>
              <a:defRPr/>
            </a:pPr>
            <a:r>
              <a:rPr lang="nl-NL" dirty="0" smtClean="0"/>
              <a:t>Je </a:t>
            </a:r>
            <a:r>
              <a:rPr lang="nl-NL" b="1" dirty="0" smtClean="0"/>
              <a:t>doel</a:t>
            </a:r>
            <a:r>
              <a:rPr lang="nl-NL" dirty="0" smtClean="0"/>
              <a:t> bepaald wat je eindpunt is. </a:t>
            </a:r>
          </a:p>
          <a:p>
            <a:pPr lvl="1" indent="-274320" fontAlgn="auto">
              <a:spcAft>
                <a:spcPts val="0"/>
              </a:spcAft>
              <a:defRPr/>
            </a:pPr>
            <a:r>
              <a:rPr lang="nl-NL" dirty="0" smtClean="0"/>
              <a:t>Is het doel bereikt? </a:t>
            </a:r>
            <a:br>
              <a:rPr lang="nl-NL" dirty="0" smtClean="0"/>
            </a:br>
            <a:r>
              <a:rPr lang="nl-NL" dirty="0" smtClean="0"/>
              <a:t>Dan is het probleem </a:t>
            </a:r>
            <a:r>
              <a:rPr lang="nl-NL" i="1" dirty="0" smtClean="0"/>
              <a:t>opgelost</a:t>
            </a:r>
            <a:r>
              <a:rPr lang="nl-NL" dirty="0" smtClean="0"/>
              <a:t> </a:t>
            </a:r>
            <a:br>
              <a:rPr lang="nl-NL" dirty="0" smtClean="0"/>
            </a:br>
            <a:r>
              <a:rPr lang="nl-NL" dirty="0" smtClean="0"/>
              <a:t>of </a:t>
            </a:r>
            <a:r>
              <a:rPr lang="nl-NL" i="1" dirty="0" smtClean="0"/>
              <a:t>verminderd</a:t>
            </a:r>
            <a:r>
              <a:rPr lang="nl-NL" dirty="0" smtClean="0"/>
              <a:t>. </a:t>
            </a:r>
          </a:p>
        </p:txBody>
      </p:sp>
      <p:pic>
        <p:nvPicPr>
          <p:cNvPr id="16387" name="Afbeelding 4"/>
          <p:cNvPicPr>
            <a:picLocks noChangeAspect="1"/>
          </p:cNvPicPr>
          <p:nvPr/>
        </p:nvPicPr>
        <p:blipFill>
          <a:blip r:embed="rId3" cstate="print"/>
          <a:srcRect/>
          <a:stretch>
            <a:fillRect/>
          </a:stretch>
        </p:blipFill>
        <p:spPr bwMode="auto">
          <a:xfrm>
            <a:off x="539750" y="981075"/>
            <a:ext cx="598488" cy="977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doelen.bmp"/>
          <p:cNvPicPr>
            <a:picLocks noChangeAspect="1"/>
          </p:cNvPicPr>
          <p:nvPr/>
        </p:nvPicPr>
        <p:blipFill>
          <a:blip r:embed="rId2" cstate="print"/>
          <a:stretch>
            <a:fillRect/>
          </a:stretch>
        </p:blipFill>
        <p:spPr>
          <a:xfrm>
            <a:off x="467544" y="3140968"/>
            <a:ext cx="3384376" cy="3384376"/>
          </a:xfrm>
          <a:prstGeom prst="rect">
            <a:avLst/>
          </a:prstGeom>
        </p:spPr>
      </p:pic>
      <p:sp>
        <p:nvSpPr>
          <p:cNvPr id="2"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3</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Doel(en) formuleren</a:t>
            </a:r>
            <a:endParaRPr lang="nl-NL" sz="2800" b="1" dirty="0">
              <a:solidFill>
                <a:schemeClr val="accent6"/>
              </a:solidFill>
            </a:endParaRPr>
          </a:p>
        </p:txBody>
      </p:sp>
      <p:sp>
        <p:nvSpPr>
          <p:cNvPr id="3" name="Tijdelijke aanduiding voor inhoud 2"/>
          <p:cNvSpPr>
            <a:spLocks noGrp="1"/>
          </p:cNvSpPr>
          <p:nvPr>
            <p:ph idx="1"/>
          </p:nvPr>
        </p:nvSpPr>
        <p:spPr>
          <a:xfrm>
            <a:off x="3131840" y="1988840"/>
            <a:ext cx="5390357" cy="4206329"/>
          </a:xfrm>
        </p:spPr>
        <p:txBody>
          <a:bodyPr/>
          <a:lstStyle/>
          <a:p>
            <a:r>
              <a:rPr lang="nl-NL" sz="2800" b="1" dirty="0" smtClean="0"/>
              <a:t>Soorten doelen</a:t>
            </a:r>
            <a:endParaRPr lang="nl-NL" sz="2800" b="1" u="sng" dirty="0" smtClean="0"/>
          </a:p>
          <a:p>
            <a:pPr lvl="1"/>
            <a:r>
              <a:rPr lang="nl-NL" sz="2400" dirty="0" smtClean="0"/>
              <a:t>Lange termijn doelen</a:t>
            </a:r>
            <a:br>
              <a:rPr lang="nl-NL" sz="2400" dirty="0" smtClean="0"/>
            </a:br>
            <a:r>
              <a:rPr lang="nl-NL" sz="2400" i="1" dirty="0" smtClean="0"/>
              <a:t>(= hoofddoel)</a:t>
            </a:r>
          </a:p>
          <a:p>
            <a:pPr lvl="1"/>
            <a:r>
              <a:rPr lang="nl-NL" sz="2400" dirty="0" smtClean="0"/>
              <a:t>Middellange termijn doelen</a:t>
            </a:r>
          </a:p>
          <a:p>
            <a:pPr lvl="1"/>
            <a:r>
              <a:rPr lang="nl-NL" sz="2400" dirty="0" smtClean="0"/>
              <a:t>Korte termijn doelen</a:t>
            </a:r>
          </a:p>
          <a:p>
            <a:pPr lvl="1">
              <a:buNone/>
            </a:pPr>
            <a:endParaRPr lang="nl-NL" sz="2400" dirty="0"/>
          </a:p>
          <a:p>
            <a:pPr lvl="1">
              <a:buNone/>
            </a:pPr>
            <a:endParaRPr lang="nl-NL" sz="2400" dirty="0" smtClean="0"/>
          </a:p>
          <a:p>
            <a:pPr lvl="1">
              <a:buNone/>
            </a:pPr>
            <a:r>
              <a:rPr lang="nl-NL" sz="2400" dirty="0" smtClean="0"/>
              <a:t>Doelen moeten SMART geformuleerd worden. </a:t>
            </a:r>
            <a:endParaRPr lang="nl-NL" dirty="0" smtClean="0"/>
          </a:p>
        </p:txBody>
      </p:sp>
      <p:pic>
        <p:nvPicPr>
          <p:cNvPr id="17411" name="Afbeelding 4"/>
          <p:cNvPicPr>
            <a:picLocks noChangeAspect="1"/>
          </p:cNvPicPr>
          <p:nvPr/>
        </p:nvPicPr>
        <p:blipFill>
          <a:blip r:embed="rId3" cstate="print"/>
          <a:srcRect/>
          <a:stretch>
            <a:fillRect/>
          </a:stretch>
        </p:blipFill>
        <p:spPr bwMode="auto">
          <a:xfrm>
            <a:off x="539750" y="981075"/>
            <a:ext cx="598488" cy="977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smtClean="0"/>
              <a:t>Methodisch werken</a:t>
            </a:r>
          </a:p>
        </p:txBody>
      </p:sp>
      <p:sp>
        <p:nvSpPr>
          <p:cNvPr id="3" name="Tijdelijke aanduiding voor inhoud 2"/>
          <p:cNvSpPr>
            <a:spLocks noGrp="1"/>
          </p:cNvSpPr>
          <p:nvPr>
            <p:ph idx="1"/>
          </p:nvPr>
        </p:nvSpPr>
        <p:spPr>
          <a:xfrm>
            <a:off x="3995738" y="2324100"/>
            <a:ext cx="4464050" cy="3508375"/>
          </a:xfrm>
        </p:spPr>
        <p:txBody>
          <a:bodyPr rtlCol="0">
            <a:normAutofit/>
          </a:bodyPr>
          <a:lstStyle/>
          <a:p>
            <a:pPr marL="525780" indent="-457200" fontAlgn="auto">
              <a:spcAft>
                <a:spcPts val="0"/>
              </a:spcAft>
              <a:buFont typeface="+mj-lt"/>
              <a:buAutoNum type="arabicParenR"/>
              <a:defRPr/>
            </a:pPr>
            <a:r>
              <a:rPr lang="nl-NL"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dirty="0" smtClean="0">
                <a:solidFill>
                  <a:schemeClr val="accent6">
                    <a:lumMod val="60000"/>
                    <a:lumOff val="40000"/>
                  </a:schemeClr>
                </a:solidFill>
              </a:rPr>
              <a:t>Probleem vaststellen &amp; </a:t>
            </a:r>
            <a:br>
              <a:rPr lang="nl-NL" dirty="0" smtClean="0">
                <a:solidFill>
                  <a:schemeClr val="accent6">
                    <a:lumMod val="60000"/>
                    <a:lumOff val="40000"/>
                  </a:schemeClr>
                </a:solidFill>
              </a:rPr>
            </a:br>
            <a:r>
              <a:rPr lang="nl-NL" dirty="0" smtClean="0">
                <a:solidFill>
                  <a:schemeClr val="accent6">
                    <a:lumMod val="60000"/>
                    <a:lumOff val="40000"/>
                  </a:schemeClr>
                </a:solidFill>
              </a:rPr>
              <a:t>hulpvraag formuleren</a:t>
            </a:r>
          </a:p>
          <a:p>
            <a:pPr marL="525780" indent="-457200" fontAlgn="auto">
              <a:spcAft>
                <a:spcPts val="0"/>
              </a:spcAft>
              <a:buFont typeface="+mj-lt"/>
              <a:buAutoNum type="arabicParenR"/>
              <a:defRPr/>
            </a:pPr>
            <a:r>
              <a:rPr lang="nl-NL" dirty="0" smtClean="0">
                <a:solidFill>
                  <a:schemeClr val="accent6">
                    <a:lumMod val="60000"/>
                    <a:lumOff val="40000"/>
                  </a:schemeClr>
                </a:solidFill>
              </a:rPr>
              <a:t>Doelen formuleren</a:t>
            </a:r>
          </a:p>
          <a:p>
            <a:pPr marL="525780" indent="-457200" fontAlgn="auto">
              <a:spcAft>
                <a:spcPts val="0"/>
              </a:spcAft>
              <a:buFont typeface="+mj-lt"/>
              <a:buAutoNum type="arabicParenR"/>
              <a:defRPr/>
            </a:pPr>
            <a:r>
              <a:rPr lang="nl-NL" b="1" dirty="0" smtClean="0">
                <a:solidFill>
                  <a:schemeClr val="accent6"/>
                </a:solidFill>
              </a:rPr>
              <a:t>Plan van aanpak maken</a:t>
            </a:r>
          </a:p>
          <a:p>
            <a:pPr marL="525780" indent="-457200" fontAlgn="auto">
              <a:spcAft>
                <a:spcPts val="0"/>
              </a:spcAft>
              <a:buFont typeface="+mj-lt"/>
              <a:buAutoNum type="arabicParenR"/>
              <a:defRPr/>
            </a:pPr>
            <a:r>
              <a:rPr lang="nl-NL" dirty="0" smtClean="0"/>
              <a:t>Plan uitvoeren</a:t>
            </a:r>
          </a:p>
          <a:p>
            <a:pPr marL="525780" indent="-457200" fontAlgn="auto">
              <a:spcAft>
                <a:spcPts val="0"/>
              </a:spcAft>
              <a:buFont typeface="+mj-lt"/>
              <a:buAutoNum type="arabicParenR"/>
              <a:defRPr/>
            </a:pPr>
            <a:r>
              <a:rPr lang="nl-NL" dirty="0" smtClean="0"/>
              <a:t>Evalueren en bijstellen</a:t>
            </a:r>
            <a:endParaRPr lang="nl-NL" dirty="0"/>
          </a:p>
        </p:txBody>
      </p:sp>
      <p:pic>
        <p:nvPicPr>
          <p:cNvPr id="15363" name="Afbeelding 4"/>
          <p:cNvPicPr>
            <a:picLocks noChangeAspect="1" noChangeArrowheads="1"/>
          </p:cNvPicPr>
          <p:nvPr/>
        </p:nvPicPr>
        <p:blipFill>
          <a:blip r:embed="rId2" cstate="print"/>
          <a:srcRect/>
          <a:stretch>
            <a:fillRect/>
          </a:stretch>
        </p:blipFill>
        <p:spPr bwMode="auto">
          <a:xfrm>
            <a:off x="684213" y="2420938"/>
            <a:ext cx="3095625" cy="2879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4413" y="981075"/>
            <a:ext cx="7024687" cy="1143000"/>
          </a:xfrm>
        </p:spPr>
        <p:txBody>
          <a:bodyPr rtlCol="0">
            <a:normAutofit/>
          </a:bodyPr>
          <a:lstStyle/>
          <a:p>
            <a:pPr fontAlgn="auto">
              <a:spcAft>
                <a:spcPts val="0"/>
              </a:spcAft>
              <a:defRPr/>
            </a:pPr>
            <a:r>
              <a:rPr lang="nl-NL" b="1" dirty="0" smtClean="0">
                <a:solidFill>
                  <a:schemeClr val="accent6"/>
                </a:solidFill>
              </a:rPr>
              <a:t>Stap 4</a:t>
            </a:r>
            <a:r>
              <a:rPr lang="nl-NL" dirty="0" smtClean="0">
                <a:solidFill>
                  <a:schemeClr val="accent6"/>
                </a:solidFill>
              </a:rPr>
              <a:t>: plan van aanpak maken</a:t>
            </a:r>
            <a:endParaRPr lang="nl-NL" b="1" dirty="0">
              <a:solidFill>
                <a:schemeClr val="accent6"/>
              </a:solidFill>
            </a:endParaRPr>
          </a:p>
        </p:txBody>
      </p:sp>
      <p:sp>
        <p:nvSpPr>
          <p:cNvPr id="3" name="Tijdelijke aanduiding voor inhoud 2"/>
          <p:cNvSpPr>
            <a:spLocks noGrp="1"/>
          </p:cNvSpPr>
          <p:nvPr>
            <p:ph idx="1"/>
          </p:nvPr>
        </p:nvSpPr>
        <p:spPr>
          <a:xfrm>
            <a:off x="4067175" y="2324100"/>
            <a:ext cx="4465638" cy="3508375"/>
          </a:xfrm>
        </p:spPr>
        <p:txBody>
          <a:bodyPr rtlCol="0">
            <a:normAutofit/>
          </a:bodyPr>
          <a:lstStyle/>
          <a:p>
            <a:pPr indent="-274320" fontAlgn="auto">
              <a:spcAft>
                <a:spcPts val="0"/>
              </a:spcAft>
              <a:defRPr/>
            </a:pPr>
            <a:r>
              <a:rPr lang="nl-NL" sz="2000" dirty="0" smtClean="0">
                <a:solidFill>
                  <a:schemeClr val="accent1"/>
                </a:solidFill>
              </a:rPr>
              <a:t>Nadat je alles weet over het kind </a:t>
            </a:r>
            <a:r>
              <a:rPr lang="nl-NL" sz="1800" i="1" dirty="0" smtClean="0">
                <a:solidFill>
                  <a:schemeClr val="accent1"/>
                </a:solidFill>
              </a:rPr>
              <a:t>(stap 1)</a:t>
            </a:r>
            <a:r>
              <a:rPr lang="nl-NL" sz="2000" dirty="0" smtClean="0"/>
              <a:t>, </a:t>
            </a:r>
            <a:r>
              <a:rPr lang="nl-NL" sz="2000" dirty="0" smtClean="0">
                <a:solidFill>
                  <a:schemeClr val="accent3"/>
                </a:solidFill>
              </a:rPr>
              <a:t>en je weet op welk probleem je gaat richten en hebt hiervoor een hulpvraag </a:t>
            </a:r>
            <a:r>
              <a:rPr lang="nl-NL" sz="1800" i="1" dirty="0" smtClean="0">
                <a:solidFill>
                  <a:schemeClr val="accent3"/>
                </a:solidFill>
              </a:rPr>
              <a:t>(stap 2) </a:t>
            </a:r>
            <a:r>
              <a:rPr lang="nl-NL" sz="2000" dirty="0" smtClean="0">
                <a:solidFill>
                  <a:srgbClr val="00B050"/>
                </a:solidFill>
              </a:rPr>
              <a:t>en doel</a:t>
            </a:r>
            <a:r>
              <a:rPr lang="nl-NL" sz="1800" i="1" dirty="0" smtClean="0">
                <a:solidFill>
                  <a:srgbClr val="00B050"/>
                </a:solidFill>
              </a:rPr>
              <a:t> (stap 3) </a:t>
            </a:r>
            <a:r>
              <a:rPr lang="nl-NL" sz="2000" dirty="0" smtClean="0">
                <a:solidFill>
                  <a:srgbClr val="00B050"/>
                </a:solidFill>
              </a:rPr>
              <a:t>geformuleerd</a:t>
            </a:r>
            <a:r>
              <a:rPr lang="nl-NL" sz="2000" dirty="0" smtClean="0"/>
              <a:t>….</a:t>
            </a:r>
          </a:p>
          <a:p>
            <a:pPr indent="-274320" fontAlgn="auto">
              <a:spcAft>
                <a:spcPts val="0"/>
              </a:spcAft>
              <a:defRPr/>
            </a:pPr>
            <a:endParaRPr lang="nl-NL" dirty="0"/>
          </a:p>
          <a:p>
            <a:pPr indent="-274320" fontAlgn="auto">
              <a:spcAft>
                <a:spcPts val="0"/>
              </a:spcAft>
              <a:defRPr/>
            </a:pPr>
            <a:r>
              <a:rPr lang="nl-NL" dirty="0" smtClean="0"/>
              <a:t>Ga je naar </a:t>
            </a:r>
            <a:r>
              <a:rPr lang="nl-NL" b="1" dirty="0" smtClean="0">
                <a:solidFill>
                  <a:schemeClr val="accent6"/>
                </a:solidFill>
              </a:rPr>
              <a:t>stap 4</a:t>
            </a:r>
            <a:r>
              <a:rPr lang="nl-NL" dirty="0" smtClean="0"/>
              <a:t>. </a:t>
            </a:r>
            <a:br>
              <a:rPr lang="nl-NL" dirty="0" smtClean="0"/>
            </a:br>
            <a:r>
              <a:rPr lang="nl-NL" dirty="0" smtClean="0">
                <a:sym typeface="Wingdings" pitchFamily="2" charset="2"/>
              </a:rPr>
              <a:t> </a:t>
            </a:r>
            <a:r>
              <a:rPr lang="nl-NL" dirty="0" smtClean="0"/>
              <a:t>Welke activiteiten worden uitgevoerd om het doel te bereiken?</a:t>
            </a:r>
          </a:p>
        </p:txBody>
      </p:sp>
      <p:pic>
        <p:nvPicPr>
          <p:cNvPr id="16387"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4382" y="2780928"/>
            <a:ext cx="3500107" cy="23625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4</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plan van aanpak</a:t>
            </a:r>
            <a:endParaRPr lang="nl-NL" sz="2800" b="1" dirty="0">
              <a:solidFill>
                <a:schemeClr val="accent6"/>
              </a:solidFill>
            </a:endParaRPr>
          </a:p>
        </p:txBody>
      </p:sp>
      <p:sp>
        <p:nvSpPr>
          <p:cNvPr id="3" name="Tijdelijke aanduiding voor inhoud 2"/>
          <p:cNvSpPr>
            <a:spLocks noGrp="1"/>
          </p:cNvSpPr>
          <p:nvPr>
            <p:ph idx="1"/>
          </p:nvPr>
        </p:nvSpPr>
        <p:spPr>
          <a:xfrm>
            <a:off x="838200" y="1844824"/>
            <a:ext cx="7694613" cy="4464496"/>
          </a:xfrm>
        </p:spPr>
        <p:txBody>
          <a:bodyPr/>
          <a:lstStyle/>
          <a:p>
            <a:r>
              <a:rPr lang="nl-NL" dirty="0" smtClean="0"/>
              <a:t>Bestaat uit 2 delen</a:t>
            </a:r>
          </a:p>
          <a:p>
            <a:r>
              <a:rPr lang="nl-NL" dirty="0" smtClean="0"/>
              <a:t>1. Begeleidingsplan </a:t>
            </a:r>
          </a:p>
          <a:p>
            <a:r>
              <a:rPr lang="nl-NL" dirty="0" smtClean="0"/>
              <a:t>2. Activiteitenplan  </a:t>
            </a:r>
            <a:endParaRPr lang="nl-NL" b="1" dirty="0" smtClean="0">
              <a:sym typeface="Wingdings" pitchFamily="2" charset="2"/>
            </a:endParaRPr>
          </a:p>
          <a:p>
            <a:pPr marL="69850" indent="0">
              <a:buNone/>
            </a:pPr>
            <a:endParaRPr lang="nl-NL" b="1" dirty="0" smtClean="0">
              <a:sym typeface="Wingdings" pitchFamily="2" charset="2"/>
            </a:endParaRPr>
          </a:p>
          <a:p>
            <a:pPr marL="69850" indent="0">
              <a:buNone/>
            </a:pPr>
            <a:endParaRPr lang="nl-NL" b="1" dirty="0">
              <a:sym typeface="Wingdings" pitchFamily="2" charset="2"/>
            </a:endParaRPr>
          </a:p>
          <a:p>
            <a:pPr marL="69850" indent="0">
              <a:buNone/>
            </a:pPr>
            <a:endParaRPr lang="nl-NL" b="1" dirty="0" smtClean="0">
              <a:sym typeface="Wingdings" pitchFamily="2" charset="2"/>
            </a:endParaRPr>
          </a:p>
          <a:p>
            <a:r>
              <a:rPr lang="nl-NL" sz="1800" dirty="0" smtClean="0"/>
              <a:t/>
            </a:r>
            <a:br>
              <a:rPr lang="nl-NL" sz="1800" dirty="0" smtClean="0"/>
            </a:br>
            <a:endParaRPr lang="nl-NL" sz="1800" dirty="0" smtClean="0"/>
          </a:p>
        </p:txBody>
      </p:sp>
      <p:pic>
        <p:nvPicPr>
          <p:cNvPr id="17411"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0639" y="1376234"/>
            <a:ext cx="2094736" cy="1395945"/>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40639" y="3429000"/>
            <a:ext cx="2295724" cy="15342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6" dur="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9672" y="1340768"/>
            <a:ext cx="7394575" cy="792163"/>
          </a:xfrm>
        </p:spPr>
        <p:txBody>
          <a:bodyPr rtlCol="0">
            <a:normAutofit fontScale="90000"/>
          </a:bodyPr>
          <a:lstStyle/>
          <a:p>
            <a:pPr fontAlgn="auto">
              <a:spcAft>
                <a:spcPts val="0"/>
              </a:spcAft>
              <a:defRPr/>
            </a:pPr>
            <a:r>
              <a:rPr lang="nl-NL" sz="2800" b="1" dirty="0" smtClean="0">
                <a:solidFill>
                  <a:schemeClr val="accent6"/>
                </a:solidFill>
              </a:rPr>
              <a:t>Stap 4</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plan van aanpak maken. </a:t>
            </a:r>
            <a:br>
              <a:rPr lang="nl-NL" sz="2800" dirty="0" smtClean="0">
                <a:solidFill>
                  <a:schemeClr val="accent6"/>
                </a:solidFill>
              </a:rPr>
            </a:br>
            <a:r>
              <a:rPr lang="nl-NL" sz="2800" dirty="0" smtClean="0">
                <a:solidFill>
                  <a:schemeClr val="accent6"/>
                </a:solidFill>
              </a:rPr>
              <a:t>Deel 1 begeleidingsplan &amp; deel 2 activiteitenplan </a:t>
            </a:r>
            <a:br>
              <a:rPr lang="nl-NL" sz="2800" dirty="0" smtClean="0">
                <a:solidFill>
                  <a:schemeClr val="accent6"/>
                </a:solidFill>
              </a:rPr>
            </a:br>
            <a:endParaRPr lang="nl-NL" sz="2800" b="1" dirty="0">
              <a:solidFill>
                <a:schemeClr val="accent6"/>
              </a:solidFill>
            </a:endParaRPr>
          </a:p>
        </p:txBody>
      </p:sp>
      <p:sp>
        <p:nvSpPr>
          <p:cNvPr id="3" name="Tijdelijke aanduiding voor inhoud 2"/>
          <p:cNvSpPr>
            <a:spLocks noGrp="1"/>
          </p:cNvSpPr>
          <p:nvPr>
            <p:ph idx="1"/>
          </p:nvPr>
        </p:nvSpPr>
        <p:spPr>
          <a:xfrm>
            <a:off x="838200" y="1844824"/>
            <a:ext cx="7694613" cy="4536504"/>
          </a:xfrm>
        </p:spPr>
        <p:txBody>
          <a:bodyPr>
            <a:normAutofit fontScale="85000" lnSpcReduction="20000"/>
          </a:bodyPr>
          <a:lstStyle/>
          <a:p>
            <a:endParaRPr lang="nl-NL" sz="2800" b="1" dirty="0" smtClean="0"/>
          </a:p>
          <a:p>
            <a:r>
              <a:rPr lang="nl-NL" sz="2800" b="1" dirty="0" smtClean="0"/>
              <a:t>Deel 1: hoe ga je begeleiden? </a:t>
            </a:r>
          </a:p>
          <a:p>
            <a:r>
              <a:rPr lang="nl-NL" sz="2800" b="1" dirty="0" smtClean="0">
                <a:solidFill>
                  <a:schemeClr val="tx1"/>
                </a:solidFill>
              </a:rPr>
              <a:t>Deel 2: werk de begeleiding stap voor stap uit in een schematisch overzicht (activiteitenplan)</a:t>
            </a:r>
          </a:p>
          <a:p>
            <a:endParaRPr lang="nl-NL" sz="2800" b="1" u="sng" dirty="0" smtClean="0"/>
          </a:p>
          <a:p>
            <a:r>
              <a:rPr lang="nl-NL" b="1" u="sng" dirty="0" smtClean="0">
                <a:solidFill>
                  <a:schemeClr val="tx1"/>
                </a:solidFill>
              </a:rPr>
              <a:t>W</a:t>
            </a:r>
            <a:r>
              <a:rPr lang="nl-NL" b="1" dirty="0" smtClean="0">
                <a:solidFill>
                  <a:schemeClr val="tx1"/>
                </a:solidFill>
              </a:rPr>
              <a:t>ie</a:t>
            </a:r>
            <a:r>
              <a:rPr lang="nl-NL" dirty="0" smtClean="0">
                <a:solidFill>
                  <a:schemeClr val="tx1"/>
                </a:solidFill>
              </a:rPr>
              <a:t> begeleid de cliënt?</a:t>
            </a:r>
            <a:br>
              <a:rPr lang="nl-NL" dirty="0" smtClean="0">
                <a:solidFill>
                  <a:schemeClr val="tx1"/>
                </a:solidFill>
              </a:rPr>
            </a:br>
            <a:r>
              <a:rPr lang="nl-NL" dirty="0" smtClean="0">
                <a:solidFill>
                  <a:schemeClr val="tx1"/>
                </a:solidFill>
              </a:rPr>
              <a:t>  </a:t>
            </a:r>
            <a:r>
              <a:rPr lang="nl-NL" sz="2000" dirty="0" smtClean="0">
                <a:solidFill>
                  <a:schemeClr val="tx1"/>
                </a:solidFill>
              </a:rPr>
              <a:t>Jij, collega’s, ouders, andere cliënten?</a:t>
            </a:r>
            <a:endParaRPr lang="nl-NL" b="1" dirty="0" smtClean="0">
              <a:solidFill>
                <a:schemeClr val="tx1"/>
              </a:solidFill>
            </a:endParaRPr>
          </a:p>
          <a:p>
            <a:r>
              <a:rPr lang="nl-NL" b="1" dirty="0" smtClean="0">
                <a:solidFill>
                  <a:schemeClr val="tx1"/>
                </a:solidFill>
              </a:rPr>
              <a:t>  </a:t>
            </a:r>
            <a:r>
              <a:rPr lang="nl-NL" b="1" u="sng" dirty="0" smtClean="0">
                <a:solidFill>
                  <a:schemeClr val="tx1"/>
                </a:solidFill>
              </a:rPr>
              <a:t>W</a:t>
            </a:r>
            <a:r>
              <a:rPr lang="nl-NL" b="1" dirty="0" smtClean="0">
                <a:solidFill>
                  <a:schemeClr val="tx1"/>
                </a:solidFill>
              </a:rPr>
              <a:t>at </a:t>
            </a:r>
            <a:r>
              <a:rPr lang="nl-NL" dirty="0" smtClean="0">
                <a:solidFill>
                  <a:schemeClr val="tx1"/>
                </a:solidFill>
              </a:rPr>
              <a:t>ga je precies doen?</a:t>
            </a:r>
          </a:p>
          <a:p>
            <a:r>
              <a:rPr lang="nl-NL" dirty="0" smtClean="0">
                <a:solidFill>
                  <a:schemeClr val="tx1"/>
                </a:solidFill>
              </a:rPr>
              <a:t>  </a:t>
            </a:r>
            <a:r>
              <a:rPr lang="nl-NL" b="1" u="sng" dirty="0" smtClean="0">
                <a:solidFill>
                  <a:schemeClr val="tx1"/>
                </a:solidFill>
              </a:rPr>
              <a:t>W</a:t>
            </a:r>
            <a:r>
              <a:rPr lang="nl-NL" b="1" dirty="0" smtClean="0">
                <a:solidFill>
                  <a:schemeClr val="tx1"/>
                </a:solidFill>
              </a:rPr>
              <a:t>aar </a:t>
            </a:r>
            <a:r>
              <a:rPr lang="nl-NL" dirty="0" smtClean="0">
                <a:solidFill>
                  <a:schemeClr val="tx1"/>
                </a:solidFill>
              </a:rPr>
              <a:t>vindt het ‘wat’ plaats? </a:t>
            </a:r>
            <a:br>
              <a:rPr lang="nl-NL" dirty="0" smtClean="0">
                <a:solidFill>
                  <a:schemeClr val="tx1"/>
                </a:solidFill>
              </a:rPr>
            </a:br>
            <a:r>
              <a:rPr lang="nl-NL" dirty="0" smtClean="0">
                <a:solidFill>
                  <a:schemeClr val="tx1"/>
                </a:solidFill>
              </a:rPr>
              <a:t>  </a:t>
            </a:r>
            <a:r>
              <a:rPr lang="nl-NL" sz="2000" dirty="0" smtClean="0">
                <a:solidFill>
                  <a:schemeClr val="tx1"/>
                </a:solidFill>
              </a:rPr>
              <a:t>Op de groep, buiten, in de gymzaal, etc.</a:t>
            </a:r>
            <a:endParaRPr lang="nl-NL" dirty="0" smtClean="0">
              <a:solidFill>
                <a:schemeClr val="tx1"/>
              </a:solidFill>
            </a:endParaRPr>
          </a:p>
          <a:p>
            <a:r>
              <a:rPr lang="nl-NL" dirty="0" smtClean="0">
                <a:solidFill>
                  <a:schemeClr val="tx1"/>
                </a:solidFill>
              </a:rPr>
              <a:t>  </a:t>
            </a:r>
            <a:r>
              <a:rPr lang="nl-NL" b="1" u="sng" dirty="0" smtClean="0">
                <a:solidFill>
                  <a:schemeClr val="tx1"/>
                </a:solidFill>
              </a:rPr>
              <a:t>W</a:t>
            </a:r>
            <a:r>
              <a:rPr lang="nl-NL" b="1" dirty="0" smtClean="0">
                <a:solidFill>
                  <a:schemeClr val="tx1"/>
                </a:solidFill>
              </a:rPr>
              <a:t>aarmee </a:t>
            </a:r>
            <a:r>
              <a:rPr lang="nl-NL" dirty="0" smtClean="0">
                <a:solidFill>
                  <a:schemeClr val="tx1"/>
                </a:solidFill>
              </a:rPr>
              <a:t>ga je het ‘wat’ uitvoeren?</a:t>
            </a:r>
            <a:br>
              <a:rPr lang="nl-NL" dirty="0" smtClean="0">
                <a:solidFill>
                  <a:schemeClr val="tx1"/>
                </a:solidFill>
              </a:rPr>
            </a:br>
            <a:r>
              <a:rPr lang="nl-NL" dirty="0" smtClean="0">
                <a:solidFill>
                  <a:schemeClr val="tx1"/>
                </a:solidFill>
              </a:rPr>
              <a:t>  </a:t>
            </a:r>
            <a:r>
              <a:rPr lang="nl-NL" sz="2000" dirty="0" smtClean="0">
                <a:solidFill>
                  <a:schemeClr val="tx1"/>
                </a:solidFill>
              </a:rPr>
              <a:t>Welke hulpmiddelen heb je nodig?</a:t>
            </a:r>
          </a:p>
          <a:p>
            <a:r>
              <a:rPr lang="nl-NL" dirty="0" smtClean="0">
                <a:solidFill>
                  <a:schemeClr val="tx1"/>
                </a:solidFill>
              </a:rPr>
              <a:t>  </a:t>
            </a:r>
            <a:r>
              <a:rPr lang="nl-NL" b="1" u="sng" dirty="0" smtClean="0">
                <a:solidFill>
                  <a:schemeClr val="tx1"/>
                </a:solidFill>
              </a:rPr>
              <a:t>W</a:t>
            </a:r>
            <a:r>
              <a:rPr lang="nl-NL" b="1" dirty="0" smtClean="0">
                <a:solidFill>
                  <a:schemeClr val="tx1"/>
                </a:solidFill>
              </a:rPr>
              <a:t>anneer</a:t>
            </a:r>
            <a:r>
              <a:rPr lang="nl-NL" dirty="0" smtClean="0">
                <a:solidFill>
                  <a:schemeClr val="tx1"/>
                </a:solidFill>
              </a:rPr>
              <a:t> ga je het ‘wat’ uitvoeren?</a:t>
            </a:r>
            <a:br>
              <a:rPr lang="nl-NL" dirty="0" smtClean="0">
                <a:solidFill>
                  <a:schemeClr val="tx1"/>
                </a:solidFill>
              </a:rPr>
            </a:br>
            <a:r>
              <a:rPr lang="nl-NL" dirty="0" smtClean="0">
                <a:solidFill>
                  <a:schemeClr val="tx1"/>
                </a:solidFill>
              </a:rPr>
              <a:t>  </a:t>
            </a:r>
            <a:r>
              <a:rPr lang="nl-NL" sz="2000" dirty="0" smtClean="0">
                <a:solidFill>
                  <a:schemeClr val="tx1"/>
                </a:solidFill>
              </a:rPr>
              <a:t>Welke dag, en welk tijdstip? Hoelang duurt het?</a:t>
            </a:r>
            <a:r>
              <a:rPr lang="nl-NL" dirty="0" smtClean="0">
                <a:solidFill>
                  <a:schemeClr val="tx1"/>
                </a:solidFill>
              </a:rPr>
              <a:t/>
            </a:r>
            <a:br>
              <a:rPr lang="nl-NL" dirty="0" smtClean="0">
                <a:solidFill>
                  <a:schemeClr val="tx1"/>
                </a:solidFill>
              </a:rPr>
            </a:br>
            <a:r>
              <a:rPr lang="nl-NL" sz="1800" i="1" dirty="0" smtClean="0">
                <a:solidFill>
                  <a:schemeClr val="tx1"/>
                </a:solidFill>
              </a:rPr>
              <a:t>   Tip: zoveel mogelijk vaste dagen/momenten kiezen </a:t>
            </a:r>
          </a:p>
          <a:p>
            <a:pPr marL="68580" indent="0">
              <a:buNone/>
            </a:pPr>
            <a:r>
              <a:rPr lang="nl-NL" sz="1800" i="1" dirty="0">
                <a:solidFill>
                  <a:schemeClr val="tx1"/>
                </a:solidFill>
              </a:rPr>
              <a:t> </a:t>
            </a:r>
            <a:r>
              <a:rPr lang="nl-NL" sz="1800" i="1" dirty="0" smtClean="0">
                <a:solidFill>
                  <a:schemeClr val="tx1"/>
                </a:solidFill>
              </a:rPr>
              <a:t>      </a:t>
            </a:r>
            <a:r>
              <a:rPr lang="nl-NL" sz="2000" b="1" u="sng" dirty="0">
                <a:solidFill>
                  <a:schemeClr val="tx1"/>
                </a:solidFill>
              </a:rPr>
              <a:t>Wanneer</a:t>
            </a:r>
            <a:r>
              <a:rPr lang="nl-NL" sz="2000" i="1" dirty="0" smtClean="0">
                <a:solidFill>
                  <a:schemeClr val="tx1"/>
                </a:solidFill>
              </a:rPr>
              <a:t> </a:t>
            </a:r>
            <a:r>
              <a:rPr lang="nl-NL" sz="1800" dirty="0" smtClean="0">
                <a:solidFill>
                  <a:schemeClr val="tx1"/>
                </a:solidFill>
              </a:rPr>
              <a:t>ga je evalueren en welke vragen stel je daarbij</a:t>
            </a:r>
            <a:r>
              <a:rPr lang="nl-NL" sz="1800" i="1" dirty="0" smtClean="0">
                <a:solidFill>
                  <a:schemeClr val="tx1"/>
                </a:solidFill>
              </a:rPr>
              <a:t>.  </a:t>
            </a:r>
            <a:endParaRPr lang="nl-NL" i="1" dirty="0" smtClean="0">
              <a:solidFill>
                <a:schemeClr val="tx1"/>
              </a:solidFill>
            </a:endParaRPr>
          </a:p>
        </p:txBody>
      </p:sp>
      <p:pic>
        <p:nvPicPr>
          <p:cNvPr id="17411"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spTree>
    <p:extLst>
      <p:ext uri="{BB962C8B-B14F-4D97-AF65-F5344CB8AC3E}">
        <p14:creationId xmlns:p14="http://schemas.microsoft.com/office/powerpoint/2010/main" val="146018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25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25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2" dur="25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7" dur="25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2" dur="2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smtClean="0"/>
              <a:t>Methodisch werken</a:t>
            </a:r>
          </a:p>
        </p:txBody>
      </p:sp>
      <p:sp>
        <p:nvSpPr>
          <p:cNvPr id="3" name="Tijdelijke aanduiding voor inhoud 2"/>
          <p:cNvSpPr>
            <a:spLocks noGrp="1"/>
          </p:cNvSpPr>
          <p:nvPr>
            <p:ph idx="1"/>
          </p:nvPr>
        </p:nvSpPr>
        <p:spPr>
          <a:xfrm>
            <a:off x="3995738" y="2324100"/>
            <a:ext cx="4464050" cy="3508375"/>
          </a:xfrm>
        </p:spPr>
        <p:txBody>
          <a:bodyPr rtlCol="0">
            <a:normAutofit/>
          </a:bodyPr>
          <a:lstStyle/>
          <a:p>
            <a:pPr marL="525780" indent="-457200" fontAlgn="auto">
              <a:spcAft>
                <a:spcPts val="0"/>
              </a:spcAft>
              <a:buFont typeface="+mj-lt"/>
              <a:buAutoNum type="arabicParenR"/>
              <a:defRPr/>
            </a:pPr>
            <a:r>
              <a:rPr lang="nl-NL"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dirty="0" smtClean="0">
                <a:solidFill>
                  <a:schemeClr val="accent6">
                    <a:lumMod val="60000"/>
                    <a:lumOff val="40000"/>
                  </a:schemeClr>
                </a:solidFill>
              </a:rPr>
              <a:t>Probleem vaststellen &amp; </a:t>
            </a:r>
            <a:br>
              <a:rPr lang="nl-NL" dirty="0" smtClean="0">
                <a:solidFill>
                  <a:schemeClr val="accent6">
                    <a:lumMod val="60000"/>
                    <a:lumOff val="40000"/>
                  </a:schemeClr>
                </a:solidFill>
              </a:rPr>
            </a:br>
            <a:r>
              <a:rPr lang="nl-NL" dirty="0" smtClean="0">
                <a:solidFill>
                  <a:schemeClr val="accent6">
                    <a:lumMod val="60000"/>
                    <a:lumOff val="40000"/>
                  </a:schemeClr>
                </a:solidFill>
              </a:rPr>
              <a:t>hulpvraag formuleren</a:t>
            </a:r>
          </a:p>
          <a:p>
            <a:pPr marL="525780" indent="-457200" fontAlgn="auto">
              <a:spcAft>
                <a:spcPts val="0"/>
              </a:spcAft>
              <a:buFont typeface="+mj-lt"/>
              <a:buAutoNum type="arabicParenR"/>
              <a:defRPr/>
            </a:pPr>
            <a:r>
              <a:rPr lang="nl-NL" dirty="0" smtClean="0">
                <a:solidFill>
                  <a:schemeClr val="accent6">
                    <a:lumMod val="60000"/>
                    <a:lumOff val="40000"/>
                  </a:schemeClr>
                </a:solidFill>
              </a:rPr>
              <a:t>Doelen formuleren</a:t>
            </a:r>
          </a:p>
          <a:p>
            <a:pPr marL="525780" indent="-457200" fontAlgn="auto">
              <a:spcAft>
                <a:spcPts val="0"/>
              </a:spcAft>
              <a:buFont typeface="+mj-lt"/>
              <a:buAutoNum type="arabicParenR"/>
              <a:defRPr/>
            </a:pPr>
            <a:r>
              <a:rPr lang="nl-NL" dirty="0" smtClean="0">
                <a:solidFill>
                  <a:schemeClr val="accent6">
                    <a:lumMod val="60000"/>
                    <a:lumOff val="40000"/>
                  </a:schemeClr>
                </a:solidFill>
              </a:rPr>
              <a:t>Plan van aanpak maken</a:t>
            </a:r>
          </a:p>
          <a:p>
            <a:pPr marL="525780" indent="-457200" fontAlgn="auto">
              <a:spcAft>
                <a:spcPts val="0"/>
              </a:spcAft>
              <a:buFont typeface="+mj-lt"/>
              <a:buAutoNum type="arabicParenR"/>
              <a:defRPr/>
            </a:pPr>
            <a:r>
              <a:rPr lang="nl-NL" b="1" dirty="0" smtClean="0">
                <a:solidFill>
                  <a:schemeClr val="accent6"/>
                </a:solidFill>
              </a:rPr>
              <a:t>Plan uitvoeren</a:t>
            </a:r>
          </a:p>
          <a:p>
            <a:pPr marL="525780" indent="-457200" fontAlgn="auto">
              <a:spcAft>
                <a:spcPts val="0"/>
              </a:spcAft>
              <a:buFont typeface="+mj-lt"/>
              <a:buAutoNum type="arabicParenR"/>
              <a:defRPr/>
            </a:pPr>
            <a:r>
              <a:rPr lang="nl-NL" dirty="0" smtClean="0"/>
              <a:t>Evalueren en bijstellen</a:t>
            </a:r>
            <a:endParaRPr lang="nl-NL" dirty="0"/>
          </a:p>
        </p:txBody>
      </p:sp>
      <p:pic>
        <p:nvPicPr>
          <p:cNvPr id="15363" name="Afbeelding 4"/>
          <p:cNvPicPr>
            <a:picLocks noChangeAspect="1" noChangeArrowheads="1"/>
          </p:cNvPicPr>
          <p:nvPr/>
        </p:nvPicPr>
        <p:blipFill>
          <a:blip r:embed="rId2" cstate="print"/>
          <a:srcRect/>
          <a:stretch>
            <a:fillRect/>
          </a:stretch>
        </p:blipFill>
        <p:spPr bwMode="auto">
          <a:xfrm>
            <a:off x="684213" y="2420938"/>
            <a:ext cx="3095625" cy="2879725"/>
          </a:xfrm>
          <a:prstGeom prst="rect">
            <a:avLst/>
          </a:prstGeom>
          <a:noFill/>
          <a:ln w="9525">
            <a:noFill/>
            <a:miter lim="800000"/>
            <a:headEnd/>
            <a:tailEnd/>
          </a:ln>
        </p:spPr>
      </p:pic>
    </p:spTree>
    <p:extLst>
      <p:ext uri="{BB962C8B-B14F-4D97-AF65-F5344CB8AC3E}">
        <p14:creationId xmlns:p14="http://schemas.microsoft.com/office/powerpoint/2010/main" val="155069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Methodisch werken</a:t>
            </a:r>
            <a:endParaRPr lang="nl-NL" dirty="0"/>
          </a:p>
        </p:txBody>
      </p:sp>
      <p:sp>
        <p:nvSpPr>
          <p:cNvPr id="3" name="Tijdelijke aanduiding voor inhoud 2"/>
          <p:cNvSpPr>
            <a:spLocks noGrp="1"/>
          </p:cNvSpPr>
          <p:nvPr>
            <p:ph idx="1"/>
          </p:nvPr>
        </p:nvSpPr>
        <p:spPr>
          <a:xfrm>
            <a:off x="3995936" y="2323652"/>
            <a:ext cx="4464496" cy="3508977"/>
          </a:xfrm>
        </p:spPr>
        <p:txBody>
          <a:bodyPr>
            <a:normAutofit fontScale="92500" lnSpcReduction="10000"/>
          </a:bodyPr>
          <a:lstStyle/>
          <a:p>
            <a:pPr marL="68580" indent="0">
              <a:buNone/>
            </a:pPr>
            <a:r>
              <a:rPr lang="nl-NL" dirty="0" smtClean="0"/>
              <a:t>Bewust handelen volgens vooraf geplande stappen. Deze stappen volg je om een bepaald pedagogisch doel te bereiken. </a:t>
            </a:r>
          </a:p>
          <a:p>
            <a:pPr marL="68580" indent="0">
              <a:buNone/>
            </a:pPr>
            <a:endParaRPr lang="nl-NL" dirty="0"/>
          </a:p>
          <a:p>
            <a:pPr marL="68580" indent="0">
              <a:buNone/>
            </a:pPr>
            <a:r>
              <a:rPr lang="nl-NL" dirty="0" smtClean="0"/>
              <a:t>= doelbewust &amp; doelgericht handelen volgens bepaalde stappen om tot een einddoel te komen.  </a:t>
            </a:r>
          </a:p>
          <a:p>
            <a:pPr marL="68580" indent="0">
              <a:buNone/>
            </a:pPr>
            <a:endParaRPr lang="nl-NL" dirty="0" smtClean="0"/>
          </a:p>
          <a:p>
            <a:pPr marL="68580" indent="0">
              <a:buNone/>
            </a:pPr>
            <a:r>
              <a:rPr lang="nl-NL" i="1" dirty="0" smtClean="0"/>
              <a:t>Cyclisch proces</a:t>
            </a:r>
            <a:r>
              <a:rPr lang="nl-NL" dirty="0" smtClean="0"/>
              <a:t>: </a:t>
            </a:r>
            <a:br>
              <a:rPr lang="nl-NL" dirty="0" smtClean="0"/>
            </a:br>
            <a:r>
              <a:rPr lang="nl-NL" sz="2000" dirty="0" smtClean="0"/>
              <a:t>steeds opnieuw doorloop je de stappen.</a:t>
            </a:r>
          </a:p>
          <a:p>
            <a:pPr marL="68580" indent="0">
              <a:buNone/>
            </a:pPr>
            <a:r>
              <a:rPr lang="nl-NL" sz="2000" dirty="0" smtClean="0"/>
              <a:t> </a:t>
            </a:r>
            <a:endParaRPr lang="nl-NL" sz="2000" dirty="0"/>
          </a:p>
        </p:txBody>
      </p:sp>
      <p:pic>
        <p:nvPicPr>
          <p:cNvPr id="5" name="Afbeelding 4"/>
          <p:cNvPicPr/>
          <p:nvPr/>
        </p:nvPicPr>
        <p:blipFill>
          <a:blip r:embed="rId2" cstate="print"/>
          <a:stretch>
            <a:fillRect/>
          </a:stretch>
        </p:blipFill>
        <p:spPr>
          <a:xfrm>
            <a:off x="683568" y="2420888"/>
            <a:ext cx="3096344" cy="2880320"/>
          </a:xfrm>
          <a:prstGeom prst="rect">
            <a:avLst/>
          </a:prstGeom>
        </p:spPr>
      </p:pic>
    </p:spTree>
    <p:extLst>
      <p:ext uri="{BB962C8B-B14F-4D97-AF65-F5344CB8AC3E}">
        <p14:creationId xmlns:p14="http://schemas.microsoft.com/office/powerpoint/2010/main" val="307072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692696"/>
            <a:ext cx="2880320" cy="2880320"/>
          </a:xfrm>
          <a:prstGeom prst="rect">
            <a:avLst/>
          </a:prstGeom>
        </p:spPr>
      </p:pic>
      <p:sp>
        <p:nvSpPr>
          <p:cNvPr id="2"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5</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plan van aanpak uitvoeren</a:t>
            </a:r>
            <a:endParaRPr lang="nl-NL" sz="2800" b="1" dirty="0">
              <a:solidFill>
                <a:schemeClr val="accent6"/>
              </a:solidFill>
            </a:endParaRPr>
          </a:p>
        </p:txBody>
      </p:sp>
      <p:sp>
        <p:nvSpPr>
          <p:cNvPr id="3" name="Tijdelijke aanduiding voor inhoud 2"/>
          <p:cNvSpPr>
            <a:spLocks noGrp="1"/>
          </p:cNvSpPr>
          <p:nvPr>
            <p:ph idx="1"/>
          </p:nvPr>
        </p:nvSpPr>
        <p:spPr>
          <a:xfrm>
            <a:off x="838200" y="1844824"/>
            <a:ext cx="7694613" cy="4608512"/>
          </a:xfrm>
        </p:spPr>
        <p:txBody>
          <a:bodyPr/>
          <a:lstStyle/>
          <a:p>
            <a:r>
              <a:rPr lang="nl-NL" sz="2800" dirty="0" smtClean="0">
                <a:solidFill>
                  <a:schemeClr val="tx1"/>
                </a:solidFill>
              </a:rPr>
              <a:t>Tijdens uitvoering:</a:t>
            </a:r>
          </a:p>
          <a:p>
            <a:pPr lvl="1"/>
            <a:r>
              <a:rPr lang="nl-NL" sz="2000" dirty="0" smtClean="0">
                <a:solidFill>
                  <a:schemeClr val="tx1"/>
                </a:solidFill>
              </a:rPr>
              <a:t>Steeds de voortgang controleren</a:t>
            </a:r>
          </a:p>
          <a:p>
            <a:pPr lvl="2"/>
            <a:r>
              <a:rPr lang="nl-NL" sz="1800" i="1" dirty="0" smtClean="0">
                <a:solidFill>
                  <a:schemeClr val="tx1"/>
                </a:solidFill>
              </a:rPr>
              <a:t>Werken we nog in de richting van het doel?</a:t>
            </a:r>
          </a:p>
          <a:p>
            <a:pPr lvl="2"/>
            <a:r>
              <a:rPr lang="nl-NL" sz="1800" i="1" dirty="0" smtClean="0">
                <a:solidFill>
                  <a:schemeClr val="tx1"/>
                </a:solidFill>
              </a:rPr>
              <a:t>Lijkt het dat het probleem op gaat lossen?</a:t>
            </a:r>
          </a:p>
          <a:p>
            <a:pPr lvl="2"/>
            <a:r>
              <a:rPr lang="nl-NL" sz="1800" i="1" dirty="0" smtClean="0">
                <a:solidFill>
                  <a:schemeClr val="tx1"/>
                </a:solidFill>
              </a:rPr>
              <a:t>Werken we nog volgens de 5 W’s?</a:t>
            </a:r>
          </a:p>
          <a:p>
            <a:pPr lvl="2"/>
            <a:r>
              <a:rPr lang="nl-NL" sz="1800" i="1" dirty="0" smtClean="0">
                <a:solidFill>
                  <a:schemeClr val="tx1"/>
                </a:solidFill>
              </a:rPr>
              <a:t>Zijn alle betrokkenen  tevreden over de voortgang?</a:t>
            </a:r>
          </a:p>
          <a:p>
            <a:pPr lvl="2"/>
            <a:endParaRPr lang="nl-NL" sz="1600" dirty="0" smtClean="0">
              <a:solidFill>
                <a:schemeClr val="tx1"/>
              </a:solidFill>
            </a:endParaRPr>
          </a:p>
          <a:p>
            <a:pPr lvl="1"/>
            <a:r>
              <a:rPr lang="nl-NL" sz="2000" dirty="0" smtClean="0">
                <a:solidFill>
                  <a:schemeClr val="tx1"/>
                </a:solidFill>
              </a:rPr>
              <a:t>Tussentijds bijstellen indien nodig.</a:t>
            </a:r>
            <a:br>
              <a:rPr lang="nl-NL" sz="2000" dirty="0" smtClean="0">
                <a:solidFill>
                  <a:schemeClr val="tx1"/>
                </a:solidFill>
              </a:rPr>
            </a:br>
            <a:r>
              <a:rPr lang="nl-NL" sz="2000" dirty="0" smtClean="0">
                <a:solidFill>
                  <a:schemeClr val="tx1"/>
                </a:solidFill>
              </a:rPr>
              <a:t> </a:t>
            </a:r>
          </a:p>
          <a:p>
            <a:pPr lvl="1"/>
            <a:r>
              <a:rPr lang="nl-NL" sz="2000" dirty="0" smtClean="0">
                <a:solidFill>
                  <a:schemeClr val="tx1"/>
                </a:solidFill>
              </a:rPr>
              <a:t>Tip: voortgang controleren op vaste momenten. </a:t>
            </a:r>
            <a:br>
              <a:rPr lang="nl-NL" sz="2000" dirty="0" smtClean="0">
                <a:solidFill>
                  <a:schemeClr val="tx1"/>
                </a:solidFill>
              </a:rPr>
            </a:br>
            <a:r>
              <a:rPr lang="nl-NL" sz="2000" dirty="0" smtClean="0">
                <a:solidFill>
                  <a:schemeClr val="tx1"/>
                </a:solidFill>
              </a:rPr>
              <a:t>Vb. 1 x per maand</a:t>
            </a:r>
          </a:p>
          <a:p>
            <a:pPr lvl="1"/>
            <a:endParaRPr lang="nl-NL" sz="2000" dirty="0">
              <a:solidFill>
                <a:schemeClr val="tx1"/>
              </a:solidFill>
            </a:endParaRPr>
          </a:p>
          <a:p>
            <a:pPr lvl="1"/>
            <a:r>
              <a:rPr lang="nl-NL" sz="2000" dirty="0" smtClean="0">
                <a:solidFill>
                  <a:schemeClr val="tx1"/>
                </a:solidFill>
              </a:rPr>
              <a:t>De controle van voortgang wordt vaak vergeten. </a:t>
            </a:r>
          </a:p>
          <a:p>
            <a:pPr lvl="1"/>
            <a:endParaRPr lang="nl-NL" sz="2000" dirty="0" smtClean="0">
              <a:solidFill>
                <a:schemeClr val="accent3">
                  <a:lumMod val="75000"/>
                </a:schemeClr>
              </a:solidFill>
            </a:endParaRPr>
          </a:p>
        </p:txBody>
      </p:sp>
      <p:pic>
        <p:nvPicPr>
          <p:cNvPr id="17411" name="Afbeelding 4"/>
          <p:cNvPicPr>
            <a:picLocks noChangeAspect="1"/>
          </p:cNvPicPr>
          <p:nvPr/>
        </p:nvPicPr>
        <p:blipFill>
          <a:blip r:embed="rId3" cstate="print"/>
          <a:srcRect/>
          <a:stretch>
            <a:fillRect/>
          </a:stretch>
        </p:blipFill>
        <p:spPr bwMode="auto">
          <a:xfrm>
            <a:off x="539750" y="981075"/>
            <a:ext cx="598488" cy="977900"/>
          </a:xfrm>
          <a:prstGeom prst="rect">
            <a:avLst/>
          </a:prstGeom>
          <a:noFill/>
          <a:ln w="9525">
            <a:noFill/>
            <a:miter lim="800000"/>
            <a:headEnd/>
            <a:tailEnd/>
          </a:ln>
        </p:spPr>
      </p:pic>
    </p:spTree>
    <p:extLst>
      <p:ext uri="{BB962C8B-B14F-4D97-AF65-F5344CB8AC3E}">
        <p14:creationId xmlns:p14="http://schemas.microsoft.com/office/powerpoint/2010/main" val="337860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250"/>
                                        <p:tgtEl>
                                          <p:spTgt spid="3">
                                            <p:txEl>
                                              <p:pRg st="3" end="3"/>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250"/>
                                        <p:tgtEl>
                                          <p:spTgt spid="3">
                                            <p:txEl>
                                              <p:pRg st="4" end="4"/>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25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1" dur="25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6" dur="25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1" dur="2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smtClean="0"/>
              <a:t>Methodisch werken</a:t>
            </a:r>
          </a:p>
        </p:txBody>
      </p:sp>
      <p:sp>
        <p:nvSpPr>
          <p:cNvPr id="3" name="Tijdelijke aanduiding voor inhoud 2"/>
          <p:cNvSpPr>
            <a:spLocks noGrp="1"/>
          </p:cNvSpPr>
          <p:nvPr>
            <p:ph idx="1"/>
          </p:nvPr>
        </p:nvSpPr>
        <p:spPr>
          <a:xfrm>
            <a:off x="3995738" y="2324100"/>
            <a:ext cx="4464050" cy="3508375"/>
          </a:xfrm>
        </p:spPr>
        <p:txBody>
          <a:bodyPr rtlCol="0">
            <a:normAutofit/>
          </a:bodyPr>
          <a:lstStyle/>
          <a:p>
            <a:pPr marL="525780" indent="-457200" fontAlgn="auto">
              <a:spcAft>
                <a:spcPts val="0"/>
              </a:spcAft>
              <a:buFont typeface="+mj-lt"/>
              <a:buAutoNum type="arabicParenR"/>
              <a:defRPr/>
            </a:pPr>
            <a:r>
              <a:rPr lang="nl-NL"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dirty="0" smtClean="0">
                <a:solidFill>
                  <a:schemeClr val="accent6">
                    <a:lumMod val="60000"/>
                    <a:lumOff val="40000"/>
                  </a:schemeClr>
                </a:solidFill>
              </a:rPr>
              <a:t>Probleem vaststellen &amp; </a:t>
            </a:r>
            <a:br>
              <a:rPr lang="nl-NL" dirty="0" smtClean="0">
                <a:solidFill>
                  <a:schemeClr val="accent6">
                    <a:lumMod val="60000"/>
                    <a:lumOff val="40000"/>
                  </a:schemeClr>
                </a:solidFill>
              </a:rPr>
            </a:br>
            <a:r>
              <a:rPr lang="nl-NL" dirty="0" smtClean="0">
                <a:solidFill>
                  <a:schemeClr val="accent6">
                    <a:lumMod val="60000"/>
                    <a:lumOff val="40000"/>
                  </a:schemeClr>
                </a:solidFill>
              </a:rPr>
              <a:t>hulpvraag formuleren</a:t>
            </a:r>
          </a:p>
          <a:p>
            <a:pPr marL="525780" indent="-457200" fontAlgn="auto">
              <a:spcAft>
                <a:spcPts val="0"/>
              </a:spcAft>
              <a:buFont typeface="+mj-lt"/>
              <a:buAutoNum type="arabicParenR"/>
              <a:defRPr/>
            </a:pPr>
            <a:r>
              <a:rPr lang="nl-NL" dirty="0" smtClean="0">
                <a:solidFill>
                  <a:schemeClr val="accent6">
                    <a:lumMod val="60000"/>
                    <a:lumOff val="40000"/>
                  </a:schemeClr>
                </a:solidFill>
              </a:rPr>
              <a:t>Doelen formuleren</a:t>
            </a:r>
          </a:p>
          <a:p>
            <a:pPr marL="525780" indent="-457200" fontAlgn="auto">
              <a:spcAft>
                <a:spcPts val="0"/>
              </a:spcAft>
              <a:buFont typeface="+mj-lt"/>
              <a:buAutoNum type="arabicParenR"/>
              <a:defRPr/>
            </a:pPr>
            <a:r>
              <a:rPr lang="nl-NL" dirty="0" smtClean="0">
                <a:solidFill>
                  <a:schemeClr val="accent6">
                    <a:lumMod val="60000"/>
                    <a:lumOff val="40000"/>
                  </a:schemeClr>
                </a:solidFill>
              </a:rPr>
              <a:t>Plan van aanpak maken</a:t>
            </a:r>
          </a:p>
          <a:p>
            <a:pPr marL="525780" indent="-457200" fontAlgn="auto">
              <a:spcAft>
                <a:spcPts val="0"/>
              </a:spcAft>
              <a:buFont typeface="+mj-lt"/>
              <a:buAutoNum type="arabicParenR"/>
              <a:defRPr/>
            </a:pPr>
            <a:r>
              <a:rPr lang="nl-NL" dirty="0" smtClean="0">
                <a:solidFill>
                  <a:schemeClr val="accent6">
                    <a:lumMod val="60000"/>
                    <a:lumOff val="40000"/>
                  </a:schemeClr>
                </a:solidFill>
              </a:rPr>
              <a:t>Plan uitvoeren</a:t>
            </a:r>
          </a:p>
          <a:p>
            <a:pPr marL="525780" indent="-457200" fontAlgn="auto">
              <a:spcAft>
                <a:spcPts val="0"/>
              </a:spcAft>
              <a:buFont typeface="+mj-lt"/>
              <a:buAutoNum type="arabicParenR"/>
              <a:defRPr/>
            </a:pPr>
            <a:r>
              <a:rPr lang="nl-NL" b="1" dirty="0" smtClean="0">
                <a:solidFill>
                  <a:schemeClr val="accent6"/>
                </a:solidFill>
              </a:rPr>
              <a:t>Evalueren en bijstellen</a:t>
            </a:r>
            <a:endParaRPr lang="nl-NL" b="1" dirty="0">
              <a:solidFill>
                <a:schemeClr val="accent6"/>
              </a:solidFill>
            </a:endParaRPr>
          </a:p>
        </p:txBody>
      </p:sp>
      <p:pic>
        <p:nvPicPr>
          <p:cNvPr id="15363" name="Afbeelding 4"/>
          <p:cNvPicPr>
            <a:picLocks noChangeAspect="1" noChangeArrowheads="1"/>
          </p:cNvPicPr>
          <p:nvPr/>
        </p:nvPicPr>
        <p:blipFill>
          <a:blip r:embed="rId2" cstate="print"/>
          <a:srcRect/>
          <a:stretch>
            <a:fillRect/>
          </a:stretch>
        </p:blipFill>
        <p:spPr bwMode="auto">
          <a:xfrm>
            <a:off x="684213" y="2420938"/>
            <a:ext cx="3095625" cy="2879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4413" y="981075"/>
            <a:ext cx="7024687" cy="1143000"/>
          </a:xfrm>
        </p:spPr>
        <p:txBody>
          <a:bodyPr rtlCol="0">
            <a:normAutofit/>
          </a:bodyPr>
          <a:lstStyle/>
          <a:p>
            <a:pPr fontAlgn="auto">
              <a:spcAft>
                <a:spcPts val="0"/>
              </a:spcAft>
              <a:defRPr/>
            </a:pPr>
            <a:r>
              <a:rPr lang="nl-NL" b="1" dirty="0" smtClean="0">
                <a:solidFill>
                  <a:schemeClr val="accent6"/>
                </a:solidFill>
              </a:rPr>
              <a:t>Stap 6</a:t>
            </a:r>
            <a:r>
              <a:rPr lang="nl-NL" dirty="0" smtClean="0">
                <a:solidFill>
                  <a:schemeClr val="accent6"/>
                </a:solidFill>
              </a:rPr>
              <a:t>: evalueren en bijstellen</a:t>
            </a:r>
            <a:endParaRPr lang="nl-NL" b="1" dirty="0">
              <a:solidFill>
                <a:schemeClr val="accent6"/>
              </a:solidFill>
            </a:endParaRPr>
          </a:p>
        </p:txBody>
      </p:sp>
      <p:sp>
        <p:nvSpPr>
          <p:cNvPr id="3" name="Tijdelijke aanduiding voor inhoud 2"/>
          <p:cNvSpPr>
            <a:spLocks noGrp="1"/>
          </p:cNvSpPr>
          <p:nvPr>
            <p:ph idx="1"/>
          </p:nvPr>
        </p:nvSpPr>
        <p:spPr>
          <a:xfrm>
            <a:off x="4067175" y="2324100"/>
            <a:ext cx="4465638" cy="4057228"/>
          </a:xfrm>
        </p:spPr>
        <p:txBody>
          <a:bodyPr rtlCol="0">
            <a:normAutofit fontScale="92500" lnSpcReduction="20000"/>
          </a:bodyPr>
          <a:lstStyle/>
          <a:p>
            <a:pPr indent="-274320" fontAlgn="auto">
              <a:spcAft>
                <a:spcPts val="0"/>
              </a:spcAft>
              <a:defRPr/>
            </a:pPr>
            <a:r>
              <a:rPr lang="nl-NL" sz="2000" dirty="0" smtClean="0">
                <a:solidFill>
                  <a:schemeClr val="tx1"/>
                </a:solidFill>
              </a:rPr>
              <a:t>De laatste stap bij het methodisch werken is het evalueren van je begeleiding.</a:t>
            </a:r>
          </a:p>
          <a:p>
            <a:pPr indent="-274320" fontAlgn="auto">
              <a:spcAft>
                <a:spcPts val="0"/>
              </a:spcAft>
              <a:defRPr/>
            </a:pPr>
            <a:endParaRPr lang="nl-NL" dirty="0"/>
          </a:p>
          <a:p>
            <a:pPr indent="-274320" fontAlgn="auto">
              <a:spcAft>
                <a:spcPts val="0"/>
              </a:spcAft>
              <a:defRPr/>
            </a:pPr>
            <a:r>
              <a:rPr lang="nl-NL" sz="2000" dirty="0" smtClean="0">
                <a:solidFill>
                  <a:schemeClr val="tx1"/>
                </a:solidFill>
              </a:rPr>
              <a:t>2 soorten evaluaties: </a:t>
            </a:r>
          </a:p>
          <a:p>
            <a:pPr marL="68580" indent="-342900" fontAlgn="auto">
              <a:spcAft>
                <a:spcPts val="0"/>
              </a:spcAft>
              <a:buFontTx/>
              <a:buChar char="-"/>
              <a:defRPr/>
            </a:pPr>
            <a:r>
              <a:rPr lang="nl-NL" b="1" dirty="0" smtClean="0">
                <a:solidFill>
                  <a:srgbClr val="FF0000"/>
                </a:solidFill>
              </a:rPr>
              <a:t>Productevaluatie</a:t>
            </a:r>
            <a:r>
              <a:rPr lang="nl-NL" dirty="0" smtClean="0"/>
              <a:t>: is het doel behaald ? Zijn we uitgekomen waar we wilden zijn? </a:t>
            </a:r>
          </a:p>
          <a:p>
            <a:pPr marL="68580" indent="-342900" fontAlgn="auto">
              <a:spcAft>
                <a:spcPts val="0"/>
              </a:spcAft>
              <a:buFontTx/>
              <a:buChar char="-"/>
              <a:defRPr/>
            </a:pPr>
            <a:endParaRPr lang="nl-NL" dirty="0" smtClean="0"/>
          </a:p>
          <a:p>
            <a:pPr marL="68580" indent="-342900" fontAlgn="auto">
              <a:spcAft>
                <a:spcPts val="0"/>
              </a:spcAft>
              <a:buFontTx/>
              <a:buChar char="-"/>
              <a:defRPr/>
            </a:pPr>
            <a:r>
              <a:rPr lang="nl-NL" sz="2000" b="1" dirty="0" smtClean="0">
                <a:solidFill>
                  <a:srgbClr val="FF0000"/>
                </a:solidFill>
              </a:rPr>
              <a:t>Procesevaluatie: </a:t>
            </a:r>
            <a:r>
              <a:rPr lang="nl-NL" sz="2000" dirty="0" smtClean="0">
                <a:solidFill>
                  <a:schemeClr val="tx1"/>
                </a:solidFill>
              </a:rPr>
              <a:t>hoe is de weg ernaar toe verlopen ? Was de begeleiding goed ? Was de werkwijze goed? </a:t>
            </a:r>
          </a:p>
          <a:p>
            <a:pPr indent="-274320" fontAlgn="auto">
              <a:spcAft>
                <a:spcPts val="0"/>
              </a:spcAft>
              <a:defRPr/>
            </a:pPr>
            <a:endParaRPr lang="nl-NL" sz="2000" dirty="0" smtClean="0">
              <a:solidFill>
                <a:schemeClr val="tx1"/>
              </a:solidFill>
            </a:endParaRPr>
          </a:p>
          <a:p>
            <a:pPr marL="0" lvl="1" indent="0" fontAlgn="auto">
              <a:spcAft>
                <a:spcPts val="0"/>
              </a:spcAft>
              <a:buNone/>
              <a:defRPr/>
            </a:pPr>
            <a:endParaRPr lang="nl-NL" sz="1800" i="1" dirty="0">
              <a:solidFill>
                <a:schemeClr val="tx1"/>
              </a:solidFill>
            </a:endParaRPr>
          </a:p>
          <a:p>
            <a:pPr marL="365443" lvl="1" indent="0" fontAlgn="auto">
              <a:spcAft>
                <a:spcPts val="0"/>
              </a:spcAft>
              <a:buNone/>
              <a:defRPr/>
            </a:pPr>
            <a:r>
              <a:rPr lang="nl-NL" sz="1800" i="1" dirty="0" smtClean="0">
                <a:solidFill>
                  <a:schemeClr val="tx1"/>
                </a:solidFill>
              </a:rPr>
              <a:t>De evaluatie bepaald welke dingen je gaat bijstellen</a:t>
            </a:r>
          </a:p>
          <a:p>
            <a:pPr indent="-274320" fontAlgn="auto">
              <a:spcAft>
                <a:spcPts val="0"/>
              </a:spcAft>
              <a:defRPr/>
            </a:pPr>
            <a:endParaRPr lang="nl-NL" sz="2000" dirty="0" smtClean="0">
              <a:solidFill>
                <a:schemeClr val="tx1"/>
              </a:solidFill>
            </a:endParaRPr>
          </a:p>
        </p:txBody>
      </p:sp>
      <p:pic>
        <p:nvPicPr>
          <p:cNvPr id="16387"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235" y="2780928"/>
            <a:ext cx="3461701" cy="23106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2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5" dur="250"/>
                                        <p:tgtEl>
                                          <p:spTgt spid="3">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1"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childTnLst>
                                </p:cTn>
                              </p:par>
                              <p:par>
                                <p:cTn id="42" presetID="1" presetClass="entr" presetSubtype="0" fill="hold" grpId="1"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3068960"/>
            <a:ext cx="3327829" cy="3327829"/>
          </a:xfrm>
          <a:prstGeom prst="rect">
            <a:avLst/>
          </a:prstGeom>
        </p:spPr>
      </p:pic>
      <p:sp>
        <p:nvSpPr>
          <p:cNvPr id="2"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6</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evalueren en bijstellen</a:t>
            </a:r>
            <a:endParaRPr lang="nl-NL" sz="2800" b="1" dirty="0">
              <a:solidFill>
                <a:schemeClr val="accent6"/>
              </a:solidFill>
            </a:endParaRPr>
          </a:p>
        </p:txBody>
      </p:sp>
      <p:sp>
        <p:nvSpPr>
          <p:cNvPr id="3" name="Tijdelijke aanduiding voor inhoud 2"/>
          <p:cNvSpPr>
            <a:spLocks noGrp="1"/>
          </p:cNvSpPr>
          <p:nvPr>
            <p:ph idx="1"/>
          </p:nvPr>
        </p:nvSpPr>
        <p:spPr>
          <a:xfrm>
            <a:off x="838200" y="1844824"/>
            <a:ext cx="7694613" cy="4464496"/>
          </a:xfrm>
        </p:spPr>
        <p:txBody>
          <a:bodyPr/>
          <a:lstStyle/>
          <a:p>
            <a:r>
              <a:rPr lang="nl-NL" dirty="0" smtClean="0"/>
              <a:t>Waar haal je je informatie vandaan voor een evaluatie?</a:t>
            </a:r>
          </a:p>
          <a:p>
            <a:pPr lvl="1"/>
            <a:r>
              <a:rPr lang="nl-NL" b="1" dirty="0" smtClean="0">
                <a:sym typeface="Wingdings" pitchFamily="2" charset="2"/>
              </a:rPr>
              <a:t>Je observaties.</a:t>
            </a:r>
          </a:p>
          <a:p>
            <a:pPr lvl="1"/>
            <a:r>
              <a:rPr lang="nl-NL" b="1" dirty="0" smtClean="0">
                <a:sym typeface="Wingdings" pitchFamily="2" charset="2"/>
              </a:rPr>
              <a:t>Informatie van de cliënt zelf.</a:t>
            </a:r>
          </a:p>
          <a:p>
            <a:pPr lvl="1"/>
            <a:r>
              <a:rPr lang="nl-NL" b="1" dirty="0" smtClean="0">
                <a:sym typeface="Wingdings" pitchFamily="2" charset="2"/>
              </a:rPr>
              <a:t>Informatie van de ouders/verzorgers. </a:t>
            </a:r>
          </a:p>
          <a:p>
            <a:pPr lvl="1"/>
            <a:r>
              <a:rPr lang="nl-NL" b="1" dirty="0" smtClean="0">
                <a:sym typeface="Wingdings" pitchFamily="2" charset="2"/>
              </a:rPr>
              <a:t>Collega’s</a:t>
            </a:r>
          </a:p>
          <a:p>
            <a:pPr marL="69850" indent="0">
              <a:buNone/>
            </a:pPr>
            <a:endParaRPr lang="nl-NL" b="1" dirty="0" smtClean="0">
              <a:sym typeface="Wingdings" pitchFamily="2" charset="2"/>
            </a:endParaRPr>
          </a:p>
          <a:p>
            <a:pPr marL="69850" indent="0">
              <a:buNone/>
            </a:pPr>
            <a:r>
              <a:rPr lang="nl-NL" sz="1800" dirty="0" smtClean="0"/>
              <a:t/>
            </a:r>
            <a:br>
              <a:rPr lang="nl-NL" sz="1800" dirty="0" smtClean="0"/>
            </a:br>
            <a:endParaRPr lang="nl-NL" sz="1800" dirty="0" smtClean="0"/>
          </a:p>
        </p:txBody>
      </p:sp>
      <p:pic>
        <p:nvPicPr>
          <p:cNvPr id="17411" name="Afbeelding 4"/>
          <p:cNvPicPr>
            <a:picLocks noChangeAspect="1"/>
          </p:cNvPicPr>
          <p:nvPr/>
        </p:nvPicPr>
        <p:blipFill>
          <a:blip r:embed="rId3" cstate="print"/>
          <a:srcRect/>
          <a:stretch>
            <a:fillRect/>
          </a:stretch>
        </p:blipFill>
        <p:spPr bwMode="auto">
          <a:xfrm>
            <a:off x="539750" y="981075"/>
            <a:ext cx="598488" cy="977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25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6096" y="4315706"/>
            <a:ext cx="3057128" cy="2185847"/>
          </a:xfrm>
          <a:prstGeom prst="rect">
            <a:avLst/>
          </a:prstGeom>
        </p:spPr>
      </p:pic>
      <p:sp>
        <p:nvSpPr>
          <p:cNvPr id="2"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6</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evalueren en bijstellen</a:t>
            </a:r>
            <a:endParaRPr lang="nl-NL" sz="2800" b="1" dirty="0">
              <a:solidFill>
                <a:schemeClr val="accent6"/>
              </a:solidFill>
            </a:endParaRPr>
          </a:p>
        </p:txBody>
      </p:sp>
      <p:sp>
        <p:nvSpPr>
          <p:cNvPr id="3" name="Tijdelijke aanduiding voor inhoud 2"/>
          <p:cNvSpPr>
            <a:spLocks noGrp="1"/>
          </p:cNvSpPr>
          <p:nvPr>
            <p:ph idx="1"/>
          </p:nvPr>
        </p:nvSpPr>
        <p:spPr>
          <a:xfrm>
            <a:off x="838200" y="1844824"/>
            <a:ext cx="7694613" cy="4464496"/>
          </a:xfrm>
        </p:spPr>
        <p:txBody>
          <a:bodyPr/>
          <a:lstStyle/>
          <a:p>
            <a:r>
              <a:rPr lang="nl-NL" dirty="0" smtClean="0"/>
              <a:t>Als blijkt dat je een doel niet hebt behaald stel je jezelf de volgende vragen:</a:t>
            </a:r>
            <a:endParaRPr lang="nl-NL" sz="1200" dirty="0"/>
          </a:p>
          <a:p>
            <a:pPr lvl="1"/>
            <a:r>
              <a:rPr lang="nl-NL" sz="2000" i="1" dirty="0" smtClean="0"/>
              <a:t>Wat is de oorzaak?</a:t>
            </a:r>
          </a:p>
          <a:p>
            <a:pPr lvl="1"/>
            <a:r>
              <a:rPr lang="nl-NL" sz="2000" i="1" dirty="0" smtClean="0"/>
              <a:t>Moet het doel vervallen?</a:t>
            </a:r>
          </a:p>
          <a:p>
            <a:pPr lvl="1"/>
            <a:r>
              <a:rPr lang="nl-NL" sz="2000" i="1" dirty="0" smtClean="0"/>
              <a:t>Moet het doel in kleinere subdoelen worden opgedeeld?</a:t>
            </a:r>
          </a:p>
          <a:p>
            <a:pPr lvl="1"/>
            <a:r>
              <a:rPr lang="nl-NL" sz="2000" i="1" dirty="0" smtClean="0"/>
              <a:t>Moeten we andere activiteiten inzetten?</a:t>
            </a:r>
          </a:p>
          <a:p>
            <a:pPr lvl="1"/>
            <a:r>
              <a:rPr lang="nl-NL" sz="2000" i="1" dirty="0" smtClean="0"/>
              <a:t>Is het doel haalbaar als we </a:t>
            </a:r>
            <a:r>
              <a:rPr lang="nl-NL" sz="2000" i="1" smtClean="0"/>
              <a:t>er </a:t>
            </a:r>
            <a:br>
              <a:rPr lang="nl-NL" sz="2000" i="1" smtClean="0"/>
            </a:br>
            <a:r>
              <a:rPr lang="nl-NL" sz="2000" i="1" smtClean="0"/>
              <a:t>langer </a:t>
            </a:r>
            <a:r>
              <a:rPr lang="nl-NL" sz="2000" i="1" dirty="0" smtClean="0"/>
              <a:t>over doen of is er </a:t>
            </a:r>
            <a:r>
              <a:rPr lang="nl-NL" sz="2000" i="1" smtClean="0"/>
              <a:t>meer </a:t>
            </a:r>
            <a:br>
              <a:rPr lang="nl-NL" sz="2000" i="1" smtClean="0"/>
            </a:br>
            <a:r>
              <a:rPr lang="nl-NL" sz="2000" i="1" smtClean="0"/>
              <a:t>voor </a:t>
            </a:r>
            <a:r>
              <a:rPr lang="nl-NL" sz="2000" i="1" dirty="0" smtClean="0"/>
              <a:t>nodig?</a:t>
            </a:r>
          </a:p>
        </p:txBody>
      </p:sp>
      <p:pic>
        <p:nvPicPr>
          <p:cNvPr id="17411" name="Afbeelding 4"/>
          <p:cNvPicPr>
            <a:picLocks noChangeAspect="1"/>
          </p:cNvPicPr>
          <p:nvPr/>
        </p:nvPicPr>
        <p:blipFill>
          <a:blip r:embed="rId3" cstate="print"/>
          <a:srcRect/>
          <a:stretch>
            <a:fillRect/>
          </a:stretch>
        </p:blipFill>
        <p:spPr bwMode="auto">
          <a:xfrm>
            <a:off x="539750" y="981075"/>
            <a:ext cx="598488" cy="977900"/>
          </a:xfrm>
          <a:prstGeom prst="rect">
            <a:avLst/>
          </a:prstGeom>
          <a:noFill/>
          <a:ln w="9525">
            <a:noFill/>
            <a:miter lim="800000"/>
            <a:headEnd/>
            <a:tailEnd/>
          </a:ln>
        </p:spPr>
      </p:pic>
    </p:spTree>
    <p:extLst>
      <p:ext uri="{BB962C8B-B14F-4D97-AF65-F5344CB8AC3E}">
        <p14:creationId xmlns:p14="http://schemas.microsoft.com/office/powerpoint/2010/main" val="130483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25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smtClean="0"/>
              <a:t>Methodisch werken</a:t>
            </a:r>
          </a:p>
        </p:txBody>
      </p:sp>
      <p:sp>
        <p:nvSpPr>
          <p:cNvPr id="3" name="Tijdelijke aanduiding voor inhoud 2"/>
          <p:cNvSpPr>
            <a:spLocks noGrp="1"/>
          </p:cNvSpPr>
          <p:nvPr>
            <p:ph idx="1"/>
          </p:nvPr>
        </p:nvSpPr>
        <p:spPr>
          <a:xfrm>
            <a:off x="827584" y="2132856"/>
            <a:ext cx="7632204" cy="4176464"/>
          </a:xfrm>
        </p:spPr>
        <p:txBody>
          <a:bodyPr rtlCol="0">
            <a:normAutofit fontScale="92500" lnSpcReduction="10000"/>
          </a:bodyPr>
          <a:lstStyle/>
          <a:p>
            <a:pPr marL="525780" indent="-457200" fontAlgn="auto">
              <a:spcAft>
                <a:spcPts val="0"/>
              </a:spcAft>
              <a:buFont typeface="+mj-lt"/>
              <a:buAutoNum type="arabicParenR"/>
              <a:defRPr/>
            </a:pPr>
            <a:r>
              <a:rPr lang="nl-NL" sz="2000"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sz="2000" dirty="0" smtClean="0">
                <a:solidFill>
                  <a:schemeClr val="accent6">
                    <a:lumMod val="60000"/>
                    <a:lumOff val="40000"/>
                  </a:schemeClr>
                </a:solidFill>
              </a:rPr>
              <a:t>Probleem vaststellen &amp; </a:t>
            </a:r>
            <a:br>
              <a:rPr lang="nl-NL" sz="2000" dirty="0" smtClean="0">
                <a:solidFill>
                  <a:schemeClr val="accent6">
                    <a:lumMod val="60000"/>
                    <a:lumOff val="40000"/>
                  </a:schemeClr>
                </a:solidFill>
              </a:rPr>
            </a:br>
            <a:r>
              <a:rPr lang="nl-NL" sz="2000" dirty="0" smtClean="0">
                <a:solidFill>
                  <a:schemeClr val="accent6">
                    <a:lumMod val="60000"/>
                    <a:lumOff val="40000"/>
                  </a:schemeClr>
                </a:solidFill>
              </a:rPr>
              <a:t>hulpvraag formuleren</a:t>
            </a:r>
          </a:p>
          <a:p>
            <a:pPr marL="525780" indent="-457200" fontAlgn="auto">
              <a:spcAft>
                <a:spcPts val="0"/>
              </a:spcAft>
              <a:buFont typeface="+mj-lt"/>
              <a:buAutoNum type="arabicParenR"/>
              <a:defRPr/>
            </a:pPr>
            <a:r>
              <a:rPr lang="nl-NL" sz="2000" dirty="0" smtClean="0">
                <a:solidFill>
                  <a:schemeClr val="accent6">
                    <a:lumMod val="60000"/>
                    <a:lumOff val="40000"/>
                  </a:schemeClr>
                </a:solidFill>
              </a:rPr>
              <a:t>Doelen formuleren</a:t>
            </a:r>
          </a:p>
          <a:p>
            <a:pPr marL="525780" indent="-457200" fontAlgn="auto">
              <a:spcAft>
                <a:spcPts val="0"/>
              </a:spcAft>
              <a:buFont typeface="+mj-lt"/>
              <a:buAutoNum type="arabicParenR"/>
              <a:defRPr/>
            </a:pPr>
            <a:r>
              <a:rPr lang="nl-NL" sz="2000" dirty="0" smtClean="0">
                <a:solidFill>
                  <a:schemeClr val="accent6">
                    <a:lumMod val="60000"/>
                    <a:lumOff val="40000"/>
                  </a:schemeClr>
                </a:solidFill>
              </a:rPr>
              <a:t>Plan van aanpak maken</a:t>
            </a:r>
          </a:p>
          <a:p>
            <a:pPr marL="525780" indent="-457200" fontAlgn="auto">
              <a:spcAft>
                <a:spcPts val="0"/>
              </a:spcAft>
              <a:buFont typeface="+mj-lt"/>
              <a:buAutoNum type="arabicParenR"/>
              <a:defRPr/>
            </a:pPr>
            <a:r>
              <a:rPr lang="nl-NL" sz="2000" dirty="0" smtClean="0">
                <a:solidFill>
                  <a:schemeClr val="accent6">
                    <a:lumMod val="60000"/>
                    <a:lumOff val="40000"/>
                  </a:schemeClr>
                </a:solidFill>
              </a:rPr>
              <a:t>Plan uitvoeren</a:t>
            </a:r>
          </a:p>
          <a:p>
            <a:pPr marL="525780" indent="-457200" fontAlgn="auto">
              <a:spcAft>
                <a:spcPts val="0"/>
              </a:spcAft>
              <a:buFont typeface="+mj-lt"/>
              <a:buAutoNum type="arabicParenR"/>
              <a:defRPr/>
            </a:pPr>
            <a:r>
              <a:rPr lang="nl-NL" sz="2000" dirty="0" smtClean="0">
                <a:solidFill>
                  <a:schemeClr val="accent6">
                    <a:lumMod val="60000"/>
                    <a:lumOff val="40000"/>
                  </a:schemeClr>
                </a:solidFill>
              </a:rPr>
              <a:t>Evalueren en bijstellen</a:t>
            </a:r>
            <a:endParaRPr lang="nl-NL" sz="2000" dirty="0" smtClean="0">
              <a:solidFill>
                <a:schemeClr val="tx1"/>
              </a:solidFill>
            </a:endParaRPr>
          </a:p>
          <a:p>
            <a:pPr marL="68580" indent="0" fontAlgn="auto">
              <a:spcAft>
                <a:spcPts val="0"/>
              </a:spcAft>
              <a:buNone/>
              <a:defRPr/>
            </a:pPr>
            <a:endParaRPr lang="nl-NL" dirty="0">
              <a:solidFill>
                <a:schemeClr val="tx1"/>
              </a:solidFill>
            </a:endParaRPr>
          </a:p>
          <a:p>
            <a:pPr marL="68580" indent="0" fontAlgn="auto">
              <a:spcAft>
                <a:spcPts val="0"/>
              </a:spcAft>
              <a:buNone/>
              <a:defRPr/>
            </a:pPr>
            <a:r>
              <a:rPr lang="nl-NL" b="1" dirty="0" smtClean="0">
                <a:solidFill>
                  <a:schemeClr val="tx1"/>
                </a:solidFill>
              </a:rPr>
              <a:t>Doel niet behaald </a:t>
            </a:r>
            <a:r>
              <a:rPr lang="nl-NL" dirty="0" smtClean="0">
                <a:solidFill>
                  <a:schemeClr val="tx1"/>
                </a:solidFill>
                <a:sym typeface="Wingdings" pitchFamily="2" charset="2"/>
              </a:rPr>
              <a:t> opnieuw aan de slag met het doel. Je begint ergens in de cyclus. </a:t>
            </a:r>
          </a:p>
          <a:p>
            <a:pPr marL="68580" indent="0" fontAlgn="auto">
              <a:spcAft>
                <a:spcPts val="0"/>
              </a:spcAft>
              <a:buNone/>
              <a:defRPr/>
            </a:pPr>
            <a:endParaRPr lang="nl-NL" dirty="0" smtClean="0">
              <a:solidFill>
                <a:schemeClr val="tx1"/>
              </a:solidFill>
              <a:sym typeface="Wingdings" pitchFamily="2" charset="2"/>
            </a:endParaRPr>
          </a:p>
          <a:p>
            <a:pPr marL="68580" indent="0" fontAlgn="auto">
              <a:spcAft>
                <a:spcPts val="0"/>
              </a:spcAft>
              <a:buNone/>
              <a:defRPr/>
            </a:pPr>
            <a:r>
              <a:rPr lang="nl-NL" b="1" dirty="0" smtClean="0">
                <a:solidFill>
                  <a:schemeClr val="tx1"/>
                </a:solidFill>
                <a:sym typeface="Wingdings" pitchFamily="2" charset="2"/>
              </a:rPr>
              <a:t>Doel behaald </a:t>
            </a:r>
            <a:r>
              <a:rPr lang="nl-NL" dirty="0" smtClean="0">
                <a:solidFill>
                  <a:schemeClr val="tx1"/>
                </a:solidFill>
                <a:sym typeface="Wingdings" pitchFamily="2" charset="2"/>
              </a:rPr>
              <a:t> opnieuw beginnen met een ander probleem </a:t>
            </a:r>
            <a:r>
              <a:rPr lang="nl-NL" dirty="0">
                <a:solidFill>
                  <a:schemeClr val="tx1"/>
                </a:solidFill>
                <a:sym typeface="Wingdings" pitchFamily="2" charset="2"/>
              </a:rPr>
              <a:t>(</a:t>
            </a:r>
            <a:r>
              <a:rPr lang="nl-NL" dirty="0" smtClean="0">
                <a:solidFill>
                  <a:schemeClr val="tx1"/>
                </a:solidFill>
                <a:sym typeface="Wingdings" pitchFamily="2" charset="2"/>
              </a:rPr>
              <a:t>en ander doel). </a:t>
            </a:r>
            <a:endParaRPr lang="nl-NL" dirty="0">
              <a:solidFill>
                <a:schemeClr val="accent6">
                  <a:lumMod val="60000"/>
                  <a:lumOff val="40000"/>
                </a:schemeClr>
              </a:solidFill>
            </a:endParaRPr>
          </a:p>
        </p:txBody>
      </p:sp>
      <p:pic>
        <p:nvPicPr>
          <p:cNvPr id="15363" name="Afbeelding 4"/>
          <p:cNvPicPr>
            <a:picLocks noChangeAspect="1" noChangeArrowheads="1"/>
          </p:cNvPicPr>
          <p:nvPr/>
        </p:nvPicPr>
        <p:blipFill>
          <a:blip r:embed="rId2" cstate="print"/>
          <a:srcRect/>
          <a:stretch>
            <a:fillRect/>
          </a:stretch>
        </p:blipFill>
        <p:spPr bwMode="auto">
          <a:xfrm>
            <a:off x="5940152" y="2348880"/>
            <a:ext cx="1537470" cy="1430242"/>
          </a:xfrm>
          <a:prstGeom prst="rect">
            <a:avLst/>
          </a:prstGeom>
          <a:noFill/>
          <a:ln w="9525">
            <a:noFill/>
            <a:miter lim="800000"/>
            <a:headEnd/>
            <a:tailEnd/>
          </a:ln>
        </p:spPr>
      </p:pic>
    </p:spTree>
    <p:extLst>
      <p:ext uri="{BB962C8B-B14F-4D97-AF65-F5344CB8AC3E}">
        <p14:creationId xmlns:p14="http://schemas.microsoft.com/office/powerpoint/2010/main" val="42804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25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25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2" dur="2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kenmerken van het methodisch werken </a:t>
            </a:r>
            <a:endParaRPr lang="nl-NL" dirty="0"/>
          </a:p>
        </p:txBody>
      </p:sp>
      <p:sp>
        <p:nvSpPr>
          <p:cNvPr id="3" name="Tijdelijke aanduiding voor inhoud 2"/>
          <p:cNvSpPr>
            <a:spLocks noGrp="1"/>
          </p:cNvSpPr>
          <p:nvPr>
            <p:ph idx="1"/>
          </p:nvPr>
        </p:nvSpPr>
        <p:spPr/>
        <p:txBody>
          <a:bodyPr/>
          <a:lstStyle/>
          <a:p>
            <a:r>
              <a:rPr lang="nl-NL" dirty="0" smtClean="0"/>
              <a:t>1. Doelgericht:  waar werken we naar toe, wat wil je bereiken  ?</a:t>
            </a:r>
          </a:p>
          <a:p>
            <a:endParaRPr lang="nl-NL" dirty="0" smtClean="0"/>
          </a:p>
          <a:p>
            <a:r>
              <a:rPr lang="nl-NL" dirty="0" smtClean="0"/>
              <a:t>2. Planmatig: de weg waarlangs je gaat werken. Welke stappen ga je zetten om uiteindelijk je doel te behalen?</a:t>
            </a:r>
          </a:p>
          <a:p>
            <a:endParaRPr lang="nl-NL" dirty="0"/>
          </a:p>
          <a:p>
            <a:r>
              <a:rPr lang="nl-NL" dirty="0" smtClean="0"/>
              <a:t>3. Procesmatig: je houdt het proces in de gaten en stuurt </a:t>
            </a:r>
            <a:r>
              <a:rPr lang="nl-NL" dirty="0" err="1" smtClean="0"/>
              <a:t>zonodig</a:t>
            </a:r>
            <a:r>
              <a:rPr lang="nl-NL" dirty="0" smtClean="0"/>
              <a:t> bij. Zit je op de goede weg ?</a:t>
            </a:r>
          </a:p>
          <a:p>
            <a:endParaRPr lang="nl-NL" dirty="0"/>
          </a:p>
          <a:p>
            <a:r>
              <a:rPr lang="nl-NL" dirty="0" smtClean="0"/>
              <a:t>4. Bewust: je bent je bewust van de doelen, je houdt het proces in de gaten, je bent je bewust van de situatie van het kind en bewust van je jezelf. Ben je je bewust van de invloed van je eigen gedrag op het kind? </a:t>
            </a:r>
          </a:p>
          <a:p>
            <a:endParaRPr lang="nl-NL" dirty="0" smtClean="0"/>
          </a:p>
        </p:txBody>
      </p:sp>
    </p:spTree>
    <p:extLst>
      <p:ext uri="{BB962C8B-B14F-4D97-AF65-F5344CB8AC3E}">
        <p14:creationId xmlns:p14="http://schemas.microsoft.com/office/powerpoint/2010/main" val="3978667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Methodisch werken</a:t>
            </a:r>
            <a:endParaRPr lang="nl-NL" dirty="0"/>
          </a:p>
        </p:txBody>
      </p:sp>
      <p:sp>
        <p:nvSpPr>
          <p:cNvPr id="3" name="Tijdelijke aanduiding voor inhoud 2"/>
          <p:cNvSpPr>
            <a:spLocks noGrp="1"/>
          </p:cNvSpPr>
          <p:nvPr>
            <p:ph idx="1"/>
          </p:nvPr>
        </p:nvSpPr>
        <p:spPr>
          <a:xfrm>
            <a:off x="3995936" y="2323652"/>
            <a:ext cx="4464496" cy="3508977"/>
          </a:xfrm>
        </p:spPr>
        <p:txBody>
          <a:bodyPr/>
          <a:lstStyle/>
          <a:p>
            <a:pPr marL="525780" indent="-457200">
              <a:buFont typeface="+mj-lt"/>
              <a:buAutoNum type="arabicParenR"/>
            </a:pPr>
            <a:r>
              <a:rPr lang="nl-NL" dirty="0" smtClean="0"/>
              <a:t>Beginsituatie vaststellen</a:t>
            </a:r>
          </a:p>
          <a:p>
            <a:pPr marL="525780" indent="-457200">
              <a:buFont typeface="+mj-lt"/>
              <a:buAutoNum type="arabicParenR"/>
            </a:pPr>
            <a:r>
              <a:rPr lang="nl-NL" dirty="0" smtClean="0"/>
              <a:t>Probleem formuleren &amp; </a:t>
            </a:r>
            <a:br>
              <a:rPr lang="nl-NL" dirty="0" smtClean="0"/>
            </a:br>
            <a:r>
              <a:rPr lang="nl-NL" dirty="0" smtClean="0"/>
              <a:t>hulpvraag vaststellen</a:t>
            </a:r>
          </a:p>
          <a:p>
            <a:pPr marL="525780" indent="-457200">
              <a:buFont typeface="+mj-lt"/>
              <a:buAutoNum type="arabicParenR"/>
            </a:pPr>
            <a:r>
              <a:rPr lang="nl-NL" dirty="0" smtClean="0"/>
              <a:t>Doelen formuleren</a:t>
            </a:r>
          </a:p>
          <a:p>
            <a:pPr marL="525780" indent="-457200">
              <a:buFont typeface="+mj-lt"/>
              <a:buAutoNum type="arabicParenR"/>
            </a:pPr>
            <a:r>
              <a:rPr lang="nl-NL" dirty="0" smtClean="0"/>
              <a:t>Plan van aanpak maken</a:t>
            </a:r>
          </a:p>
          <a:p>
            <a:pPr marL="525780" indent="-457200">
              <a:buFont typeface="+mj-lt"/>
              <a:buAutoNum type="arabicParenR"/>
            </a:pPr>
            <a:r>
              <a:rPr lang="nl-NL" dirty="0" smtClean="0"/>
              <a:t>Plan uitvoeren</a:t>
            </a:r>
          </a:p>
          <a:p>
            <a:pPr marL="525780" indent="-457200">
              <a:buFont typeface="+mj-lt"/>
              <a:buAutoNum type="arabicParenR"/>
            </a:pPr>
            <a:r>
              <a:rPr lang="nl-NL" dirty="0" smtClean="0"/>
              <a:t>Evalueren en bijstellen</a:t>
            </a:r>
            <a:endParaRPr lang="nl-NL" dirty="0"/>
          </a:p>
        </p:txBody>
      </p:sp>
      <p:pic>
        <p:nvPicPr>
          <p:cNvPr id="5" name="Afbeelding 4"/>
          <p:cNvPicPr/>
          <p:nvPr/>
        </p:nvPicPr>
        <p:blipFill>
          <a:blip r:embed="rId2" cstate="print"/>
          <a:stretch>
            <a:fillRect/>
          </a:stretch>
        </p:blipFill>
        <p:spPr>
          <a:xfrm>
            <a:off x="683568" y="2420888"/>
            <a:ext cx="3096344" cy="2880320"/>
          </a:xfrm>
          <a:prstGeom prst="rect">
            <a:avLst/>
          </a:prstGeom>
        </p:spPr>
      </p:pic>
    </p:spTree>
    <p:extLst>
      <p:ext uri="{BB962C8B-B14F-4D97-AF65-F5344CB8AC3E}">
        <p14:creationId xmlns:p14="http://schemas.microsoft.com/office/powerpoint/2010/main" val="307861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solidFill>
                  <a:schemeClr val="accent6"/>
                </a:solidFill>
              </a:rPr>
              <a:t>     Stap 1: </a:t>
            </a:r>
            <a:br>
              <a:rPr lang="nl-NL" dirty="0" smtClean="0">
                <a:solidFill>
                  <a:schemeClr val="accent6"/>
                </a:solidFill>
              </a:rPr>
            </a:br>
            <a:r>
              <a:rPr lang="nl-NL" b="1" dirty="0" smtClean="0">
                <a:solidFill>
                  <a:schemeClr val="accent6"/>
                </a:solidFill>
              </a:rPr>
              <a:t>beginsituatie vaststellen</a:t>
            </a:r>
            <a:endParaRPr lang="nl-NL" b="1" dirty="0">
              <a:solidFill>
                <a:schemeClr val="accent6"/>
              </a:solidFill>
            </a:endParaRPr>
          </a:p>
        </p:txBody>
      </p:sp>
      <p:sp>
        <p:nvSpPr>
          <p:cNvPr id="3" name="Tijdelijke aanduiding voor inhoud 2"/>
          <p:cNvSpPr>
            <a:spLocks noGrp="1"/>
          </p:cNvSpPr>
          <p:nvPr>
            <p:ph idx="1"/>
          </p:nvPr>
        </p:nvSpPr>
        <p:spPr/>
        <p:txBody>
          <a:bodyPr/>
          <a:lstStyle/>
          <a:p>
            <a:r>
              <a:rPr lang="nl-NL" dirty="0" smtClean="0"/>
              <a:t>Het ‘vertrekpunt’ van je begeleiding.</a:t>
            </a:r>
          </a:p>
          <a:p>
            <a:endParaRPr lang="nl-NL" dirty="0" smtClean="0"/>
          </a:p>
          <a:p>
            <a:r>
              <a:rPr lang="nl-NL" dirty="0" smtClean="0"/>
              <a:t>Weet je meer van </a:t>
            </a:r>
            <a:br>
              <a:rPr lang="nl-NL" dirty="0" smtClean="0"/>
            </a:br>
            <a:r>
              <a:rPr lang="nl-NL" dirty="0" smtClean="0"/>
              <a:t>de cliënt?</a:t>
            </a:r>
            <a:br>
              <a:rPr lang="nl-NL" dirty="0" smtClean="0"/>
            </a:br>
            <a:r>
              <a:rPr lang="nl-NL" dirty="0" smtClean="0"/>
              <a:t>Dan kun je hem beter </a:t>
            </a:r>
            <a:br>
              <a:rPr lang="nl-NL" dirty="0" smtClean="0"/>
            </a:br>
            <a:r>
              <a:rPr lang="nl-NL" dirty="0" smtClean="0"/>
              <a:t>naar het einddoel </a:t>
            </a:r>
            <a:br>
              <a:rPr lang="nl-NL" dirty="0" smtClean="0"/>
            </a:br>
            <a:r>
              <a:rPr lang="nl-NL" dirty="0" smtClean="0"/>
              <a:t>begeleiden.</a:t>
            </a:r>
            <a:endParaRPr lang="nl-NL" dirty="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8342" y="620688"/>
            <a:ext cx="598790" cy="978024"/>
          </a:xfrm>
          <a:prstGeom prst="rect">
            <a:avLst/>
          </a:prstGeom>
        </p:spPr>
      </p:pic>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3068960"/>
            <a:ext cx="3333750" cy="3152775"/>
          </a:xfrm>
          <a:prstGeom prst="rect">
            <a:avLst/>
          </a:prstGeom>
        </p:spPr>
      </p:pic>
    </p:spTree>
    <p:extLst>
      <p:ext uri="{BB962C8B-B14F-4D97-AF65-F5344CB8AC3E}">
        <p14:creationId xmlns:p14="http://schemas.microsoft.com/office/powerpoint/2010/main" val="357231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764704"/>
            <a:ext cx="7024744" cy="720080"/>
          </a:xfrm>
        </p:spPr>
        <p:txBody>
          <a:bodyPr>
            <a:normAutofit/>
          </a:bodyPr>
          <a:lstStyle/>
          <a:p>
            <a:r>
              <a:rPr lang="nl-NL" b="1" dirty="0" smtClean="0">
                <a:solidFill>
                  <a:schemeClr val="accent6"/>
                </a:solidFill>
              </a:rPr>
              <a:t>     </a:t>
            </a:r>
            <a:r>
              <a:rPr lang="nl-NL" dirty="0" smtClean="0">
                <a:solidFill>
                  <a:schemeClr val="accent6"/>
                </a:solidFill>
              </a:rPr>
              <a:t>Beginsituatie vaststellen</a:t>
            </a:r>
            <a:endParaRPr lang="nl-NL" dirty="0">
              <a:solidFill>
                <a:schemeClr val="accent6"/>
              </a:solidFill>
            </a:endParaRPr>
          </a:p>
        </p:txBody>
      </p:sp>
      <p:sp>
        <p:nvSpPr>
          <p:cNvPr id="3" name="Tijdelijke aanduiding voor inhoud 2"/>
          <p:cNvSpPr>
            <a:spLocks noGrp="1"/>
          </p:cNvSpPr>
          <p:nvPr>
            <p:ph idx="1"/>
          </p:nvPr>
        </p:nvSpPr>
        <p:spPr>
          <a:xfrm>
            <a:off x="2555776" y="1598712"/>
            <a:ext cx="6048672" cy="4854624"/>
          </a:xfrm>
        </p:spPr>
        <p:txBody>
          <a:bodyPr>
            <a:normAutofit fontScale="92500" lnSpcReduction="10000"/>
          </a:bodyPr>
          <a:lstStyle/>
          <a:p>
            <a:pPr marL="68580" indent="0">
              <a:buNone/>
            </a:pPr>
            <a:r>
              <a:rPr lang="nl-NL" b="1" dirty="0" smtClean="0">
                <a:solidFill>
                  <a:schemeClr val="accent3"/>
                </a:solidFill>
              </a:rPr>
              <a:t>Onderdelen van de beginsituatie:</a:t>
            </a:r>
          </a:p>
          <a:p>
            <a:pPr marL="68580" indent="0">
              <a:buNone/>
            </a:pPr>
            <a:endParaRPr lang="nl-NL" b="1" dirty="0" smtClean="0">
              <a:solidFill>
                <a:schemeClr val="accent3"/>
              </a:solidFill>
            </a:endParaRPr>
          </a:p>
          <a:p>
            <a:pPr marL="342900" indent="-342900">
              <a:buFont typeface="Arial" panose="020B0604020202020204" pitchFamily="34" charset="0"/>
              <a:buChar char="•"/>
            </a:pPr>
            <a:r>
              <a:rPr lang="nl-NL" b="1" dirty="0" smtClean="0"/>
              <a:t>Algemene gegevens</a:t>
            </a:r>
          </a:p>
          <a:p>
            <a:pPr marL="342900" indent="-342900">
              <a:buFont typeface="Arial" panose="020B0604020202020204" pitchFamily="34" charset="0"/>
              <a:buChar char="•"/>
            </a:pPr>
            <a:r>
              <a:rPr lang="nl-NL" b="1" dirty="0" smtClean="0"/>
              <a:t>Algemene indruk </a:t>
            </a:r>
          </a:p>
          <a:p>
            <a:pPr marL="342900" indent="-342900">
              <a:buFont typeface="Arial" panose="020B0604020202020204" pitchFamily="34" charset="0"/>
              <a:buChar char="•"/>
            </a:pPr>
            <a:r>
              <a:rPr lang="nl-NL" b="1" dirty="0" err="1" smtClean="0"/>
              <a:t>Geschiendenis</a:t>
            </a:r>
            <a:r>
              <a:rPr lang="nl-NL" b="1" dirty="0" smtClean="0"/>
              <a:t> / gezinssituatie/leefwereld</a:t>
            </a:r>
            <a:endParaRPr lang="nl-NL" b="1" dirty="0"/>
          </a:p>
          <a:p>
            <a:pPr marL="342900" indent="-342900">
              <a:buFont typeface="Arial" panose="020B0604020202020204" pitchFamily="34" charset="0"/>
              <a:buChar char="•"/>
            </a:pPr>
            <a:r>
              <a:rPr lang="nl-NL" b="1" dirty="0" smtClean="0"/>
              <a:t>Gezondheidstoestand / stoornissen / beperkingen / handicaps</a:t>
            </a:r>
            <a:endParaRPr lang="nl-NL" b="1" dirty="0"/>
          </a:p>
          <a:p>
            <a:pPr marL="342900" indent="-342900">
              <a:buFont typeface="Arial" panose="020B0604020202020204" pitchFamily="34" charset="0"/>
              <a:buChar char="•"/>
            </a:pPr>
            <a:r>
              <a:rPr lang="nl-NL" b="1" dirty="0" smtClean="0"/>
              <a:t>De ontwikkeling per ontwikkelingsgebied:</a:t>
            </a:r>
          </a:p>
          <a:p>
            <a:r>
              <a:rPr lang="nl-NL" b="1" dirty="0" smtClean="0"/>
              <a:t/>
            </a:r>
            <a:br>
              <a:rPr lang="nl-NL" b="1" dirty="0" smtClean="0"/>
            </a:br>
            <a:r>
              <a:rPr lang="nl-NL" sz="2200" i="1" dirty="0" smtClean="0"/>
              <a:t>Mogelijkheden</a:t>
            </a:r>
            <a:r>
              <a:rPr lang="nl-NL" sz="2200" dirty="0" smtClean="0"/>
              <a:t> en </a:t>
            </a:r>
            <a:r>
              <a:rPr lang="nl-NL" sz="2200" i="1" dirty="0" smtClean="0"/>
              <a:t>beperkingen</a:t>
            </a:r>
            <a:br>
              <a:rPr lang="nl-NL" sz="2200" i="1" dirty="0" smtClean="0"/>
            </a:br>
            <a:r>
              <a:rPr lang="nl-NL" sz="2200" i="1" dirty="0" smtClean="0"/>
              <a:t>Ontwikkelingstaken</a:t>
            </a:r>
            <a:br>
              <a:rPr lang="nl-NL" sz="2200" i="1" dirty="0" smtClean="0"/>
            </a:br>
            <a:r>
              <a:rPr lang="nl-NL" sz="2200" dirty="0" smtClean="0"/>
              <a:t/>
            </a:r>
            <a:br>
              <a:rPr lang="nl-NL" sz="2200" dirty="0" smtClean="0"/>
            </a:br>
            <a:r>
              <a:rPr lang="nl-NL" sz="1900" dirty="0" smtClean="0"/>
              <a:t>Per </a:t>
            </a:r>
            <a:r>
              <a:rPr lang="nl-NL" sz="1900" dirty="0"/>
              <a:t>ontwikkelingsgebied</a:t>
            </a:r>
          </a:p>
          <a:p>
            <a:pPr lvl="3"/>
            <a:r>
              <a:rPr lang="nl-NL" sz="1700" dirty="0"/>
              <a:t>Lichamelijk</a:t>
            </a:r>
          </a:p>
          <a:p>
            <a:pPr lvl="3"/>
            <a:r>
              <a:rPr lang="nl-NL" sz="1700" dirty="0"/>
              <a:t>Cognitief</a:t>
            </a:r>
          </a:p>
          <a:p>
            <a:pPr lvl="3"/>
            <a:r>
              <a:rPr lang="nl-NL" sz="1700" dirty="0"/>
              <a:t>Sociaal-affectief</a:t>
            </a:r>
            <a:r>
              <a:rPr lang="nl-NL" dirty="0"/>
              <a:t> </a:t>
            </a:r>
            <a:endParaRPr lang="nl-NL" b="1" dirty="0" smtClean="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8839" y="506760"/>
            <a:ext cx="598790" cy="978024"/>
          </a:xfrm>
          <a:prstGeom prst="rect">
            <a:avLst/>
          </a:prstGeom>
        </p:spPr>
      </p:pic>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669" y="1846577"/>
            <a:ext cx="1579034" cy="1058630"/>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0839" y="2922719"/>
            <a:ext cx="1593864" cy="1247237"/>
          </a:xfrm>
          <a:prstGeom prst="rect">
            <a:avLst/>
          </a:prstGeom>
        </p:spPr>
      </p:pic>
      <p:pic>
        <p:nvPicPr>
          <p:cNvPr id="7" name="Afbeelding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6257" y="4169956"/>
            <a:ext cx="1598446" cy="2688044"/>
          </a:xfrm>
          <a:prstGeom prst="rect">
            <a:avLst/>
          </a:prstGeom>
        </p:spPr>
      </p:pic>
    </p:spTree>
    <p:extLst>
      <p:ext uri="{BB962C8B-B14F-4D97-AF65-F5344CB8AC3E}">
        <p14:creationId xmlns:p14="http://schemas.microsoft.com/office/powerpoint/2010/main" val="301527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7" dur="500"/>
                                        <p:tgtEl>
                                          <p:spTgt spid="3">
                                            <p:txEl>
                                              <p:pRg st="7" end="7"/>
                                            </p:txEl>
                                          </p:spTgt>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0" dur="500"/>
                                        <p:tgtEl>
                                          <p:spTgt spid="3">
                                            <p:txEl>
                                              <p:pRg st="8" end="8"/>
                                            </p:txEl>
                                          </p:spTgt>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3" dur="500"/>
                                        <p:tgtEl>
                                          <p:spTgt spid="3">
                                            <p:txEl>
                                              <p:pRg st="9" end="9"/>
                                            </p:txEl>
                                          </p:spTgt>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nl-NL" dirty="0" smtClean="0"/>
              <a:t>Methodisch werken</a:t>
            </a:r>
          </a:p>
        </p:txBody>
      </p:sp>
      <p:sp>
        <p:nvSpPr>
          <p:cNvPr id="3" name="Tijdelijke aanduiding voor inhoud 2"/>
          <p:cNvSpPr>
            <a:spLocks noGrp="1"/>
          </p:cNvSpPr>
          <p:nvPr>
            <p:ph idx="1"/>
          </p:nvPr>
        </p:nvSpPr>
        <p:spPr>
          <a:xfrm>
            <a:off x="3995738" y="2324100"/>
            <a:ext cx="4464050" cy="3508375"/>
          </a:xfrm>
        </p:spPr>
        <p:txBody>
          <a:bodyPr rtlCol="0">
            <a:normAutofit/>
          </a:bodyPr>
          <a:lstStyle/>
          <a:p>
            <a:pPr marL="525780" indent="-457200" fontAlgn="auto">
              <a:spcAft>
                <a:spcPts val="0"/>
              </a:spcAft>
              <a:buFont typeface="+mj-lt"/>
              <a:buAutoNum type="arabicParenR"/>
              <a:defRPr/>
            </a:pPr>
            <a:r>
              <a:rPr lang="nl-NL" dirty="0" smtClean="0">
                <a:solidFill>
                  <a:schemeClr val="accent6">
                    <a:lumMod val="60000"/>
                    <a:lumOff val="40000"/>
                  </a:schemeClr>
                </a:solidFill>
              </a:rPr>
              <a:t>Beginsituatie vaststellen</a:t>
            </a:r>
          </a:p>
          <a:p>
            <a:pPr marL="525780" indent="-457200" fontAlgn="auto">
              <a:spcAft>
                <a:spcPts val="0"/>
              </a:spcAft>
              <a:buFont typeface="+mj-lt"/>
              <a:buAutoNum type="arabicParenR"/>
              <a:defRPr/>
            </a:pPr>
            <a:r>
              <a:rPr lang="nl-NL" b="1" dirty="0" smtClean="0">
                <a:solidFill>
                  <a:schemeClr val="accent6"/>
                </a:solidFill>
              </a:rPr>
              <a:t>Probleem vaststellen &amp; </a:t>
            </a:r>
            <a:br>
              <a:rPr lang="nl-NL" b="1" dirty="0" smtClean="0">
                <a:solidFill>
                  <a:schemeClr val="accent6"/>
                </a:solidFill>
              </a:rPr>
            </a:br>
            <a:r>
              <a:rPr lang="nl-NL" b="1" dirty="0" smtClean="0">
                <a:solidFill>
                  <a:schemeClr val="accent6"/>
                </a:solidFill>
              </a:rPr>
              <a:t>hulpvraag formuleren</a:t>
            </a:r>
          </a:p>
          <a:p>
            <a:pPr marL="525780" indent="-457200" fontAlgn="auto">
              <a:spcAft>
                <a:spcPts val="0"/>
              </a:spcAft>
              <a:buFont typeface="+mj-lt"/>
              <a:buAutoNum type="arabicParenR"/>
              <a:defRPr/>
            </a:pPr>
            <a:r>
              <a:rPr lang="nl-NL" dirty="0" smtClean="0"/>
              <a:t>Doelen formuleren</a:t>
            </a:r>
          </a:p>
          <a:p>
            <a:pPr marL="525780" indent="-457200" fontAlgn="auto">
              <a:spcAft>
                <a:spcPts val="0"/>
              </a:spcAft>
              <a:buFont typeface="+mj-lt"/>
              <a:buAutoNum type="arabicParenR"/>
              <a:defRPr/>
            </a:pPr>
            <a:r>
              <a:rPr lang="nl-NL" dirty="0" smtClean="0"/>
              <a:t>Plan van aanpak maken</a:t>
            </a:r>
          </a:p>
          <a:p>
            <a:pPr marL="525780" indent="-457200" fontAlgn="auto">
              <a:spcAft>
                <a:spcPts val="0"/>
              </a:spcAft>
              <a:buFont typeface="+mj-lt"/>
              <a:buAutoNum type="arabicParenR"/>
              <a:defRPr/>
            </a:pPr>
            <a:r>
              <a:rPr lang="nl-NL" dirty="0" smtClean="0"/>
              <a:t>Plan uitvoeren</a:t>
            </a:r>
          </a:p>
          <a:p>
            <a:pPr marL="525780" indent="-457200" fontAlgn="auto">
              <a:spcAft>
                <a:spcPts val="0"/>
              </a:spcAft>
              <a:buFont typeface="+mj-lt"/>
              <a:buAutoNum type="arabicParenR"/>
              <a:defRPr/>
            </a:pPr>
            <a:r>
              <a:rPr lang="nl-NL" dirty="0" smtClean="0"/>
              <a:t>Evalueren en bijstellen</a:t>
            </a:r>
            <a:endParaRPr lang="nl-NL" dirty="0"/>
          </a:p>
        </p:txBody>
      </p:sp>
      <p:pic>
        <p:nvPicPr>
          <p:cNvPr id="15363" name="Afbeelding 4"/>
          <p:cNvPicPr>
            <a:picLocks noChangeAspect="1" noChangeArrowheads="1"/>
          </p:cNvPicPr>
          <p:nvPr/>
        </p:nvPicPr>
        <p:blipFill>
          <a:blip r:embed="rId2" cstate="print"/>
          <a:srcRect/>
          <a:stretch>
            <a:fillRect/>
          </a:stretch>
        </p:blipFill>
        <p:spPr bwMode="auto">
          <a:xfrm>
            <a:off x="684213" y="2420938"/>
            <a:ext cx="3095625" cy="2879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25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25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25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25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4413" y="981075"/>
            <a:ext cx="7024687" cy="1143000"/>
          </a:xfrm>
        </p:spPr>
        <p:txBody>
          <a:bodyPr rtlCol="0">
            <a:normAutofit/>
          </a:bodyPr>
          <a:lstStyle/>
          <a:p>
            <a:pPr fontAlgn="auto">
              <a:spcAft>
                <a:spcPts val="0"/>
              </a:spcAft>
              <a:defRPr/>
            </a:pPr>
            <a:r>
              <a:rPr lang="nl-NL" b="1" dirty="0" smtClean="0">
                <a:solidFill>
                  <a:schemeClr val="accent6"/>
                </a:solidFill>
              </a:rPr>
              <a:t>Stap 2</a:t>
            </a:r>
            <a:r>
              <a:rPr lang="nl-NL" dirty="0" smtClean="0">
                <a:solidFill>
                  <a:schemeClr val="accent6"/>
                </a:solidFill>
              </a:rPr>
              <a:t>: probleem vaststellen &amp; hulpvraag formuleren</a:t>
            </a:r>
            <a:endParaRPr lang="nl-NL" b="1" dirty="0">
              <a:solidFill>
                <a:schemeClr val="accent6"/>
              </a:solidFill>
            </a:endParaRPr>
          </a:p>
        </p:txBody>
      </p:sp>
      <p:sp>
        <p:nvSpPr>
          <p:cNvPr id="3" name="Tijdelijke aanduiding voor inhoud 2"/>
          <p:cNvSpPr>
            <a:spLocks noGrp="1"/>
          </p:cNvSpPr>
          <p:nvPr>
            <p:ph idx="1"/>
          </p:nvPr>
        </p:nvSpPr>
        <p:spPr>
          <a:xfrm>
            <a:off x="4067175" y="2324100"/>
            <a:ext cx="4465638" cy="3508375"/>
          </a:xfrm>
        </p:spPr>
        <p:txBody>
          <a:bodyPr rtlCol="0">
            <a:normAutofit/>
          </a:bodyPr>
          <a:lstStyle/>
          <a:p>
            <a:pPr indent="-274320" fontAlgn="auto">
              <a:spcAft>
                <a:spcPts val="0"/>
              </a:spcAft>
              <a:defRPr/>
            </a:pPr>
            <a:r>
              <a:rPr lang="nl-NL" dirty="0" smtClean="0"/>
              <a:t>Bij </a:t>
            </a:r>
            <a:r>
              <a:rPr lang="nl-NL" b="1" dirty="0" smtClean="0">
                <a:solidFill>
                  <a:schemeClr val="accent6">
                    <a:lumMod val="60000"/>
                    <a:lumOff val="40000"/>
                  </a:schemeClr>
                </a:solidFill>
              </a:rPr>
              <a:t>stap 1</a:t>
            </a:r>
            <a:r>
              <a:rPr lang="nl-NL" dirty="0" smtClean="0">
                <a:solidFill>
                  <a:schemeClr val="accent6">
                    <a:lumMod val="60000"/>
                    <a:lumOff val="40000"/>
                  </a:schemeClr>
                </a:solidFill>
              </a:rPr>
              <a:t> </a:t>
            </a:r>
            <a:r>
              <a:rPr lang="nl-NL" sz="2000" dirty="0" smtClean="0">
                <a:solidFill>
                  <a:schemeClr val="accent6">
                    <a:lumMod val="60000"/>
                    <a:lumOff val="40000"/>
                  </a:schemeClr>
                </a:solidFill>
              </a:rPr>
              <a:t>(beginsituatie vaststellen)</a:t>
            </a:r>
            <a:r>
              <a:rPr lang="nl-NL" sz="2000" dirty="0" smtClean="0">
                <a:solidFill>
                  <a:schemeClr val="accent6">
                    <a:lumMod val="40000"/>
                    <a:lumOff val="60000"/>
                  </a:schemeClr>
                </a:solidFill>
              </a:rPr>
              <a:t> </a:t>
            </a:r>
            <a:r>
              <a:rPr lang="nl-NL" dirty="0" smtClean="0"/>
              <a:t>heb je alle noodzakelijke gegevens verzameld.</a:t>
            </a:r>
          </a:p>
          <a:p>
            <a:pPr indent="-274320" fontAlgn="auto">
              <a:spcAft>
                <a:spcPts val="0"/>
              </a:spcAft>
              <a:defRPr/>
            </a:pPr>
            <a:endParaRPr lang="nl-NL" dirty="0"/>
          </a:p>
          <a:p>
            <a:pPr indent="-274320" fontAlgn="auto">
              <a:spcAft>
                <a:spcPts val="0"/>
              </a:spcAft>
              <a:defRPr/>
            </a:pPr>
            <a:r>
              <a:rPr lang="nl-NL" dirty="0" smtClean="0"/>
              <a:t>Bij </a:t>
            </a:r>
            <a:r>
              <a:rPr lang="nl-NL" b="1" dirty="0" smtClean="0">
                <a:solidFill>
                  <a:schemeClr val="accent6"/>
                </a:solidFill>
              </a:rPr>
              <a:t>stap 2</a:t>
            </a:r>
            <a:r>
              <a:rPr lang="nl-NL" dirty="0" smtClean="0"/>
              <a:t> ga je kijken welk ‘probleem’ je gaat ‘oplossen’ m.b.v. een plan van aanpak. </a:t>
            </a:r>
          </a:p>
        </p:txBody>
      </p:sp>
      <p:pic>
        <p:nvPicPr>
          <p:cNvPr id="16387"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pic>
        <p:nvPicPr>
          <p:cNvPr id="16388" name="Afbeelding 3"/>
          <p:cNvPicPr>
            <a:picLocks noChangeAspect="1"/>
          </p:cNvPicPr>
          <p:nvPr/>
        </p:nvPicPr>
        <p:blipFill>
          <a:blip r:embed="rId3" cstate="print"/>
          <a:srcRect/>
          <a:stretch>
            <a:fillRect/>
          </a:stretch>
        </p:blipFill>
        <p:spPr bwMode="auto">
          <a:xfrm>
            <a:off x="555625" y="2565400"/>
            <a:ext cx="3521075" cy="2755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1138238" y="981075"/>
            <a:ext cx="7394575" cy="792163"/>
          </a:xfrm>
        </p:spPr>
        <p:txBody>
          <a:bodyPr rtlCol="0">
            <a:normAutofit fontScale="90000"/>
          </a:bodyPr>
          <a:lstStyle/>
          <a:p>
            <a:pPr fontAlgn="auto">
              <a:spcAft>
                <a:spcPts val="0"/>
              </a:spcAft>
              <a:defRPr/>
            </a:pPr>
            <a:r>
              <a:rPr lang="nl-NL" sz="2800" b="1" dirty="0" smtClean="0">
                <a:solidFill>
                  <a:schemeClr val="accent6"/>
                </a:solidFill>
              </a:rPr>
              <a:t>Stap 2</a:t>
            </a:r>
            <a:r>
              <a:rPr lang="nl-NL" sz="2800" dirty="0" smtClean="0">
                <a:solidFill>
                  <a:schemeClr val="accent6"/>
                </a:solidFill>
              </a:rPr>
              <a:t>: </a:t>
            </a:r>
            <a:br>
              <a:rPr lang="nl-NL" sz="2800" dirty="0" smtClean="0">
                <a:solidFill>
                  <a:schemeClr val="accent6"/>
                </a:solidFill>
              </a:rPr>
            </a:br>
            <a:r>
              <a:rPr lang="nl-NL" sz="2800" dirty="0" smtClean="0">
                <a:solidFill>
                  <a:schemeClr val="accent6"/>
                </a:solidFill>
              </a:rPr>
              <a:t>probleem vaststellen</a:t>
            </a:r>
            <a:endParaRPr lang="nl-NL" sz="2800" b="1" dirty="0">
              <a:solidFill>
                <a:schemeClr val="accent6"/>
              </a:solidFill>
            </a:endParaRPr>
          </a:p>
        </p:txBody>
      </p:sp>
      <p:sp>
        <p:nvSpPr>
          <p:cNvPr id="3" name="Tijdelijke aanduiding voor inhoud 2"/>
          <p:cNvSpPr>
            <a:spLocks noGrp="1"/>
          </p:cNvSpPr>
          <p:nvPr>
            <p:ph idx="1"/>
          </p:nvPr>
        </p:nvSpPr>
        <p:spPr>
          <a:xfrm>
            <a:off x="838200" y="2133600"/>
            <a:ext cx="7694613" cy="4103688"/>
          </a:xfrm>
        </p:spPr>
        <p:txBody>
          <a:bodyPr rtlCol="0">
            <a:normAutofit/>
          </a:bodyPr>
          <a:lstStyle/>
          <a:p>
            <a:pPr marL="68580" indent="0" fontAlgn="auto">
              <a:spcAft>
                <a:spcPts val="0"/>
              </a:spcAft>
              <a:buFont typeface="Wingdings 2" pitchFamily="18" charset="2"/>
              <a:buNone/>
              <a:defRPr/>
            </a:pPr>
            <a:r>
              <a:rPr lang="nl-NL" b="1" dirty="0" smtClean="0">
                <a:solidFill>
                  <a:schemeClr val="tx1"/>
                </a:solidFill>
              </a:rPr>
              <a:t>Een goede probleemformulering heb je als…..</a:t>
            </a:r>
          </a:p>
          <a:p>
            <a:pPr indent="-274320" fontAlgn="auto">
              <a:spcAft>
                <a:spcPts val="0"/>
              </a:spcAft>
              <a:buFont typeface="Arial" pitchFamily="34" charset="0"/>
              <a:buChar char="•"/>
              <a:defRPr/>
            </a:pPr>
            <a:r>
              <a:rPr lang="nl-NL" dirty="0" smtClean="0">
                <a:solidFill>
                  <a:schemeClr val="tx1"/>
                </a:solidFill>
              </a:rPr>
              <a:t>Het beschreven is volgens de PES-formule</a:t>
            </a:r>
          </a:p>
          <a:p>
            <a:pPr indent="-274320" fontAlgn="auto">
              <a:spcAft>
                <a:spcPts val="0"/>
              </a:spcAft>
              <a:buFont typeface="Arial" pitchFamily="34" charset="0"/>
              <a:buChar char="•"/>
              <a:defRPr/>
            </a:pPr>
            <a:r>
              <a:rPr lang="nl-NL" dirty="0" smtClean="0">
                <a:solidFill>
                  <a:schemeClr val="tx1"/>
                </a:solidFill>
              </a:rPr>
              <a:t>Het in concreet waarneembaar gedrag is beschreven</a:t>
            </a:r>
          </a:p>
          <a:p>
            <a:pPr indent="-274320" fontAlgn="auto">
              <a:spcAft>
                <a:spcPts val="0"/>
              </a:spcAft>
              <a:buFont typeface="Arial" pitchFamily="34" charset="0"/>
              <a:buChar char="•"/>
              <a:defRPr/>
            </a:pPr>
            <a:r>
              <a:rPr lang="nl-NL" dirty="0" smtClean="0">
                <a:solidFill>
                  <a:schemeClr val="tx1"/>
                </a:solidFill>
              </a:rPr>
              <a:t>Het zo begrijpelijk mogelijk is opgeschreven</a:t>
            </a:r>
          </a:p>
          <a:p>
            <a:pPr indent="-274320" fontAlgn="auto">
              <a:spcAft>
                <a:spcPts val="0"/>
              </a:spcAft>
              <a:buFont typeface="Arial" pitchFamily="34" charset="0"/>
              <a:buChar char="•"/>
              <a:defRPr/>
            </a:pPr>
            <a:r>
              <a:rPr lang="nl-NL" dirty="0" smtClean="0">
                <a:solidFill>
                  <a:schemeClr val="tx1"/>
                </a:solidFill>
              </a:rPr>
              <a:t>De cliënt (zoveel mogelijk) betrokken is bij de formulering en het een probleem </a:t>
            </a:r>
            <a:r>
              <a:rPr lang="nl-NL" i="1" dirty="0" smtClean="0">
                <a:solidFill>
                  <a:schemeClr val="tx1"/>
                </a:solidFill>
              </a:rPr>
              <a:t>van</a:t>
            </a:r>
            <a:r>
              <a:rPr lang="nl-NL" dirty="0" smtClean="0">
                <a:solidFill>
                  <a:schemeClr val="tx1"/>
                </a:solidFill>
              </a:rPr>
              <a:t> de cliënt is.</a:t>
            </a:r>
          </a:p>
          <a:p>
            <a:pPr indent="-274320" fontAlgn="auto">
              <a:spcAft>
                <a:spcPts val="0"/>
              </a:spcAft>
              <a:buFont typeface="Arial" pitchFamily="34" charset="0"/>
              <a:buChar char="•"/>
              <a:defRPr/>
            </a:pPr>
            <a:r>
              <a:rPr lang="nl-NL" dirty="0" smtClean="0">
                <a:solidFill>
                  <a:schemeClr val="tx1"/>
                </a:solidFill>
              </a:rPr>
              <a:t>Het probleem echt is </a:t>
            </a:r>
            <a:r>
              <a:rPr lang="nl-NL" sz="1900" dirty="0" smtClean="0">
                <a:solidFill>
                  <a:schemeClr val="tx1"/>
                </a:solidFill>
              </a:rPr>
              <a:t>(voldoende verschijnselen om het een probleem te kunnen noemen)</a:t>
            </a:r>
            <a:endParaRPr lang="nl-NL" dirty="0" smtClean="0">
              <a:solidFill>
                <a:schemeClr val="tx1"/>
              </a:solidFill>
            </a:endParaRPr>
          </a:p>
          <a:p>
            <a:pPr indent="-274320" fontAlgn="auto">
              <a:spcAft>
                <a:spcPts val="0"/>
              </a:spcAft>
              <a:buFont typeface="Arial" pitchFamily="34" charset="0"/>
              <a:buChar char="•"/>
              <a:defRPr/>
            </a:pPr>
            <a:r>
              <a:rPr lang="nl-NL" dirty="0" smtClean="0">
                <a:solidFill>
                  <a:schemeClr val="tx1"/>
                </a:solidFill>
              </a:rPr>
              <a:t>Het een actueel / potentieel probleem is. </a:t>
            </a:r>
          </a:p>
          <a:p>
            <a:pPr indent="-274320" fontAlgn="auto">
              <a:spcAft>
                <a:spcPts val="0"/>
              </a:spcAft>
              <a:buFont typeface="Arial" pitchFamily="34" charset="0"/>
              <a:buChar char="•"/>
              <a:defRPr/>
            </a:pPr>
            <a:endParaRPr lang="nl-NL" dirty="0" smtClean="0">
              <a:solidFill>
                <a:schemeClr val="accent3"/>
              </a:solidFill>
            </a:endParaRPr>
          </a:p>
          <a:p>
            <a:pPr indent="-274320" fontAlgn="auto">
              <a:spcAft>
                <a:spcPts val="0"/>
              </a:spcAft>
              <a:defRPr/>
            </a:pPr>
            <a:endParaRPr lang="nl-NL" dirty="0" smtClean="0">
              <a:solidFill>
                <a:schemeClr val="accent3"/>
              </a:solidFill>
              <a:latin typeface="Albertus" pitchFamily="18" charset="0"/>
            </a:endParaRPr>
          </a:p>
        </p:txBody>
      </p:sp>
      <p:pic>
        <p:nvPicPr>
          <p:cNvPr id="27650" name="Afbeelding 4"/>
          <p:cNvPicPr>
            <a:picLocks noChangeAspect="1"/>
          </p:cNvPicPr>
          <p:nvPr/>
        </p:nvPicPr>
        <p:blipFill>
          <a:blip r:embed="rId2" cstate="print"/>
          <a:srcRect/>
          <a:stretch>
            <a:fillRect/>
          </a:stretch>
        </p:blipFill>
        <p:spPr bwMode="auto">
          <a:xfrm>
            <a:off x="539750" y="981075"/>
            <a:ext cx="598488" cy="977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ema davinci">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 davinci" id="{27F477E3-8943-4205-9EC5-F6ABD993EAF0}" vid="{F26BCA1F-EE09-4C38-8449-3EAF28F315B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81B7F100E1C045B31A454FC3878550" ma:contentTypeVersion="8" ma:contentTypeDescription="Een nieuw document maken." ma:contentTypeScope="" ma:versionID="058c84d28909c387871fcf3e4c5e39cb">
  <xsd:schema xmlns:xsd="http://www.w3.org/2001/XMLSchema" xmlns:xs="http://www.w3.org/2001/XMLSchema" xmlns:p="http://schemas.microsoft.com/office/2006/metadata/properties" xmlns:ns2="87731161-fc10-45a3-8dfe-0f52ba4d1d55" targetNamespace="http://schemas.microsoft.com/office/2006/metadata/properties" ma:root="true" ma:fieldsID="3383e08a53f6a7a7cbb8dfbae209051d" ns2:_="">
    <xsd:import namespace="87731161-fc10-45a3-8dfe-0f52ba4d1d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731161-fc10-45a3-8dfe-0f52ba4d1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2CB534-A7AF-4616-8592-176E7BCF5F89}"/>
</file>

<file path=customXml/itemProps2.xml><?xml version="1.0" encoding="utf-8"?>
<ds:datastoreItem xmlns:ds="http://schemas.openxmlformats.org/officeDocument/2006/customXml" ds:itemID="{0DB10223-8B65-4A82-B3D6-C8F360B1D5C1}">
  <ds:schemaRefs>
    <ds:schemaRef ds:uri="http://schemas.microsoft.com/office/infopath/2007/PartnerControls"/>
    <ds:schemaRef ds:uri="http://purl.org/dc/elements/1.1/"/>
    <ds:schemaRef ds:uri="http://schemas.microsoft.com/office/2006/metadata/properties"/>
    <ds:schemaRef ds:uri="ae88b579-0995-42e4-96ef-e06a7a57ddf9"/>
    <ds:schemaRef ds:uri="http://schemas.microsoft.com/office/2006/documentManagement/types"/>
    <ds:schemaRef ds:uri="http://purl.org/dc/terms/"/>
    <ds:schemaRef ds:uri="http://schemas.openxmlformats.org/package/2006/metadata/core-properties"/>
    <ds:schemaRef ds:uri="http://purl.org/dc/dcmitype/"/>
    <ds:schemaRef ds:uri="baa8c48b-5f73-4068-bac6-831706ff2add"/>
    <ds:schemaRef ds:uri="http://www.w3.org/XML/1998/namespace"/>
  </ds:schemaRefs>
</ds:datastoreItem>
</file>

<file path=customXml/itemProps3.xml><?xml version="1.0" encoding="utf-8"?>
<ds:datastoreItem xmlns:ds="http://schemas.openxmlformats.org/officeDocument/2006/customXml" ds:itemID="{FA9EFC07-A8A3-4817-B050-3EF23656EF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 davinci</Template>
  <TotalTime>2282</TotalTime>
  <Words>1224</Words>
  <Application>Microsoft Office PowerPoint</Application>
  <PresentationFormat>Diavoorstelling (4:3)</PresentationFormat>
  <Paragraphs>187</Paragraphs>
  <Slides>25</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25</vt:i4>
      </vt:variant>
    </vt:vector>
  </HeadingPairs>
  <TitlesOfParts>
    <vt:vector size="33" baseType="lpstr">
      <vt:lpstr>Albertus</vt:lpstr>
      <vt:lpstr>Arial</vt:lpstr>
      <vt:lpstr>Calibri</vt:lpstr>
      <vt:lpstr>Corbel</vt:lpstr>
      <vt:lpstr>Courier New</vt:lpstr>
      <vt:lpstr>Wingdings</vt:lpstr>
      <vt:lpstr>Wingdings 2</vt:lpstr>
      <vt:lpstr>Thema davinci</vt:lpstr>
      <vt:lpstr>Methodisch handelen</vt:lpstr>
      <vt:lpstr>Methodisch werken</vt:lpstr>
      <vt:lpstr>4 kenmerken van het methodisch werken </vt:lpstr>
      <vt:lpstr>Methodisch werken</vt:lpstr>
      <vt:lpstr>     Stap 1:  beginsituatie vaststellen</vt:lpstr>
      <vt:lpstr>     Beginsituatie vaststellen</vt:lpstr>
      <vt:lpstr>Methodisch werken</vt:lpstr>
      <vt:lpstr>Stap 2: probleem vaststellen &amp; hulpvraag formuleren</vt:lpstr>
      <vt:lpstr>Stap 2:  probleem vaststellen</vt:lpstr>
      <vt:lpstr>Probleemanalyse door PES formule</vt:lpstr>
      <vt:lpstr>Stap 2:  probleem vaststellen &amp; hulpvraag formuleren</vt:lpstr>
      <vt:lpstr>Methodisch werken</vt:lpstr>
      <vt:lpstr>Stap 3: doel(en) formuleren</vt:lpstr>
      <vt:lpstr>Stap 3:  Doel(en) formuleren</vt:lpstr>
      <vt:lpstr>Methodisch werken</vt:lpstr>
      <vt:lpstr>Stap 4: plan van aanpak maken</vt:lpstr>
      <vt:lpstr>Stap 4:  plan van aanpak</vt:lpstr>
      <vt:lpstr>Stap 4:  plan van aanpak maken.  Deel 1 begeleidingsplan &amp; deel 2 activiteitenplan  </vt:lpstr>
      <vt:lpstr>Methodisch werken</vt:lpstr>
      <vt:lpstr>Stap 5:  plan van aanpak uitvoeren</vt:lpstr>
      <vt:lpstr>Methodisch werken</vt:lpstr>
      <vt:lpstr>Stap 6: evalueren en bijstellen</vt:lpstr>
      <vt:lpstr>Stap 6:  evalueren en bijstellen</vt:lpstr>
      <vt:lpstr>Stap 6:  evalueren en bijstellen</vt:lpstr>
      <vt:lpstr>Methodisch werken</vt:lpstr>
    </vt:vector>
  </TitlesOfParts>
  <Company>Da Vinci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Methodisch werken  beginsituatie vaststellen</dc:title>
  <dc:creator>vhe</dc:creator>
  <cp:lastModifiedBy>Tugba Sark</cp:lastModifiedBy>
  <cp:revision>36</cp:revision>
  <cp:lastPrinted>2012-02-15T13:40:11Z</cp:lastPrinted>
  <dcterms:created xsi:type="dcterms:W3CDTF">2012-02-15T12:23:34Z</dcterms:created>
  <dcterms:modified xsi:type="dcterms:W3CDTF">2021-06-28T09:54:43Z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0x010100BC81B7F100E1C045B31A454FC3878550</vt:lpwstr>
  </property>
</Properties>
</file>